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50"/>
  </p:notesMasterIdLst>
  <p:sldIdLst>
    <p:sldId id="308" r:id="rId2"/>
    <p:sldId id="258" r:id="rId3"/>
    <p:sldId id="311" r:id="rId4"/>
    <p:sldId id="262" r:id="rId5"/>
    <p:sldId id="281" r:id="rId6"/>
    <p:sldId id="314" r:id="rId7"/>
    <p:sldId id="315" r:id="rId8"/>
    <p:sldId id="316" r:id="rId9"/>
    <p:sldId id="317" r:id="rId10"/>
    <p:sldId id="269" r:id="rId11"/>
    <p:sldId id="321" r:id="rId12"/>
    <p:sldId id="322" r:id="rId13"/>
    <p:sldId id="263" r:id="rId14"/>
    <p:sldId id="324" r:id="rId15"/>
    <p:sldId id="318" r:id="rId16"/>
    <p:sldId id="325" r:id="rId17"/>
    <p:sldId id="326" r:id="rId18"/>
    <p:sldId id="327" r:id="rId19"/>
    <p:sldId id="328" r:id="rId20"/>
    <p:sldId id="329" r:id="rId21"/>
    <p:sldId id="330" r:id="rId22"/>
    <p:sldId id="331" r:id="rId23"/>
    <p:sldId id="332" r:id="rId24"/>
    <p:sldId id="333" r:id="rId25"/>
    <p:sldId id="334" r:id="rId26"/>
    <p:sldId id="335" r:id="rId27"/>
    <p:sldId id="336" r:id="rId28"/>
    <p:sldId id="337" r:id="rId29"/>
    <p:sldId id="338" r:id="rId30"/>
    <p:sldId id="339" r:id="rId31"/>
    <p:sldId id="340" r:id="rId32"/>
    <p:sldId id="344" r:id="rId33"/>
    <p:sldId id="341" r:id="rId34"/>
    <p:sldId id="319" r:id="rId35"/>
    <p:sldId id="342" r:id="rId36"/>
    <p:sldId id="343" r:id="rId37"/>
    <p:sldId id="348" r:id="rId38"/>
    <p:sldId id="349" r:id="rId39"/>
    <p:sldId id="350" r:id="rId40"/>
    <p:sldId id="351" r:id="rId41"/>
    <p:sldId id="352" r:id="rId42"/>
    <p:sldId id="353" r:id="rId43"/>
    <p:sldId id="354" r:id="rId44"/>
    <p:sldId id="355" r:id="rId45"/>
    <p:sldId id="357" r:id="rId46"/>
    <p:sldId id="360" r:id="rId47"/>
    <p:sldId id="361" r:id="rId48"/>
    <p:sldId id="280"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2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7257A1-E380-409B-BF07-D92AF2298A5C}">
  <a:tblStyle styleId="{987257A1-E380-409B-BF07-D92AF2298A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9301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145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328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37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00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64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085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25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039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335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409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575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150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299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059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887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468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95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dcbf794ed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dcbf794ed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36886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048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865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96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1118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3637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2311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dd09e57de2_3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dd09e57de2_3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2531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1295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6462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72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5201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0382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1592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8892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11414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6839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5515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de263b0cd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de263b0cd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23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919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bd6c00e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bd6c00e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064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d09e57de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dd09e57de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039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FFD966"/>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914057" y="67463"/>
            <a:ext cx="1137830" cy="861541"/>
            <a:chOff x="2625225" y="855400"/>
            <a:chExt cx="1307700" cy="899687"/>
          </a:xfrm>
        </p:grpSpPr>
        <p:sp>
          <p:nvSpPr>
            <p:cNvPr id="10" name="Google Shape;10;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2;p2"/>
          <p:cNvGrpSpPr/>
          <p:nvPr/>
        </p:nvGrpSpPr>
        <p:grpSpPr>
          <a:xfrm>
            <a:off x="66432" y="1150463"/>
            <a:ext cx="1137830" cy="861541"/>
            <a:chOff x="2625225" y="855400"/>
            <a:chExt cx="1307700" cy="899687"/>
          </a:xfrm>
        </p:grpSpPr>
        <p:sp>
          <p:nvSpPr>
            <p:cNvPr id="13" name="Google Shape;13;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323275" y="322475"/>
            <a:ext cx="8490434" cy="4491900"/>
            <a:chOff x="323275" y="322475"/>
            <a:chExt cx="8490434" cy="4491900"/>
          </a:xfrm>
        </p:grpSpPr>
        <p:sp>
          <p:nvSpPr>
            <p:cNvPr id="16" name="Google Shape;16;p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flipH="1">
              <a:off x="331504" y="469451"/>
              <a:ext cx="8482204" cy="530259"/>
              <a:chOff x="716550" y="1893994"/>
              <a:chExt cx="7697100" cy="481179"/>
            </a:xfrm>
          </p:grpSpPr>
          <p:cxnSp>
            <p:nvCxnSpPr>
              <p:cNvPr id="18" name="Google Shape;18;p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9" name="Google Shape;19;p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1172975" y="1367705"/>
            <a:ext cx="6798000" cy="1871400"/>
          </a:xfrm>
          <a:prstGeom prst="rect">
            <a:avLst/>
          </a:prstGeom>
          <a:ln>
            <a:noFill/>
          </a:ln>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59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2466375" y="3490382"/>
            <a:ext cx="42111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24" name="Google Shape;24;p2"/>
          <p:cNvGrpSpPr/>
          <p:nvPr/>
        </p:nvGrpSpPr>
        <p:grpSpPr>
          <a:xfrm>
            <a:off x="142632" y="3214726"/>
            <a:ext cx="1137830" cy="861541"/>
            <a:chOff x="2625225" y="855400"/>
            <a:chExt cx="1307700" cy="899687"/>
          </a:xfrm>
        </p:grpSpPr>
        <p:sp>
          <p:nvSpPr>
            <p:cNvPr id="25" name="Google Shape;25;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7865119" y="3675826"/>
            <a:ext cx="1137830" cy="861541"/>
            <a:chOff x="2625225" y="855400"/>
            <a:chExt cx="1307700" cy="899687"/>
          </a:xfrm>
        </p:grpSpPr>
        <p:sp>
          <p:nvSpPr>
            <p:cNvPr id="28" name="Google Shape;28;p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TITLE_ONLY_1_2">
    <p:spTree>
      <p:nvGrpSpPr>
        <p:cNvPr id="1" name="Shape 379"/>
        <p:cNvGrpSpPr/>
        <p:nvPr/>
      </p:nvGrpSpPr>
      <p:grpSpPr>
        <a:xfrm>
          <a:off x="0" y="0"/>
          <a:ext cx="0" cy="0"/>
          <a:chOff x="0" y="0"/>
          <a:chExt cx="0" cy="0"/>
        </a:xfrm>
      </p:grpSpPr>
      <p:grpSp>
        <p:nvGrpSpPr>
          <p:cNvPr id="380" name="Google Shape;380;p25"/>
          <p:cNvGrpSpPr/>
          <p:nvPr/>
        </p:nvGrpSpPr>
        <p:grpSpPr>
          <a:xfrm>
            <a:off x="323275" y="322475"/>
            <a:ext cx="8490434" cy="4491900"/>
            <a:chOff x="323275" y="322475"/>
            <a:chExt cx="8490434" cy="4491900"/>
          </a:xfrm>
        </p:grpSpPr>
        <p:sp>
          <p:nvSpPr>
            <p:cNvPr id="381" name="Google Shape;381;p2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25"/>
            <p:cNvGrpSpPr/>
            <p:nvPr/>
          </p:nvGrpSpPr>
          <p:grpSpPr>
            <a:xfrm flipH="1">
              <a:off x="331504" y="469451"/>
              <a:ext cx="8482204" cy="530259"/>
              <a:chOff x="716550" y="1893994"/>
              <a:chExt cx="7697100" cy="481179"/>
            </a:xfrm>
          </p:grpSpPr>
          <p:cxnSp>
            <p:nvCxnSpPr>
              <p:cNvPr id="383" name="Google Shape;383;p2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84" name="Google Shape;384;p2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
    <p:bg>
      <p:bgPr>
        <a:solidFill>
          <a:srgbClr val="FFD966"/>
        </a:solidFill>
        <a:effectLst/>
      </p:bgPr>
    </p:bg>
    <p:spTree>
      <p:nvGrpSpPr>
        <p:cNvPr id="1" name="Shape 387"/>
        <p:cNvGrpSpPr/>
        <p:nvPr/>
      </p:nvGrpSpPr>
      <p:grpSpPr>
        <a:xfrm>
          <a:off x="0" y="0"/>
          <a:ext cx="0" cy="0"/>
          <a:chOff x="0" y="0"/>
          <a:chExt cx="0" cy="0"/>
        </a:xfrm>
      </p:grpSpPr>
      <p:grpSp>
        <p:nvGrpSpPr>
          <p:cNvPr id="388" name="Google Shape;388;p26"/>
          <p:cNvGrpSpPr/>
          <p:nvPr/>
        </p:nvGrpSpPr>
        <p:grpSpPr>
          <a:xfrm>
            <a:off x="7103119" y="67463"/>
            <a:ext cx="1137830" cy="861541"/>
            <a:chOff x="2625225" y="855400"/>
            <a:chExt cx="1307700" cy="899687"/>
          </a:xfrm>
        </p:grpSpPr>
        <p:sp>
          <p:nvSpPr>
            <p:cNvPr id="389" name="Google Shape;389;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26"/>
          <p:cNvGrpSpPr/>
          <p:nvPr/>
        </p:nvGrpSpPr>
        <p:grpSpPr>
          <a:xfrm>
            <a:off x="66432" y="1150463"/>
            <a:ext cx="1137830" cy="861541"/>
            <a:chOff x="2625225" y="855400"/>
            <a:chExt cx="1307700" cy="899687"/>
          </a:xfrm>
        </p:grpSpPr>
        <p:sp>
          <p:nvSpPr>
            <p:cNvPr id="392" name="Google Shape;39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26"/>
          <p:cNvGrpSpPr/>
          <p:nvPr/>
        </p:nvGrpSpPr>
        <p:grpSpPr>
          <a:xfrm>
            <a:off x="323275" y="322475"/>
            <a:ext cx="8490434" cy="4491900"/>
            <a:chOff x="323275" y="322475"/>
            <a:chExt cx="8490434" cy="4491900"/>
          </a:xfrm>
        </p:grpSpPr>
        <p:sp>
          <p:nvSpPr>
            <p:cNvPr id="395" name="Google Shape;395;p2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26"/>
            <p:cNvGrpSpPr/>
            <p:nvPr/>
          </p:nvGrpSpPr>
          <p:grpSpPr>
            <a:xfrm flipH="1">
              <a:off x="331504" y="469451"/>
              <a:ext cx="8482204" cy="530259"/>
              <a:chOff x="716550" y="1893994"/>
              <a:chExt cx="7697100" cy="481179"/>
            </a:xfrm>
          </p:grpSpPr>
          <p:cxnSp>
            <p:nvCxnSpPr>
              <p:cNvPr id="397" name="Google Shape;397;p2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98" name="Google Shape;398;p2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26"/>
          <p:cNvGrpSpPr/>
          <p:nvPr/>
        </p:nvGrpSpPr>
        <p:grpSpPr>
          <a:xfrm>
            <a:off x="142632" y="3214726"/>
            <a:ext cx="1137830" cy="861541"/>
            <a:chOff x="2625225" y="855400"/>
            <a:chExt cx="1307700" cy="899687"/>
          </a:xfrm>
        </p:grpSpPr>
        <p:sp>
          <p:nvSpPr>
            <p:cNvPr id="402" name="Google Shape;402;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 name="Google Shape;404;p26"/>
          <p:cNvGrpSpPr/>
          <p:nvPr/>
        </p:nvGrpSpPr>
        <p:grpSpPr>
          <a:xfrm>
            <a:off x="7865119" y="3675826"/>
            <a:ext cx="1137830" cy="861541"/>
            <a:chOff x="2625225" y="855400"/>
            <a:chExt cx="1307700" cy="899687"/>
          </a:xfrm>
        </p:grpSpPr>
        <p:sp>
          <p:nvSpPr>
            <p:cNvPr id="405" name="Google Shape;405;p26"/>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323275" y="322475"/>
            <a:ext cx="8490434" cy="4491900"/>
            <a:chOff x="323275" y="322475"/>
            <a:chExt cx="8490434" cy="4491900"/>
          </a:xfrm>
        </p:grpSpPr>
        <p:sp>
          <p:nvSpPr>
            <p:cNvPr id="32" name="Google Shape;32;p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331504" y="469451"/>
              <a:ext cx="8482204" cy="530259"/>
              <a:chOff x="716550" y="1893994"/>
              <a:chExt cx="7697100" cy="481179"/>
            </a:xfrm>
          </p:grpSpPr>
          <p:cxnSp>
            <p:nvCxnSpPr>
              <p:cNvPr id="34" name="Google Shape;34;p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5" name="Google Shape;35;p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3"/>
          <p:cNvGrpSpPr/>
          <p:nvPr/>
        </p:nvGrpSpPr>
        <p:grpSpPr>
          <a:xfrm>
            <a:off x="64857" y="4179726"/>
            <a:ext cx="1137830" cy="861541"/>
            <a:chOff x="2625225" y="855400"/>
            <a:chExt cx="1307700" cy="899687"/>
          </a:xfrm>
        </p:grpSpPr>
        <p:sp>
          <p:nvSpPr>
            <p:cNvPr id="39" name="Google Shape;39;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3"/>
          <p:cNvSpPr txBox="1">
            <a:spLocks noGrp="1"/>
          </p:cNvSpPr>
          <p:nvPr>
            <p:ph type="title"/>
          </p:nvPr>
        </p:nvSpPr>
        <p:spPr>
          <a:xfrm>
            <a:off x="926575" y="2473800"/>
            <a:ext cx="3348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403125" y="1384975"/>
            <a:ext cx="1666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3" name="Google Shape;43;p3"/>
          <p:cNvSpPr txBox="1">
            <a:spLocks noGrp="1"/>
          </p:cNvSpPr>
          <p:nvPr>
            <p:ph type="subTitle" idx="1"/>
          </p:nvPr>
        </p:nvSpPr>
        <p:spPr>
          <a:xfrm>
            <a:off x="1186825" y="3408661"/>
            <a:ext cx="28275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4" name="Google Shape;44;p3"/>
          <p:cNvGrpSpPr/>
          <p:nvPr/>
        </p:nvGrpSpPr>
        <p:grpSpPr>
          <a:xfrm>
            <a:off x="7909410" y="163841"/>
            <a:ext cx="1137830" cy="861541"/>
            <a:chOff x="2625225" y="855400"/>
            <a:chExt cx="1307700" cy="899687"/>
          </a:xfrm>
        </p:grpSpPr>
        <p:sp>
          <p:nvSpPr>
            <p:cNvPr id="45" name="Google Shape;45;p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grpSp>
        <p:nvGrpSpPr>
          <p:cNvPr id="58" name="Google Shape;58;p5"/>
          <p:cNvGrpSpPr/>
          <p:nvPr/>
        </p:nvGrpSpPr>
        <p:grpSpPr>
          <a:xfrm>
            <a:off x="323275" y="322475"/>
            <a:ext cx="8490434" cy="4491900"/>
            <a:chOff x="323275" y="322475"/>
            <a:chExt cx="8490434" cy="4491900"/>
          </a:xfrm>
        </p:grpSpPr>
        <p:sp>
          <p:nvSpPr>
            <p:cNvPr id="59" name="Google Shape;59;p5"/>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5"/>
            <p:cNvGrpSpPr/>
            <p:nvPr/>
          </p:nvGrpSpPr>
          <p:grpSpPr>
            <a:xfrm flipH="1">
              <a:off x="331504" y="469451"/>
              <a:ext cx="8482204" cy="530259"/>
              <a:chOff x="716550" y="1893994"/>
              <a:chExt cx="7697100" cy="481179"/>
            </a:xfrm>
          </p:grpSpPr>
          <p:cxnSp>
            <p:nvCxnSpPr>
              <p:cNvPr id="61" name="Google Shape;61;p5"/>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62" name="Google Shape;62;p5"/>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5"/>
          <p:cNvSpPr txBox="1">
            <a:spLocks noGrp="1"/>
          </p:cNvSpPr>
          <p:nvPr>
            <p:ph type="title"/>
          </p:nvPr>
        </p:nvSpPr>
        <p:spPr>
          <a:xfrm>
            <a:off x="1924624"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 name="Google Shape;66;p5"/>
          <p:cNvSpPr txBox="1">
            <a:spLocks noGrp="1"/>
          </p:cNvSpPr>
          <p:nvPr>
            <p:ph type="title" idx="2"/>
          </p:nvPr>
        </p:nvSpPr>
        <p:spPr>
          <a:xfrm>
            <a:off x="5280898" y="2775447"/>
            <a:ext cx="1926900" cy="55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5"/>
          <p:cNvSpPr txBox="1">
            <a:spLocks noGrp="1"/>
          </p:cNvSpPr>
          <p:nvPr>
            <p:ph type="subTitle" idx="1"/>
          </p:nvPr>
        </p:nvSpPr>
        <p:spPr>
          <a:xfrm>
            <a:off x="507317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 name="Google Shape;68;p5"/>
          <p:cNvSpPr txBox="1">
            <a:spLocks noGrp="1"/>
          </p:cNvSpPr>
          <p:nvPr>
            <p:ph type="subTitle" idx="3"/>
          </p:nvPr>
        </p:nvSpPr>
        <p:spPr>
          <a:xfrm>
            <a:off x="1716925" y="3460195"/>
            <a:ext cx="2357100" cy="75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9" name="Google Shape;69;p5"/>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grpSp>
        <p:nvGrpSpPr>
          <p:cNvPr id="71" name="Google Shape;71;p6"/>
          <p:cNvGrpSpPr/>
          <p:nvPr/>
        </p:nvGrpSpPr>
        <p:grpSpPr>
          <a:xfrm>
            <a:off x="323275" y="322475"/>
            <a:ext cx="8490434" cy="4491900"/>
            <a:chOff x="323275" y="322475"/>
            <a:chExt cx="8490434" cy="4491900"/>
          </a:xfrm>
        </p:grpSpPr>
        <p:sp>
          <p:nvSpPr>
            <p:cNvPr id="72" name="Google Shape;72;p6"/>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6"/>
            <p:cNvGrpSpPr/>
            <p:nvPr/>
          </p:nvGrpSpPr>
          <p:grpSpPr>
            <a:xfrm flipH="1">
              <a:off x="331504" y="469451"/>
              <a:ext cx="8482204" cy="530259"/>
              <a:chOff x="716550" y="1893994"/>
              <a:chExt cx="7697100" cy="481179"/>
            </a:xfrm>
          </p:grpSpPr>
          <p:cxnSp>
            <p:nvCxnSpPr>
              <p:cNvPr id="74" name="Google Shape;74;p6"/>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75" name="Google Shape;75;p6"/>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6"/>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grpSp>
        <p:nvGrpSpPr>
          <p:cNvPr id="90" name="Google Shape;90;p8"/>
          <p:cNvGrpSpPr/>
          <p:nvPr/>
        </p:nvGrpSpPr>
        <p:grpSpPr>
          <a:xfrm>
            <a:off x="7103119" y="67463"/>
            <a:ext cx="1137830" cy="861541"/>
            <a:chOff x="2625225" y="855400"/>
            <a:chExt cx="1307700" cy="899687"/>
          </a:xfrm>
        </p:grpSpPr>
        <p:sp>
          <p:nvSpPr>
            <p:cNvPr id="91" name="Google Shape;91;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8"/>
          <p:cNvGrpSpPr/>
          <p:nvPr/>
        </p:nvGrpSpPr>
        <p:grpSpPr>
          <a:xfrm>
            <a:off x="66432" y="1150463"/>
            <a:ext cx="1137830" cy="861541"/>
            <a:chOff x="2625225" y="855400"/>
            <a:chExt cx="1307700" cy="899687"/>
          </a:xfrm>
        </p:grpSpPr>
        <p:sp>
          <p:nvSpPr>
            <p:cNvPr id="94" name="Google Shape;9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a:off x="323275" y="322475"/>
            <a:ext cx="8490434" cy="4491900"/>
            <a:chOff x="323275" y="322475"/>
            <a:chExt cx="8490434" cy="4491900"/>
          </a:xfrm>
        </p:grpSpPr>
        <p:sp>
          <p:nvSpPr>
            <p:cNvPr id="97" name="Google Shape;97;p8"/>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8"/>
            <p:cNvGrpSpPr/>
            <p:nvPr/>
          </p:nvGrpSpPr>
          <p:grpSpPr>
            <a:xfrm flipH="1">
              <a:off x="331504" y="469451"/>
              <a:ext cx="8482204" cy="530259"/>
              <a:chOff x="716550" y="1893994"/>
              <a:chExt cx="7697100" cy="481179"/>
            </a:xfrm>
          </p:grpSpPr>
          <p:cxnSp>
            <p:nvCxnSpPr>
              <p:cNvPr id="99" name="Google Shape;99;p8"/>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00" name="Google Shape;100;p8"/>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 name="Google Shape;103;p8"/>
          <p:cNvGrpSpPr/>
          <p:nvPr/>
        </p:nvGrpSpPr>
        <p:grpSpPr>
          <a:xfrm>
            <a:off x="142632" y="3214726"/>
            <a:ext cx="1137830" cy="861541"/>
            <a:chOff x="2625225" y="855400"/>
            <a:chExt cx="1307700" cy="899687"/>
          </a:xfrm>
        </p:grpSpPr>
        <p:sp>
          <p:nvSpPr>
            <p:cNvPr id="104" name="Google Shape;104;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8"/>
          <p:cNvGrpSpPr/>
          <p:nvPr/>
        </p:nvGrpSpPr>
        <p:grpSpPr>
          <a:xfrm>
            <a:off x="7865119" y="3675826"/>
            <a:ext cx="1137830" cy="861541"/>
            <a:chOff x="2625225" y="855400"/>
            <a:chExt cx="1307700" cy="899687"/>
          </a:xfrm>
        </p:grpSpPr>
        <p:sp>
          <p:nvSpPr>
            <p:cNvPr id="107" name="Google Shape;107;p8"/>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8"/>
          <p:cNvSpPr txBox="1">
            <a:spLocks noGrp="1"/>
          </p:cNvSpPr>
          <p:nvPr>
            <p:ph type="title"/>
          </p:nvPr>
        </p:nvSpPr>
        <p:spPr>
          <a:xfrm>
            <a:off x="1381550" y="1691300"/>
            <a:ext cx="6381000" cy="2370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grpSp>
        <p:nvGrpSpPr>
          <p:cNvPr id="111" name="Google Shape;111;p9"/>
          <p:cNvGrpSpPr/>
          <p:nvPr/>
        </p:nvGrpSpPr>
        <p:grpSpPr>
          <a:xfrm>
            <a:off x="7892381" y="83663"/>
            <a:ext cx="1137830" cy="861541"/>
            <a:chOff x="2625225" y="855400"/>
            <a:chExt cx="1307700" cy="899687"/>
          </a:xfrm>
        </p:grpSpPr>
        <p:sp>
          <p:nvSpPr>
            <p:cNvPr id="112" name="Google Shape;112;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9"/>
          <p:cNvGrpSpPr/>
          <p:nvPr/>
        </p:nvGrpSpPr>
        <p:grpSpPr>
          <a:xfrm>
            <a:off x="142632" y="1226663"/>
            <a:ext cx="1137830" cy="861541"/>
            <a:chOff x="2625225" y="855400"/>
            <a:chExt cx="1307700" cy="899687"/>
          </a:xfrm>
        </p:grpSpPr>
        <p:sp>
          <p:nvSpPr>
            <p:cNvPr id="115" name="Google Shape;11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9"/>
          <p:cNvGrpSpPr/>
          <p:nvPr/>
        </p:nvGrpSpPr>
        <p:grpSpPr>
          <a:xfrm>
            <a:off x="323275" y="322475"/>
            <a:ext cx="8490434" cy="4491900"/>
            <a:chOff x="323275" y="322475"/>
            <a:chExt cx="8490434" cy="4491900"/>
          </a:xfrm>
        </p:grpSpPr>
        <p:sp>
          <p:nvSpPr>
            <p:cNvPr id="118" name="Google Shape;118;p9"/>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flipH="1">
              <a:off x="331504" y="469451"/>
              <a:ext cx="8482204" cy="530259"/>
              <a:chOff x="716550" y="1893994"/>
              <a:chExt cx="7697100" cy="481179"/>
            </a:xfrm>
          </p:grpSpPr>
          <p:cxnSp>
            <p:nvCxnSpPr>
              <p:cNvPr id="120" name="Google Shape;120;p9"/>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21" name="Google Shape;121;p9"/>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 name="Google Shape;124;p9"/>
          <p:cNvGrpSpPr/>
          <p:nvPr/>
        </p:nvGrpSpPr>
        <p:grpSpPr>
          <a:xfrm>
            <a:off x="66432" y="3214726"/>
            <a:ext cx="1137830" cy="861541"/>
            <a:chOff x="2625225" y="855400"/>
            <a:chExt cx="1307700" cy="899687"/>
          </a:xfrm>
        </p:grpSpPr>
        <p:sp>
          <p:nvSpPr>
            <p:cNvPr id="125" name="Google Shape;125;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9"/>
          <p:cNvSpPr txBox="1">
            <a:spLocks noGrp="1"/>
          </p:cNvSpPr>
          <p:nvPr>
            <p:ph type="title"/>
          </p:nvPr>
        </p:nvSpPr>
        <p:spPr>
          <a:xfrm>
            <a:off x="2246525" y="1427521"/>
            <a:ext cx="4650900" cy="16344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8" name="Google Shape;128;p9"/>
          <p:cNvSpPr txBox="1">
            <a:spLocks noGrp="1"/>
          </p:cNvSpPr>
          <p:nvPr>
            <p:ph type="subTitle" idx="1"/>
          </p:nvPr>
        </p:nvSpPr>
        <p:spPr>
          <a:xfrm>
            <a:off x="1877625" y="2970471"/>
            <a:ext cx="5388900" cy="15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29" name="Google Shape;129;p9"/>
          <p:cNvGrpSpPr/>
          <p:nvPr/>
        </p:nvGrpSpPr>
        <p:grpSpPr>
          <a:xfrm>
            <a:off x="7484119" y="4133026"/>
            <a:ext cx="1137830" cy="861541"/>
            <a:chOff x="2625225" y="855400"/>
            <a:chExt cx="1307700" cy="899687"/>
          </a:xfrm>
        </p:grpSpPr>
        <p:sp>
          <p:nvSpPr>
            <p:cNvPr id="130" name="Google Shape;130;p9"/>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7"/>
        <p:cNvGrpSpPr/>
        <p:nvPr/>
      </p:nvGrpSpPr>
      <p:grpSpPr>
        <a:xfrm>
          <a:off x="0" y="0"/>
          <a:ext cx="0" cy="0"/>
          <a:chOff x="0" y="0"/>
          <a:chExt cx="0" cy="0"/>
        </a:xfrm>
      </p:grpSpPr>
      <p:grpSp>
        <p:nvGrpSpPr>
          <p:cNvPr id="158" name="Google Shape;158;p13"/>
          <p:cNvGrpSpPr/>
          <p:nvPr/>
        </p:nvGrpSpPr>
        <p:grpSpPr>
          <a:xfrm>
            <a:off x="323275" y="322475"/>
            <a:ext cx="8490434" cy="4491900"/>
            <a:chOff x="323275" y="322475"/>
            <a:chExt cx="8490434" cy="4491900"/>
          </a:xfrm>
        </p:grpSpPr>
        <p:sp>
          <p:nvSpPr>
            <p:cNvPr id="159" name="Google Shape;159;p13"/>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flipH="1">
              <a:off x="331504" y="469451"/>
              <a:ext cx="8482204" cy="530259"/>
              <a:chOff x="716550" y="1893994"/>
              <a:chExt cx="7697100" cy="481179"/>
            </a:xfrm>
          </p:grpSpPr>
          <p:cxnSp>
            <p:nvCxnSpPr>
              <p:cNvPr id="161" name="Google Shape;161;p13"/>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162" name="Google Shape;162;p13"/>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Google Shape;165;p13"/>
          <p:cNvSpPr txBox="1">
            <a:spLocks noGrp="1"/>
          </p:cNvSpPr>
          <p:nvPr>
            <p:ph type="title"/>
          </p:nvPr>
        </p:nvSpPr>
        <p:spPr>
          <a:xfrm>
            <a:off x="10288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6" name="Google Shape;166;p13"/>
          <p:cNvSpPr txBox="1">
            <a:spLocks noGrp="1"/>
          </p:cNvSpPr>
          <p:nvPr>
            <p:ph type="subTitle" idx="1"/>
          </p:nvPr>
        </p:nvSpPr>
        <p:spPr>
          <a:xfrm>
            <a:off x="10288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7" name="Google Shape;167;p13"/>
          <p:cNvSpPr txBox="1">
            <a:spLocks noGrp="1"/>
          </p:cNvSpPr>
          <p:nvPr>
            <p:ph type="title" idx="2" hasCustomPrompt="1"/>
          </p:nvPr>
        </p:nvSpPr>
        <p:spPr>
          <a:xfrm>
            <a:off x="27983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68" name="Google Shape;168;p13"/>
          <p:cNvSpPr txBox="1">
            <a:spLocks noGrp="1"/>
          </p:cNvSpPr>
          <p:nvPr>
            <p:ph type="title" idx="3"/>
          </p:nvPr>
        </p:nvSpPr>
        <p:spPr>
          <a:xfrm>
            <a:off x="4512682" y="1627953"/>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69" name="Google Shape;169;p13"/>
          <p:cNvSpPr txBox="1">
            <a:spLocks noGrp="1"/>
          </p:cNvSpPr>
          <p:nvPr>
            <p:ph type="subTitle" idx="4"/>
          </p:nvPr>
        </p:nvSpPr>
        <p:spPr>
          <a:xfrm>
            <a:off x="4512682" y="2106603"/>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0" name="Google Shape;170;p13"/>
          <p:cNvSpPr txBox="1">
            <a:spLocks noGrp="1"/>
          </p:cNvSpPr>
          <p:nvPr>
            <p:ph type="title" idx="5" hasCustomPrompt="1"/>
          </p:nvPr>
        </p:nvSpPr>
        <p:spPr>
          <a:xfrm>
            <a:off x="6282177" y="1578507"/>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1" name="Google Shape;171;p13"/>
          <p:cNvSpPr txBox="1">
            <a:spLocks noGrp="1"/>
          </p:cNvSpPr>
          <p:nvPr>
            <p:ph type="title" idx="6"/>
          </p:nvPr>
        </p:nvSpPr>
        <p:spPr>
          <a:xfrm>
            <a:off x="2261653"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13"/>
          <p:cNvSpPr txBox="1">
            <a:spLocks noGrp="1"/>
          </p:cNvSpPr>
          <p:nvPr>
            <p:ph type="subTitle" idx="7"/>
          </p:nvPr>
        </p:nvSpPr>
        <p:spPr>
          <a:xfrm>
            <a:off x="2261653"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3" name="Google Shape;173;p13"/>
          <p:cNvSpPr txBox="1">
            <a:spLocks noGrp="1"/>
          </p:cNvSpPr>
          <p:nvPr>
            <p:ph type="title" idx="8" hasCustomPrompt="1"/>
          </p:nvPr>
        </p:nvSpPr>
        <p:spPr>
          <a:xfrm>
            <a:off x="4023747"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174" name="Google Shape;174;p13"/>
          <p:cNvSpPr txBox="1">
            <a:spLocks noGrp="1"/>
          </p:cNvSpPr>
          <p:nvPr>
            <p:ph type="title" idx="9"/>
          </p:nvPr>
        </p:nvSpPr>
        <p:spPr>
          <a:xfrm>
            <a:off x="5753328" y="3359621"/>
            <a:ext cx="2305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5" name="Google Shape;175;p13"/>
          <p:cNvSpPr txBox="1">
            <a:spLocks noGrp="1"/>
          </p:cNvSpPr>
          <p:nvPr>
            <p:ph type="subTitle" idx="13"/>
          </p:nvPr>
        </p:nvSpPr>
        <p:spPr>
          <a:xfrm>
            <a:off x="5753328" y="3838271"/>
            <a:ext cx="23055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6" name="Google Shape;176;p13"/>
          <p:cNvSpPr txBox="1">
            <a:spLocks noGrp="1"/>
          </p:cNvSpPr>
          <p:nvPr>
            <p:ph type="title" idx="14" hasCustomPrompt="1"/>
          </p:nvPr>
        </p:nvSpPr>
        <p:spPr>
          <a:xfrm>
            <a:off x="7515422" y="3310175"/>
            <a:ext cx="644100" cy="34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177" name="Google Shape;177;p13"/>
          <p:cNvGrpSpPr/>
          <p:nvPr/>
        </p:nvGrpSpPr>
        <p:grpSpPr>
          <a:xfrm>
            <a:off x="7825782" y="148426"/>
            <a:ext cx="1137830" cy="861541"/>
            <a:chOff x="2625225" y="855400"/>
            <a:chExt cx="1307700" cy="899687"/>
          </a:xfrm>
        </p:grpSpPr>
        <p:sp>
          <p:nvSpPr>
            <p:cNvPr id="178" name="Google Shape;178;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13"/>
          <p:cNvGrpSpPr/>
          <p:nvPr/>
        </p:nvGrpSpPr>
        <p:grpSpPr>
          <a:xfrm>
            <a:off x="50874" y="3936172"/>
            <a:ext cx="1137830" cy="861541"/>
            <a:chOff x="2625225" y="855400"/>
            <a:chExt cx="1307700" cy="899687"/>
          </a:xfrm>
        </p:grpSpPr>
        <p:sp>
          <p:nvSpPr>
            <p:cNvPr id="181" name="Google Shape;181;p13"/>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13"/>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310"/>
        <p:cNvGrpSpPr/>
        <p:nvPr/>
      </p:nvGrpSpPr>
      <p:grpSpPr>
        <a:xfrm>
          <a:off x="0" y="0"/>
          <a:ext cx="0" cy="0"/>
          <a:chOff x="0" y="0"/>
          <a:chExt cx="0" cy="0"/>
        </a:xfrm>
      </p:grpSpPr>
      <p:grpSp>
        <p:nvGrpSpPr>
          <p:cNvPr id="311" name="Google Shape;311;p22"/>
          <p:cNvGrpSpPr/>
          <p:nvPr/>
        </p:nvGrpSpPr>
        <p:grpSpPr>
          <a:xfrm>
            <a:off x="7103119" y="67463"/>
            <a:ext cx="1137830" cy="861541"/>
            <a:chOff x="2625225" y="855400"/>
            <a:chExt cx="1307700" cy="899687"/>
          </a:xfrm>
        </p:grpSpPr>
        <p:sp>
          <p:nvSpPr>
            <p:cNvPr id="312" name="Google Shape;312;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2"/>
          <p:cNvGrpSpPr/>
          <p:nvPr/>
        </p:nvGrpSpPr>
        <p:grpSpPr>
          <a:xfrm>
            <a:off x="66432" y="1150463"/>
            <a:ext cx="1137830" cy="861541"/>
            <a:chOff x="2625225" y="855400"/>
            <a:chExt cx="1307700" cy="899687"/>
          </a:xfrm>
        </p:grpSpPr>
        <p:sp>
          <p:nvSpPr>
            <p:cNvPr id="315" name="Google Shape;31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2"/>
          <p:cNvGrpSpPr/>
          <p:nvPr/>
        </p:nvGrpSpPr>
        <p:grpSpPr>
          <a:xfrm>
            <a:off x="323275" y="322475"/>
            <a:ext cx="8490434" cy="4491900"/>
            <a:chOff x="323275" y="322475"/>
            <a:chExt cx="8490434" cy="4491900"/>
          </a:xfrm>
        </p:grpSpPr>
        <p:sp>
          <p:nvSpPr>
            <p:cNvPr id="318" name="Google Shape;318;p22"/>
            <p:cNvSpPr/>
            <p:nvPr/>
          </p:nvSpPr>
          <p:spPr>
            <a:xfrm>
              <a:off x="323275" y="322475"/>
              <a:ext cx="8482800" cy="4491900"/>
            </a:xfrm>
            <a:prstGeom prst="roundRect">
              <a:avLst>
                <a:gd name="adj" fmla="val 2739"/>
              </a:avLst>
            </a:prstGeom>
            <a:solidFill>
              <a:schemeClr val="lt2"/>
            </a:solidFill>
            <a:ln w="28575" cap="flat" cmpd="sng">
              <a:solidFill>
                <a:schemeClr val="dk1"/>
              </a:solidFill>
              <a:prstDash val="solid"/>
              <a:round/>
              <a:headEnd type="none" w="sm" len="sm"/>
              <a:tailEnd type="none" w="sm" len="sm"/>
            </a:ln>
            <a:effectLst>
              <a:outerShdw dist="142875" dir="2640000" algn="bl" rotWithShape="0">
                <a:srgbClr val="2D2E27"/>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22"/>
            <p:cNvGrpSpPr/>
            <p:nvPr/>
          </p:nvGrpSpPr>
          <p:grpSpPr>
            <a:xfrm flipH="1">
              <a:off x="331504" y="469451"/>
              <a:ext cx="8482204" cy="530259"/>
              <a:chOff x="716550" y="1893994"/>
              <a:chExt cx="7697100" cy="481179"/>
            </a:xfrm>
          </p:grpSpPr>
          <p:cxnSp>
            <p:nvCxnSpPr>
              <p:cNvPr id="320" name="Google Shape;320;p22"/>
              <p:cNvCxnSpPr/>
              <p:nvPr/>
            </p:nvCxnSpPr>
            <p:spPr>
              <a:xfrm>
                <a:off x="716550" y="2375173"/>
                <a:ext cx="7697100" cy="0"/>
              </a:xfrm>
              <a:prstGeom prst="straightConnector1">
                <a:avLst/>
              </a:prstGeom>
              <a:noFill/>
              <a:ln w="28575" cap="flat" cmpd="sng">
                <a:solidFill>
                  <a:schemeClr val="dk1"/>
                </a:solidFill>
                <a:prstDash val="solid"/>
                <a:round/>
                <a:headEnd type="none" w="med" len="med"/>
                <a:tailEnd type="none" w="med" len="med"/>
              </a:ln>
            </p:spPr>
          </p:cxnSp>
          <p:sp>
            <p:nvSpPr>
              <p:cNvPr id="321" name="Google Shape;321;p22"/>
              <p:cNvSpPr/>
              <p:nvPr/>
            </p:nvSpPr>
            <p:spPr>
              <a:xfrm>
                <a:off x="7471295"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2"/>
              <p:cNvSpPr/>
              <p:nvPr/>
            </p:nvSpPr>
            <p:spPr>
              <a:xfrm>
                <a:off x="7768543" y="1893994"/>
                <a:ext cx="140400" cy="140400"/>
              </a:xfrm>
              <a:prstGeom prst="ellipse">
                <a:avLst/>
              </a:prstGeom>
              <a:solidFill>
                <a:schemeClr val="lt2"/>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2"/>
              <p:cNvSpPr/>
              <p:nvPr/>
            </p:nvSpPr>
            <p:spPr>
              <a:xfrm>
                <a:off x="8065792" y="1893994"/>
                <a:ext cx="140400" cy="140400"/>
              </a:xfrm>
              <a:prstGeom prst="ellipse">
                <a:avLst/>
              </a:prstGeom>
              <a:solidFill>
                <a:schemeClr val="accent1"/>
              </a:solidFill>
              <a:ln w="28575" cap="flat" cmpd="sng">
                <a:solidFill>
                  <a:schemeClr val="dk1"/>
                </a:solidFill>
                <a:prstDash val="solid"/>
                <a:round/>
                <a:headEnd type="none" w="sm" len="sm"/>
                <a:tailEnd type="none" w="sm" len="sm"/>
              </a:ln>
              <a:effectLst>
                <a:outerShdw dist="28575" dir="36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 name="Google Shape;324;p22"/>
          <p:cNvGrpSpPr/>
          <p:nvPr/>
        </p:nvGrpSpPr>
        <p:grpSpPr>
          <a:xfrm>
            <a:off x="7865119" y="3675826"/>
            <a:ext cx="1137830" cy="861541"/>
            <a:chOff x="2625225" y="855400"/>
            <a:chExt cx="1307700" cy="899687"/>
          </a:xfrm>
        </p:grpSpPr>
        <p:sp>
          <p:nvSpPr>
            <p:cNvPr id="325" name="Google Shape;325;p22"/>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2"/>
            <p:cNvSpPr/>
            <p:nvPr/>
          </p:nvSpPr>
          <p:spPr>
            <a:xfrm>
              <a:off x="2625225"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2"/>
          <p:cNvSpPr txBox="1">
            <a:spLocks noGrp="1"/>
          </p:cNvSpPr>
          <p:nvPr>
            <p:ph type="body" idx="1"/>
          </p:nvPr>
        </p:nvSpPr>
        <p:spPr>
          <a:xfrm>
            <a:off x="1226575" y="1533475"/>
            <a:ext cx="6690900" cy="2466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Lato"/>
              <a:buChar char="●"/>
              <a:defRPr sz="1400">
                <a:solidFill>
                  <a:schemeClr val="dk2"/>
                </a:solidFill>
                <a:latin typeface="Lato"/>
                <a:ea typeface="Lato"/>
                <a:cs typeface="Lato"/>
                <a:sym typeface="Lato"/>
              </a:defRPr>
            </a:lvl1pPr>
            <a:lvl2pPr marL="914400" lvl="1" indent="-317500" rtl="0">
              <a:lnSpc>
                <a:spcPct val="115000"/>
              </a:lnSpc>
              <a:spcBef>
                <a:spcPts val="0"/>
              </a:spcBef>
              <a:spcAft>
                <a:spcPts val="0"/>
              </a:spcAft>
              <a:buClr>
                <a:schemeClr val="dk2"/>
              </a:buClr>
              <a:buSzPts val="1400"/>
              <a:buFont typeface="Lato"/>
              <a:buAutoNum type="alphaLcPeriod"/>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AutoNum type="romanLcPeriod"/>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AutoNum type="arabicPeriod"/>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AutoNum type="alphaLcPeriod"/>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AutoNum type="romanLcPeriod"/>
              <a:defRPr>
                <a:solidFill>
                  <a:schemeClr val="dk2"/>
                </a:solidFill>
                <a:latin typeface="Lato"/>
                <a:ea typeface="Lato"/>
                <a:cs typeface="Lato"/>
                <a:sym typeface="Lato"/>
              </a:defRPr>
            </a:lvl9pPr>
          </a:lstStyle>
          <a:p>
            <a:endParaRPr/>
          </a:p>
        </p:txBody>
      </p:sp>
      <p:sp>
        <p:nvSpPr>
          <p:cNvPr id="328" name="Google Shape;328;p2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8325" y="445025"/>
            <a:ext cx="7867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Varela Round"/>
              <a:buNone/>
              <a:defRPr sz="3000" b="1">
                <a:solidFill>
                  <a:schemeClr val="dk1"/>
                </a:solidFill>
                <a:latin typeface="Varela Round"/>
                <a:ea typeface="Varela Round"/>
                <a:cs typeface="Varela Round"/>
                <a:sym typeface="Varela Round"/>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38325" y="1152475"/>
            <a:ext cx="7867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8" r:id="rId7"/>
    <p:sldLayoutId id="2147483659" r:id="rId8"/>
    <p:sldLayoutId id="2147483668"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p:nvPr/>
        </p:nvSpPr>
        <p:spPr>
          <a:xfrm>
            <a:off x="2306100" y="3476805"/>
            <a:ext cx="4531800" cy="1190888"/>
          </a:xfrm>
          <a:prstGeom prst="roundRect">
            <a:avLst>
              <a:gd name="adj" fmla="val 6740"/>
            </a:avLst>
          </a:prstGeom>
          <a:solidFill>
            <a:srgbClr val="F6F2E3"/>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txBox="1">
            <a:spLocks noGrp="1"/>
          </p:cNvSpPr>
          <p:nvPr>
            <p:ph type="ctrTitle"/>
          </p:nvPr>
        </p:nvSpPr>
        <p:spPr>
          <a:xfrm>
            <a:off x="1173000" y="1179078"/>
            <a:ext cx="6798000" cy="1859397"/>
          </a:xfrm>
          <a:prstGeom prst="rect">
            <a:avLst/>
          </a:prstGeom>
        </p:spPr>
        <p:txBody>
          <a:bodyPr spcFirstLastPara="1" wrap="square" lIns="91425" tIns="91425" rIns="91425" bIns="91425" anchor="b" anchorCtr="0">
            <a:noAutofit/>
          </a:bodyPr>
          <a:lstStyle/>
          <a:p>
            <a:pPr marL="0" lvl="0" indent="0" algn="ctr" rtl="0">
              <a:lnSpc>
                <a:spcPct val="150000"/>
              </a:lnSpc>
              <a:spcBef>
                <a:spcPts val="0"/>
              </a:spcBef>
              <a:spcAft>
                <a:spcPts val="0"/>
              </a:spcAft>
              <a:buNone/>
            </a:pPr>
            <a:r>
              <a:rPr lang="en-US" sz="2800" dirty="0"/>
              <a:t>Module : Modélisation avec Python</a:t>
            </a:r>
            <a:br>
              <a:rPr lang="en-US" dirty="0"/>
            </a:br>
            <a:r>
              <a:rPr lang="en-US" dirty="0"/>
              <a:t>PANDAS</a:t>
            </a:r>
            <a:endParaRPr lang="fr-FR" dirty="0"/>
          </a:p>
        </p:txBody>
      </p:sp>
      <p:sp>
        <p:nvSpPr>
          <p:cNvPr id="417" name="Google Shape;417;p29"/>
          <p:cNvSpPr txBox="1">
            <a:spLocks noGrp="1"/>
          </p:cNvSpPr>
          <p:nvPr>
            <p:ph type="subTitle" idx="1"/>
          </p:nvPr>
        </p:nvSpPr>
        <p:spPr>
          <a:xfrm>
            <a:off x="2466375" y="3490382"/>
            <a:ext cx="1991325" cy="1021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err="1"/>
              <a:t>Presenté</a:t>
            </a:r>
            <a:r>
              <a:rPr lang="en-US" dirty="0"/>
              <a:t> par :</a:t>
            </a:r>
          </a:p>
          <a:p>
            <a:pPr marL="0" lvl="0" indent="0" algn="l" rtl="0">
              <a:spcBef>
                <a:spcPts val="0"/>
              </a:spcBef>
              <a:spcAft>
                <a:spcPts val="0"/>
              </a:spcAft>
              <a:buNone/>
            </a:pPr>
            <a:r>
              <a:rPr lang="en-US" dirty="0"/>
              <a:t>- Gajja Nour </a:t>
            </a:r>
            <a:r>
              <a:rPr lang="en-US" dirty="0" err="1"/>
              <a:t>Eddine</a:t>
            </a:r>
            <a:endParaRPr lang="en-US" dirty="0"/>
          </a:p>
          <a:p>
            <a:pPr marL="0" lvl="0" indent="0" algn="l" rtl="0">
              <a:spcBef>
                <a:spcPts val="0"/>
              </a:spcBef>
              <a:spcAft>
                <a:spcPts val="0"/>
              </a:spcAft>
              <a:buNone/>
            </a:pPr>
            <a:r>
              <a:rPr lang="en-US" dirty="0"/>
              <a:t>- </a:t>
            </a:r>
            <a:r>
              <a:rPr lang="en-US" dirty="0" err="1"/>
              <a:t>Abatour</a:t>
            </a:r>
            <a:r>
              <a:rPr lang="en-US" dirty="0"/>
              <a:t> </a:t>
            </a:r>
            <a:r>
              <a:rPr lang="en-US" dirty="0" err="1"/>
              <a:t>Driss</a:t>
            </a:r>
            <a:r>
              <a:rPr lang="en-US" dirty="0"/>
              <a:t> </a:t>
            </a:r>
          </a:p>
          <a:p>
            <a:pPr marL="0" lvl="0" indent="0" algn="l" rtl="0">
              <a:spcBef>
                <a:spcPts val="0"/>
              </a:spcBef>
              <a:spcAft>
                <a:spcPts val="0"/>
              </a:spcAft>
              <a:buNone/>
            </a:pPr>
            <a:r>
              <a:rPr lang="en-US" dirty="0"/>
              <a:t>- </a:t>
            </a:r>
            <a:r>
              <a:rPr lang="en-US" dirty="0" err="1"/>
              <a:t>Bouhlali</a:t>
            </a:r>
            <a:r>
              <a:rPr lang="en-US" dirty="0"/>
              <a:t> Abdelfattah </a:t>
            </a:r>
          </a:p>
        </p:txBody>
      </p:sp>
      <p:sp>
        <p:nvSpPr>
          <p:cNvPr id="2" name="Google Shape;417;p29">
            <a:extLst>
              <a:ext uri="{FF2B5EF4-FFF2-40B4-BE49-F238E27FC236}">
                <a16:creationId xmlns:a16="http://schemas.microsoft.com/office/drawing/2014/main" id="{D902D3D0-5D3D-68BB-7269-8D1CF81D1095}"/>
              </a:ext>
            </a:extLst>
          </p:cNvPr>
          <p:cNvSpPr txBox="1">
            <a:spLocks/>
          </p:cNvSpPr>
          <p:nvPr/>
        </p:nvSpPr>
        <p:spPr>
          <a:xfrm>
            <a:off x="4686302" y="3476805"/>
            <a:ext cx="1991325" cy="1177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en-US" dirty="0"/>
              <a:t>Encadré par :</a:t>
            </a:r>
          </a:p>
          <a:p>
            <a:pPr marL="0" indent="0" algn="l"/>
            <a:r>
              <a:rPr lang="en-US" dirty="0"/>
              <a:t>- HAKEM </a:t>
            </a:r>
            <a:r>
              <a:rPr lang="en-US" dirty="0" err="1"/>
              <a:t>Adnane</a:t>
            </a:r>
            <a:endParaRPr lang="en-US" dirty="0"/>
          </a:p>
        </p:txBody>
      </p:sp>
      <p:sp>
        <p:nvSpPr>
          <p:cNvPr id="3" name="Google Shape;417;p29">
            <a:extLst>
              <a:ext uri="{FF2B5EF4-FFF2-40B4-BE49-F238E27FC236}">
                <a16:creationId xmlns:a16="http://schemas.microsoft.com/office/drawing/2014/main" id="{B81C507A-BE20-F84A-DEBF-8E1567BC6774}"/>
              </a:ext>
            </a:extLst>
          </p:cNvPr>
          <p:cNvSpPr txBox="1">
            <a:spLocks/>
          </p:cNvSpPr>
          <p:nvPr/>
        </p:nvSpPr>
        <p:spPr>
          <a:xfrm>
            <a:off x="428026" y="631659"/>
            <a:ext cx="4886924" cy="5338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Lato"/>
              <a:buNone/>
              <a:defRPr sz="1400" b="0" i="0" u="none" strike="noStrike" cap="none">
                <a:solidFill>
                  <a:schemeClr val="dk2"/>
                </a:solidFill>
                <a:latin typeface="Lato"/>
                <a:ea typeface="Lato"/>
                <a:cs typeface="Lato"/>
                <a:sym typeface="Lato"/>
              </a:defRPr>
            </a:lvl1pPr>
            <a:lvl2pPr marL="914400" marR="0" lvl="1"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2pPr>
            <a:lvl3pPr marL="1371600" marR="0" lvl="2"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3pPr>
            <a:lvl4pPr marL="1828800" marR="0" lvl="3"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4pPr>
            <a:lvl5pPr marL="2286000" marR="0" lvl="4"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5pPr>
            <a:lvl6pPr marL="2743200" marR="0" lvl="5"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6pPr>
            <a:lvl7pPr marL="3200400" marR="0" lvl="6"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7pPr>
            <a:lvl8pPr marL="3657600" marR="0" lvl="7"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8pPr>
            <a:lvl9pPr marL="4114800" marR="0" lvl="8" indent="-317500" algn="ctr" rtl="0">
              <a:lnSpc>
                <a:spcPct val="100000"/>
              </a:lnSpc>
              <a:spcBef>
                <a:spcPts val="0"/>
              </a:spcBef>
              <a:spcAft>
                <a:spcPts val="0"/>
              </a:spcAft>
              <a:buClr>
                <a:schemeClr val="dk2"/>
              </a:buClr>
              <a:buSzPts val="1800"/>
              <a:buFont typeface="Lato"/>
              <a:buNone/>
              <a:defRPr sz="1800" b="0" i="0" u="none" strike="noStrike" cap="none">
                <a:solidFill>
                  <a:schemeClr val="dk2"/>
                </a:solidFill>
                <a:latin typeface="Lato"/>
                <a:ea typeface="Lato"/>
                <a:cs typeface="Lato"/>
                <a:sym typeface="Lato"/>
              </a:defRPr>
            </a:lvl9pPr>
          </a:lstStyle>
          <a:p>
            <a:pPr marL="0" indent="0" algn="l"/>
            <a:r>
              <a:rPr lang="fr-FR" sz="1100" dirty="0"/>
              <a:t>Master Mathématiques Appliquées pour la Science des Données</a:t>
            </a:r>
            <a:endParaRPr lang="en-US" sz="1100" dirty="0"/>
          </a:p>
        </p:txBody>
      </p:sp>
      <p:pic>
        <p:nvPicPr>
          <p:cNvPr id="5" name="Picture 4">
            <a:extLst>
              <a:ext uri="{FF2B5EF4-FFF2-40B4-BE49-F238E27FC236}">
                <a16:creationId xmlns:a16="http://schemas.microsoft.com/office/drawing/2014/main" id="{B665E36A-522A-C244-B388-FCC1EB8F21DB}"/>
              </a:ext>
            </a:extLst>
          </p:cNvPr>
          <p:cNvPicPr>
            <a:picLocks noChangeAspect="1"/>
          </p:cNvPicPr>
          <p:nvPr/>
        </p:nvPicPr>
        <p:blipFill>
          <a:blip r:embed="rId3"/>
          <a:stretch>
            <a:fillRect/>
          </a:stretch>
        </p:blipFill>
        <p:spPr>
          <a:xfrm>
            <a:off x="5845006" y="229631"/>
            <a:ext cx="2214473" cy="8548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Options d'Installation</a:t>
            </a:r>
          </a:p>
        </p:txBody>
      </p:sp>
      <p:grpSp>
        <p:nvGrpSpPr>
          <p:cNvPr id="618" name="Google Shape;618;p42"/>
          <p:cNvGrpSpPr/>
          <p:nvPr/>
        </p:nvGrpSpPr>
        <p:grpSpPr>
          <a:xfrm>
            <a:off x="1263173" y="135853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2259081" y="1358539"/>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dirty="0">
                <a:solidFill>
                  <a:schemeClr val="dk2"/>
                </a:solidFill>
                <a:latin typeface="Lato"/>
                <a:ea typeface="Lato"/>
                <a:cs typeface="Lato"/>
                <a:sym typeface="Lato"/>
              </a:rPr>
              <a:t>Anaconda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Distribution Python multiplateforme incluant Pandas et autres bibliothèques.</a:t>
            </a:r>
            <a:endParaRPr lang="en-US" dirty="0">
              <a:solidFill>
                <a:schemeClr val="dk2"/>
              </a:solidFill>
              <a:latin typeface="Lato"/>
              <a:ea typeface="Lato"/>
              <a:cs typeface="Lato"/>
              <a:sym typeface="Lato"/>
            </a:endParaRPr>
          </a:p>
        </p:txBody>
      </p:sp>
      <p:grpSp>
        <p:nvGrpSpPr>
          <p:cNvPr id="2" name="Google Shape;618;p42">
            <a:extLst>
              <a:ext uri="{FF2B5EF4-FFF2-40B4-BE49-F238E27FC236}">
                <a16:creationId xmlns:a16="http://schemas.microsoft.com/office/drawing/2014/main" id="{510C6F46-5278-752F-FFDC-73C3731E401C}"/>
              </a:ext>
            </a:extLst>
          </p:cNvPr>
          <p:cNvGrpSpPr/>
          <p:nvPr/>
        </p:nvGrpSpPr>
        <p:grpSpPr>
          <a:xfrm>
            <a:off x="1263173" y="2571750"/>
            <a:ext cx="911100" cy="689641"/>
            <a:chOff x="1217362" y="1846472"/>
            <a:chExt cx="911100" cy="689641"/>
          </a:xfrm>
        </p:grpSpPr>
        <p:sp>
          <p:nvSpPr>
            <p:cNvPr id="3" name="Google Shape;619;p42">
              <a:extLst>
                <a:ext uri="{FF2B5EF4-FFF2-40B4-BE49-F238E27FC236}">
                  <a16:creationId xmlns:a16="http://schemas.microsoft.com/office/drawing/2014/main" id="{974C595A-2E1C-F9D5-6DB4-B64D65CAFC8D}"/>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0;p42">
              <a:extLst>
                <a:ext uri="{FF2B5EF4-FFF2-40B4-BE49-F238E27FC236}">
                  <a16:creationId xmlns:a16="http://schemas.microsoft.com/office/drawing/2014/main" id="{8DCAC10E-6625-3F77-31A4-68147DD0889E}"/>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Google Shape;621;p42">
            <a:extLst>
              <a:ext uri="{FF2B5EF4-FFF2-40B4-BE49-F238E27FC236}">
                <a16:creationId xmlns:a16="http://schemas.microsoft.com/office/drawing/2014/main" id="{46C332BC-862E-DBDA-12A1-AD43D0F049E3}"/>
              </a:ext>
            </a:extLst>
          </p:cNvPr>
          <p:cNvSpPr txBox="1"/>
          <p:nvPr/>
        </p:nvSpPr>
        <p:spPr>
          <a:xfrm>
            <a:off x="2259081" y="2571750"/>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Miniconda</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Version minimale d'Anaconda, permettant des installations sur mesure.</a:t>
            </a:r>
            <a:endParaRPr lang="en-US" dirty="0">
              <a:solidFill>
                <a:schemeClr val="dk2"/>
              </a:solidFill>
              <a:latin typeface="Lato"/>
              <a:ea typeface="Lato"/>
              <a:cs typeface="Lato"/>
              <a:sym typeface="Lato"/>
            </a:endParaRPr>
          </a:p>
        </p:txBody>
      </p:sp>
      <p:grpSp>
        <p:nvGrpSpPr>
          <p:cNvPr id="9" name="Google Shape;618;p42">
            <a:extLst>
              <a:ext uri="{FF2B5EF4-FFF2-40B4-BE49-F238E27FC236}">
                <a16:creationId xmlns:a16="http://schemas.microsoft.com/office/drawing/2014/main" id="{4FAF724C-120B-46DD-3F3D-323E99EEDF14}"/>
              </a:ext>
            </a:extLst>
          </p:cNvPr>
          <p:cNvGrpSpPr/>
          <p:nvPr/>
        </p:nvGrpSpPr>
        <p:grpSpPr>
          <a:xfrm>
            <a:off x="1263173" y="3786406"/>
            <a:ext cx="911100" cy="689641"/>
            <a:chOff x="1217362" y="1846472"/>
            <a:chExt cx="911100" cy="689641"/>
          </a:xfrm>
        </p:grpSpPr>
        <p:sp>
          <p:nvSpPr>
            <p:cNvPr id="10" name="Google Shape;619;p42">
              <a:extLst>
                <a:ext uri="{FF2B5EF4-FFF2-40B4-BE49-F238E27FC236}">
                  <a16:creationId xmlns:a16="http://schemas.microsoft.com/office/drawing/2014/main" id="{B7BBBB9E-C5A1-7B0E-9587-9879FC5C937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0;p42">
              <a:extLst>
                <a:ext uri="{FF2B5EF4-FFF2-40B4-BE49-F238E27FC236}">
                  <a16:creationId xmlns:a16="http://schemas.microsoft.com/office/drawing/2014/main" id="{6BCDC617-4CB3-0A02-79B2-ADCF8807A3B9}"/>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621;p42">
            <a:extLst>
              <a:ext uri="{FF2B5EF4-FFF2-40B4-BE49-F238E27FC236}">
                <a16:creationId xmlns:a16="http://schemas.microsoft.com/office/drawing/2014/main" id="{9A7C911E-C6E2-93F5-B0B6-5C50F492B086}"/>
              </a:ext>
            </a:extLst>
          </p:cNvPr>
          <p:cNvSpPr txBox="1"/>
          <p:nvPr/>
        </p:nvSpPr>
        <p:spPr>
          <a:xfrm>
            <a:off x="2259081" y="3786406"/>
            <a:ext cx="4513194" cy="771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b="0" i="0" dirty="0" err="1">
                <a:solidFill>
                  <a:srgbClr val="374151"/>
                </a:solidFill>
                <a:effectLst/>
                <a:latin typeface="Söhne"/>
              </a:rPr>
              <a:t>pip</a:t>
            </a:r>
            <a:r>
              <a:rPr lang="fr-FR" b="0" i="0" dirty="0">
                <a:solidFill>
                  <a:srgbClr val="374151"/>
                </a:solidFill>
                <a:effectLst/>
                <a:latin typeface="Söhne"/>
              </a:rPr>
              <a:t>  </a:t>
            </a:r>
            <a:r>
              <a:rPr lang="fr-FR" dirty="0">
                <a:solidFill>
                  <a:schemeClr val="dk2"/>
                </a:solidFill>
                <a:latin typeface="Lato"/>
                <a:ea typeface="Lato"/>
                <a:cs typeface="Lato"/>
                <a:sym typeface="Lato"/>
              </a:rPr>
              <a:t> : </a:t>
            </a:r>
          </a:p>
          <a:p>
            <a:pPr marL="285750" lvl="0" indent="-285750" algn="l" rtl="0">
              <a:spcBef>
                <a:spcPts val="0"/>
              </a:spcBef>
              <a:spcAft>
                <a:spcPts val="0"/>
              </a:spcAft>
              <a:buFont typeface="Arial" panose="020B0604020202020204" pitchFamily="34" charset="0"/>
              <a:buChar char="•"/>
            </a:pPr>
            <a:r>
              <a:rPr lang="fr-FR" dirty="0">
                <a:solidFill>
                  <a:schemeClr val="dk2"/>
                </a:solidFill>
                <a:latin typeface="Lato"/>
                <a:ea typeface="Lato"/>
                <a:cs typeface="Lato"/>
                <a:sym typeface="Lato"/>
              </a:rPr>
              <a:t>Gestionnaire de packages Python, installation depuis </a:t>
            </a:r>
            <a:r>
              <a:rPr lang="fr-FR" dirty="0" err="1">
                <a:solidFill>
                  <a:schemeClr val="dk2"/>
                </a:solidFill>
                <a:latin typeface="Lato"/>
                <a:ea typeface="Lato"/>
                <a:cs typeface="Lato"/>
                <a:sym typeface="Lato"/>
              </a:rPr>
              <a:t>PyPI</a:t>
            </a:r>
            <a:r>
              <a:rPr lang="fr-FR" dirty="0">
                <a:solidFill>
                  <a:schemeClr val="dk2"/>
                </a:solidFill>
                <a:latin typeface="Lato"/>
                <a:ea typeface="Lato"/>
                <a:cs typeface="Lato"/>
                <a:sym typeface="Lato"/>
              </a:rPr>
              <a:t>.</a:t>
            </a:r>
            <a:endParaRPr lang="en-US" dirty="0">
              <a:solidFill>
                <a:schemeClr val="dk2"/>
              </a:solidFill>
              <a:latin typeface="Lato"/>
              <a:ea typeface="Lato"/>
              <a:cs typeface="Lato"/>
              <a:sym typeface="Lato"/>
            </a:endParaRPr>
          </a:p>
        </p:txBody>
      </p:sp>
      <p:pic>
        <p:nvPicPr>
          <p:cNvPr id="1026" name="Picture 2" descr="anaconda logo | Mr. Mint : Apprendre le Machine Learning de A à Z">
            <a:extLst>
              <a:ext uri="{FF2B5EF4-FFF2-40B4-BE49-F238E27FC236}">
                <a16:creationId xmlns:a16="http://schemas.microsoft.com/office/drawing/2014/main" id="{DF3AE1AB-A344-847A-456D-E50F8CEF32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294" y="1591887"/>
            <a:ext cx="805398" cy="402699"/>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6" descr="Getting your computer ready for machine learning: How, what and why you  should use Anaconda, Miniconda">
            <a:extLst>
              <a:ext uri="{FF2B5EF4-FFF2-40B4-BE49-F238E27FC236}">
                <a16:creationId xmlns:a16="http://schemas.microsoft.com/office/drawing/2014/main" id="{08F00F5E-9464-A6E7-0436-29D5FB0BA45B}"/>
              </a:ext>
            </a:extLst>
          </p:cNvPr>
          <p:cNvSpPr>
            <a:spLocks noChangeAspect="1" noChangeArrowheads="1"/>
          </p:cNvSpPr>
          <p:nvPr/>
        </p:nvSpPr>
        <p:spPr bwMode="auto">
          <a:xfrm>
            <a:off x="5463381" y="2034928"/>
            <a:ext cx="190950" cy="190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2" name="Picture 8" descr="Getting your computer ready for machine learning: How, what and why you  should use Anaconda, Miniconda">
            <a:extLst>
              <a:ext uri="{FF2B5EF4-FFF2-40B4-BE49-F238E27FC236}">
                <a16:creationId xmlns:a16="http://schemas.microsoft.com/office/drawing/2014/main" id="{48A2F1C5-CB0A-BBDB-3CD3-B3A5115458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215" t="53426" r="39709" b="32358"/>
          <a:stretch/>
        </p:blipFill>
        <p:spPr bwMode="auto">
          <a:xfrm>
            <a:off x="1315294" y="2909581"/>
            <a:ext cx="805398" cy="164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IP for Python (Python PIP) - Python - telecomHall Forum">
            <a:extLst>
              <a:ext uri="{FF2B5EF4-FFF2-40B4-BE49-F238E27FC236}">
                <a16:creationId xmlns:a16="http://schemas.microsoft.com/office/drawing/2014/main" id="{8D6B975F-6A0F-9C44-A952-FAD5AFB5B4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464" y="3885702"/>
            <a:ext cx="567513" cy="567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title" idx="4"/>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Commande d'Importation</a:t>
            </a:r>
            <a:endParaRPr dirty="0"/>
          </a:p>
        </p:txBody>
      </p:sp>
      <p:sp>
        <p:nvSpPr>
          <p:cNvPr id="464" name="Google Shape;464;p33"/>
          <p:cNvSpPr/>
          <p:nvPr/>
        </p:nvSpPr>
        <p:spPr>
          <a:xfrm>
            <a:off x="1642674"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4998947" y="2430349"/>
            <a:ext cx="25056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txBox="1">
            <a:spLocks noGrp="1"/>
          </p:cNvSpPr>
          <p:nvPr>
            <p:ph type="title"/>
          </p:nvPr>
        </p:nvSpPr>
        <p:spPr>
          <a:xfrm>
            <a:off x="1924624"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a:t>
            </a:r>
            <a:r>
              <a:rPr lang="en" dirty="0"/>
              <a:t>mport</a:t>
            </a:r>
            <a:endParaRPr dirty="0"/>
          </a:p>
        </p:txBody>
      </p:sp>
      <p:sp>
        <p:nvSpPr>
          <p:cNvPr id="467" name="Google Shape;467;p33"/>
          <p:cNvSpPr txBox="1">
            <a:spLocks noGrp="1"/>
          </p:cNvSpPr>
          <p:nvPr>
            <p:ph type="title" idx="2"/>
          </p:nvPr>
        </p:nvSpPr>
        <p:spPr>
          <a:xfrm>
            <a:off x="5280898" y="2371398"/>
            <a:ext cx="19269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Alias</a:t>
            </a:r>
            <a:endParaRPr dirty="0"/>
          </a:p>
        </p:txBody>
      </p:sp>
      <p:sp>
        <p:nvSpPr>
          <p:cNvPr id="468" name="Google Shape;468;p33"/>
          <p:cNvSpPr txBox="1">
            <a:spLocks noGrp="1"/>
          </p:cNvSpPr>
          <p:nvPr>
            <p:ph type="subTitle" idx="1"/>
          </p:nvPr>
        </p:nvSpPr>
        <p:spPr>
          <a:xfrm>
            <a:off x="4998946" y="3072285"/>
            <a:ext cx="2505599" cy="154129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FR" dirty="0"/>
              <a:t>L'utilisation de l'alias </a:t>
            </a:r>
            <a:r>
              <a:rPr lang="fr-FR" dirty="0" err="1"/>
              <a:t>pd</a:t>
            </a:r>
            <a:r>
              <a:rPr lang="fr-FR" dirty="0"/>
              <a:t> simplifie considérablement l'accès aux fonctionnalités et classes de Pandas. Il s'agit d'une convention courante dans la communauté Python.</a:t>
            </a:r>
            <a:endParaRPr lang="en-US" dirty="0"/>
          </a:p>
        </p:txBody>
      </p:sp>
      <p:grpSp>
        <p:nvGrpSpPr>
          <p:cNvPr id="470" name="Google Shape;470;p33"/>
          <p:cNvGrpSpPr/>
          <p:nvPr/>
        </p:nvGrpSpPr>
        <p:grpSpPr>
          <a:xfrm>
            <a:off x="2326524" y="1231743"/>
            <a:ext cx="1137900" cy="861417"/>
            <a:chOff x="2333960" y="2049193"/>
            <a:chExt cx="1137900" cy="861417"/>
          </a:xfrm>
        </p:grpSpPr>
        <p:sp>
          <p:nvSpPr>
            <p:cNvPr id="471" name="Google Shape;471;p33"/>
            <p:cNvSpPr/>
            <p:nvPr/>
          </p:nvSpPr>
          <p:spPr>
            <a:xfrm>
              <a:off x="2333960"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2333960"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3"/>
          <p:cNvGrpSpPr/>
          <p:nvPr/>
        </p:nvGrpSpPr>
        <p:grpSpPr>
          <a:xfrm>
            <a:off x="5682797" y="1231743"/>
            <a:ext cx="1137900" cy="861417"/>
            <a:chOff x="5690232" y="2049193"/>
            <a:chExt cx="1137900" cy="861417"/>
          </a:xfrm>
        </p:grpSpPr>
        <p:sp>
          <p:nvSpPr>
            <p:cNvPr id="474" name="Google Shape;474;p33"/>
            <p:cNvSpPr/>
            <p:nvPr/>
          </p:nvSpPr>
          <p:spPr>
            <a:xfrm>
              <a:off x="5690233" y="2049193"/>
              <a:ext cx="539100" cy="6309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5690232" y="2175010"/>
              <a:ext cx="1137900" cy="7356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Image 5">
            <a:extLst>
              <a:ext uri="{FF2B5EF4-FFF2-40B4-BE49-F238E27FC236}">
                <a16:creationId xmlns:a16="http://schemas.microsoft.com/office/drawing/2014/main" id="{D25B2A8D-6904-9367-4B8C-B6710E510832}"/>
              </a:ext>
            </a:extLst>
          </p:cNvPr>
          <p:cNvPicPr>
            <a:picLocks noChangeAspect="1"/>
          </p:cNvPicPr>
          <p:nvPr/>
        </p:nvPicPr>
        <p:blipFill>
          <a:blip r:embed="rId3"/>
          <a:stretch>
            <a:fillRect/>
          </a:stretch>
        </p:blipFill>
        <p:spPr>
          <a:xfrm>
            <a:off x="1642674" y="3021947"/>
            <a:ext cx="2505600" cy="503638"/>
          </a:xfrm>
          <a:prstGeom prst="rect">
            <a:avLst/>
          </a:prstGeom>
        </p:spPr>
      </p:pic>
      <p:pic>
        <p:nvPicPr>
          <p:cNvPr id="9" name="Image 8">
            <a:extLst>
              <a:ext uri="{FF2B5EF4-FFF2-40B4-BE49-F238E27FC236}">
                <a16:creationId xmlns:a16="http://schemas.microsoft.com/office/drawing/2014/main" id="{CE9224D5-DC13-B6CE-0B96-0353D4CABBA3}"/>
              </a:ext>
            </a:extLst>
          </p:cNvPr>
          <p:cNvPicPr>
            <a:picLocks noChangeAspect="1"/>
          </p:cNvPicPr>
          <p:nvPr/>
        </p:nvPicPr>
        <p:blipFill>
          <a:blip r:embed="rId4"/>
          <a:stretch>
            <a:fillRect/>
          </a:stretch>
        </p:blipFill>
        <p:spPr>
          <a:xfrm>
            <a:off x="6035318" y="1487720"/>
            <a:ext cx="432854" cy="426757"/>
          </a:xfrm>
          <a:prstGeom prst="rect">
            <a:avLst/>
          </a:prstGeom>
        </p:spPr>
      </p:pic>
      <p:grpSp>
        <p:nvGrpSpPr>
          <p:cNvPr id="10" name="Google Shape;9782;p67">
            <a:extLst>
              <a:ext uri="{FF2B5EF4-FFF2-40B4-BE49-F238E27FC236}">
                <a16:creationId xmlns:a16="http://schemas.microsoft.com/office/drawing/2014/main" id="{52B2ED6C-E543-FFE7-ACF3-81EFAE01E88B}"/>
              </a:ext>
            </a:extLst>
          </p:cNvPr>
          <p:cNvGrpSpPr/>
          <p:nvPr/>
        </p:nvGrpSpPr>
        <p:grpSpPr>
          <a:xfrm>
            <a:off x="2717001" y="1559128"/>
            <a:ext cx="356946" cy="332464"/>
            <a:chOff x="-25477800" y="2357750"/>
            <a:chExt cx="298525" cy="278050"/>
          </a:xfrm>
        </p:grpSpPr>
        <p:sp>
          <p:nvSpPr>
            <p:cNvPr id="11" name="Google Shape;9783;p67">
              <a:extLst>
                <a:ext uri="{FF2B5EF4-FFF2-40B4-BE49-F238E27FC236}">
                  <a16:creationId xmlns:a16="http://schemas.microsoft.com/office/drawing/2014/main" id="{ED4D58A5-41BF-F1A2-F3F0-67EE4AD12295}"/>
                </a:ext>
              </a:extLst>
            </p:cNvPr>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784;p67">
              <a:extLst>
                <a:ext uri="{FF2B5EF4-FFF2-40B4-BE49-F238E27FC236}">
                  <a16:creationId xmlns:a16="http://schemas.microsoft.com/office/drawing/2014/main" id="{094670AE-A237-37D6-5DA7-F78137E6B1E0}"/>
                </a:ext>
              </a:extLst>
            </p:cNvPr>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1685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srcRect l="22123" r="552"/>
          <a:stretch/>
        </p:blipFill>
        <p:spPr>
          <a:xfrm>
            <a:off x="4572000" y="1437788"/>
            <a:ext cx="4019728"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12" name="Google Shape;512;p35"/>
          <p:cNvSpPr/>
          <p:nvPr/>
        </p:nvSpPr>
        <p:spPr>
          <a:xfrm>
            <a:off x="818706" y="2537938"/>
            <a:ext cx="3381153" cy="10695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47380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err="1"/>
              <a:t>Series</a:t>
            </a:r>
            <a:r>
              <a:rPr lang="fr-FR" sz="2400" dirty="0"/>
              <a:t> et </a:t>
            </a:r>
            <a:r>
              <a:rPr lang="fr-FR" sz="2400" dirty="0" err="1"/>
              <a:t>DataFrames</a:t>
            </a:r>
            <a:endParaRPr lang="fr-FR" sz="2400" dirty="0"/>
          </a:p>
        </p:txBody>
      </p:sp>
    </p:spTree>
    <p:extLst>
      <p:ext uri="{BB962C8B-B14F-4D97-AF65-F5344CB8AC3E}">
        <p14:creationId xmlns:p14="http://schemas.microsoft.com/office/powerpoint/2010/main" val="174854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81"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Représentation de Data Table</a:t>
            </a:r>
          </a:p>
        </p:txBody>
      </p:sp>
      <p:pic>
        <p:nvPicPr>
          <p:cNvPr id="4" name="Picture 4">
            <a:extLst>
              <a:ext uri="{FF2B5EF4-FFF2-40B4-BE49-F238E27FC236}">
                <a16:creationId xmlns:a16="http://schemas.microsoft.com/office/drawing/2014/main" id="{78F744AC-CA6D-6B7D-3AC9-B7281D9C2594}"/>
              </a:ext>
            </a:extLst>
          </p:cNvPr>
          <p:cNvPicPr>
            <a:picLocks noChangeAspect="1"/>
          </p:cNvPicPr>
          <p:nvPr/>
        </p:nvPicPr>
        <p:blipFill>
          <a:blip r:embed="rId3"/>
          <a:stretch>
            <a:fillRect/>
          </a:stretch>
        </p:blipFill>
        <p:spPr>
          <a:xfrm>
            <a:off x="2541458" y="2137143"/>
            <a:ext cx="3680007" cy="26800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460079" y="1134324"/>
            <a:ext cx="6223835" cy="12159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err="1"/>
              <a:t>Series</a:t>
            </a:r>
            <a:r>
              <a:rPr lang="fr-FR" sz="4400" dirty="0"/>
              <a:t> &amp; </a:t>
            </a:r>
            <a:r>
              <a:rPr lang="fr-FR" sz="4400" dirty="0" err="1"/>
              <a:t>DataFrame</a:t>
            </a:r>
            <a:endParaRPr lang="fr-FR" sz="4400" dirty="0"/>
          </a:p>
        </p:txBody>
      </p:sp>
      <p:pic>
        <p:nvPicPr>
          <p:cNvPr id="3" name="Image 2">
            <a:extLst>
              <a:ext uri="{FF2B5EF4-FFF2-40B4-BE49-F238E27FC236}">
                <a16:creationId xmlns:a16="http://schemas.microsoft.com/office/drawing/2014/main" id="{C9A0B6F0-D82E-13EC-5059-065FEC55332A}"/>
              </a:ext>
            </a:extLst>
          </p:cNvPr>
          <p:cNvPicPr>
            <a:picLocks noChangeAspect="1"/>
          </p:cNvPicPr>
          <p:nvPr/>
        </p:nvPicPr>
        <p:blipFill>
          <a:blip r:embed="rId3"/>
          <a:stretch>
            <a:fillRect/>
          </a:stretch>
        </p:blipFill>
        <p:spPr>
          <a:xfrm>
            <a:off x="2083278" y="1993043"/>
            <a:ext cx="4977439" cy="2213288"/>
          </a:xfrm>
          <a:prstGeom prst="rect">
            <a:avLst/>
          </a:prstGeom>
        </p:spPr>
      </p:pic>
    </p:spTree>
    <p:extLst>
      <p:ext uri="{BB962C8B-B14F-4D97-AF65-F5344CB8AC3E}">
        <p14:creationId xmlns:p14="http://schemas.microsoft.com/office/powerpoint/2010/main" val="3135830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233875" y="2268417"/>
            <a:ext cx="5921837"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226550" y="1466056"/>
            <a:ext cx="6690900"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Une série Pandas est comme une colonne dans une table. C'est un tableau unidimensionnel contenant des données de n'importe quel type.</a:t>
            </a:r>
            <a:br>
              <a:rPr lang="en-US" dirty="0"/>
            </a:br>
            <a:br>
              <a:rPr lang="en-US" dirty="0"/>
            </a:br>
            <a:r>
              <a:rPr lang="fr-FR" sz="1800" b="1" dirty="0">
                <a:solidFill>
                  <a:schemeClr val="dk1"/>
                </a:solidFill>
                <a:latin typeface="Varela Round"/>
                <a:ea typeface="Varela Round"/>
                <a:cs typeface="Varela Round"/>
                <a:sym typeface="Varela Round"/>
              </a:rPr>
              <a:t>exemple de création d’une </a:t>
            </a:r>
            <a:r>
              <a:rPr lang="fr-FR" sz="1800" b="1" dirty="0" err="1">
                <a:solidFill>
                  <a:schemeClr val="dk1"/>
                </a:solidFill>
                <a:latin typeface="Varela Round"/>
                <a:ea typeface="Varela Round"/>
                <a:cs typeface="Varela Round"/>
                <a:sym typeface="Varela Round"/>
              </a:rPr>
              <a:t>Series</a:t>
            </a:r>
            <a:r>
              <a:rPr lang="fr-FR" sz="1800" b="1" dirty="0">
                <a:solidFill>
                  <a:schemeClr val="dk1"/>
                </a:solidFill>
                <a:latin typeface="Varela Round"/>
                <a:ea typeface="Varela Round"/>
                <a:cs typeface="Varela Round"/>
                <a:sym typeface="Varela Round"/>
              </a:rPr>
              <a:t> à partir d’une liste</a:t>
            </a:r>
            <a:endParaRPr lang="en-US" sz="1800" b="1" dirty="0">
              <a:solidFill>
                <a:schemeClr val="dk1"/>
              </a:solidFill>
              <a:latin typeface="Varela Round"/>
              <a:ea typeface="Varela Round"/>
              <a:cs typeface="Varela Round"/>
              <a:sym typeface="Varela Round"/>
            </a:endParaRPr>
          </a:p>
        </p:txBody>
      </p:sp>
      <p:pic>
        <p:nvPicPr>
          <p:cNvPr id="3" name="Image 2">
            <a:extLst>
              <a:ext uri="{FF2B5EF4-FFF2-40B4-BE49-F238E27FC236}">
                <a16:creationId xmlns:a16="http://schemas.microsoft.com/office/drawing/2014/main" id="{48174D06-46A1-1889-AC16-2999556B727A}"/>
              </a:ext>
            </a:extLst>
          </p:cNvPr>
          <p:cNvPicPr>
            <a:picLocks noChangeAspect="1"/>
          </p:cNvPicPr>
          <p:nvPr/>
        </p:nvPicPr>
        <p:blipFill>
          <a:blip r:embed="rId3"/>
          <a:stretch>
            <a:fillRect/>
          </a:stretch>
        </p:blipFill>
        <p:spPr>
          <a:xfrm>
            <a:off x="1226525" y="3129106"/>
            <a:ext cx="3471664" cy="1105893"/>
          </a:xfrm>
          <a:prstGeom prst="rect">
            <a:avLst/>
          </a:prstGeom>
        </p:spPr>
      </p:pic>
      <p:sp>
        <p:nvSpPr>
          <p:cNvPr id="4" name="Flèche : droite 3">
            <a:extLst>
              <a:ext uri="{FF2B5EF4-FFF2-40B4-BE49-F238E27FC236}">
                <a16:creationId xmlns:a16="http://schemas.microsoft.com/office/drawing/2014/main" id="{DB8A52D9-A9E4-8A3D-B6D8-0C54D8404C9D}"/>
              </a:ext>
            </a:extLst>
          </p:cNvPr>
          <p:cNvSpPr/>
          <p:nvPr/>
        </p:nvSpPr>
        <p:spPr>
          <a:xfrm>
            <a:off x="4878310" y="3424681"/>
            <a:ext cx="797442" cy="35265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fr-FR" b="1" spc="5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6" name="Image 5">
            <a:extLst>
              <a:ext uri="{FF2B5EF4-FFF2-40B4-BE49-F238E27FC236}">
                <a16:creationId xmlns:a16="http://schemas.microsoft.com/office/drawing/2014/main" id="{D661246E-D852-7821-0623-2B1E384ADC3F}"/>
              </a:ext>
            </a:extLst>
          </p:cNvPr>
          <p:cNvPicPr>
            <a:picLocks noChangeAspect="1"/>
          </p:cNvPicPr>
          <p:nvPr/>
        </p:nvPicPr>
        <p:blipFill>
          <a:blip r:embed="rId4"/>
          <a:stretch>
            <a:fillRect/>
          </a:stretch>
        </p:blipFill>
        <p:spPr>
          <a:xfrm>
            <a:off x="6188551" y="2838893"/>
            <a:ext cx="1417010" cy="1584475"/>
          </a:xfrm>
          <a:prstGeom prst="rect">
            <a:avLst/>
          </a:prstGeom>
        </p:spPr>
      </p:pic>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Les </a:t>
            </a:r>
            <a:r>
              <a:rPr lang="fr-FR" sz="2400" b="1" i="0" dirty="0" err="1">
                <a:effectLst/>
                <a:latin typeface="Söhne"/>
              </a:rPr>
              <a:t>Series</a:t>
            </a:r>
            <a:endParaRPr lang="fr-FR" sz="2400" dirty="0"/>
          </a:p>
        </p:txBody>
      </p:sp>
    </p:spTree>
    <p:extLst>
      <p:ext uri="{BB962C8B-B14F-4D97-AF65-F5344CB8AC3E}">
        <p14:creationId xmlns:p14="http://schemas.microsoft.com/office/powerpoint/2010/main" val="3624392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768084"/>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600154"/>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données et aux index d’une </a:t>
            </a:r>
            <a:r>
              <a:rPr lang="fr-FR" sz="2400" b="1" i="0" dirty="0" err="1">
                <a:effectLst/>
                <a:latin typeface="Söhne"/>
              </a:rPr>
              <a:t>Series</a:t>
            </a:r>
            <a:r>
              <a:rPr lang="fr-FR" sz="2400" b="1" i="0" dirty="0">
                <a:effectLst/>
                <a:latin typeface="Söhne"/>
              </a:rPr>
              <a:t> avec les attributs values et index.</a:t>
            </a:r>
            <a:endParaRPr sz="2400" dirty="0"/>
          </a:p>
        </p:txBody>
      </p:sp>
      <p:pic>
        <p:nvPicPr>
          <p:cNvPr id="7" name="Image 6">
            <a:extLst>
              <a:ext uri="{FF2B5EF4-FFF2-40B4-BE49-F238E27FC236}">
                <a16:creationId xmlns:a16="http://schemas.microsoft.com/office/drawing/2014/main" id="{0B785C50-D99C-913F-E96A-B306058854DD}"/>
              </a:ext>
            </a:extLst>
          </p:cNvPr>
          <p:cNvPicPr>
            <a:picLocks noChangeAspect="1"/>
          </p:cNvPicPr>
          <p:nvPr/>
        </p:nvPicPr>
        <p:blipFill>
          <a:blip r:embed="rId3"/>
          <a:stretch>
            <a:fillRect/>
          </a:stretch>
        </p:blipFill>
        <p:spPr>
          <a:xfrm>
            <a:off x="1037241" y="1752177"/>
            <a:ext cx="7061985" cy="1426958"/>
          </a:xfrm>
          <a:prstGeom prst="rect">
            <a:avLst/>
          </a:prstGeom>
        </p:spPr>
      </p:pic>
    </p:spTree>
    <p:extLst>
      <p:ext uri="{BB962C8B-B14F-4D97-AF65-F5344CB8AC3E}">
        <p14:creationId xmlns:p14="http://schemas.microsoft.com/office/powerpoint/2010/main" val="345547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44773" y="1076431"/>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05285" y="908501"/>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On peut aussi spécifier les index lors de la création d'une </a:t>
            </a:r>
            <a:r>
              <a:rPr lang="fr-FR" sz="2400" b="1" i="0" dirty="0" err="1">
                <a:effectLst/>
                <a:latin typeface="Söhne"/>
              </a:rPr>
              <a:t>Series</a:t>
            </a:r>
            <a:r>
              <a:rPr lang="fr-FR" sz="2400" b="1" i="0" dirty="0">
                <a:effectLst/>
                <a:latin typeface="Söhne"/>
              </a:rPr>
              <a:t>.</a:t>
            </a:r>
            <a:endParaRPr lang="fr-FR" sz="2400" dirty="0"/>
          </a:p>
        </p:txBody>
      </p:sp>
      <p:pic>
        <p:nvPicPr>
          <p:cNvPr id="3" name="Image 2">
            <a:extLst>
              <a:ext uri="{FF2B5EF4-FFF2-40B4-BE49-F238E27FC236}">
                <a16:creationId xmlns:a16="http://schemas.microsoft.com/office/drawing/2014/main" id="{976C715E-9867-94C6-EB64-97D778D1087C}"/>
              </a:ext>
            </a:extLst>
          </p:cNvPr>
          <p:cNvPicPr>
            <a:picLocks noChangeAspect="1"/>
          </p:cNvPicPr>
          <p:nvPr/>
        </p:nvPicPr>
        <p:blipFill>
          <a:blip r:embed="rId3"/>
          <a:stretch>
            <a:fillRect/>
          </a:stretch>
        </p:blipFill>
        <p:spPr>
          <a:xfrm>
            <a:off x="1739641" y="2060523"/>
            <a:ext cx="5341643" cy="2353553"/>
          </a:xfrm>
          <a:prstGeom prst="rect">
            <a:avLst/>
          </a:prstGeom>
          <a:noFill/>
          <a:ln>
            <a:noFill/>
          </a:ln>
        </p:spPr>
      </p:pic>
    </p:spTree>
    <p:extLst>
      <p:ext uri="{BB962C8B-B14F-4D97-AF65-F5344CB8AC3E}">
        <p14:creationId xmlns:p14="http://schemas.microsoft.com/office/powerpoint/2010/main" val="275899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075028" y="78686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txBox="1">
            <a:spLocks noGrp="1"/>
          </p:cNvSpPr>
          <p:nvPr>
            <p:ph type="title"/>
          </p:nvPr>
        </p:nvSpPr>
        <p:spPr>
          <a:xfrm>
            <a:off x="1135540" y="618932"/>
            <a:ext cx="6993941" cy="984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400" b="1" i="0" dirty="0">
                <a:effectLst/>
                <a:latin typeface="Söhne"/>
              </a:rPr>
              <a:t>accéder aux éléments d'une </a:t>
            </a:r>
            <a:r>
              <a:rPr lang="fr-FR" sz="2400" b="1" i="0" dirty="0" err="1">
                <a:effectLst/>
                <a:latin typeface="Söhne"/>
              </a:rPr>
              <a:t>Series</a:t>
            </a:r>
            <a:r>
              <a:rPr lang="fr-FR" sz="2400" b="1" i="0" dirty="0">
                <a:effectLst/>
                <a:latin typeface="Söhne"/>
              </a:rPr>
              <a:t> par leur index, en utilisant la notation [] ou la méthode </a:t>
            </a:r>
            <a:r>
              <a:rPr lang="fr-FR" sz="2400" b="1" i="0" dirty="0" err="1">
                <a:effectLst/>
                <a:latin typeface="Söhne"/>
              </a:rPr>
              <a:t>loc</a:t>
            </a:r>
            <a:r>
              <a:rPr lang="fr-FR" sz="2400" b="1" i="0" dirty="0">
                <a:effectLst/>
                <a:latin typeface="Söhne"/>
              </a:rPr>
              <a:t>[].</a:t>
            </a:r>
            <a:endParaRPr lang="fr-FR" sz="2400" dirty="0"/>
          </a:p>
        </p:txBody>
      </p:sp>
      <p:pic>
        <p:nvPicPr>
          <p:cNvPr id="5" name="Image 4">
            <a:extLst>
              <a:ext uri="{FF2B5EF4-FFF2-40B4-BE49-F238E27FC236}">
                <a16:creationId xmlns:a16="http://schemas.microsoft.com/office/drawing/2014/main" id="{66EDB30B-2E46-C831-0F86-37C96E4795FE}"/>
              </a:ext>
            </a:extLst>
          </p:cNvPr>
          <p:cNvPicPr>
            <a:picLocks noChangeAspect="1"/>
          </p:cNvPicPr>
          <p:nvPr/>
        </p:nvPicPr>
        <p:blipFill>
          <a:blip r:embed="rId3"/>
          <a:stretch>
            <a:fillRect/>
          </a:stretch>
        </p:blipFill>
        <p:spPr>
          <a:xfrm>
            <a:off x="2158157" y="1782591"/>
            <a:ext cx="4888195" cy="942088"/>
          </a:xfrm>
          <a:prstGeom prst="rect">
            <a:avLst/>
          </a:prstGeom>
        </p:spPr>
      </p:pic>
      <p:sp>
        <p:nvSpPr>
          <p:cNvPr id="8" name="Google Shape;946;p54">
            <a:extLst>
              <a:ext uri="{FF2B5EF4-FFF2-40B4-BE49-F238E27FC236}">
                <a16:creationId xmlns:a16="http://schemas.microsoft.com/office/drawing/2014/main" id="{91096403-EB8B-F4F5-7376-E833DDFA8CD7}"/>
              </a:ext>
            </a:extLst>
          </p:cNvPr>
          <p:cNvSpPr/>
          <p:nvPr/>
        </p:nvSpPr>
        <p:spPr>
          <a:xfrm>
            <a:off x="1044771" y="2782212"/>
            <a:ext cx="7054454" cy="8161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48;p54">
            <a:extLst>
              <a:ext uri="{FF2B5EF4-FFF2-40B4-BE49-F238E27FC236}">
                <a16:creationId xmlns:a16="http://schemas.microsoft.com/office/drawing/2014/main" id="{3C910FBF-9CAD-1986-010D-E825DC7F1D79}"/>
              </a:ext>
            </a:extLst>
          </p:cNvPr>
          <p:cNvSpPr txBox="1">
            <a:spLocks/>
          </p:cNvSpPr>
          <p:nvPr/>
        </p:nvSpPr>
        <p:spPr>
          <a:xfrm>
            <a:off x="1105283" y="2614282"/>
            <a:ext cx="6993941" cy="9840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80000"/>
              </a:lnSpc>
              <a:spcBef>
                <a:spcPts val="0"/>
              </a:spcBef>
              <a:spcAft>
                <a:spcPts val="0"/>
              </a:spcAft>
              <a:buClr>
                <a:schemeClr val="dk1"/>
              </a:buClr>
              <a:buSzPts val="4800"/>
              <a:buFont typeface="Varela Round"/>
              <a:buNone/>
              <a:defRPr sz="95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4800"/>
              <a:buFont typeface="Bebas Neue"/>
              <a:buNone/>
              <a:defRPr sz="4800" b="0" i="0" u="none" strike="noStrike" cap="none">
                <a:solidFill>
                  <a:schemeClr val="dk1"/>
                </a:solidFill>
                <a:latin typeface="Bebas Neue"/>
                <a:ea typeface="Bebas Neue"/>
                <a:cs typeface="Bebas Neue"/>
                <a:sym typeface="Bebas Neue"/>
              </a:defRPr>
            </a:lvl9pPr>
          </a:lstStyle>
          <a:p>
            <a:r>
              <a:rPr lang="fr-FR" sz="2400" dirty="0">
                <a:latin typeface="Söhne"/>
              </a:rPr>
              <a:t>accéder aux éléments d'une </a:t>
            </a:r>
            <a:r>
              <a:rPr lang="fr-FR" sz="2400" dirty="0" err="1">
                <a:latin typeface="Söhne"/>
              </a:rPr>
              <a:t>Series</a:t>
            </a:r>
            <a:r>
              <a:rPr lang="fr-FR" sz="2400" dirty="0">
                <a:latin typeface="Söhne"/>
              </a:rPr>
              <a:t> par leur position, en utilisant la méthode </a:t>
            </a:r>
            <a:r>
              <a:rPr lang="fr-FR" sz="2400" dirty="0" err="1">
                <a:latin typeface="Söhne"/>
              </a:rPr>
              <a:t>iloc</a:t>
            </a:r>
            <a:r>
              <a:rPr lang="fr-FR" sz="2400" dirty="0">
                <a:latin typeface="Söhne"/>
              </a:rPr>
              <a:t>[]</a:t>
            </a:r>
            <a:endParaRPr lang="fr-FR" sz="2400" dirty="0"/>
          </a:p>
        </p:txBody>
      </p:sp>
      <p:pic>
        <p:nvPicPr>
          <p:cNvPr id="13" name="Image 12">
            <a:extLst>
              <a:ext uri="{FF2B5EF4-FFF2-40B4-BE49-F238E27FC236}">
                <a16:creationId xmlns:a16="http://schemas.microsoft.com/office/drawing/2014/main" id="{DB9484E3-AC15-FCDA-641A-219215567C3B}"/>
              </a:ext>
            </a:extLst>
          </p:cNvPr>
          <p:cNvPicPr>
            <a:picLocks noChangeAspect="1"/>
          </p:cNvPicPr>
          <p:nvPr/>
        </p:nvPicPr>
        <p:blipFill>
          <a:blip r:embed="rId4"/>
          <a:stretch>
            <a:fillRect/>
          </a:stretch>
        </p:blipFill>
        <p:spPr>
          <a:xfrm>
            <a:off x="2178553" y="3782670"/>
            <a:ext cx="4867799" cy="826962"/>
          </a:xfrm>
          <a:prstGeom prst="rect">
            <a:avLst/>
          </a:prstGeom>
        </p:spPr>
      </p:pic>
    </p:spTree>
    <p:extLst>
      <p:ext uri="{BB962C8B-B14F-4D97-AF65-F5344CB8AC3E}">
        <p14:creationId xmlns:p14="http://schemas.microsoft.com/office/powerpoint/2010/main" val="429277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266332"/>
            <a:ext cx="7814929" cy="130541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1600" dirty="0"/>
              <a:t>Un </a:t>
            </a:r>
            <a:r>
              <a:rPr lang="fr-FR" sz="1600" dirty="0" err="1"/>
              <a:t>DataFrame</a:t>
            </a:r>
            <a:r>
              <a:rPr lang="fr-FR" sz="1600" dirty="0"/>
              <a:t> est une table multidimensionnelle composée d'une collection de séries.</a:t>
            </a:r>
            <a:br>
              <a:rPr lang="en-US" dirty="0"/>
            </a:br>
            <a:endParaRPr lang="en-US" dirty="0"/>
          </a:p>
          <a:p>
            <a:pPr marL="0" lvl="0" indent="0" algn="l" rtl="0">
              <a:lnSpc>
                <a:spcPct val="100000"/>
              </a:lnSpc>
              <a:spcBef>
                <a:spcPts val="0"/>
              </a:spcBef>
              <a:spcAft>
                <a:spcPts val="0"/>
              </a:spcAft>
              <a:buNone/>
            </a:pPr>
            <a:endParaRPr lang="fr-FR" sz="1600" dirty="0"/>
          </a:p>
          <a:p>
            <a:pPr marL="0" lvl="0" indent="0" algn="l" rtl="0">
              <a:lnSpc>
                <a:spcPct val="100000"/>
              </a:lnSpc>
              <a:spcBef>
                <a:spcPts val="0"/>
              </a:spcBef>
              <a:spcAft>
                <a:spcPts val="0"/>
              </a:spcAft>
              <a:buNone/>
            </a:pPr>
            <a:r>
              <a:rPr lang="fr-FR" sz="1600" dirty="0"/>
              <a:t>Imaginons un étal de fruits vendant des pommes et des oranges. Nous voulons une colonne pour chaque fruit et une ligne pour chaque achat de client. Pour structurer cela comme un dictionnaire pour pandas, nous pourrions faire quelque chose comme :</a:t>
            </a: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endParaRPr lang="fr-FR" sz="1600" dirty="0">
              <a:sym typeface="Varela Round"/>
            </a:endParaRPr>
          </a:p>
          <a:p>
            <a:pPr marL="0" lvl="0" indent="0" algn="l" rtl="0">
              <a:lnSpc>
                <a:spcPct val="100000"/>
              </a:lnSpc>
              <a:spcBef>
                <a:spcPts val="0"/>
              </a:spcBef>
              <a:spcAft>
                <a:spcPts val="0"/>
              </a:spcAft>
              <a:buNone/>
            </a:pPr>
            <a:r>
              <a:rPr lang="fr-FR" sz="1600" dirty="0">
                <a:sym typeface="Varela Round"/>
              </a:rPr>
              <a:t>Et ensuite, le transmettre au constructeur de </a:t>
            </a:r>
            <a:r>
              <a:rPr lang="fr-FR" sz="1600" dirty="0" err="1">
                <a:sym typeface="Varela Round"/>
              </a:rPr>
              <a:t>DataFrame</a:t>
            </a:r>
            <a:r>
              <a:rPr lang="fr-FR" sz="1600" dirty="0">
                <a:sym typeface="Varela Round"/>
              </a:rPr>
              <a:t> de pandas :</a:t>
            </a: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2" name="Rectangle 1">
            <a:extLst>
              <a:ext uri="{FF2B5EF4-FFF2-40B4-BE49-F238E27FC236}">
                <a16:creationId xmlns:a16="http://schemas.microsoft.com/office/drawing/2014/main" id="{58161C40-C28F-8A7F-B99B-2B11AF967ED4}"/>
              </a:ext>
            </a:extLst>
          </p:cNvPr>
          <p:cNvSpPr/>
          <p:nvPr/>
        </p:nvSpPr>
        <p:spPr>
          <a:xfrm>
            <a:off x="748085" y="2947831"/>
            <a:ext cx="6276838" cy="307777"/>
          </a:xfrm>
          <a:prstGeom prst="rect">
            <a:avLst/>
          </a:prstGeom>
          <a:solidFill>
            <a:schemeClr val="accent4">
              <a:lumMod val="20000"/>
              <a:lumOff val="80000"/>
            </a:schemeClr>
          </a:solidFill>
          <a:ln>
            <a:solidFill>
              <a:schemeClr val="accent1"/>
            </a:solidFill>
          </a:ln>
        </p:spPr>
        <p:txBody>
          <a:bodyPr wrap="square">
            <a:spAutoFit/>
          </a:bodyPr>
          <a:lstStyle/>
          <a:p>
            <a:r>
              <a:rPr lang="it-IT" b="1" dirty="0">
                <a:solidFill>
                  <a:srgbClr val="000000"/>
                </a:solidFill>
                <a:latin typeface="Courier New" panose="02070309020205020404" pitchFamily="49" charset="0"/>
              </a:rPr>
              <a:t>data = { </a:t>
            </a:r>
            <a:r>
              <a:rPr lang="it-IT" b="1" dirty="0">
                <a:solidFill>
                  <a:srgbClr val="A31515"/>
                </a:solidFill>
                <a:latin typeface="Courier New" panose="02070309020205020404" pitchFamily="49" charset="0"/>
              </a:rPr>
              <a:t>'apples'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1</a:t>
            </a:r>
            <a:r>
              <a:rPr lang="it-IT" b="1" dirty="0">
                <a:solidFill>
                  <a:srgbClr val="000000"/>
                </a:solidFill>
                <a:latin typeface="Courier New" panose="02070309020205020404" pitchFamily="49" charset="0"/>
              </a:rPr>
              <a:t>] , </a:t>
            </a:r>
            <a:r>
              <a:rPr lang="it-IT" b="1" dirty="0">
                <a:solidFill>
                  <a:srgbClr val="A31515"/>
                </a:solidFill>
                <a:latin typeface="Courier New" panose="02070309020205020404" pitchFamily="49" charset="0"/>
              </a:rPr>
              <a:t>'oranges'</a:t>
            </a:r>
            <a:r>
              <a:rPr lang="it-IT" b="1" dirty="0">
                <a:solidFill>
                  <a:srgbClr val="000000"/>
                </a:solidFill>
                <a:latin typeface="Courier New" panose="02070309020205020404" pitchFamily="49" charset="0"/>
              </a:rPr>
              <a:t>:[</a:t>
            </a:r>
            <a:r>
              <a:rPr lang="it-IT" b="1" dirty="0">
                <a:solidFill>
                  <a:srgbClr val="09885A"/>
                </a:solidFill>
                <a:latin typeface="Courier New" panose="02070309020205020404" pitchFamily="49" charset="0"/>
              </a:rPr>
              <a:t>0</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3</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7</a:t>
            </a:r>
            <a:r>
              <a:rPr lang="it-IT" b="1" dirty="0">
                <a:solidFill>
                  <a:srgbClr val="000000"/>
                </a:solidFill>
                <a:latin typeface="Courier New" panose="02070309020205020404" pitchFamily="49" charset="0"/>
              </a:rPr>
              <a:t>, </a:t>
            </a:r>
            <a:r>
              <a:rPr lang="it-IT" b="1" dirty="0">
                <a:solidFill>
                  <a:srgbClr val="09885A"/>
                </a:solidFill>
                <a:latin typeface="Courier New" panose="02070309020205020404" pitchFamily="49" charset="0"/>
              </a:rPr>
              <a:t>2</a:t>
            </a:r>
            <a:r>
              <a:rPr lang="it-IT" b="1" dirty="0">
                <a:solidFill>
                  <a:srgbClr val="000000"/>
                </a:solidFill>
                <a:latin typeface="Courier New" panose="02070309020205020404" pitchFamily="49" charset="0"/>
              </a:rPr>
              <a:t>] }</a:t>
            </a:r>
            <a:endParaRPr lang="it-IT" b="1" dirty="0">
              <a:solidFill>
                <a:srgbClr val="000000"/>
              </a:solidFill>
              <a:effectLst/>
              <a:latin typeface="Courier New" panose="02070309020205020404" pitchFamily="49" charset="0"/>
            </a:endParaRPr>
          </a:p>
        </p:txBody>
      </p:sp>
      <p:sp>
        <p:nvSpPr>
          <p:cNvPr id="5" name="Rectangle 4">
            <a:extLst>
              <a:ext uri="{FF2B5EF4-FFF2-40B4-BE49-F238E27FC236}">
                <a16:creationId xmlns:a16="http://schemas.microsoft.com/office/drawing/2014/main" id="{C693BFC8-B2D4-6C12-6FB2-60AD1768967C}"/>
              </a:ext>
            </a:extLst>
          </p:cNvPr>
          <p:cNvSpPr/>
          <p:nvPr/>
        </p:nvSpPr>
        <p:spPr>
          <a:xfrm>
            <a:off x="748085" y="4005149"/>
            <a:ext cx="3158118" cy="307777"/>
          </a:xfrm>
          <a:prstGeom prst="rect">
            <a:avLst/>
          </a:prstGeom>
          <a:solidFill>
            <a:schemeClr val="accent4">
              <a:lumMod val="20000"/>
              <a:lumOff val="80000"/>
            </a:schemeClr>
          </a:solidFill>
          <a:ln>
            <a:solidFill>
              <a:schemeClr val="accent1"/>
            </a:solidFill>
          </a:ln>
        </p:spPr>
        <p:txBody>
          <a:bodyPr wrap="square">
            <a:spAutoFit/>
          </a:bodyPr>
          <a:lstStyle/>
          <a:p>
            <a:r>
              <a:rPr lang="en-US" b="1" dirty="0" err="1">
                <a:solidFill>
                  <a:srgbClr val="000000"/>
                </a:solidFill>
                <a:latin typeface="Courier New" panose="02070309020205020404" pitchFamily="49" charset="0"/>
              </a:rPr>
              <a:t>df</a:t>
            </a:r>
            <a:r>
              <a:rPr lang="en-US" b="1" dirty="0">
                <a:solidFill>
                  <a:srgbClr val="4D4D4C"/>
                </a:solidFill>
                <a:latin typeface="Courier New" panose="02070309020205020404" pitchFamily="49" charset="0"/>
                <a:cs typeface="Courier New" panose="02070309020205020404" pitchFamily="49" charset="0"/>
              </a:rPr>
              <a:t> </a:t>
            </a:r>
            <a:r>
              <a:rPr lang="en-US" b="1" dirty="0">
                <a:solidFill>
                  <a:srgbClr val="3E999F"/>
                </a:solidFill>
                <a:latin typeface="Courier New" panose="02070309020205020404" pitchFamily="49" charset="0"/>
                <a:cs typeface="Courier New" panose="02070309020205020404" pitchFamily="49" charset="0"/>
              </a:rPr>
              <a:t>=</a:t>
            </a:r>
            <a:r>
              <a:rPr lang="en-US" b="1" dirty="0">
                <a:solidFill>
                  <a:srgbClr val="4D4D4C"/>
                </a:solidFill>
                <a:latin typeface="Courier New" panose="02070309020205020404" pitchFamily="49" charset="0"/>
                <a:cs typeface="Courier New" panose="02070309020205020404" pitchFamily="49" charset="0"/>
              </a:rPr>
              <a:t> </a:t>
            </a:r>
            <a:r>
              <a:rPr lang="en-US" b="1" dirty="0" err="1">
                <a:solidFill>
                  <a:srgbClr val="000000"/>
                </a:solidFill>
                <a:latin typeface="Courier New" panose="02070309020205020404" pitchFamily="49" charset="0"/>
              </a:rPr>
              <a:t>pd.</a:t>
            </a:r>
            <a:r>
              <a:rPr lang="en-US" b="1" dirty="0" err="1">
                <a:solidFill>
                  <a:srgbClr val="4271AE"/>
                </a:solidFill>
                <a:latin typeface="Courier New" panose="02070309020205020404" pitchFamily="49" charset="0"/>
                <a:cs typeface="Courier New" panose="02070309020205020404" pitchFamily="49" charset="0"/>
              </a:rPr>
              <a:t>DataFrame</a:t>
            </a:r>
            <a:r>
              <a:rPr lang="en-US" b="1" dirty="0">
                <a:solidFill>
                  <a:srgbClr val="000000"/>
                </a:solidFill>
                <a:latin typeface="Courier New" panose="02070309020205020404" pitchFamily="49" charset="0"/>
              </a:rPr>
              <a:t>(data)</a:t>
            </a:r>
          </a:p>
        </p:txBody>
      </p:sp>
      <p:sp>
        <p:nvSpPr>
          <p:cNvPr id="9" name="Right Arrow 5">
            <a:extLst>
              <a:ext uri="{FF2B5EF4-FFF2-40B4-BE49-F238E27FC236}">
                <a16:creationId xmlns:a16="http://schemas.microsoft.com/office/drawing/2014/main" id="{D7D26A0E-4A72-5F74-C418-73086489091E}"/>
              </a:ext>
            </a:extLst>
          </p:cNvPr>
          <p:cNvSpPr/>
          <p:nvPr/>
        </p:nvSpPr>
        <p:spPr>
          <a:xfrm>
            <a:off x="4255999" y="3939982"/>
            <a:ext cx="426587" cy="372944"/>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A31AD5D-0A32-7204-DB19-E323E675504B}"/>
              </a:ext>
            </a:extLst>
          </p:cNvPr>
          <p:cNvPicPr>
            <a:picLocks noChangeAspect="1"/>
          </p:cNvPicPr>
          <p:nvPr/>
        </p:nvPicPr>
        <p:blipFill>
          <a:blip r:embed="rId3"/>
          <a:stretch>
            <a:fillRect/>
          </a:stretch>
        </p:blipFill>
        <p:spPr>
          <a:xfrm>
            <a:off x="5237799" y="3631689"/>
            <a:ext cx="1176234" cy="1107044"/>
          </a:xfrm>
          <a:prstGeom prst="rect">
            <a:avLst/>
          </a:prstGeom>
        </p:spPr>
      </p:pic>
      <p:sp>
        <p:nvSpPr>
          <p:cNvPr id="3" name="Google Shape;946;p54">
            <a:extLst>
              <a:ext uri="{FF2B5EF4-FFF2-40B4-BE49-F238E27FC236}">
                <a16:creationId xmlns:a16="http://schemas.microsoft.com/office/drawing/2014/main" id="{63E33E90-6FF6-DC6E-DC6C-6E86948BB43E}"/>
              </a:ext>
            </a:extLst>
          </p:cNvPr>
          <p:cNvSpPr/>
          <p:nvPr/>
        </p:nvSpPr>
        <p:spPr>
          <a:xfrm>
            <a:off x="748085" y="179172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82672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Exemple1</a:t>
            </a:r>
            <a:endParaRPr lang="fr-FR" sz="1200" dirty="0"/>
          </a:p>
        </p:txBody>
      </p:sp>
    </p:spTree>
    <p:extLst>
      <p:ext uri="{BB962C8B-B14F-4D97-AF65-F5344CB8AC3E}">
        <p14:creationId xmlns:p14="http://schemas.microsoft.com/office/powerpoint/2010/main" val="30225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28" name="Google Shape;428;p31"/>
          <p:cNvGrpSpPr/>
          <p:nvPr/>
        </p:nvGrpSpPr>
        <p:grpSpPr>
          <a:xfrm>
            <a:off x="5378785" y="2991798"/>
            <a:ext cx="3094983" cy="1729058"/>
            <a:chOff x="2625225" y="855400"/>
            <a:chExt cx="1307714" cy="899687"/>
          </a:xfrm>
        </p:grpSpPr>
        <p:sp>
          <p:nvSpPr>
            <p:cNvPr id="429" name="Google Shape;429;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31"/>
          <p:cNvGrpSpPr/>
          <p:nvPr/>
        </p:nvGrpSpPr>
        <p:grpSpPr>
          <a:xfrm>
            <a:off x="2068232" y="2991798"/>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50035" y="1925199"/>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Introduction</a:t>
            </a:r>
            <a:endParaRP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PLAN</a:t>
            </a:r>
            <a:endParaRPr dirty="0"/>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Installer et importer Pandas</a:t>
            </a:r>
            <a:endParaRPr dirty="0"/>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47" name="Google Shape;447;p31"/>
          <p:cNvSpPr txBox="1">
            <a:spLocks noGrp="1"/>
          </p:cNvSpPr>
          <p:nvPr>
            <p:ph type="title" idx="6"/>
          </p:nvPr>
        </p:nvSpPr>
        <p:spPr>
          <a:xfrm>
            <a:off x="2101655" y="3359621"/>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err="1"/>
              <a:t>Series</a:t>
            </a:r>
            <a:r>
              <a:rPr lang="fr-FR" dirty="0"/>
              <a:t> et </a:t>
            </a:r>
            <a:r>
              <a:rPr lang="fr-FR" dirty="0" err="1"/>
              <a:t>DataFrames</a:t>
            </a:r>
            <a:endParaRPr lang="fr-FR" dirty="0"/>
          </a:p>
        </p:txBody>
      </p:sp>
      <p:sp>
        <p:nvSpPr>
          <p:cNvPr id="449" name="Google Shape;449;p31"/>
          <p:cNvSpPr txBox="1">
            <a:spLocks noGrp="1"/>
          </p:cNvSpPr>
          <p:nvPr>
            <p:ph type="title" idx="8"/>
          </p:nvPr>
        </p:nvSpPr>
        <p:spPr>
          <a:xfrm>
            <a:off x="4023747"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50" name="Google Shape;450;p31"/>
          <p:cNvSpPr txBox="1">
            <a:spLocks noGrp="1"/>
          </p:cNvSpPr>
          <p:nvPr>
            <p:ph type="title" idx="9"/>
          </p:nvPr>
        </p:nvSpPr>
        <p:spPr>
          <a:xfrm>
            <a:off x="5440642" y="3292359"/>
            <a:ext cx="2810223" cy="168100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2000" dirty="0"/>
              <a:t>Créer un </a:t>
            </a:r>
            <a:r>
              <a:rPr lang="fr-FR" sz="2000" dirty="0" err="1"/>
              <a:t>DataFrame</a:t>
            </a:r>
            <a:r>
              <a:rPr lang="fr-FR" sz="2000" dirty="0"/>
              <a:t> à partir de différentes sources</a:t>
            </a:r>
          </a:p>
        </p:txBody>
      </p:sp>
      <p:sp>
        <p:nvSpPr>
          <p:cNvPr id="452" name="Google Shape;452;p31"/>
          <p:cNvSpPr txBox="1">
            <a:spLocks noGrp="1"/>
          </p:cNvSpPr>
          <p:nvPr>
            <p:ph type="title" idx="14"/>
          </p:nvPr>
        </p:nvSpPr>
        <p:spPr>
          <a:xfrm>
            <a:off x="7515422" y="3310175"/>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5" y="1318437"/>
            <a:ext cx="1075975" cy="265041"/>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48085" y="1353433"/>
            <a:ext cx="974086"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200" b="1" i="0" dirty="0">
                <a:effectLst/>
                <a:latin typeface="Söhne"/>
              </a:rPr>
              <a:t>Exemple2</a:t>
            </a:r>
            <a:endParaRPr lang="fr-FR" sz="1200" dirty="0"/>
          </a:p>
        </p:txBody>
      </p:sp>
      <p:pic>
        <p:nvPicPr>
          <p:cNvPr id="13" name="Image 12">
            <a:extLst>
              <a:ext uri="{FF2B5EF4-FFF2-40B4-BE49-F238E27FC236}">
                <a16:creationId xmlns:a16="http://schemas.microsoft.com/office/drawing/2014/main" id="{59372C4F-D2FF-2101-BB13-5131DB6E8254}"/>
              </a:ext>
            </a:extLst>
          </p:cNvPr>
          <p:cNvPicPr>
            <a:picLocks noChangeAspect="1"/>
          </p:cNvPicPr>
          <p:nvPr/>
        </p:nvPicPr>
        <p:blipFill>
          <a:blip r:embed="rId3"/>
          <a:stretch>
            <a:fillRect/>
          </a:stretch>
        </p:blipFill>
        <p:spPr>
          <a:xfrm>
            <a:off x="345115" y="2214236"/>
            <a:ext cx="5011465" cy="1610828"/>
          </a:xfrm>
          <a:prstGeom prst="rect">
            <a:avLst/>
          </a:prstGeom>
        </p:spPr>
      </p:pic>
      <p:pic>
        <p:nvPicPr>
          <p:cNvPr id="15" name="Image 14">
            <a:extLst>
              <a:ext uri="{FF2B5EF4-FFF2-40B4-BE49-F238E27FC236}">
                <a16:creationId xmlns:a16="http://schemas.microsoft.com/office/drawing/2014/main" id="{0AE6C75B-F830-7FBA-3210-6DD9D54BD7F4}"/>
              </a:ext>
            </a:extLst>
          </p:cNvPr>
          <p:cNvPicPr>
            <a:picLocks noChangeAspect="1"/>
          </p:cNvPicPr>
          <p:nvPr/>
        </p:nvPicPr>
        <p:blipFill>
          <a:blip r:embed="rId4"/>
          <a:stretch>
            <a:fillRect/>
          </a:stretch>
        </p:blipFill>
        <p:spPr>
          <a:xfrm>
            <a:off x="6455956" y="2061276"/>
            <a:ext cx="2228850" cy="1552575"/>
          </a:xfrm>
          <a:prstGeom prst="rect">
            <a:avLst/>
          </a:prstGeom>
        </p:spPr>
      </p:pic>
      <p:sp>
        <p:nvSpPr>
          <p:cNvPr id="16" name="Flèche : droite 15">
            <a:extLst>
              <a:ext uri="{FF2B5EF4-FFF2-40B4-BE49-F238E27FC236}">
                <a16:creationId xmlns:a16="http://schemas.microsoft.com/office/drawing/2014/main" id="{429BB7CB-BAC3-3DD6-49E5-D2E6C3266B40}"/>
              </a:ext>
            </a:extLst>
          </p:cNvPr>
          <p:cNvSpPr/>
          <p:nvPr/>
        </p:nvSpPr>
        <p:spPr>
          <a:xfrm>
            <a:off x="5571461" y="2571750"/>
            <a:ext cx="669851" cy="5861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w="0"/>
              <a:gradFill>
                <a:gsLst>
                  <a:gs pos="21000">
                    <a:srgbClr val="53575C"/>
                  </a:gs>
                  <a:gs pos="88000">
                    <a:srgbClr val="C5C7CA"/>
                  </a:gs>
                </a:gsLst>
                <a:lin ang="5400000"/>
              </a:gradFill>
            </a:endParaRPr>
          </a:p>
        </p:txBody>
      </p:sp>
      <p:sp>
        <p:nvSpPr>
          <p:cNvPr id="19" name="Google Shape;948;p54">
            <a:extLst>
              <a:ext uri="{FF2B5EF4-FFF2-40B4-BE49-F238E27FC236}">
                <a16:creationId xmlns:a16="http://schemas.microsoft.com/office/drawing/2014/main" id="{52892518-2B52-303A-6963-A87E7B01BC88}"/>
              </a:ext>
            </a:extLst>
          </p:cNvPr>
          <p:cNvSpPr txBox="1">
            <a:spLocks/>
          </p:cNvSpPr>
          <p:nvPr/>
        </p:nvSpPr>
        <p:spPr>
          <a:xfrm>
            <a:off x="2850846" y="1738355"/>
            <a:ext cx="3605109" cy="29392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600" b="1" i="0" dirty="0">
                <a:effectLst/>
                <a:latin typeface="Söhne"/>
              </a:rPr>
              <a:t>EN UTILISENT LES SERIES</a:t>
            </a:r>
            <a:endParaRPr lang="fr-FR" sz="1600" dirty="0"/>
          </a:p>
        </p:txBody>
      </p:sp>
    </p:spTree>
    <p:extLst>
      <p:ext uri="{BB962C8B-B14F-4D97-AF65-F5344CB8AC3E}">
        <p14:creationId xmlns:p14="http://schemas.microsoft.com/office/powerpoint/2010/main" val="1621926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err="1">
                <a:effectLst/>
                <a:latin typeface="Söhne"/>
              </a:rPr>
              <a:t>DataFrames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3175771"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758275" y="1150968"/>
            <a:ext cx="3175772" cy="59818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latin typeface="Söhne"/>
              </a:rPr>
              <a:t> Accès aux valeurs, index et colonnes</a:t>
            </a:r>
            <a:endParaRPr lang="fr-FR" sz="1400" dirty="0"/>
          </a:p>
        </p:txBody>
      </p:sp>
      <p:pic>
        <p:nvPicPr>
          <p:cNvPr id="5" name="Image 4">
            <a:extLst>
              <a:ext uri="{FF2B5EF4-FFF2-40B4-BE49-F238E27FC236}">
                <a16:creationId xmlns:a16="http://schemas.microsoft.com/office/drawing/2014/main" id="{FD551140-F501-0A37-DC86-16A3C60057A8}"/>
              </a:ext>
            </a:extLst>
          </p:cNvPr>
          <p:cNvPicPr>
            <a:picLocks noChangeAspect="1"/>
          </p:cNvPicPr>
          <p:nvPr/>
        </p:nvPicPr>
        <p:blipFill>
          <a:blip r:embed="rId3"/>
          <a:stretch>
            <a:fillRect/>
          </a:stretch>
        </p:blipFill>
        <p:spPr>
          <a:xfrm>
            <a:off x="748085" y="1905824"/>
            <a:ext cx="5216780" cy="1540957"/>
          </a:xfrm>
          <a:prstGeom prst="rect">
            <a:avLst/>
          </a:prstGeom>
        </p:spPr>
      </p:pic>
      <p:pic>
        <p:nvPicPr>
          <p:cNvPr id="9" name="Image 8">
            <a:extLst>
              <a:ext uri="{FF2B5EF4-FFF2-40B4-BE49-F238E27FC236}">
                <a16:creationId xmlns:a16="http://schemas.microsoft.com/office/drawing/2014/main" id="{426DEE45-E536-C0B5-5E89-8BE54BF3327C}"/>
              </a:ext>
            </a:extLst>
          </p:cNvPr>
          <p:cNvPicPr>
            <a:picLocks noChangeAspect="1"/>
          </p:cNvPicPr>
          <p:nvPr/>
        </p:nvPicPr>
        <p:blipFill>
          <a:blip r:embed="rId4"/>
          <a:stretch>
            <a:fillRect/>
          </a:stretch>
        </p:blipFill>
        <p:spPr>
          <a:xfrm>
            <a:off x="758275" y="3446781"/>
            <a:ext cx="4025453" cy="455368"/>
          </a:xfrm>
          <a:prstGeom prst="rect">
            <a:avLst/>
          </a:prstGeom>
        </p:spPr>
      </p:pic>
      <p:pic>
        <p:nvPicPr>
          <p:cNvPr id="11" name="Image 10">
            <a:extLst>
              <a:ext uri="{FF2B5EF4-FFF2-40B4-BE49-F238E27FC236}">
                <a16:creationId xmlns:a16="http://schemas.microsoft.com/office/drawing/2014/main" id="{FCD1B977-5BC7-30B9-4A20-999779547D12}"/>
              </a:ext>
            </a:extLst>
          </p:cNvPr>
          <p:cNvPicPr>
            <a:picLocks noChangeAspect="1"/>
          </p:cNvPicPr>
          <p:nvPr/>
        </p:nvPicPr>
        <p:blipFill>
          <a:blip r:embed="rId5"/>
          <a:stretch>
            <a:fillRect/>
          </a:stretch>
        </p:blipFill>
        <p:spPr>
          <a:xfrm>
            <a:off x="732761" y="3857588"/>
            <a:ext cx="4838700" cy="333375"/>
          </a:xfrm>
          <a:prstGeom prst="rect">
            <a:avLst/>
          </a:prstGeom>
        </p:spPr>
      </p:pic>
      <p:pic>
        <p:nvPicPr>
          <p:cNvPr id="14" name="Image 13">
            <a:extLst>
              <a:ext uri="{FF2B5EF4-FFF2-40B4-BE49-F238E27FC236}">
                <a16:creationId xmlns:a16="http://schemas.microsoft.com/office/drawing/2014/main" id="{73582188-0317-4F7B-263A-ABD07828BEEF}"/>
              </a:ext>
            </a:extLst>
          </p:cNvPr>
          <p:cNvPicPr>
            <a:picLocks noChangeAspect="1"/>
          </p:cNvPicPr>
          <p:nvPr/>
        </p:nvPicPr>
        <p:blipFill>
          <a:blip r:embed="rId6"/>
          <a:stretch>
            <a:fillRect/>
          </a:stretch>
        </p:blipFill>
        <p:spPr>
          <a:xfrm>
            <a:off x="748085" y="4190963"/>
            <a:ext cx="4448175" cy="285750"/>
          </a:xfrm>
          <a:prstGeom prst="rect">
            <a:avLst/>
          </a:prstGeom>
        </p:spPr>
      </p:pic>
      <p:pic>
        <p:nvPicPr>
          <p:cNvPr id="18" name="Image 17">
            <a:extLst>
              <a:ext uri="{FF2B5EF4-FFF2-40B4-BE49-F238E27FC236}">
                <a16:creationId xmlns:a16="http://schemas.microsoft.com/office/drawing/2014/main" id="{BB7A4A54-8CD6-BFDD-7A9D-FC85698037A2}"/>
              </a:ext>
            </a:extLst>
          </p:cNvPr>
          <p:cNvPicPr>
            <a:picLocks noChangeAspect="1"/>
          </p:cNvPicPr>
          <p:nvPr/>
        </p:nvPicPr>
        <p:blipFill>
          <a:blip r:embed="rId7"/>
          <a:stretch>
            <a:fillRect/>
          </a:stretch>
        </p:blipFill>
        <p:spPr>
          <a:xfrm>
            <a:off x="748085" y="4432438"/>
            <a:ext cx="4124325" cy="257175"/>
          </a:xfrm>
          <a:prstGeom prst="rect">
            <a:avLst/>
          </a:prstGeom>
        </p:spPr>
      </p:pic>
    </p:spTree>
    <p:extLst>
      <p:ext uri="{BB962C8B-B14F-4D97-AF65-F5344CB8AC3E}">
        <p14:creationId xmlns:p14="http://schemas.microsoft.com/office/powerpoint/2010/main" val="3596971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srcRect l="1061" r="1886"/>
          <a:stretch/>
        </p:blipFill>
        <p:spPr>
          <a:xfrm>
            <a:off x="4572000" y="1483952"/>
            <a:ext cx="4109761" cy="2854132"/>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12" name="Google Shape;512;p35"/>
          <p:cNvSpPr/>
          <p:nvPr/>
        </p:nvSpPr>
        <p:spPr>
          <a:xfrm>
            <a:off x="818706" y="2537937"/>
            <a:ext cx="3418510" cy="148666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fr-FR" sz="2400" dirty="0"/>
            </a:br>
            <a:r>
              <a:rPr lang="fr-FR" sz="2400" dirty="0"/>
              <a:t>Créer un </a:t>
            </a:r>
            <a:r>
              <a:rPr lang="fr-FR" sz="2400" dirty="0" err="1"/>
              <a:t>DataFrame</a:t>
            </a:r>
            <a:r>
              <a:rPr lang="fr-FR" sz="2400" dirty="0"/>
              <a:t> à partir de différentes sources</a:t>
            </a:r>
          </a:p>
        </p:txBody>
      </p:sp>
    </p:spTree>
    <p:extLst>
      <p:ext uri="{BB962C8B-B14F-4D97-AF65-F5344CB8AC3E}">
        <p14:creationId xmlns:p14="http://schemas.microsoft.com/office/powerpoint/2010/main" val="45424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664535" y="1496144"/>
            <a:ext cx="7814929" cy="2958898"/>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r>
              <a:rPr lang="fr-FR" sz="2000" b="0" i="0" dirty="0">
                <a:solidFill>
                  <a:srgbClr val="374151"/>
                </a:solidFill>
                <a:effectLst/>
                <a:latin typeface="Söhne"/>
              </a:rPr>
              <a:t>Dans cette section, nous explorerons différentes méthodes pour créer un </a:t>
            </a:r>
            <a:r>
              <a:rPr lang="fr-FR" sz="2000" b="0" i="0" dirty="0" err="1">
                <a:solidFill>
                  <a:srgbClr val="374151"/>
                </a:solidFill>
                <a:effectLst/>
                <a:latin typeface="Söhne"/>
              </a:rPr>
              <a:t>DataFrame</a:t>
            </a:r>
            <a:r>
              <a:rPr lang="fr-FR" sz="2000" b="0" i="0" dirty="0">
                <a:solidFill>
                  <a:srgbClr val="374151"/>
                </a:solidFill>
                <a:effectLst/>
                <a:latin typeface="Söhne"/>
              </a:rPr>
              <a:t>, une structure de données tabulaire, en utilisant la bibliothèque Pandas en Python. Les sources incluent </a:t>
            </a:r>
          </a:p>
          <a:p>
            <a:pPr marL="342900" indent="-342900"/>
            <a:r>
              <a:rPr lang="fr-FR" sz="2000" dirty="0">
                <a:solidFill>
                  <a:srgbClr val="374151"/>
                </a:solidFill>
                <a:latin typeface="Söhne"/>
              </a:rPr>
              <a:t>L</a:t>
            </a:r>
            <a:r>
              <a:rPr lang="fr-FR" sz="2000" b="0" i="0" dirty="0">
                <a:solidFill>
                  <a:srgbClr val="374151"/>
                </a:solidFill>
                <a:effectLst/>
                <a:latin typeface="Söhne"/>
              </a:rPr>
              <a:t>istes</a:t>
            </a:r>
          </a:p>
          <a:p>
            <a:pPr marL="342900" indent="-342900"/>
            <a:r>
              <a:rPr lang="fr-FR" sz="2000" b="0" i="0" dirty="0">
                <a:solidFill>
                  <a:srgbClr val="374151"/>
                </a:solidFill>
                <a:effectLst/>
                <a:latin typeface="Söhne"/>
              </a:rPr>
              <a:t>Les dictionnaires</a:t>
            </a:r>
          </a:p>
          <a:p>
            <a:pPr marL="342900" indent="-342900"/>
            <a:r>
              <a:rPr lang="fr-FR" sz="2000" b="0" i="0" dirty="0" err="1">
                <a:solidFill>
                  <a:srgbClr val="374151"/>
                </a:solidFill>
                <a:effectLst/>
                <a:latin typeface="Söhne"/>
              </a:rPr>
              <a:t>Arrays</a:t>
            </a:r>
            <a:r>
              <a:rPr lang="fr-FR" sz="2000" b="0" i="0" dirty="0">
                <a:solidFill>
                  <a:srgbClr val="374151"/>
                </a:solidFill>
                <a:effectLst/>
                <a:latin typeface="Söhne"/>
              </a:rPr>
              <a:t> </a:t>
            </a:r>
            <a:r>
              <a:rPr lang="fr-FR" sz="2000" b="0" i="0" dirty="0" err="1">
                <a:solidFill>
                  <a:srgbClr val="374151"/>
                </a:solidFill>
                <a:effectLst/>
                <a:latin typeface="Söhne"/>
              </a:rPr>
              <a:t>NumPy</a:t>
            </a:r>
            <a:endParaRPr lang="fr-FR" sz="2000" dirty="0">
              <a:solidFill>
                <a:srgbClr val="374151"/>
              </a:solidFill>
              <a:latin typeface="Söhne"/>
            </a:endParaRPr>
          </a:p>
          <a:p>
            <a:pPr marL="342900" indent="-342900"/>
            <a:r>
              <a:rPr lang="fr-FR" sz="2000" b="0" i="0" dirty="0">
                <a:solidFill>
                  <a:srgbClr val="374151"/>
                </a:solidFill>
                <a:effectLst/>
                <a:latin typeface="Söhne"/>
              </a:rPr>
              <a:t>Fichiers CSV </a:t>
            </a:r>
          </a:p>
          <a:p>
            <a:pPr marL="342900" indent="-342900"/>
            <a:r>
              <a:rPr lang="fr-FR" sz="2000" dirty="0">
                <a:solidFill>
                  <a:srgbClr val="374151"/>
                </a:solidFill>
                <a:latin typeface="Söhne"/>
              </a:rPr>
              <a:t>Fichiers </a:t>
            </a:r>
            <a:r>
              <a:rPr lang="fr-FR" sz="2000" b="0" i="0" dirty="0">
                <a:solidFill>
                  <a:srgbClr val="374151"/>
                </a:solidFill>
                <a:effectLst/>
                <a:latin typeface="Söhne"/>
              </a:rPr>
              <a:t>JSON</a:t>
            </a:r>
          </a:p>
          <a:p>
            <a:pPr marL="342900" indent="-342900"/>
            <a:r>
              <a:rPr lang="fr-FR" sz="2000" b="0" i="0" dirty="0">
                <a:solidFill>
                  <a:srgbClr val="374151"/>
                </a:solidFill>
                <a:effectLst/>
                <a:latin typeface="Söhne"/>
              </a:rPr>
              <a:t>Des bases de données</a:t>
            </a:r>
            <a:endParaRPr lang="fr-FR" sz="1600" dirty="0">
              <a:sym typeface="Varela Round"/>
            </a:endParaRPr>
          </a:p>
        </p:txBody>
      </p:sp>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404767"/>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INTRODUCTION</a:t>
            </a:r>
            <a:endParaRPr lang="fr-FR" sz="2400" dirty="0"/>
          </a:p>
        </p:txBody>
      </p:sp>
    </p:spTree>
    <p:extLst>
      <p:ext uri="{BB962C8B-B14F-4D97-AF65-F5344CB8AC3E}">
        <p14:creationId xmlns:p14="http://schemas.microsoft.com/office/powerpoint/2010/main" val="4085894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liste de listes</a:t>
            </a:r>
            <a:endParaRPr lang="fr-FR" sz="2000" dirty="0"/>
          </a:p>
        </p:txBody>
      </p:sp>
      <p:pic>
        <p:nvPicPr>
          <p:cNvPr id="3" name="Image 2">
            <a:extLst>
              <a:ext uri="{FF2B5EF4-FFF2-40B4-BE49-F238E27FC236}">
                <a16:creationId xmlns:a16="http://schemas.microsoft.com/office/drawing/2014/main" id="{BD7180B3-082C-6FAB-64FD-A5967936D56E}"/>
              </a:ext>
            </a:extLst>
          </p:cNvPr>
          <p:cNvPicPr>
            <a:picLocks noChangeAspect="1"/>
          </p:cNvPicPr>
          <p:nvPr/>
        </p:nvPicPr>
        <p:blipFill>
          <a:blip r:embed="rId3"/>
          <a:stretch>
            <a:fillRect/>
          </a:stretch>
        </p:blipFill>
        <p:spPr>
          <a:xfrm>
            <a:off x="1661378" y="1751501"/>
            <a:ext cx="5343525" cy="971550"/>
          </a:xfrm>
          <a:prstGeom prst="rect">
            <a:avLst/>
          </a:prstGeom>
        </p:spPr>
      </p:pic>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4"/>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091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09015" y="542373"/>
            <a:ext cx="2711301"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dictionnaire de listes</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10" name="Image 9">
            <a:extLst>
              <a:ext uri="{FF2B5EF4-FFF2-40B4-BE49-F238E27FC236}">
                <a16:creationId xmlns:a16="http://schemas.microsoft.com/office/drawing/2014/main" id="{356D40EA-2722-E559-2781-EB95406EC21F}"/>
              </a:ext>
            </a:extLst>
          </p:cNvPr>
          <p:cNvPicPr>
            <a:picLocks noChangeAspect="1"/>
          </p:cNvPicPr>
          <p:nvPr/>
        </p:nvPicPr>
        <p:blipFill>
          <a:blip r:embed="rId4"/>
          <a:stretch>
            <a:fillRect/>
          </a:stretch>
        </p:blipFill>
        <p:spPr>
          <a:xfrm>
            <a:off x="2198613" y="1600200"/>
            <a:ext cx="4257675" cy="971550"/>
          </a:xfrm>
          <a:prstGeom prst="rect">
            <a:avLst/>
          </a:prstGeom>
        </p:spPr>
      </p:pic>
    </p:spTree>
    <p:extLst>
      <p:ext uri="{BB962C8B-B14F-4D97-AF65-F5344CB8AC3E}">
        <p14:creationId xmlns:p14="http://schemas.microsoft.com/office/powerpoint/2010/main" val="1617195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a:t>
            </a:r>
            <a:r>
              <a:rPr lang="fr-FR" sz="2000" b="1" i="0" dirty="0" err="1">
                <a:effectLst/>
                <a:latin typeface="Söhne"/>
              </a:rPr>
              <a:t>array</a:t>
            </a:r>
            <a:r>
              <a:rPr lang="fr-FR" sz="2000" b="1" i="0" dirty="0">
                <a:effectLst/>
                <a:latin typeface="Söhne"/>
              </a:rPr>
              <a:t> </a:t>
            </a:r>
            <a:r>
              <a:rPr lang="fr-FR" sz="2000" b="1" i="0" dirty="0" err="1">
                <a:effectLst/>
                <a:latin typeface="Söhne"/>
              </a:rPr>
              <a:t>NumPy</a:t>
            </a:r>
            <a:r>
              <a:rPr lang="fr-FR" sz="2000" b="1" i="0" dirty="0">
                <a:effectLst/>
                <a:latin typeface="Söhne"/>
              </a:rPr>
              <a:t> :</a:t>
            </a:r>
            <a:endParaRPr lang="fr-FR" sz="2000" dirty="0"/>
          </a:p>
        </p:txBody>
      </p:sp>
      <p:pic>
        <p:nvPicPr>
          <p:cNvPr id="5" name="Image 4">
            <a:extLst>
              <a:ext uri="{FF2B5EF4-FFF2-40B4-BE49-F238E27FC236}">
                <a16:creationId xmlns:a16="http://schemas.microsoft.com/office/drawing/2014/main" id="{C46A14E6-799B-8167-E3E3-AAB6BC5E65C6}"/>
              </a:ext>
            </a:extLst>
          </p:cNvPr>
          <p:cNvPicPr>
            <a:picLocks noChangeAspect="1"/>
          </p:cNvPicPr>
          <p:nvPr/>
        </p:nvPicPr>
        <p:blipFill>
          <a:blip r:embed="rId3"/>
          <a:stretch>
            <a:fillRect/>
          </a:stretch>
        </p:blipFill>
        <p:spPr>
          <a:xfrm>
            <a:off x="3833077" y="3556922"/>
            <a:ext cx="1000125" cy="1047750"/>
          </a:xfrm>
          <a:prstGeom prst="rect">
            <a:avLst/>
          </a:prstGeom>
        </p:spPr>
      </p:pic>
      <p:sp>
        <p:nvSpPr>
          <p:cNvPr id="6" name="Flèche : bas 5">
            <a:extLst>
              <a:ext uri="{FF2B5EF4-FFF2-40B4-BE49-F238E27FC236}">
                <a16:creationId xmlns:a16="http://schemas.microsoft.com/office/drawing/2014/main" id="{E0480AC5-6E2F-537E-3F0A-09582C8696B2}"/>
              </a:ext>
            </a:extLst>
          </p:cNvPr>
          <p:cNvSpPr/>
          <p:nvPr/>
        </p:nvSpPr>
        <p:spPr>
          <a:xfrm>
            <a:off x="4082902" y="2828260"/>
            <a:ext cx="489098" cy="584791"/>
          </a:xfrm>
          <a:prstGeom prst="down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4" name="Image 3">
            <a:extLst>
              <a:ext uri="{FF2B5EF4-FFF2-40B4-BE49-F238E27FC236}">
                <a16:creationId xmlns:a16="http://schemas.microsoft.com/office/drawing/2014/main" id="{360FFC7E-400F-0694-CE2F-761F11BD6F51}"/>
              </a:ext>
            </a:extLst>
          </p:cNvPr>
          <p:cNvPicPr>
            <a:picLocks noChangeAspect="1"/>
          </p:cNvPicPr>
          <p:nvPr/>
        </p:nvPicPr>
        <p:blipFill>
          <a:blip r:embed="rId4"/>
          <a:stretch>
            <a:fillRect/>
          </a:stretch>
        </p:blipFill>
        <p:spPr>
          <a:xfrm>
            <a:off x="1885950" y="1502407"/>
            <a:ext cx="5372100" cy="1209675"/>
          </a:xfrm>
          <a:prstGeom prst="rect">
            <a:avLst/>
          </a:prstGeom>
        </p:spPr>
      </p:pic>
    </p:spTree>
    <p:extLst>
      <p:ext uri="{BB962C8B-B14F-4D97-AF65-F5344CB8AC3E}">
        <p14:creationId xmlns:p14="http://schemas.microsoft.com/office/powerpoint/2010/main" val="39934933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CSV </a:t>
            </a:r>
            <a:endParaRPr lang="fr-FR" sz="2000" dirty="0"/>
          </a:p>
        </p:txBody>
      </p:sp>
      <p:pic>
        <p:nvPicPr>
          <p:cNvPr id="10" name="Image 9">
            <a:extLst>
              <a:ext uri="{FF2B5EF4-FFF2-40B4-BE49-F238E27FC236}">
                <a16:creationId xmlns:a16="http://schemas.microsoft.com/office/drawing/2014/main" id="{723129E0-0C89-CFBF-B27A-DCE2298C1BBF}"/>
              </a:ext>
            </a:extLst>
          </p:cNvPr>
          <p:cNvPicPr>
            <a:picLocks noChangeAspect="1"/>
          </p:cNvPicPr>
          <p:nvPr/>
        </p:nvPicPr>
        <p:blipFill>
          <a:blip r:embed="rId3"/>
          <a:stretch>
            <a:fillRect/>
          </a:stretch>
        </p:blipFill>
        <p:spPr>
          <a:xfrm>
            <a:off x="1940909" y="1724580"/>
            <a:ext cx="5262181" cy="2286443"/>
          </a:xfrm>
          <a:prstGeom prst="rect">
            <a:avLst/>
          </a:prstGeom>
        </p:spPr>
      </p:pic>
    </p:spTree>
    <p:extLst>
      <p:ext uri="{BB962C8B-B14F-4D97-AF65-F5344CB8AC3E}">
        <p14:creationId xmlns:p14="http://schemas.microsoft.com/office/powerpoint/2010/main" val="3431732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 fichier JSON </a:t>
            </a:r>
            <a:endParaRPr lang="fr-FR" sz="2000" dirty="0"/>
          </a:p>
        </p:txBody>
      </p:sp>
      <p:pic>
        <p:nvPicPr>
          <p:cNvPr id="3" name="Image 2">
            <a:extLst>
              <a:ext uri="{FF2B5EF4-FFF2-40B4-BE49-F238E27FC236}">
                <a16:creationId xmlns:a16="http://schemas.microsoft.com/office/drawing/2014/main" id="{E98DF5E3-54AA-63FF-FEEC-E032CDE63B09}"/>
              </a:ext>
            </a:extLst>
          </p:cNvPr>
          <p:cNvPicPr>
            <a:picLocks noChangeAspect="1"/>
          </p:cNvPicPr>
          <p:nvPr/>
        </p:nvPicPr>
        <p:blipFill>
          <a:blip r:embed="rId3"/>
          <a:stretch>
            <a:fillRect/>
          </a:stretch>
        </p:blipFill>
        <p:spPr>
          <a:xfrm>
            <a:off x="2173368" y="1723656"/>
            <a:ext cx="4797264" cy="2128364"/>
          </a:xfrm>
          <a:prstGeom prst="rect">
            <a:avLst/>
          </a:prstGeom>
        </p:spPr>
      </p:pic>
    </p:spTree>
    <p:extLst>
      <p:ext uri="{BB962C8B-B14F-4D97-AF65-F5344CB8AC3E}">
        <p14:creationId xmlns:p14="http://schemas.microsoft.com/office/powerpoint/2010/main" val="1742330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3094822" y="582474"/>
            <a:ext cx="24766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212084" y="542373"/>
            <a:ext cx="2242114"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000" b="1" i="0" dirty="0">
                <a:effectLst/>
                <a:latin typeface="Söhne"/>
              </a:rPr>
              <a:t>À partir d’une base de données </a:t>
            </a:r>
            <a:endParaRPr lang="fr-FR" sz="2000" dirty="0"/>
          </a:p>
        </p:txBody>
      </p:sp>
      <p:pic>
        <p:nvPicPr>
          <p:cNvPr id="5" name="Image 4">
            <a:extLst>
              <a:ext uri="{FF2B5EF4-FFF2-40B4-BE49-F238E27FC236}">
                <a16:creationId xmlns:a16="http://schemas.microsoft.com/office/drawing/2014/main" id="{810CBA48-61D8-81DB-783A-D244B291F003}"/>
              </a:ext>
            </a:extLst>
          </p:cNvPr>
          <p:cNvPicPr>
            <a:picLocks noChangeAspect="1"/>
          </p:cNvPicPr>
          <p:nvPr/>
        </p:nvPicPr>
        <p:blipFill rotWithShape="1">
          <a:blip r:embed="rId3"/>
          <a:srcRect l="2456" t="5172" r="3422"/>
          <a:stretch/>
        </p:blipFill>
        <p:spPr>
          <a:xfrm>
            <a:off x="1956390" y="1998921"/>
            <a:ext cx="5178057" cy="2434512"/>
          </a:xfrm>
          <a:prstGeom prst="rect">
            <a:avLst/>
          </a:prstGeom>
        </p:spPr>
      </p:pic>
    </p:spTree>
    <p:extLst>
      <p:ext uri="{BB962C8B-B14F-4D97-AF65-F5344CB8AC3E}">
        <p14:creationId xmlns:p14="http://schemas.microsoft.com/office/powerpoint/2010/main" val="2879894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31" name="Google Shape;431;p31"/>
          <p:cNvGrpSpPr/>
          <p:nvPr/>
        </p:nvGrpSpPr>
        <p:grpSpPr>
          <a:xfrm>
            <a:off x="2798377" y="3056390"/>
            <a:ext cx="2692322" cy="1512015"/>
            <a:chOff x="2625225" y="855400"/>
            <a:chExt cx="1307714" cy="899687"/>
          </a:xfrm>
        </p:grpSpPr>
        <p:sp>
          <p:nvSpPr>
            <p:cNvPr id="432" name="Google Shape;432;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31"/>
          <p:cNvGrpSpPr/>
          <p:nvPr/>
        </p:nvGrpSpPr>
        <p:grpSpPr>
          <a:xfrm>
            <a:off x="4325207" y="1260160"/>
            <a:ext cx="2692322" cy="1512015"/>
            <a:chOff x="2625225" y="855400"/>
            <a:chExt cx="1307714" cy="899687"/>
          </a:xfrm>
        </p:grpSpPr>
        <p:sp>
          <p:nvSpPr>
            <p:cNvPr id="435" name="Google Shape;435;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31"/>
          <p:cNvGrpSpPr/>
          <p:nvPr/>
        </p:nvGrpSpPr>
        <p:grpSpPr>
          <a:xfrm>
            <a:off x="841469" y="1260160"/>
            <a:ext cx="2692322" cy="1512015"/>
            <a:chOff x="2625225" y="855400"/>
            <a:chExt cx="1307714" cy="899687"/>
          </a:xfrm>
        </p:grpSpPr>
        <p:sp>
          <p:nvSpPr>
            <p:cNvPr id="438" name="Google Shape;438;p31"/>
            <p:cNvSpPr/>
            <p:nvPr/>
          </p:nvSpPr>
          <p:spPr>
            <a:xfrm>
              <a:off x="2625225" y="855400"/>
              <a:ext cx="619500" cy="6588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2625239" y="986787"/>
              <a:ext cx="1307700" cy="7683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31"/>
          <p:cNvSpPr txBox="1">
            <a:spLocks noGrp="1"/>
          </p:cNvSpPr>
          <p:nvPr>
            <p:ph type="title"/>
          </p:nvPr>
        </p:nvSpPr>
        <p:spPr>
          <a:xfrm>
            <a:off x="866301" y="1680803"/>
            <a:ext cx="2592442" cy="8743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Explorer et transformer un </a:t>
            </a:r>
            <a:r>
              <a:rPr lang="fr-FR" dirty="0" err="1"/>
              <a:t>DataFrame</a:t>
            </a:r>
            <a:endParaRPr lang="fr-FR" dirty="0"/>
          </a:p>
        </p:txBody>
      </p:sp>
      <p:sp>
        <p:nvSpPr>
          <p:cNvPr id="442" name="Google Shape;442;p31"/>
          <p:cNvSpPr txBox="1">
            <a:spLocks noGrp="1"/>
          </p:cNvSpPr>
          <p:nvPr>
            <p:ph type="title" idx="15"/>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Table of contents</a:t>
            </a:r>
            <a:endParaRPr/>
          </a:p>
        </p:txBody>
      </p:sp>
      <p:sp>
        <p:nvSpPr>
          <p:cNvPr id="443" name="Google Shape;443;p31"/>
          <p:cNvSpPr txBox="1">
            <a:spLocks noGrp="1"/>
          </p:cNvSpPr>
          <p:nvPr>
            <p:ph type="title" idx="2"/>
          </p:nvPr>
        </p:nvSpPr>
        <p:spPr>
          <a:xfrm>
            <a:off x="27983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444" name="Google Shape;444;p31"/>
          <p:cNvSpPr txBox="1">
            <a:spLocks noGrp="1"/>
          </p:cNvSpPr>
          <p:nvPr>
            <p:ph type="title" idx="3"/>
          </p:nvPr>
        </p:nvSpPr>
        <p:spPr>
          <a:xfrm>
            <a:off x="4345797" y="1862722"/>
            <a:ext cx="23055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Visualiser un </a:t>
            </a:r>
            <a:r>
              <a:rPr lang="fr-FR" dirty="0" err="1"/>
              <a:t>DataFrame</a:t>
            </a:r>
            <a:r>
              <a:rPr lang="fr-FR" dirty="0"/>
              <a:t> avec Pandas</a:t>
            </a:r>
          </a:p>
        </p:txBody>
      </p:sp>
      <p:sp>
        <p:nvSpPr>
          <p:cNvPr id="446" name="Google Shape;446;p31"/>
          <p:cNvSpPr txBox="1">
            <a:spLocks noGrp="1"/>
          </p:cNvSpPr>
          <p:nvPr>
            <p:ph type="title" idx="5"/>
          </p:nvPr>
        </p:nvSpPr>
        <p:spPr>
          <a:xfrm>
            <a:off x="6282177" y="1578507"/>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47" name="Google Shape;447;p31"/>
          <p:cNvSpPr txBox="1">
            <a:spLocks noGrp="1"/>
          </p:cNvSpPr>
          <p:nvPr>
            <p:ph type="title" idx="6"/>
          </p:nvPr>
        </p:nvSpPr>
        <p:spPr>
          <a:xfrm>
            <a:off x="3070758" y="3419328"/>
            <a:ext cx="2305500" cy="10528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Conclusion</a:t>
            </a:r>
          </a:p>
        </p:txBody>
      </p:sp>
      <p:sp>
        <p:nvSpPr>
          <p:cNvPr id="449" name="Google Shape;449;p31"/>
          <p:cNvSpPr txBox="1">
            <a:spLocks noGrp="1"/>
          </p:cNvSpPr>
          <p:nvPr>
            <p:ph type="title" idx="8"/>
          </p:nvPr>
        </p:nvSpPr>
        <p:spPr>
          <a:xfrm>
            <a:off x="4770526" y="3338089"/>
            <a:ext cx="644100" cy="34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2064259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srcRect l="-463" t="-2099" r="-250" b="2099"/>
          <a:stretch/>
        </p:blipFill>
        <p:spPr>
          <a:xfrm>
            <a:off x="4460637" y="1745261"/>
            <a:ext cx="4221125" cy="2472594"/>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Explorer et transformer un </a:t>
            </a:r>
            <a:r>
              <a:rPr lang="fr-FR" sz="2400" dirty="0" err="1"/>
              <a:t>DataFrame</a:t>
            </a:r>
            <a:endParaRPr lang="fr-FR" sz="2400" dirty="0"/>
          </a:p>
        </p:txBody>
      </p:sp>
    </p:spTree>
    <p:extLst>
      <p:ext uri="{BB962C8B-B14F-4D97-AF65-F5344CB8AC3E}">
        <p14:creationId xmlns:p14="http://schemas.microsoft.com/office/powerpoint/2010/main" val="3329714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1004176"/>
            <a:ext cx="5919280" cy="163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a:t>
            </a:r>
            <a:r>
              <a:rPr lang="en" dirty="0"/>
              <a:t>bjectif</a:t>
            </a:r>
            <a:endParaRPr dirty="0"/>
          </a:p>
        </p:txBody>
      </p:sp>
      <p:sp>
        <p:nvSpPr>
          <p:cNvPr id="520" name="Google Shape;520;p36"/>
          <p:cNvSpPr txBox="1">
            <a:spLocks noGrp="1"/>
          </p:cNvSpPr>
          <p:nvPr>
            <p:ph type="subTitle" idx="1"/>
          </p:nvPr>
        </p:nvSpPr>
        <p:spPr>
          <a:xfrm>
            <a:off x="1877550" y="2571750"/>
            <a:ext cx="5388900" cy="155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t>Explorer et transformer un </a:t>
            </a:r>
            <a:r>
              <a:rPr lang="fr-FR" sz="1800" dirty="0" err="1"/>
              <a:t>DataFrame</a:t>
            </a:r>
            <a:r>
              <a:rPr lang="fr-FR" sz="1800" dirty="0"/>
              <a:t> avec Pandas, une bibliothèque Python pour l'analyse et la manipulation de données.</a:t>
            </a:r>
            <a:endParaRPr lang="en-US" sz="1800" dirty="0"/>
          </a:p>
        </p:txBody>
      </p:sp>
    </p:spTree>
    <p:extLst>
      <p:ext uri="{BB962C8B-B14F-4D97-AF65-F5344CB8AC3E}">
        <p14:creationId xmlns:p14="http://schemas.microsoft.com/office/powerpoint/2010/main" val="3487251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7ED426D-4BC1-EFD8-002D-A1A234283447}"/>
              </a:ext>
            </a:extLst>
          </p:cNvPr>
          <p:cNvSpPr>
            <a:spLocks noGrp="1"/>
          </p:cNvSpPr>
          <p:nvPr>
            <p:ph type="title"/>
          </p:nvPr>
        </p:nvSpPr>
        <p:spPr>
          <a:xfrm>
            <a:off x="999119" y="1386450"/>
            <a:ext cx="7145762" cy="2370600"/>
          </a:xfrm>
        </p:spPr>
        <p:txBody>
          <a:bodyPr/>
          <a:lstStyle/>
          <a:p>
            <a:r>
              <a:rPr lang="fr-FR" sz="5400" b="0" i="0" dirty="0">
                <a:solidFill>
                  <a:srgbClr val="111111"/>
                </a:solidFill>
                <a:effectLst/>
                <a:latin typeface="-apple-system"/>
              </a:rPr>
              <a:t>Accéder, modifier et supprimer des colonnes et des lignes d’un </a:t>
            </a:r>
            <a:r>
              <a:rPr lang="fr-FR" sz="5400" b="0" i="0" dirty="0" err="1">
                <a:solidFill>
                  <a:srgbClr val="111111"/>
                </a:solidFill>
                <a:effectLst/>
                <a:latin typeface="-apple-system"/>
              </a:rPr>
              <a:t>DataFrame</a:t>
            </a:r>
            <a:endParaRPr lang="fr-FR" sz="5400" dirty="0"/>
          </a:p>
        </p:txBody>
      </p:sp>
    </p:spTree>
    <p:extLst>
      <p:ext uri="{BB962C8B-B14F-4D97-AF65-F5344CB8AC3E}">
        <p14:creationId xmlns:p14="http://schemas.microsoft.com/office/powerpoint/2010/main" val="1955154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1612360" y="336282"/>
            <a:ext cx="5919280" cy="6757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Notre </a:t>
            </a:r>
            <a:r>
              <a:rPr lang="en-US" sz="4000" dirty="0" err="1"/>
              <a:t>DataFrame</a:t>
            </a:r>
            <a:endParaRPr sz="4000" dirty="0"/>
          </a:p>
        </p:txBody>
      </p:sp>
      <p:pic>
        <p:nvPicPr>
          <p:cNvPr id="5" name="Image 4">
            <a:extLst>
              <a:ext uri="{FF2B5EF4-FFF2-40B4-BE49-F238E27FC236}">
                <a16:creationId xmlns:a16="http://schemas.microsoft.com/office/drawing/2014/main" id="{AC1841C3-46B6-D869-9F26-51A540676E39}"/>
              </a:ext>
            </a:extLst>
          </p:cNvPr>
          <p:cNvPicPr>
            <a:picLocks noChangeAspect="1"/>
          </p:cNvPicPr>
          <p:nvPr/>
        </p:nvPicPr>
        <p:blipFill>
          <a:blip r:embed="rId3"/>
          <a:stretch>
            <a:fillRect/>
          </a:stretch>
        </p:blipFill>
        <p:spPr>
          <a:xfrm>
            <a:off x="1645445" y="1156622"/>
            <a:ext cx="5853109" cy="2617936"/>
          </a:xfrm>
          <a:prstGeom prst="rect">
            <a:avLst/>
          </a:prstGeom>
        </p:spPr>
      </p:pic>
    </p:spTree>
    <p:extLst>
      <p:ext uri="{BB962C8B-B14F-4D97-AF65-F5344CB8AC3E}">
        <p14:creationId xmlns:p14="http://schemas.microsoft.com/office/powerpoint/2010/main" val="3644242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Accéder a des colonnes et des lignes</a:t>
            </a:r>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 name="Image 2">
            <a:extLst>
              <a:ext uri="{FF2B5EF4-FFF2-40B4-BE49-F238E27FC236}">
                <a16:creationId xmlns:a16="http://schemas.microsoft.com/office/drawing/2014/main" id="{80C13026-2023-CD70-5910-F2EB1CE5B293}"/>
              </a:ext>
            </a:extLst>
          </p:cNvPr>
          <p:cNvPicPr>
            <a:picLocks noChangeAspect="1"/>
          </p:cNvPicPr>
          <p:nvPr/>
        </p:nvPicPr>
        <p:blipFill rotWithShape="1">
          <a:blip r:embed="rId3"/>
          <a:srcRect l="1949" t="10403" r="5080" b="1"/>
          <a:stretch/>
        </p:blipFill>
        <p:spPr>
          <a:xfrm>
            <a:off x="1494327" y="1846665"/>
            <a:ext cx="2996236" cy="294451"/>
          </a:xfrm>
          <a:prstGeom prst="rect">
            <a:avLst/>
          </a:prstGeom>
        </p:spPr>
      </p:pic>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colonnes</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231747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a:t>
            </a:r>
            <a:r>
              <a:rPr lang="en-US" b="1" dirty="0">
                <a:solidFill>
                  <a:schemeClr val="dk2"/>
                </a:solidFill>
                <a:latin typeface="Lato"/>
                <a:ea typeface="Lato"/>
                <a:cs typeface="Lato"/>
                <a:sym typeface="Lato"/>
              </a:rPr>
              <a:t>:</a:t>
            </a: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667697" y="1415643"/>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663605" y="1392214"/>
            <a:ext cx="285611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Accéder</a:t>
            </a:r>
            <a:r>
              <a:rPr lang="en-US" b="1" dirty="0">
                <a:solidFill>
                  <a:schemeClr val="dk2"/>
                </a:solidFill>
                <a:latin typeface="Lato"/>
                <a:ea typeface="Lato"/>
                <a:cs typeface="Lato"/>
                <a:sym typeface="Lato"/>
              </a:rPr>
              <a:t> à </a:t>
            </a:r>
            <a:r>
              <a:rPr lang="en-US" b="1" dirty="0" err="1">
                <a:solidFill>
                  <a:schemeClr val="dk2"/>
                </a:solidFill>
                <a:latin typeface="Lato"/>
                <a:ea typeface="Lato"/>
                <a:cs typeface="Lato"/>
                <a:sym typeface="Lato"/>
              </a:rPr>
              <a:t>plusieurs</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lignes</a:t>
            </a:r>
            <a:r>
              <a:rPr lang="en-US" b="1" dirty="0">
                <a:solidFill>
                  <a:schemeClr val="dk2"/>
                </a:solidFill>
                <a:latin typeface="Lato"/>
                <a:ea typeface="Lato"/>
                <a:cs typeface="Lato"/>
                <a:sym typeface="Lato"/>
              </a:rPr>
              <a:t>:</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944759" y="1576838"/>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3" name="Google Shape;618;p42">
            <a:extLst>
              <a:ext uri="{FF2B5EF4-FFF2-40B4-BE49-F238E27FC236}">
                <a16:creationId xmlns:a16="http://schemas.microsoft.com/office/drawing/2014/main" id="{A631010B-B164-D65D-4908-EEA8AA0D3C1E}"/>
              </a:ext>
            </a:extLst>
          </p:cNvPr>
          <p:cNvGrpSpPr/>
          <p:nvPr/>
        </p:nvGrpSpPr>
        <p:grpSpPr>
          <a:xfrm>
            <a:off x="4667697" y="2422504"/>
            <a:ext cx="911100" cy="689641"/>
            <a:chOff x="1217362" y="1846472"/>
            <a:chExt cx="911100" cy="689641"/>
          </a:xfrm>
        </p:grpSpPr>
        <p:sp>
          <p:nvSpPr>
            <p:cNvPr id="684" name="Google Shape;619;p42">
              <a:extLst>
                <a:ext uri="{FF2B5EF4-FFF2-40B4-BE49-F238E27FC236}">
                  <a16:creationId xmlns:a16="http://schemas.microsoft.com/office/drawing/2014/main" id="{AEEEC72F-BD6B-1034-2C4C-6573E65750B2}"/>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20;p42">
              <a:extLst>
                <a:ext uri="{FF2B5EF4-FFF2-40B4-BE49-F238E27FC236}">
                  <a16:creationId xmlns:a16="http://schemas.microsoft.com/office/drawing/2014/main" id="{F071DC2A-0DC0-CC5E-2D32-2DE05945DA50}"/>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21;p42">
            <a:extLst>
              <a:ext uri="{FF2B5EF4-FFF2-40B4-BE49-F238E27FC236}">
                <a16:creationId xmlns:a16="http://schemas.microsoft.com/office/drawing/2014/main" id="{766E4872-4BB0-757C-AF90-B00C4CC8182C}"/>
              </a:ext>
            </a:extLst>
          </p:cNvPr>
          <p:cNvSpPr txBox="1"/>
          <p:nvPr/>
        </p:nvSpPr>
        <p:spPr>
          <a:xfrm>
            <a:off x="5663605" y="2399075"/>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Accéder à un élément spécifique:</a:t>
            </a:r>
            <a:endParaRPr lang="en-US" b="1" dirty="0">
              <a:solidFill>
                <a:schemeClr val="dk2"/>
              </a:solidFill>
              <a:latin typeface="Lato"/>
              <a:ea typeface="Lato"/>
              <a:cs typeface="Lato"/>
              <a:sym typeface="Lato"/>
            </a:endParaRPr>
          </a:p>
        </p:txBody>
      </p:sp>
      <p:grpSp>
        <p:nvGrpSpPr>
          <p:cNvPr id="687" name="Google Shape;642;p42">
            <a:extLst>
              <a:ext uri="{FF2B5EF4-FFF2-40B4-BE49-F238E27FC236}">
                <a16:creationId xmlns:a16="http://schemas.microsoft.com/office/drawing/2014/main" id="{DDCD482B-A0F2-E1FC-CFD6-35C243147515}"/>
              </a:ext>
            </a:extLst>
          </p:cNvPr>
          <p:cNvGrpSpPr/>
          <p:nvPr/>
        </p:nvGrpSpPr>
        <p:grpSpPr>
          <a:xfrm>
            <a:off x="4941112" y="2550567"/>
            <a:ext cx="355049" cy="355049"/>
            <a:chOff x="1487200" y="4993750"/>
            <a:chExt cx="483125" cy="483125"/>
          </a:xfrm>
        </p:grpSpPr>
        <p:sp>
          <p:nvSpPr>
            <p:cNvPr id="688" name="Google Shape;643;p42">
              <a:extLst>
                <a:ext uri="{FF2B5EF4-FFF2-40B4-BE49-F238E27FC236}">
                  <a16:creationId xmlns:a16="http://schemas.microsoft.com/office/drawing/2014/main" id="{C7C973D8-EA22-299F-2F61-01075023896E}"/>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 name="Google Shape;644;p42">
              <a:extLst>
                <a:ext uri="{FF2B5EF4-FFF2-40B4-BE49-F238E27FC236}">
                  <a16:creationId xmlns:a16="http://schemas.microsoft.com/office/drawing/2014/main" id="{8AF32008-CEFA-0D08-DCBF-92BEE3217DE9}"/>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704" name="Image 703">
            <a:extLst>
              <a:ext uri="{FF2B5EF4-FFF2-40B4-BE49-F238E27FC236}">
                <a16:creationId xmlns:a16="http://schemas.microsoft.com/office/drawing/2014/main" id="{F48C7169-AC03-212A-0DC0-EABA51D27934}"/>
              </a:ext>
            </a:extLst>
          </p:cNvPr>
          <p:cNvPicPr>
            <a:picLocks noChangeAspect="1"/>
          </p:cNvPicPr>
          <p:nvPr/>
        </p:nvPicPr>
        <p:blipFill>
          <a:blip r:embed="rId4"/>
          <a:stretch>
            <a:fillRect/>
          </a:stretch>
        </p:blipFill>
        <p:spPr>
          <a:xfrm>
            <a:off x="1790754" y="2866281"/>
            <a:ext cx="1990725" cy="228600"/>
          </a:xfrm>
          <a:prstGeom prst="rect">
            <a:avLst/>
          </a:prstGeom>
        </p:spPr>
      </p:pic>
      <p:pic>
        <p:nvPicPr>
          <p:cNvPr id="708" name="Image 707">
            <a:extLst>
              <a:ext uri="{FF2B5EF4-FFF2-40B4-BE49-F238E27FC236}">
                <a16:creationId xmlns:a16="http://schemas.microsoft.com/office/drawing/2014/main" id="{BC91E464-1797-BF1A-402E-A50E661EE12F}"/>
              </a:ext>
            </a:extLst>
          </p:cNvPr>
          <p:cNvPicPr>
            <a:picLocks noChangeAspect="1"/>
          </p:cNvPicPr>
          <p:nvPr/>
        </p:nvPicPr>
        <p:blipFill>
          <a:blip r:embed="rId5"/>
          <a:stretch>
            <a:fillRect/>
          </a:stretch>
        </p:blipFill>
        <p:spPr>
          <a:xfrm>
            <a:off x="1786014" y="3995077"/>
            <a:ext cx="1209675" cy="247650"/>
          </a:xfrm>
          <a:prstGeom prst="rect">
            <a:avLst/>
          </a:prstGeom>
        </p:spPr>
      </p:pic>
      <p:pic>
        <p:nvPicPr>
          <p:cNvPr id="710" name="Image 709">
            <a:extLst>
              <a:ext uri="{FF2B5EF4-FFF2-40B4-BE49-F238E27FC236}">
                <a16:creationId xmlns:a16="http://schemas.microsoft.com/office/drawing/2014/main" id="{0EEF00A8-7757-F102-DC47-FA2D6EF64775}"/>
              </a:ext>
            </a:extLst>
          </p:cNvPr>
          <p:cNvPicPr>
            <a:picLocks noChangeAspect="1"/>
          </p:cNvPicPr>
          <p:nvPr/>
        </p:nvPicPr>
        <p:blipFill>
          <a:blip r:embed="rId6"/>
          <a:stretch>
            <a:fillRect/>
          </a:stretch>
        </p:blipFill>
        <p:spPr>
          <a:xfrm>
            <a:off x="5934375" y="1769851"/>
            <a:ext cx="2314575" cy="314325"/>
          </a:xfrm>
          <a:prstGeom prst="rect">
            <a:avLst/>
          </a:prstGeom>
        </p:spPr>
      </p:pic>
      <p:pic>
        <p:nvPicPr>
          <p:cNvPr id="712" name="Image 711">
            <a:extLst>
              <a:ext uri="{FF2B5EF4-FFF2-40B4-BE49-F238E27FC236}">
                <a16:creationId xmlns:a16="http://schemas.microsoft.com/office/drawing/2014/main" id="{A52D6C22-4D8A-DDD6-623E-F1C99F23BAC3}"/>
              </a:ext>
            </a:extLst>
          </p:cNvPr>
          <p:cNvPicPr>
            <a:picLocks noChangeAspect="1"/>
          </p:cNvPicPr>
          <p:nvPr/>
        </p:nvPicPr>
        <p:blipFill>
          <a:blip r:embed="rId7"/>
          <a:stretch>
            <a:fillRect/>
          </a:stretch>
        </p:blipFill>
        <p:spPr>
          <a:xfrm>
            <a:off x="5985615" y="2823930"/>
            <a:ext cx="2152650" cy="228600"/>
          </a:xfrm>
          <a:prstGeom prst="rect">
            <a:avLst/>
          </a:prstGeom>
        </p:spPr>
      </p:pic>
    </p:spTree>
    <p:extLst>
      <p:ext uri="{BB962C8B-B14F-4D97-AF65-F5344CB8AC3E}">
        <p14:creationId xmlns:p14="http://schemas.microsoft.com/office/powerpoint/2010/main" val="4076173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Modifier , supprimer des colonnes et des lignes</a:t>
            </a:r>
          </a:p>
        </p:txBody>
      </p:sp>
      <p:grpSp>
        <p:nvGrpSpPr>
          <p:cNvPr id="618" name="Google Shape;618;p42"/>
          <p:cNvGrpSpPr/>
          <p:nvPr/>
        </p:nvGrpSpPr>
        <p:grpSpPr>
          <a:xfrm>
            <a:off x="468096" y="1683684"/>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660255"/>
            <a:ext cx="320998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Modifier une colonne ou une ligne</a:t>
            </a:r>
            <a:endParaRPr lang="en-US" b="1" dirty="0">
              <a:solidFill>
                <a:schemeClr val="dk2"/>
              </a:solidFill>
              <a:latin typeface="Lato"/>
              <a:ea typeface="Lato"/>
              <a:cs typeface="Lato"/>
              <a:sym typeface="Lato"/>
            </a:endParaRPr>
          </a:p>
        </p:txBody>
      </p:sp>
      <p:grpSp>
        <p:nvGrpSpPr>
          <p:cNvPr id="642" name="Google Shape;642;p42"/>
          <p:cNvGrpSpPr/>
          <p:nvPr/>
        </p:nvGrpSpPr>
        <p:grpSpPr>
          <a:xfrm>
            <a:off x="721764" y="1844879"/>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313842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3114995"/>
            <a:ext cx="3003127"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Supprimer</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a:t>
            </a: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326648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6" name="Image 5">
            <a:extLst>
              <a:ext uri="{FF2B5EF4-FFF2-40B4-BE49-F238E27FC236}">
                <a16:creationId xmlns:a16="http://schemas.microsoft.com/office/drawing/2014/main" id="{7566B306-2011-6B56-94BB-E20F37933BA0}"/>
              </a:ext>
            </a:extLst>
          </p:cNvPr>
          <p:cNvPicPr>
            <a:picLocks noChangeAspect="1"/>
          </p:cNvPicPr>
          <p:nvPr/>
        </p:nvPicPr>
        <p:blipFill>
          <a:blip r:embed="rId3"/>
          <a:stretch>
            <a:fillRect/>
          </a:stretch>
        </p:blipFill>
        <p:spPr>
          <a:xfrm>
            <a:off x="1786014" y="2088353"/>
            <a:ext cx="4372903" cy="282519"/>
          </a:xfrm>
          <a:prstGeom prst="rect">
            <a:avLst/>
          </a:prstGeom>
        </p:spPr>
      </p:pic>
      <p:pic>
        <p:nvPicPr>
          <p:cNvPr id="8" name="Image 7">
            <a:extLst>
              <a:ext uri="{FF2B5EF4-FFF2-40B4-BE49-F238E27FC236}">
                <a16:creationId xmlns:a16="http://schemas.microsoft.com/office/drawing/2014/main" id="{0E7348AA-41D1-3155-6837-538AD699AFAD}"/>
              </a:ext>
            </a:extLst>
          </p:cNvPr>
          <p:cNvPicPr>
            <a:picLocks noChangeAspect="1"/>
          </p:cNvPicPr>
          <p:nvPr/>
        </p:nvPicPr>
        <p:blipFill>
          <a:blip r:embed="rId4"/>
          <a:stretch>
            <a:fillRect/>
          </a:stretch>
        </p:blipFill>
        <p:spPr>
          <a:xfrm>
            <a:off x="1786014" y="3570890"/>
            <a:ext cx="3962001" cy="325149"/>
          </a:xfrm>
          <a:prstGeom prst="rect">
            <a:avLst/>
          </a:prstGeom>
        </p:spPr>
      </p:pic>
    </p:spTree>
    <p:extLst>
      <p:ext uri="{BB962C8B-B14F-4D97-AF65-F5344CB8AC3E}">
        <p14:creationId xmlns:p14="http://schemas.microsoft.com/office/powerpoint/2010/main" val="3017439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grpSp>
        <p:nvGrpSpPr>
          <p:cNvPr id="618" name="Google Shape;618;p42"/>
          <p:cNvGrpSpPr/>
          <p:nvPr/>
        </p:nvGrpSpPr>
        <p:grpSpPr>
          <a:xfrm>
            <a:off x="468096" y="1223659"/>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200230"/>
            <a:ext cx="2932921"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Filtrer</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selon</a:t>
            </a:r>
            <a:r>
              <a:rPr lang="en-US" b="1" dirty="0">
                <a:solidFill>
                  <a:schemeClr val="dk2"/>
                </a:solidFill>
                <a:latin typeface="Lato"/>
                <a:ea typeface="Lato"/>
                <a:cs typeface="Lato"/>
                <a:sym typeface="Lato"/>
              </a:rPr>
              <a:t> </a:t>
            </a:r>
            <a:r>
              <a:rPr lang="en-US" b="1" dirty="0" err="1">
                <a:solidFill>
                  <a:schemeClr val="dk2"/>
                </a:solidFill>
                <a:latin typeface="Lato"/>
                <a:ea typeface="Lato"/>
                <a:cs typeface="Lato"/>
                <a:sym typeface="Lato"/>
              </a:rPr>
              <a:t>une</a:t>
            </a:r>
            <a:r>
              <a:rPr lang="en-US" b="1" dirty="0">
                <a:solidFill>
                  <a:schemeClr val="dk2"/>
                </a:solidFill>
                <a:latin typeface="Lato"/>
                <a:ea typeface="Lato"/>
                <a:cs typeface="Lato"/>
                <a:sym typeface="Lato"/>
              </a:rPr>
              <a:t> condition:</a:t>
            </a:r>
          </a:p>
        </p:txBody>
      </p:sp>
      <p:grpSp>
        <p:nvGrpSpPr>
          <p:cNvPr id="642" name="Google Shape;642;p42"/>
          <p:cNvGrpSpPr/>
          <p:nvPr/>
        </p:nvGrpSpPr>
        <p:grpSpPr>
          <a:xfrm>
            <a:off x="721764" y="1384854"/>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572000" y="1804905"/>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26999" y="3654926"/>
            <a:ext cx="3006929"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Trier par ordre décroissant de population:</a:t>
            </a:r>
            <a:endParaRPr lang="en-US" b="1" dirty="0">
              <a:solidFill>
                <a:schemeClr val="dk2"/>
              </a:solidFill>
              <a:latin typeface="Lato"/>
              <a:ea typeface="Lato"/>
              <a:cs typeface="Lato"/>
              <a:sym typeface="Lato"/>
            </a:endParaRP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4845415" y="1932968"/>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679401"/>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5567908" y="1637762"/>
            <a:ext cx="3203693"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Grouper selon la colonne '</a:t>
            </a:r>
            <a:r>
              <a:rPr lang="fr-FR" b="1" dirty="0" err="1">
                <a:solidFill>
                  <a:schemeClr val="dk2"/>
                </a:solidFill>
                <a:latin typeface="Lato"/>
                <a:ea typeface="Lato"/>
                <a:cs typeface="Lato"/>
                <a:sym typeface="Lato"/>
              </a:rPr>
              <a:t>region</a:t>
            </a:r>
            <a:r>
              <a:rPr lang="fr-FR" b="1" dirty="0">
                <a:solidFill>
                  <a:schemeClr val="dk2"/>
                </a:solidFill>
                <a:latin typeface="Lato"/>
                <a:ea typeface="Lato"/>
                <a:cs typeface="Lato"/>
                <a:sym typeface="Lato"/>
              </a:rPr>
              <a:t>':</a:t>
            </a:r>
            <a:endParaRPr lang="en-US" b="1" dirty="0">
              <a:solidFill>
                <a:schemeClr val="dk2"/>
              </a:solidFill>
              <a:latin typeface="Lato"/>
              <a:ea typeface="Lato"/>
              <a:cs typeface="Lato"/>
              <a:sym typeface="Lato"/>
            </a:endParaRP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807464"/>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 name="Google Shape;618;p42">
            <a:extLst>
              <a:ext uri="{FF2B5EF4-FFF2-40B4-BE49-F238E27FC236}">
                <a16:creationId xmlns:a16="http://schemas.microsoft.com/office/drawing/2014/main" id="{5237D959-A259-D5BE-DC34-5959FFDAFD62}"/>
              </a:ext>
            </a:extLst>
          </p:cNvPr>
          <p:cNvGrpSpPr/>
          <p:nvPr/>
        </p:nvGrpSpPr>
        <p:grpSpPr>
          <a:xfrm>
            <a:off x="4576596" y="2815240"/>
            <a:ext cx="911100" cy="689641"/>
            <a:chOff x="1217362" y="1846472"/>
            <a:chExt cx="911100" cy="689641"/>
          </a:xfrm>
        </p:grpSpPr>
        <p:sp>
          <p:nvSpPr>
            <p:cNvPr id="676" name="Google Shape;619;p42">
              <a:extLst>
                <a:ext uri="{FF2B5EF4-FFF2-40B4-BE49-F238E27FC236}">
                  <a16:creationId xmlns:a16="http://schemas.microsoft.com/office/drawing/2014/main" id="{08B2D9B0-FE0D-EB72-56F5-AD94A8519B38}"/>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20;p42">
              <a:extLst>
                <a:ext uri="{FF2B5EF4-FFF2-40B4-BE49-F238E27FC236}">
                  <a16:creationId xmlns:a16="http://schemas.microsoft.com/office/drawing/2014/main" id="{13F3F8BD-2F76-93B6-C3B1-3536F41AFE9A}"/>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21;p42">
            <a:extLst>
              <a:ext uri="{FF2B5EF4-FFF2-40B4-BE49-F238E27FC236}">
                <a16:creationId xmlns:a16="http://schemas.microsoft.com/office/drawing/2014/main" id="{BA0640C6-E27F-78ED-C528-BD423CA495E7}"/>
              </a:ext>
            </a:extLst>
          </p:cNvPr>
          <p:cNvSpPr txBox="1"/>
          <p:nvPr/>
        </p:nvSpPr>
        <p:spPr>
          <a:xfrm>
            <a:off x="5572504" y="2791811"/>
            <a:ext cx="3108255"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en-US" b="1" dirty="0" err="1">
                <a:solidFill>
                  <a:schemeClr val="dk2"/>
                </a:solidFill>
                <a:latin typeface="Lato"/>
                <a:ea typeface="Lato"/>
                <a:cs typeface="Lato"/>
                <a:sym typeface="Lato"/>
              </a:rPr>
              <a:t>Agréger</a:t>
            </a:r>
            <a:r>
              <a:rPr lang="en-US" b="1" dirty="0">
                <a:solidFill>
                  <a:schemeClr val="dk2"/>
                </a:solidFill>
                <a:latin typeface="Lato"/>
                <a:ea typeface="Lato"/>
                <a:cs typeface="Lato"/>
                <a:sym typeface="Lato"/>
              </a:rPr>
              <a:t> la </a:t>
            </a:r>
            <a:r>
              <a:rPr lang="en-US" b="1" dirty="0" err="1">
                <a:solidFill>
                  <a:schemeClr val="dk2"/>
                </a:solidFill>
                <a:latin typeface="Lato"/>
                <a:ea typeface="Lato"/>
                <a:cs typeface="Lato"/>
                <a:sym typeface="Lato"/>
              </a:rPr>
              <a:t>colonne</a:t>
            </a:r>
            <a:r>
              <a:rPr lang="en-US" b="1" dirty="0">
                <a:solidFill>
                  <a:schemeClr val="dk2"/>
                </a:solidFill>
                <a:latin typeface="Lato"/>
                <a:ea typeface="Lato"/>
                <a:cs typeface="Lato"/>
                <a:sym typeface="Lato"/>
              </a:rPr>
              <a:t> 'population':</a:t>
            </a:r>
          </a:p>
        </p:txBody>
      </p:sp>
      <p:grpSp>
        <p:nvGrpSpPr>
          <p:cNvPr id="679" name="Google Shape;642;p42">
            <a:extLst>
              <a:ext uri="{FF2B5EF4-FFF2-40B4-BE49-F238E27FC236}">
                <a16:creationId xmlns:a16="http://schemas.microsoft.com/office/drawing/2014/main" id="{AC3618C3-9F7B-1BC1-E85B-73E9577B28B3}"/>
              </a:ext>
            </a:extLst>
          </p:cNvPr>
          <p:cNvGrpSpPr/>
          <p:nvPr/>
        </p:nvGrpSpPr>
        <p:grpSpPr>
          <a:xfrm>
            <a:off x="4853658" y="2976435"/>
            <a:ext cx="355049" cy="355049"/>
            <a:chOff x="1487200" y="4993750"/>
            <a:chExt cx="483125" cy="483125"/>
          </a:xfrm>
        </p:grpSpPr>
        <p:sp>
          <p:nvSpPr>
            <p:cNvPr id="680" name="Google Shape;643;p42">
              <a:extLst>
                <a:ext uri="{FF2B5EF4-FFF2-40B4-BE49-F238E27FC236}">
                  <a16:creationId xmlns:a16="http://schemas.microsoft.com/office/drawing/2014/main" id="{92B76F6C-D993-C071-6C76-FE0BAF9ED480}"/>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 name="Google Shape;644;p42">
              <a:extLst>
                <a:ext uri="{FF2B5EF4-FFF2-40B4-BE49-F238E27FC236}">
                  <a16:creationId xmlns:a16="http://schemas.microsoft.com/office/drawing/2014/main" id="{3F5329E1-2E6F-C373-A0BB-28DCE693C19F}"/>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4" name="Image 3">
            <a:extLst>
              <a:ext uri="{FF2B5EF4-FFF2-40B4-BE49-F238E27FC236}">
                <a16:creationId xmlns:a16="http://schemas.microsoft.com/office/drawing/2014/main" id="{29B92193-B498-68F2-4DC1-1E7AEB8934F7}"/>
              </a:ext>
            </a:extLst>
          </p:cNvPr>
          <p:cNvPicPr>
            <a:picLocks noChangeAspect="1"/>
          </p:cNvPicPr>
          <p:nvPr/>
        </p:nvPicPr>
        <p:blipFill>
          <a:blip r:embed="rId3"/>
          <a:stretch>
            <a:fillRect/>
          </a:stretch>
        </p:blipFill>
        <p:spPr>
          <a:xfrm>
            <a:off x="1786014" y="1685030"/>
            <a:ext cx="2352675" cy="266700"/>
          </a:xfrm>
          <a:prstGeom prst="rect">
            <a:avLst/>
          </a:prstGeom>
        </p:spPr>
      </p:pic>
      <p:pic>
        <p:nvPicPr>
          <p:cNvPr id="6" name="Image 5">
            <a:extLst>
              <a:ext uri="{FF2B5EF4-FFF2-40B4-BE49-F238E27FC236}">
                <a16:creationId xmlns:a16="http://schemas.microsoft.com/office/drawing/2014/main" id="{B9AA453B-18F9-66DB-829A-E5EF8D32B7F5}"/>
              </a:ext>
            </a:extLst>
          </p:cNvPr>
          <p:cNvPicPr>
            <a:picLocks noChangeAspect="1"/>
          </p:cNvPicPr>
          <p:nvPr/>
        </p:nvPicPr>
        <p:blipFill>
          <a:blip r:embed="rId4"/>
          <a:stretch>
            <a:fillRect/>
          </a:stretch>
        </p:blipFill>
        <p:spPr>
          <a:xfrm>
            <a:off x="1786014" y="4203016"/>
            <a:ext cx="3381375" cy="247650"/>
          </a:xfrm>
          <a:prstGeom prst="rect">
            <a:avLst/>
          </a:prstGeom>
        </p:spPr>
      </p:pic>
      <p:pic>
        <p:nvPicPr>
          <p:cNvPr id="8" name="Image 7">
            <a:extLst>
              <a:ext uri="{FF2B5EF4-FFF2-40B4-BE49-F238E27FC236}">
                <a16:creationId xmlns:a16="http://schemas.microsoft.com/office/drawing/2014/main" id="{E44DA9D9-3AF5-8F53-1DF1-8BE51FC5DA8D}"/>
              </a:ext>
            </a:extLst>
          </p:cNvPr>
          <p:cNvPicPr>
            <a:picLocks noChangeAspect="1"/>
          </p:cNvPicPr>
          <p:nvPr/>
        </p:nvPicPr>
        <p:blipFill>
          <a:blip r:embed="rId5"/>
          <a:stretch>
            <a:fillRect/>
          </a:stretch>
        </p:blipFill>
        <p:spPr>
          <a:xfrm>
            <a:off x="5873768" y="2136374"/>
            <a:ext cx="2333625" cy="209550"/>
          </a:xfrm>
          <a:prstGeom prst="rect">
            <a:avLst/>
          </a:prstGeom>
        </p:spPr>
      </p:pic>
      <p:pic>
        <p:nvPicPr>
          <p:cNvPr id="10" name="Image 9">
            <a:extLst>
              <a:ext uri="{FF2B5EF4-FFF2-40B4-BE49-F238E27FC236}">
                <a16:creationId xmlns:a16="http://schemas.microsoft.com/office/drawing/2014/main" id="{9C81B85E-10CB-E5FF-70AF-93513D24F527}"/>
              </a:ext>
            </a:extLst>
          </p:cNvPr>
          <p:cNvPicPr>
            <a:picLocks noChangeAspect="1"/>
          </p:cNvPicPr>
          <p:nvPr/>
        </p:nvPicPr>
        <p:blipFill>
          <a:blip r:embed="rId6"/>
          <a:stretch>
            <a:fillRect/>
          </a:stretch>
        </p:blipFill>
        <p:spPr>
          <a:xfrm>
            <a:off x="5572504" y="3266055"/>
            <a:ext cx="3108255" cy="203820"/>
          </a:xfrm>
          <a:prstGeom prst="rect">
            <a:avLst/>
          </a:prstGeom>
        </p:spPr>
      </p:pic>
      <p:sp>
        <p:nvSpPr>
          <p:cNvPr id="2" name="Google Shape;617;p42">
            <a:extLst>
              <a:ext uri="{FF2B5EF4-FFF2-40B4-BE49-F238E27FC236}">
                <a16:creationId xmlns:a16="http://schemas.microsoft.com/office/drawing/2014/main" id="{BD7B8652-3B87-0409-9775-C1D063B177D5}"/>
              </a:ext>
            </a:extLst>
          </p:cNvPr>
          <p:cNvSpPr txBox="1">
            <a:spLocks noGrp="1"/>
          </p:cNvSpPr>
          <p:nvPr>
            <p:ph type="title"/>
          </p:nvPr>
        </p:nvSpPr>
        <p:spPr>
          <a:xfrm>
            <a:off x="1178457" y="530981"/>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Filtrer, trier, grouper et agréger des données avec Pandas</a:t>
            </a:r>
          </a:p>
        </p:txBody>
      </p:sp>
    </p:spTree>
    <p:extLst>
      <p:ext uri="{BB962C8B-B14F-4D97-AF65-F5344CB8AC3E}">
        <p14:creationId xmlns:p14="http://schemas.microsoft.com/office/powerpoint/2010/main" val="1498930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2"/>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2000" dirty="0"/>
              <a:t>Appliquer des fonctions personnalisées avec </a:t>
            </a:r>
            <a:r>
              <a:rPr lang="fr-FR" sz="2000" dirty="0" err="1"/>
              <a:t>apply</a:t>
            </a:r>
            <a:r>
              <a:rPr lang="fr-FR" sz="2000" dirty="0"/>
              <a:t> et </a:t>
            </a:r>
            <a:r>
              <a:rPr lang="fr-FR" sz="2000" dirty="0" err="1"/>
              <a:t>map</a:t>
            </a:r>
            <a:endParaRPr lang="fr-FR" sz="2000" dirty="0"/>
          </a:p>
        </p:txBody>
      </p:sp>
      <p:grpSp>
        <p:nvGrpSpPr>
          <p:cNvPr id="618" name="Google Shape;618;p42"/>
          <p:cNvGrpSpPr/>
          <p:nvPr/>
        </p:nvGrpSpPr>
        <p:grpSpPr>
          <a:xfrm>
            <a:off x="468096" y="1415643"/>
            <a:ext cx="911100" cy="689641"/>
            <a:chOff x="1217362" y="1846472"/>
            <a:chExt cx="911100" cy="689641"/>
          </a:xfrm>
        </p:grpSpPr>
        <p:sp>
          <p:nvSpPr>
            <p:cNvPr id="619" name="Google Shape;619;p42"/>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2"/>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42"/>
          <p:cNvSpPr txBox="1"/>
          <p:nvPr/>
        </p:nvSpPr>
        <p:spPr>
          <a:xfrm>
            <a:off x="1464004" y="1392214"/>
            <a:ext cx="4213782"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Appliquer une fonction à chaque élément:</a:t>
            </a:r>
            <a:endParaRPr lang="en-US" b="1" dirty="0">
              <a:solidFill>
                <a:schemeClr val="dk2"/>
              </a:solidFill>
              <a:latin typeface="Lato"/>
              <a:ea typeface="Lato"/>
              <a:cs typeface="Lato"/>
              <a:sym typeface="Lato"/>
            </a:endParaRPr>
          </a:p>
        </p:txBody>
      </p:sp>
      <p:grpSp>
        <p:nvGrpSpPr>
          <p:cNvPr id="642" name="Google Shape;642;p42"/>
          <p:cNvGrpSpPr/>
          <p:nvPr/>
        </p:nvGrpSpPr>
        <p:grpSpPr>
          <a:xfrm>
            <a:off x="721764" y="1576838"/>
            <a:ext cx="355049" cy="355049"/>
            <a:chOff x="1487200" y="4993750"/>
            <a:chExt cx="483125" cy="483125"/>
          </a:xfrm>
        </p:grpSpPr>
        <p:sp>
          <p:nvSpPr>
            <p:cNvPr id="643" name="Google Shape;643;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4" name="Google Shape;644;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618;p42">
            <a:extLst>
              <a:ext uri="{FF2B5EF4-FFF2-40B4-BE49-F238E27FC236}">
                <a16:creationId xmlns:a16="http://schemas.microsoft.com/office/drawing/2014/main" id="{57CE7DB3-61A7-3DAC-448B-E7245C58E455}"/>
              </a:ext>
            </a:extLst>
          </p:cNvPr>
          <p:cNvGrpSpPr/>
          <p:nvPr/>
        </p:nvGrpSpPr>
        <p:grpSpPr>
          <a:xfrm>
            <a:off x="468096" y="2422504"/>
            <a:ext cx="911100" cy="689641"/>
            <a:chOff x="1217362" y="1846472"/>
            <a:chExt cx="911100" cy="689641"/>
          </a:xfrm>
        </p:grpSpPr>
        <p:sp>
          <p:nvSpPr>
            <p:cNvPr id="13" name="Google Shape;619;p42">
              <a:extLst>
                <a:ext uri="{FF2B5EF4-FFF2-40B4-BE49-F238E27FC236}">
                  <a16:creationId xmlns:a16="http://schemas.microsoft.com/office/drawing/2014/main" id="{51375549-1A9B-CF34-604B-A5C15A30548C}"/>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0;p42">
              <a:extLst>
                <a:ext uri="{FF2B5EF4-FFF2-40B4-BE49-F238E27FC236}">
                  <a16:creationId xmlns:a16="http://schemas.microsoft.com/office/drawing/2014/main" id="{AF474D41-A384-9942-BBD1-A6626C73DF1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621;p42">
            <a:extLst>
              <a:ext uri="{FF2B5EF4-FFF2-40B4-BE49-F238E27FC236}">
                <a16:creationId xmlns:a16="http://schemas.microsoft.com/office/drawing/2014/main" id="{30E80BF8-DB11-DE82-D386-465CC30B39AF}"/>
              </a:ext>
            </a:extLst>
          </p:cNvPr>
          <p:cNvSpPr txBox="1"/>
          <p:nvPr/>
        </p:nvSpPr>
        <p:spPr>
          <a:xfrm>
            <a:off x="1464004" y="2399075"/>
            <a:ext cx="4288210"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Appliquer une fonction à chaque colonne </a:t>
            </a:r>
            <a:endParaRPr lang="en-US" b="1" dirty="0">
              <a:solidFill>
                <a:schemeClr val="dk2"/>
              </a:solidFill>
              <a:latin typeface="Lato"/>
              <a:ea typeface="Lato"/>
              <a:cs typeface="Lato"/>
              <a:sym typeface="Lato"/>
            </a:endParaRPr>
          </a:p>
        </p:txBody>
      </p:sp>
      <p:grpSp>
        <p:nvGrpSpPr>
          <p:cNvPr id="16" name="Google Shape;642;p42">
            <a:extLst>
              <a:ext uri="{FF2B5EF4-FFF2-40B4-BE49-F238E27FC236}">
                <a16:creationId xmlns:a16="http://schemas.microsoft.com/office/drawing/2014/main" id="{F834251F-1273-C76F-A410-9393E25EA549}"/>
              </a:ext>
            </a:extLst>
          </p:cNvPr>
          <p:cNvGrpSpPr/>
          <p:nvPr/>
        </p:nvGrpSpPr>
        <p:grpSpPr>
          <a:xfrm>
            <a:off x="741511" y="2550567"/>
            <a:ext cx="355049" cy="355049"/>
            <a:chOff x="1487200" y="4993750"/>
            <a:chExt cx="483125" cy="483125"/>
          </a:xfrm>
        </p:grpSpPr>
        <p:sp>
          <p:nvSpPr>
            <p:cNvPr id="17" name="Google Shape;643;p42">
              <a:extLst>
                <a:ext uri="{FF2B5EF4-FFF2-40B4-BE49-F238E27FC236}">
                  <a16:creationId xmlns:a16="http://schemas.microsoft.com/office/drawing/2014/main" id="{DEADADD7-FF7F-26B5-77C1-6352EF539221}"/>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44;p42">
              <a:extLst>
                <a:ext uri="{FF2B5EF4-FFF2-40B4-BE49-F238E27FC236}">
                  <a16:creationId xmlns:a16="http://schemas.microsoft.com/office/drawing/2014/main" id="{3F98BAD0-A348-2ABF-0D37-BF6B4F7D2C1E}"/>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0" name="Google Shape;618;p42">
            <a:extLst>
              <a:ext uri="{FF2B5EF4-FFF2-40B4-BE49-F238E27FC236}">
                <a16:creationId xmlns:a16="http://schemas.microsoft.com/office/drawing/2014/main" id="{BCC48E53-0549-F551-5BC3-A7F3DF0487FE}"/>
              </a:ext>
            </a:extLst>
          </p:cNvPr>
          <p:cNvGrpSpPr/>
          <p:nvPr/>
        </p:nvGrpSpPr>
        <p:grpSpPr>
          <a:xfrm>
            <a:off x="468096" y="3549900"/>
            <a:ext cx="911100" cy="689641"/>
            <a:chOff x="1217362" y="1846472"/>
            <a:chExt cx="911100" cy="689641"/>
          </a:xfrm>
        </p:grpSpPr>
        <p:sp>
          <p:nvSpPr>
            <p:cNvPr id="21" name="Google Shape;619;p42">
              <a:extLst>
                <a:ext uri="{FF2B5EF4-FFF2-40B4-BE49-F238E27FC236}">
                  <a16:creationId xmlns:a16="http://schemas.microsoft.com/office/drawing/2014/main" id="{B80ED362-779E-1371-F266-BA28F4D312B5}"/>
                </a:ext>
              </a:extLst>
            </p:cNvPr>
            <p:cNvSpPr/>
            <p:nvPr/>
          </p:nvSpPr>
          <p:spPr>
            <a:xfrm>
              <a:off x="1217362" y="1846472"/>
              <a:ext cx="431700" cy="505200"/>
            </a:xfrm>
            <a:prstGeom prst="roundRect">
              <a:avLst>
                <a:gd name="adj" fmla="val 6278"/>
              </a:avLst>
            </a:prstGeom>
            <a:solidFill>
              <a:schemeClr val="lt2"/>
            </a:solidFill>
            <a:ln w="28575" cap="flat" cmpd="sng">
              <a:solidFill>
                <a:schemeClr val="dk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0;p42">
              <a:extLst>
                <a:ext uri="{FF2B5EF4-FFF2-40B4-BE49-F238E27FC236}">
                  <a16:creationId xmlns:a16="http://schemas.microsoft.com/office/drawing/2014/main" id="{CA7ECE5F-447E-3952-798C-82C620DFB7C1}"/>
                </a:ext>
              </a:extLst>
            </p:cNvPr>
            <p:cNvSpPr/>
            <p:nvPr/>
          </p:nvSpPr>
          <p:spPr>
            <a:xfrm>
              <a:off x="1217362" y="1947213"/>
              <a:ext cx="911100" cy="588900"/>
            </a:xfrm>
            <a:prstGeom prst="roundRect">
              <a:avLst>
                <a:gd name="adj" fmla="val 5762"/>
              </a:avLst>
            </a:prstGeom>
            <a:solidFill>
              <a:schemeClr val="lt2"/>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621;p42">
            <a:extLst>
              <a:ext uri="{FF2B5EF4-FFF2-40B4-BE49-F238E27FC236}">
                <a16:creationId xmlns:a16="http://schemas.microsoft.com/office/drawing/2014/main" id="{13FDDF6D-8B94-14EF-9E53-9D35F8324F6D}"/>
              </a:ext>
            </a:extLst>
          </p:cNvPr>
          <p:cNvSpPr txBox="1"/>
          <p:nvPr/>
        </p:nvSpPr>
        <p:spPr>
          <a:xfrm>
            <a:off x="1464004" y="3526471"/>
            <a:ext cx="4585922" cy="484800"/>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Convertir les valeurs d'une </a:t>
            </a:r>
            <a:r>
              <a:rPr lang="fr-FR" b="1" dirty="0" err="1">
                <a:solidFill>
                  <a:schemeClr val="dk2"/>
                </a:solidFill>
                <a:latin typeface="Lato"/>
                <a:ea typeface="Lato"/>
                <a:cs typeface="Lato"/>
                <a:sym typeface="Lato"/>
              </a:rPr>
              <a:t>Series</a:t>
            </a:r>
            <a:r>
              <a:rPr lang="fr-FR" b="1" dirty="0">
                <a:solidFill>
                  <a:schemeClr val="dk2"/>
                </a:solidFill>
                <a:latin typeface="Lato"/>
                <a:ea typeface="Lato"/>
                <a:cs typeface="Lato"/>
                <a:sym typeface="Lato"/>
              </a:rPr>
              <a:t> vers autre type:</a:t>
            </a:r>
            <a:endParaRPr lang="en-US" b="1" dirty="0">
              <a:solidFill>
                <a:schemeClr val="dk2"/>
              </a:solidFill>
              <a:latin typeface="Lato"/>
              <a:ea typeface="Lato"/>
              <a:cs typeface="Lato"/>
              <a:sym typeface="Lato"/>
            </a:endParaRPr>
          </a:p>
        </p:txBody>
      </p:sp>
      <p:grpSp>
        <p:nvGrpSpPr>
          <p:cNvPr id="24" name="Google Shape;642;p42">
            <a:extLst>
              <a:ext uri="{FF2B5EF4-FFF2-40B4-BE49-F238E27FC236}">
                <a16:creationId xmlns:a16="http://schemas.microsoft.com/office/drawing/2014/main" id="{C3C17A64-E858-E69A-1610-8E66EA8E4C6E}"/>
              </a:ext>
            </a:extLst>
          </p:cNvPr>
          <p:cNvGrpSpPr/>
          <p:nvPr/>
        </p:nvGrpSpPr>
        <p:grpSpPr>
          <a:xfrm>
            <a:off x="741511" y="3677963"/>
            <a:ext cx="355049" cy="355049"/>
            <a:chOff x="1487200" y="4993750"/>
            <a:chExt cx="483125" cy="483125"/>
          </a:xfrm>
        </p:grpSpPr>
        <p:sp>
          <p:nvSpPr>
            <p:cNvPr id="25" name="Google Shape;643;p42">
              <a:extLst>
                <a:ext uri="{FF2B5EF4-FFF2-40B4-BE49-F238E27FC236}">
                  <a16:creationId xmlns:a16="http://schemas.microsoft.com/office/drawing/2014/main" id="{50BDADA8-BA51-C08D-82E9-C45F30BA710A}"/>
                </a:ext>
              </a:extLst>
            </p:cNvPr>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644;p42">
              <a:extLst>
                <a:ext uri="{FF2B5EF4-FFF2-40B4-BE49-F238E27FC236}">
                  <a16:creationId xmlns:a16="http://schemas.microsoft.com/office/drawing/2014/main" id="{0A361F89-752B-51D6-104D-2CEF28A5BA1D}"/>
                </a:ext>
              </a:extLst>
            </p:cNvPr>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30" name="Image 29">
            <a:extLst>
              <a:ext uri="{FF2B5EF4-FFF2-40B4-BE49-F238E27FC236}">
                <a16:creationId xmlns:a16="http://schemas.microsoft.com/office/drawing/2014/main" id="{513849C1-D6F0-8A4C-A611-0659219E47E4}"/>
              </a:ext>
            </a:extLst>
          </p:cNvPr>
          <p:cNvPicPr>
            <a:picLocks noChangeAspect="1"/>
          </p:cNvPicPr>
          <p:nvPr/>
        </p:nvPicPr>
        <p:blipFill>
          <a:blip r:embed="rId3"/>
          <a:stretch>
            <a:fillRect/>
          </a:stretch>
        </p:blipFill>
        <p:spPr>
          <a:xfrm>
            <a:off x="1776571" y="1907483"/>
            <a:ext cx="2362200" cy="171450"/>
          </a:xfrm>
          <a:prstGeom prst="rect">
            <a:avLst/>
          </a:prstGeom>
        </p:spPr>
      </p:pic>
      <p:pic>
        <p:nvPicPr>
          <p:cNvPr id="672" name="Image 671">
            <a:extLst>
              <a:ext uri="{FF2B5EF4-FFF2-40B4-BE49-F238E27FC236}">
                <a16:creationId xmlns:a16="http://schemas.microsoft.com/office/drawing/2014/main" id="{2670EF2B-6B45-5147-D287-44BC540A1A97}"/>
              </a:ext>
            </a:extLst>
          </p:cNvPr>
          <p:cNvPicPr>
            <a:picLocks noChangeAspect="1"/>
          </p:cNvPicPr>
          <p:nvPr/>
        </p:nvPicPr>
        <p:blipFill>
          <a:blip r:embed="rId4"/>
          <a:stretch>
            <a:fillRect/>
          </a:stretch>
        </p:blipFill>
        <p:spPr>
          <a:xfrm>
            <a:off x="1829057" y="2933545"/>
            <a:ext cx="5724525" cy="257175"/>
          </a:xfrm>
          <a:prstGeom prst="rect">
            <a:avLst/>
          </a:prstGeom>
        </p:spPr>
      </p:pic>
      <p:pic>
        <p:nvPicPr>
          <p:cNvPr id="674" name="Image 673">
            <a:extLst>
              <a:ext uri="{FF2B5EF4-FFF2-40B4-BE49-F238E27FC236}">
                <a16:creationId xmlns:a16="http://schemas.microsoft.com/office/drawing/2014/main" id="{D4C16299-0CA0-C5F0-01DC-546A4DBC5FC3}"/>
              </a:ext>
            </a:extLst>
          </p:cNvPr>
          <p:cNvPicPr>
            <a:picLocks noChangeAspect="1"/>
          </p:cNvPicPr>
          <p:nvPr/>
        </p:nvPicPr>
        <p:blipFill>
          <a:blip r:embed="rId5"/>
          <a:stretch>
            <a:fillRect/>
          </a:stretch>
        </p:blipFill>
        <p:spPr>
          <a:xfrm>
            <a:off x="1829057" y="4025829"/>
            <a:ext cx="1466850" cy="219075"/>
          </a:xfrm>
          <a:prstGeom prst="rect">
            <a:avLst/>
          </a:prstGeom>
        </p:spPr>
      </p:pic>
    </p:spTree>
    <p:extLst>
      <p:ext uri="{BB962C8B-B14F-4D97-AF65-F5344CB8AC3E}">
        <p14:creationId xmlns:p14="http://schemas.microsoft.com/office/powerpoint/2010/main" val="3104437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a:blip r:embed="rId3"/>
          <a:srcRect l="5452" r="5452"/>
          <a:stretch/>
        </p:blipFill>
        <p:spPr>
          <a:xfrm>
            <a:off x="4532824" y="1290053"/>
            <a:ext cx="3920059" cy="3023499"/>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Visualiser un </a:t>
            </a:r>
            <a:r>
              <a:rPr lang="fr-FR" sz="2400" dirty="0" err="1"/>
              <a:t>DataFrame</a:t>
            </a:r>
            <a:r>
              <a:rPr lang="fr-FR" sz="2400" dirty="0"/>
              <a:t> avec Pandas</a:t>
            </a:r>
          </a:p>
        </p:txBody>
      </p:sp>
    </p:spTree>
    <p:extLst>
      <p:ext uri="{BB962C8B-B14F-4D97-AF65-F5344CB8AC3E}">
        <p14:creationId xmlns:p14="http://schemas.microsoft.com/office/powerpoint/2010/main" val="3057808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6"/>
          <p:cNvSpPr txBox="1">
            <a:spLocks noGrp="1"/>
          </p:cNvSpPr>
          <p:nvPr>
            <p:ph type="title"/>
          </p:nvPr>
        </p:nvSpPr>
        <p:spPr>
          <a:xfrm>
            <a:off x="2039556" y="1012050"/>
            <a:ext cx="5064887" cy="95221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O</a:t>
            </a:r>
            <a:r>
              <a:rPr lang="en" dirty="0"/>
              <a:t>bjectif</a:t>
            </a:r>
            <a:endParaRPr dirty="0"/>
          </a:p>
        </p:txBody>
      </p:sp>
      <p:sp>
        <p:nvSpPr>
          <p:cNvPr id="520" name="Google Shape;520;p36"/>
          <p:cNvSpPr txBox="1">
            <a:spLocks noGrp="1"/>
          </p:cNvSpPr>
          <p:nvPr>
            <p:ph type="subTitle" idx="1"/>
          </p:nvPr>
        </p:nvSpPr>
        <p:spPr>
          <a:xfrm>
            <a:off x="1275907" y="1690577"/>
            <a:ext cx="6485860" cy="2440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000" dirty="0"/>
              <a:t>Cette section vise à vous familiariser avec les techniques de visualisation de données en utilisant Pandas en conjonction avec la bibliothèque </a:t>
            </a:r>
            <a:r>
              <a:rPr lang="fr-FR" sz="2000" dirty="0" err="1"/>
              <a:t>Matplotlib</a:t>
            </a:r>
            <a:r>
              <a:rPr lang="fr-FR" sz="2000" dirty="0"/>
              <a:t>.</a:t>
            </a:r>
            <a:endParaRPr lang="en-US" sz="2000" dirty="0"/>
          </a:p>
        </p:txBody>
      </p:sp>
    </p:spTree>
    <p:extLst>
      <p:ext uri="{BB962C8B-B14F-4D97-AF65-F5344CB8AC3E}">
        <p14:creationId xmlns:p14="http://schemas.microsoft.com/office/powerpoint/2010/main" val="87509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12" name="Google Shape;512;p35"/>
          <p:cNvSpPr/>
          <p:nvPr/>
        </p:nvSpPr>
        <p:spPr>
          <a:xfrm>
            <a:off x="983191" y="2537938"/>
            <a:ext cx="3126900" cy="7134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dirty="0"/>
              <a:t>Introduction</a:t>
            </a:r>
            <a:endParaRPr sz="4000" dirty="0"/>
          </a:p>
        </p:txBody>
      </p:sp>
      <p:pic>
        <p:nvPicPr>
          <p:cNvPr id="507" name="Google Shape;507;p35"/>
          <p:cNvPicPr preferRelativeResize="0"/>
          <p:nvPr/>
        </p:nvPicPr>
        <p:blipFill rotWithShape="1">
          <a:blip r:embed="rId3"/>
          <a:srcRect t="-779" b="-2383"/>
          <a:stretch/>
        </p:blipFill>
        <p:spPr>
          <a:xfrm>
            <a:off x="4869427" y="1290053"/>
            <a:ext cx="3122617" cy="3200400"/>
          </a:xfrm>
          <a:prstGeom prst="roundRect">
            <a:avLst>
              <a:gd name="adj" fmla="val 4744"/>
            </a:avLst>
          </a:prstGeom>
          <a:noFill/>
          <a:ln w="28575" cap="flat" cmpd="sng">
            <a:solidFill>
              <a:schemeClr val="dk1"/>
            </a:solidFill>
            <a:prstDash val="solid"/>
            <a:round/>
            <a:headEnd type="none" w="sm" len="sm"/>
            <a:tailEnd type="none" w="sm" len="sm"/>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7" name="Google Shape;947;p54"/>
          <p:cNvSpPr txBox="1">
            <a:spLocks noGrp="1"/>
          </p:cNvSpPr>
          <p:nvPr>
            <p:ph type="body" idx="1"/>
          </p:nvPr>
        </p:nvSpPr>
        <p:spPr>
          <a:xfrm>
            <a:off x="356192" y="1358537"/>
            <a:ext cx="7618228" cy="3027535"/>
          </a:xfrm>
          <a:prstGeom prst="rect">
            <a:avLst/>
          </a:prstGeom>
        </p:spPr>
        <p:txBody>
          <a:bodyPr spcFirstLastPara="1" wrap="square" lIns="91425" tIns="182875" rIns="0" bIns="91425" anchor="t" anchorCtr="0">
            <a:noAutofit/>
          </a:bodyPr>
          <a:lstStyle/>
          <a:p>
            <a:pPr algn="l">
              <a:buFont typeface="Arial" panose="020B0604020202020204" pitchFamily="34" charset="0"/>
              <a:buChar char="•"/>
            </a:pPr>
            <a:r>
              <a:rPr lang="fr-FR" sz="2800" b="1" i="0" dirty="0">
                <a:effectLst/>
                <a:latin typeface="Söhne"/>
              </a:rPr>
              <a:t>Fonction .plot():</a:t>
            </a:r>
          </a:p>
          <a:p>
            <a:pPr lvl="1">
              <a:buFont typeface="Arial" panose="020B0604020202020204" pitchFamily="34" charset="0"/>
              <a:buChar char="•"/>
            </a:pPr>
            <a:r>
              <a:rPr lang="fr-FR" sz="2600" b="0" i="0" dirty="0">
                <a:solidFill>
                  <a:srgbClr val="374151"/>
                </a:solidFill>
                <a:effectLst/>
                <a:latin typeface="Söhne"/>
              </a:rPr>
              <a:t>Permet de générer des graphiques à partir de données stockées dans un </a:t>
            </a:r>
            <a:r>
              <a:rPr lang="fr-FR" sz="2600" b="0" i="0" dirty="0" err="1">
                <a:solidFill>
                  <a:srgbClr val="374151"/>
                </a:solidFill>
                <a:effectLst/>
                <a:latin typeface="Söhne"/>
              </a:rPr>
              <a:t>DataFrame</a:t>
            </a:r>
            <a:r>
              <a:rPr lang="fr-FR" sz="2600" b="0" i="0" dirty="0">
                <a:solidFill>
                  <a:srgbClr val="374151"/>
                </a:solidFill>
                <a:effectLst/>
                <a:latin typeface="Söhne"/>
              </a:rPr>
              <a:t> ou une </a:t>
            </a:r>
            <a:r>
              <a:rPr lang="fr-FR" sz="2600" b="0" i="0" dirty="0" err="1">
                <a:solidFill>
                  <a:srgbClr val="374151"/>
                </a:solidFill>
                <a:effectLst/>
                <a:latin typeface="Söhne"/>
              </a:rPr>
              <a:t>Series</a:t>
            </a:r>
            <a:r>
              <a:rPr lang="fr-FR" sz="2600" b="0" i="0" dirty="0">
                <a:solidFill>
                  <a:srgbClr val="374151"/>
                </a:solidFill>
                <a:effectLst/>
                <a:latin typeface="Söhne"/>
              </a:rPr>
              <a:t> de Pandas.</a:t>
            </a:r>
          </a:p>
          <a:p>
            <a:pPr lvl="1">
              <a:buFont typeface="Arial" panose="020B0604020202020204" pitchFamily="34" charset="0"/>
              <a:buChar char="•"/>
            </a:pPr>
            <a:r>
              <a:rPr lang="fr-FR" sz="2600" b="0" i="0" dirty="0">
                <a:solidFill>
                  <a:srgbClr val="374151"/>
                </a:solidFill>
                <a:effectLst/>
                <a:latin typeface="Söhne"/>
              </a:rPr>
              <a:t>Fonctionne comme une interface conviviale enveloppant la puissante bibliothèque </a:t>
            </a:r>
            <a:r>
              <a:rPr lang="fr-FR" sz="2600" b="0" i="0" dirty="0" err="1">
                <a:solidFill>
                  <a:srgbClr val="374151"/>
                </a:solidFill>
                <a:effectLst/>
                <a:latin typeface="Söhne"/>
              </a:rPr>
              <a:t>Matplotlib</a:t>
            </a:r>
            <a:r>
              <a:rPr lang="fr-FR" sz="2600" b="0" i="0" dirty="0">
                <a:solidFill>
                  <a:srgbClr val="374151"/>
                </a:solidFill>
                <a:effectLst/>
                <a:latin typeface="Söhne"/>
              </a:rPr>
              <a:t>.</a:t>
            </a:r>
          </a:p>
        </p:txBody>
      </p:sp>
      <p:sp>
        <p:nvSpPr>
          <p:cNvPr id="7" name="Google Shape;946;p54">
            <a:extLst>
              <a:ext uri="{FF2B5EF4-FFF2-40B4-BE49-F238E27FC236}">
                <a16:creationId xmlns:a16="http://schemas.microsoft.com/office/drawing/2014/main" id="{32FCF576-D072-76B0-16AF-46AF98856AB8}"/>
              </a:ext>
            </a:extLst>
          </p:cNvPr>
          <p:cNvSpPr/>
          <p:nvPr/>
        </p:nvSpPr>
        <p:spPr>
          <a:xfrm>
            <a:off x="2785729" y="622574"/>
            <a:ext cx="357253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2695877" y="640792"/>
            <a:ext cx="3752242"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 La Fonction .plot() de Pandas</a:t>
            </a:r>
            <a:endParaRPr lang="fr-FR" sz="2400" dirty="0"/>
          </a:p>
        </p:txBody>
      </p:sp>
    </p:spTree>
    <p:extLst>
      <p:ext uri="{BB962C8B-B14F-4D97-AF65-F5344CB8AC3E}">
        <p14:creationId xmlns:p14="http://schemas.microsoft.com/office/powerpoint/2010/main" val="4097681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144511"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426496"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dirty="0">
                <a:latin typeface="Söhne"/>
              </a:rPr>
              <a:t>LINE</a:t>
            </a:r>
            <a:endParaRPr lang="fr-FR" sz="2400" dirty="0"/>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 Idéal pour visualiser les tendances ou variations dans le temps.</a:t>
            </a:r>
            <a:endParaRPr lang="en-US" b="1" dirty="0">
              <a:solidFill>
                <a:schemeClr val="dk2"/>
              </a:solidFill>
              <a:latin typeface="Lato"/>
              <a:ea typeface="Lato"/>
              <a:cs typeface="Lato"/>
              <a:sym typeface="Lato"/>
            </a:endParaRPr>
          </a:p>
        </p:txBody>
      </p:sp>
      <p:pic>
        <p:nvPicPr>
          <p:cNvPr id="1026" name="Picture 2">
            <a:extLst>
              <a:ext uri="{FF2B5EF4-FFF2-40B4-BE49-F238E27FC236}">
                <a16:creationId xmlns:a16="http://schemas.microsoft.com/office/drawing/2014/main" id="{FCD760B9-D864-F256-851D-9AEF85F42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250" y="1852201"/>
            <a:ext cx="3689498" cy="276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2914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Bar ou Barh</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Parfait pour la comparaison de valeurs catégorielles.</a:t>
            </a:r>
            <a:endParaRPr lang="en-US" b="1" dirty="0">
              <a:solidFill>
                <a:schemeClr val="dk2"/>
              </a:solidFill>
              <a:latin typeface="Lato"/>
              <a:ea typeface="Lato"/>
              <a:cs typeface="Lato"/>
              <a:sym typeface="Lato"/>
            </a:endParaRPr>
          </a:p>
        </p:txBody>
      </p:sp>
      <p:pic>
        <p:nvPicPr>
          <p:cNvPr id="2050" name="Picture 2">
            <a:extLst>
              <a:ext uri="{FF2B5EF4-FFF2-40B4-BE49-F238E27FC236}">
                <a16:creationId xmlns:a16="http://schemas.microsoft.com/office/drawing/2014/main" id="{80E348AF-3962-3587-C832-69BC74E3F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720" y="1852201"/>
            <a:ext cx="3774558" cy="283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567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HIST</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Utile pour représenter la distribution de données numériques.</a:t>
            </a:r>
            <a:endParaRPr lang="en-US" b="1" dirty="0">
              <a:solidFill>
                <a:schemeClr val="dk2"/>
              </a:solidFill>
              <a:latin typeface="Lato"/>
              <a:ea typeface="Lato"/>
              <a:cs typeface="Lato"/>
              <a:sym typeface="Lato"/>
            </a:endParaRPr>
          </a:p>
        </p:txBody>
      </p:sp>
      <p:pic>
        <p:nvPicPr>
          <p:cNvPr id="9" name="Image 8">
            <a:extLst>
              <a:ext uri="{FF2B5EF4-FFF2-40B4-BE49-F238E27FC236}">
                <a16:creationId xmlns:a16="http://schemas.microsoft.com/office/drawing/2014/main" id="{2752A263-0959-5DBC-F68F-AFCCA900C9D7}"/>
              </a:ext>
            </a:extLst>
          </p:cNvPr>
          <p:cNvPicPr>
            <a:picLocks noChangeAspect="1"/>
          </p:cNvPicPr>
          <p:nvPr/>
        </p:nvPicPr>
        <p:blipFill>
          <a:blip r:embed="rId3"/>
          <a:stretch>
            <a:fillRect/>
          </a:stretch>
        </p:blipFill>
        <p:spPr>
          <a:xfrm>
            <a:off x="2806994" y="1981366"/>
            <a:ext cx="3530009" cy="2647507"/>
          </a:xfrm>
          <a:prstGeom prst="rect">
            <a:avLst/>
          </a:prstGeom>
        </p:spPr>
      </p:pic>
    </p:spTree>
    <p:extLst>
      <p:ext uri="{BB962C8B-B14F-4D97-AF65-F5344CB8AC3E}">
        <p14:creationId xmlns:p14="http://schemas.microsoft.com/office/powerpoint/2010/main" val="3163141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BOX</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033587" y="1283667"/>
            <a:ext cx="5962097"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Offre une perspective statistique avec des boîtes à moustaches.</a:t>
            </a:r>
            <a:endParaRPr lang="en-US" b="1" dirty="0">
              <a:solidFill>
                <a:schemeClr val="dk2"/>
              </a:solidFill>
              <a:latin typeface="Lato"/>
              <a:ea typeface="Lato"/>
              <a:cs typeface="Lato"/>
              <a:sym typeface="Lato"/>
            </a:endParaRPr>
          </a:p>
        </p:txBody>
      </p:sp>
      <p:pic>
        <p:nvPicPr>
          <p:cNvPr id="4098" name="Picture 2">
            <a:extLst>
              <a:ext uri="{FF2B5EF4-FFF2-40B4-BE49-F238E27FC236}">
                <a16:creationId xmlns:a16="http://schemas.microsoft.com/office/drawing/2014/main" id="{384CDC05-F908-00F7-F86C-8D69E7ECF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405" y="1852201"/>
            <a:ext cx="3753987" cy="281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934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921228"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211076"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AREA</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1669313" y="1283667"/>
            <a:ext cx="6326372"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Utile pour observer l'évolution cumulée dans le temps.</a:t>
            </a:r>
            <a:endParaRPr lang="en-US" b="1" dirty="0">
              <a:solidFill>
                <a:schemeClr val="dk2"/>
              </a:solidFill>
              <a:latin typeface="Lato"/>
              <a:ea typeface="Lato"/>
              <a:cs typeface="Lato"/>
              <a:sym typeface="Lato"/>
            </a:endParaRPr>
          </a:p>
        </p:txBody>
      </p:sp>
      <p:pic>
        <p:nvPicPr>
          <p:cNvPr id="5" name="Image 4">
            <a:extLst>
              <a:ext uri="{FF2B5EF4-FFF2-40B4-BE49-F238E27FC236}">
                <a16:creationId xmlns:a16="http://schemas.microsoft.com/office/drawing/2014/main" id="{11F6DD4A-6EF8-6087-5B86-7CD360696F45}"/>
              </a:ext>
            </a:extLst>
          </p:cNvPr>
          <p:cNvPicPr>
            <a:picLocks noChangeAspect="1"/>
          </p:cNvPicPr>
          <p:nvPr/>
        </p:nvPicPr>
        <p:blipFill>
          <a:blip r:embed="rId3"/>
          <a:stretch>
            <a:fillRect/>
          </a:stretch>
        </p:blipFill>
        <p:spPr>
          <a:xfrm>
            <a:off x="2658138" y="1854170"/>
            <a:ext cx="3827721" cy="2870791"/>
          </a:xfrm>
          <a:prstGeom prst="rect">
            <a:avLst/>
          </a:prstGeom>
        </p:spPr>
      </p:pic>
    </p:spTree>
    <p:extLst>
      <p:ext uri="{BB962C8B-B14F-4D97-AF65-F5344CB8AC3E}">
        <p14:creationId xmlns:p14="http://schemas.microsoft.com/office/powerpoint/2010/main" val="4166266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7" name="Google Shape;946;p54">
            <a:extLst>
              <a:ext uri="{FF2B5EF4-FFF2-40B4-BE49-F238E27FC236}">
                <a16:creationId xmlns:a16="http://schemas.microsoft.com/office/drawing/2014/main" id="{32FCF576-D072-76B0-16AF-46AF98856AB8}"/>
              </a:ext>
            </a:extLst>
          </p:cNvPr>
          <p:cNvSpPr/>
          <p:nvPr/>
        </p:nvSpPr>
        <p:spPr>
          <a:xfrm>
            <a:off x="2833950" y="369574"/>
            <a:ext cx="3476099" cy="735963"/>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48;p54">
            <a:extLst>
              <a:ext uri="{FF2B5EF4-FFF2-40B4-BE49-F238E27FC236}">
                <a16:creationId xmlns:a16="http://schemas.microsoft.com/office/drawing/2014/main" id="{84C74B68-B822-7701-D63F-0AA4D63644E2}"/>
              </a:ext>
            </a:extLst>
          </p:cNvPr>
          <p:cNvSpPr txBox="1">
            <a:spLocks/>
          </p:cNvSpPr>
          <p:nvPr/>
        </p:nvSpPr>
        <p:spPr>
          <a:xfrm>
            <a:off x="3042744" y="418539"/>
            <a:ext cx="3058510" cy="8161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2400" b="1" i="0" dirty="0">
                <a:effectLst/>
                <a:latin typeface="Söhne"/>
              </a:rPr>
              <a:t>Types de Graphiques Disponibles</a:t>
            </a:r>
            <a:endParaRPr lang="fr-FR" sz="2400" dirty="0"/>
          </a:p>
        </p:txBody>
      </p:sp>
      <p:sp>
        <p:nvSpPr>
          <p:cNvPr id="3" name="Google Shape;946;p54">
            <a:extLst>
              <a:ext uri="{FF2B5EF4-FFF2-40B4-BE49-F238E27FC236}">
                <a16:creationId xmlns:a16="http://schemas.microsoft.com/office/drawing/2014/main" id="{63E33E90-6FF6-DC6E-DC6C-6E86948BB43E}"/>
              </a:ext>
            </a:extLst>
          </p:cNvPr>
          <p:cNvSpPr/>
          <p:nvPr/>
        </p:nvSpPr>
        <p:spPr>
          <a:xfrm>
            <a:off x="748084" y="1318437"/>
            <a:ext cx="1426496" cy="419918"/>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48;p54">
            <a:extLst>
              <a:ext uri="{FF2B5EF4-FFF2-40B4-BE49-F238E27FC236}">
                <a16:creationId xmlns:a16="http://schemas.microsoft.com/office/drawing/2014/main" id="{D8E2D311-1179-757F-BEAD-9E8B8B5A02A7}"/>
              </a:ext>
            </a:extLst>
          </p:cNvPr>
          <p:cNvSpPr txBox="1">
            <a:spLocks/>
          </p:cNvSpPr>
          <p:nvPr/>
        </p:nvSpPr>
        <p:spPr>
          <a:xfrm>
            <a:off x="607091" y="1298753"/>
            <a:ext cx="1689542" cy="48633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fr-FR" sz="1400" dirty="0"/>
              <a:t>PIE</a:t>
            </a:r>
          </a:p>
        </p:txBody>
      </p:sp>
      <p:sp>
        <p:nvSpPr>
          <p:cNvPr id="2" name="Google Shape;621;p42">
            <a:extLst>
              <a:ext uri="{FF2B5EF4-FFF2-40B4-BE49-F238E27FC236}">
                <a16:creationId xmlns:a16="http://schemas.microsoft.com/office/drawing/2014/main" id="{B25BA44B-7585-E0C5-9332-A2826F7649FF}"/>
              </a:ext>
            </a:extLst>
          </p:cNvPr>
          <p:cNvSpPr txBox="1"/>
          <p:nvPr/>
        </p:nvSpPr>
        <p:spPr>
          <a:xfrm>
            <a:off x="2320666" y="1318437"/>
            <a:ext cx="6823334" cy="519569"/>
          </a:xfrm>
          <a:prstGeom prst="rect">
            <a:avLst/>
          </a:prstGeom>
          <a:noFill/>
          <a:ln>
            <a:noFill/>
          </a:ln>
        </p:spPr>
        <p:txBody>
          <a:bodyPr spcFirstLastPara="1" wrap="square" lIns="91425" tIns="91425" rIns="91425" bIns="91425" anchor="ctr" anchorCtr="0">
            <a:noAutofit/>
          </a:bodyPr>
          <a:lstStyle/>
          <a:p>
            <a:pPr marL="285750" lvl="2" indent="-285750">
              <a:buFont typeface="Arial" panose="020B0604020202020204" pitchFamily="34" charset="0"/>
              <a:buChar char="•"/>
            </a:pPr>
            <a:r>
              <a:rPr lang="fr-FR" b="1" dirty="0">
                <a:solidFill>
                  <a:schemeClr val="dk2"/>
                </a:solidFill>
                <a:latin typeface="Lato"/>
                <a:ea typeface="Lato"/>
                <a:cs typeface="Lato"/>
                <a:sym typeface="Lato"/>
              </a:rPr>
              <a:t>Pratique pour afficher la proportion de données catégorielles sous forme de graphiques en camembert.</a:t>
            </a:r>
            <a:endParaRPr lang="en-US" b="1" dirty="0">
              <a:solidFill>
                <a:schemeClr val="dk2"/>
              </a:solidFill>
              <a:latin typeface="Lato"/>
              <a:ea typeface="Lato"/>
              <a:cs typeface="Lato"/>
              <a:sym typeface="Lato"/>
            </a:endParaRPr>
          </a:p>
        </p:txBody>
      </p:sp>
      <p:pic>
        <p:nvPicPr>
          <p:cNvPr id="5" name="Image 4">
            <a:extLst>
              <a:ext uri="{FF2B5EF4-FFF2-40B4-BE49-F238E27FC236}">
                <a16:creationId xmlns:a16="http://schemas.microsoft.com/office/drawing/2014/main" id="{9B1F675C-CDFC-FE43-1BA5-8F2624CB0828}"/>
              </a:ext>
            </a:extLst>
          </p:cNvPr>
          <p:cNvPicPr>
            <a:picLocks noChangeAspect="1"/>
          </p:cNvPicPr>
          <p:nvPr/>
        </p:nvPicPr>
        <p:blipFill>
          <a:blip r:embed="rId3"/>
          <a:stretch>
            <a:fillRect/>
          </a:stretch>
        </p:blipFill>
        <p:spPr>
          <a:xfrm>
            <a:off x="3175432" y="1908928"/>
            <a:ext cx="2793134" cy="2793134"/>
          </a:xfrm>
          <a:prstGeom prst="rect">
            <a:avLst/>
          </a:prstGeom>
        </p:spPr>
      </p:pic>
    </p:spTree>
    <p:extLst>
      <p:ext uri="{BB962C8B-B14F-4D97-AF65-F5344CB8AC3E}">
        <p14:creationId xmlns:p14="http://schemas.microsoft.com/office/powerpoint/2010/main" val="2866175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rotWithShape="1">
          <a:blip r:embed="rId3"/>
          <a:srcRect t="-587" b="232"/>
          <a:stretch/>
        </p:blipFill>
        <p:spPr>
          <a:xfrm>
            <a:off x="4681673" y="1219499"/>
            <a:ext cx="3546097" cy="3381153"/>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512" name="Google Shape;512;p35"/>
          <p:cNvSpPr/>
          <p:nvPr/>
        </p:nvSpPr>
        <p:spPr>
          <a:xfrm>
            <a:off x="818706" y="2537937"/>
            <a:ext cx="3418510" cy="1289784"/>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781348" y="2629380"/>
            <a:ext cx="3455868" cy="106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CONCLUSION</a:t>
            </a:r>
          </a:p>
        </p:txBody>
      </p:sp>
    </p:spTree>
    <p:extLst>
      <p:ext uri="{BB962C8B-B14F-4D97-AF65-F5344CB8AC3E}">
        <p14:creationId xmlns:p14="http://schemas.microsoft.com/office/powerpoint/2010/main" val="2032492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5"/>
        <p:cNvGrpSpPr/>
        <p:nvPr/>
      </p:nvGrpSpPr>
      <p:grpSpPr>
        <a:xfrm>
          <a:off x="0" y="0"/>
          <a:ext cx="0" cy="0"/>
          <a:chOff x="0" y="0"/>
          <a:chExt cx="0" cy="0"/>
        </a:xfrm>
      </p:grpSpPr>
      <p:sp>
        <p:nvSpPr>
          <p:cNvPr id="928" name="Google Shape;928;p5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
        <p:nvSpPr>
          <p:cNvPr id="926" name="Google Shape;926;p5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dirty="0"/>
              <a:t>Do you have any questions?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5" y="1113940"/>
            <a:ext cx="1671900"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Librairie Python pour la manipulation de données.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Basée sur </a:t>
            </a:r>
            <a:r>
              <a:rPr lang="fr-FR" sz="1800" dirty="0" err="1">
                <a:solidFill>
                  <a:schemeClr val="hlink"/>
                </a:solidFill>
                <a:uFill>
                  <a:noFill/>
                </a:uFill>
              </a:rPr>
              <a:t>NumPy</a:t>
            </a:r>
            <a:r>
              <a:rPr lang="fr-FR" sz="1800" dirty="0">
                <a:solidFill>
                  <a:schemeClr val="hlink"/>
                </a:solidFill>
                <a:uFill>
                  <a:noFill/>
                </a:uFill>
              </a:rPr>
              <a:t> pour des fonctionnalités de calcul scientifique.</a:t>
            </a:r>
          </a:p>
          <a:p>
            <a:pPr marL="457200" lvl="0" indent="-317500" algn="l" rtl="0">
              <a:lnSpc>
                <a:spcPct val="150000"/>
              </a:lnSpc>
              <a:spcBef>
                <a:spcPts val="0"/>
              </a:spcBef>
              <a:spcAft>
                <a:spcPts val="0"/>
              </a:spcAft>
              <a:buSzPts val="1400"/>
              <a:buChar char="●"/>
            </a:pPr>
            <a:r>
              <a:rPr lang="fr-FR" sz="1800" dirty="0"/>
              <a:t>Utilise le concept de </a:t>
            </a:r>
            <a:r>
              <a:rPr lang="fr-FR" sz="1800" dirty="0" err="1"/>
              <a:t>DataFrame</a:t>
            </a:r>
            <a:r>
              <a:rPr lang="fr-FR" sz="1800" dirty="0"/>
              <a:t> (structure de données en deux dimensions).</a:t>
            </a:r>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Qu'est-ce que Pandas ?</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1998365"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Pandas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2655425"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549391"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Puissant et flexible, semblable à un tableau Excel.</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Essentiel pour l'analyse de données en Python.</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Puissance de Pandas</a:t>
            </a:r>
            <a:endParaRP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23869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Pourquoi Pandas ? </a:t>
            </a:r>
          </a:p>
        </p:txBody>
      </p:sp>
    </p:spTree>
    <p:extLst>
      <p:ext uri="{BB962C8B-B14F-4D97-AF65-F5344CB8AC3E}">
        <p14:creationId xmlns:p14="http://schemas.microsoft.com/office/powerpoint/2010/main" val="243049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4" y="1113940"/>
            <a:ext cx="323645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Filtrage, tri, groupement, agrégation, fusion, </a:t>
            </a:r>
            <a:r>
              <a:rPr lang="fr-FR" sz="1800" dirty="0" err="1">
                <a:solidFill>
                  <a:schemeClr val="hlink"/>
                </a:solidFill>
                <a:uFill>
                  <a:noFill/>
                </a:uFill>
              </a:rPr>
              <a:t>pivotisation</a:t>
            </a:r>
            <a:r>
              <a:rPr lang="fr-FR" sz="1800" dirty="0">
                <a:solidFill>
                  <a:schemeClr val="hlink"/>
                </a:solidFill>
                <a:uFill>
                  <a:noFill/>
                </a:uFill>
              </a:rPr>
              <a:t>, etc.</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Lecture/écriture de fichiers CSV et JSON.</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Création de graphiques avec </a:t>
            </a:r>
            <a:r>
              <a:rPr lang="fr-FR" sz="1800" dirty="0" err="1">
                <a:solidFill>
                  <a:schemeClr val="hlink"/>
                </a:solidFill>
                <a:uFill>
                  <a:noFill/>
                </a:uFill>
              </a:rPr>
              <a:t>matplotlib</a:t>
            </a:r>
            <a:r>
              <a:rPr lang="fr-FR" sz="1800" dirty="0">
                <a:solidFill>
                  <a:schemeClr val="hlink"/>
                </a:solidFill>
                <a:uFill>
                  <a:noFill/>
                </a:uFill>
              </a:rPr>
              <a:t>.</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0" i="0" dirty="0">
                <a:solidFill>
                  <a:srgbClr val="374151"/>
                </a:solidFill>
                <a:effectLst/>
                <a:latin typeface="Söhne"/>
              </a:rPr>
              <a:t>Fonctionnalités de Pandas</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3236450"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Que peut faire Pandas ?</a:t>
            </a:r>
          </a:p>
        </p:txBody>
      </p:sp>
    </p:spTree>
    <p:extLst>
      <p:ext uri="{BB962C8B-B14F-4D97-AF65-F5344CB8AC3E}">
        <p14:creationId xmlns:p14="http://schemas.microsoft.com/office/powerpoint/2010/main" val="159011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4"/>
          <p:cNvSpPr/>
          <p:nvPr/>
        </p:nvSpPr>
        <p:spPr>
          <a:xfrm>
            <a:off x="1478423" y="1113940"/>
            <a:ext cx="5312901" cy="441000"/>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txBox="1">
            <a:spLocks noGrp="1"/>
          </p:cNvSpPr>
          <p:nvPr>
            <p:ph type="body" idx="1"/>
          </p:nvPr>
        </p:nvSpPr>
        <p:spPr>
          <a:xfrm>
            <a:off x="1746883" y="1368825"/>
            <a:ext cx="6797042" cy="2466600"/>
          </a:xfrm>
          <a:prstGeom prst="rect">
            <a:avLst/>
          </a:prstGeom>
        </p:spPr>
        <p:txBody>
          <a:bodyPr spcFirstLastPara="1" wrap="square" lIns="91425" tIns="182875" rIns="0" bIns="91425" anchor="t" anchorCtr="0">
            <a:noAutofit/>
          </a:bodyPr>
          <a:lstStyle/>
          <a:p>
            <a:pPr marL="0" lvl="0" indent="0" algn="l" rtl="0">
              <a:lnSpc>
                <a:spcPct val="100000"/>
              </a:lnSpc>
              <a:spcBef>
                <a:spcPts val="0"/>
              </a:spcBef>
              <a:spcAft>
                <a:spcPts val="0"/>
              </a:spcAft>
              <a:buNone/>
            </a:pPr>
            <a:endParaRPr lang="fr-FR" sz="1800" b="1" dirty="0">
              <a:solidFill>
                <a:schemeClr val="dk1"/>
              </a:solidFill>
              <a:latin typeface="Varela Round"/>
              <a:ea typeface="Varela Round"/>
              <a:cs typeface="Varela Round"/>
              <a:sym typeface="Varela Round"/>
            </a:endParaRP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Installer et importer Pandas.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Créer un </a:t>
            </a:r>
            <a:r>
              <a:rPr lang="fr-FR" sz="1800" dirty="0" err="1">
                <a:solidFill>
                  <a:schemeClr val="hlink"/>
                </a:solidFill>
                <a:uFill>
                  <a:noFill/>
                </a:uFill>
              </a:rPr>
              <a:t>DataFrame</a:t>
            </a:r>
            <a:r>
              <a:rPr lang="fr-FR" sz="1800" dirty="0">
                <a:solidFill>
                  <a:schemeClr val="hlink"/>
                </a:solidFill>
                <a:uFill>
                  <a:noFill/>
                </a:uFill>
              </a:rPr>
              <a:t> à partir de différentes sources.</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Explorer et transformer un </a:t>
            </a:r>
            <a:r>
              <a:rPr lang="fr-FR" sz="1800" dirty="0" err="1">
                <a:solidFill>
                  <a:schemeClr val="hlink"/>
                </a:solidFill>
                <a:uFill>
                  <a:noFill/>
                </a:uFill>
              </a:rPr>
              <a:t>DataFrame</a:t>
            </a:r>
            <a:r>
              <a:rPr lang="fr-FR" sz="1800" dirty="0">
                <a:solidFill>
                  <a:schemeClr val="hlink"/>
                </a:solidFill>
                <a:uFill>
                  <a:noFill/>
                </a:uFill>
              </a:rPr>
              <a:t>.</a:t>
            </a:r>
          </a:p>
          <a:p>
            <a:pPr marL="457200" lvl="0" indent="-317500" algn="l" rtl="0">
              <a:lnSpc>
                <a:spcPct val="150000"/>
              </a:lnSpc>
              <a:spcBef>
                <a:spcPts val="0"/>
              </a:spcBef>
              <a:spcAft>
                <a:spcPts val="0"/>
              </a:spcAft>
              <a:buSzPts val="1400"/>
              <a:buChar char="●"/>
            </a:pPr>
            <a:r>
              <a:rPr lang="fr-FR" sz="1800" dirty="0">
                <a:solidFill>
                  <a:schemeClr val="hlink"/>
                </a:solidFill>
                <a:uFill>
                  <a:noFill/>
                </a:uFill>
              </a:rPr>
              <a:t>Visualiser un </a:t>
            </a:r>
            <a:r>
              <a:rPr lang="fr-FR" sz="1800" dirty="0" err="1">
                <a:solidFill>
                  <a:schemeClr val="hlink"/>
                </a:solidFill>
                <a:uFill>
                  <a:noFill/>
                </a:uFill>
              </a:rPr>
              <a:t>DataFrame</a:t>
            </a:r>
            <a:r>
              <a:rPr lang="fr-FR" sz="1800" dirty="0">
                <a:solidFill>
                  <a:schemeClr val="hlink"/>
                </a:solidFill>
                <a:uFill>
                  <a:noFill/>
                </a:uFill>
              </a:rPr>
              <a:t> avec Pandas.</a:t>
            </a:r>
            <a:endParaRPr lang="fr-FR" sz="1800" dirty="0"/>
          </a:p>
        </p:txBody>
      </p:sp>
      <p:sp>
        <p:nvSpPr>
          <p:cNvPr id="948" name="Google Shape;948;p54"/>
          <p:cNvSpPr txBox="1">
            <a:spLocks noGrp="1"/>
          </p:cNvSpPr>
          <p:nvPr>
            <p:ph type="title"/>
          </p:nvPr>
        </p:nvSpPr>
        <p:spPr>
          <a:xfrm>
            <a:off x="720025" y="529923"/>
            <a:ext cx="77040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b="1" i="0" dirty="0">
                <a:effectLst/>
                <a:latin typeface="Söhne"/>
              </a:rPr>
              <a:t>Objectifs de la Présentation</a:t>
            </a:r>
            <a:endParaRPr lang="fr-FR" dirty="0"/>
          </a:p>
        </p:txBody>
      </p:sp>
      <p:sp>
        <p:nvSpPr>
          <p:cNvPr id="2" name="Google Shape;948;p54">
            <a:extLst>
              <a:ext uri="{FF2B5EF4-FFF2-40B4-BE49-F238E27FC236}">
                <a16:creationId xmlns:a16="http://schemas.microsoft.com/office/drawing/2014/main" id="{A21C1093-C878-9031-95BD-E421ACB8FF81}"/>
              </a:ext>
            </a:extLst>
          </p:cNvPr>
          <p:cNvSpPr txBox="1">
            <a:spLocks/>
          </p:cNvSpPr>
          <p:nvPr/>
        </p:nvSpPr>
        <p:spPr>
          <a:xfrm>
            <a:off x="1746884" y="1081308"/>
            <a:ext cx="5206366"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arela Round"/>
              <a:buNone/>
              <a:defRPr sz="3000" b="1" i="0" u="none" strike="noStrike" cap="none">
                <a:solidFill>
                  <a:schemeClr val="dk1"/>
                </a:solidFill>
                <a:latin typeface="Varela Round"/>
                <a:ea typeface="Varela Round"/>
                <a:cs typeface="Varela Round"/>
                <a:sym typeface="Varela Round"/>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pPr algn="l">
              <a:buClr>
                <a:schemeClr val="dk2"/>
              </a:buClr>
              <a:buSzPts val="1400"/>
            </a:pPr>
            <a:r>
              <a:rPr lang="fr-FR" sz="1800" dirty="0">
                <a:sym typeface="Lato"/>
              </a:rPr>
              <a:t>Dans cette présentation, nous explorerons :</a:t>
            </a:r>
          </a:p>
        </p:txBody>
      </p:sp>
    </p:spTree>
    <p:extLst>
      <p:ext uri="{BB962C8B-B14F-4D97-AF65-F5344CB8AC3E}">
        <p14:creationId xmlns:p14="http://schemas.microsoft.com/office/powerpoint/2010/main" val="282071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07" name="Google Shape;507;p35"/>
          <p:cNvPicPr preferRelativeResize="0"/>
          <p:nvPr/>
        </p:nvPicPr>
        <p:blipFill>
          <a:blip r:embed="rId3"/>
          <a:srcRect l="8028" r="8028"/>
          <a:stretch/>
        </p:blipFill>
        <p:spPr>
          <a:xfrm>
            <a:off x="4532825" y="1483952"/>
            <a:ext cx="3569400" cy="2829600"/>
          </a:xfrm>
          <a:prstGeom prst="roundRect">
            <a:avLst>
              <a:gd name="adj" fmla="val 4744"/>
            </a:avLst>
          </a:prstGeom>
          <a:noFill/>
          <a:ln w="28575" cap="flat" cmpd="sng">
            <a:solidFill>
              <a:schemeClr val="dk1"/>
            </a:solidFill>
            <a:prstDash val="solid"/>
            <a:round/>
            <a:headEnd type="none" w="sm" len="sm"/>
            <a:tailEnd type="none" w="sm" len="sm"/>
          </a:ln>
        </p:spPr>
      </p:pic>
      <p:grpSp>
        <p:nvGrpSpPr>
          <p:cNvPr id="508" name="Google Shape;508;p35"/>
          <p:cNvGrpSpPr/>
          <p:nvPr/>
        </p:nvGrpSpPr>
        <p:grpSpPr>
          <a:xfrm>
            <a:off x="462238" y="1118895"/>
            <a:ext cx="1547936" cy="1172018"/>
            <a:chOff x="1556995" y="948473"/>
            <a:chExt cx="1797000" cy="1360597"/>
          </a:xfrm>
        </p:grpSpPr>
        <p:sp>
          <p:nvSpPr>
            <p:cNvPr id="509" name="Google Shape;509;p35"/>
            <p:cNvSpPr/>
            <p:nvPr/>
          </p:nvSpPr>
          <p:spPr>
            <a:xfrm>
              <a:off x="1556995" y="948473"/>
              <a:ext cx="851400" cy="996300"/>
            </a:xfrm>
            <a:prstGeom prst="roundRect">
              <a:avLst>
                <a:gd name="adj" fmla="val 6278"/>
              </a:avLst>
            </a:prstGeom>
            <a:solidFill>
              <a:srgbClr val="F6F2E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1556995" y="1147170"/>
              <a:ext cx="1797000" cy="1161900"/>
            </a:xfrm>
            <a:prstGeom prst="roundRect">
              <a:avLst>
                <a:gd name="adj" fmla="val 5762"/>
              </a:avLst>
            </a:prstGeom>
            <a:solidFill>
              <a:srgbClr val="F6F2E3"/>
            </a:solidFill>
            <a:ln w="28575" cap="flat" cmpd="sng">
              <a:solidFill>
                <a:schemeClr val="dk1"/>
              </a:solidFill>
              <a:prstDash val="solid"/>
              <a:round/>
              <a:headEnd type="none" w="sm" len="sm"/>
              <a:tailEnd type="none" w="sm" len="sm"/>
            </a:ln>
            <a:effectLst>
              <a:outerShdw dist="57150" dir="29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35"/>
          <p:cNvSpPr txBox="1">
            <a:spLocks noGrp="1"/>
          </p:cNvSpPr>
          <p:nvPr>
            <p:ph type="title" idx="2"/>
          </p:nvPr>
        </p:nvSpPr>
        <p:spPr>
          <a:xfrm>
            <a:off x="403125" y="1384975"/>
            <a:ext cx="1666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12" name="Google Shape;512;p35"/>
          <p:cNvSpPr/>
          <p:nvPr/>
        </p:nvSpPr>
        <p:spPr>
          <a:xfrm>
            <a:off x="983191" y="2537938"/>
            <a:ext cx="3126900" cy="1005362"/>
          </a:xfrm>
          <a:prstGeom prst="roundRect">
            <a:avLst>
              <a:gd name="adj" fmla="val 6740"/>
            </a:avLst>
          </a:prstGeom>
          <a:solidFill>
            <a:schemeClr val="lt2"/>
          </a:solidFill>
          <a:ln w="28575" cap="flat" cmpd="sng">
            <a:solidFill>
              <a:schemeClr val="dk1"/>
            </a:solidFill>
            <a:prstDash val="solid"/>
            <a:round/>
            <a:headEnd type="none" w="sm" len="sm"/>
            <a:tailEnd type="none" w="sm" len="sm"/>
          </a:ln>
          <a:effectLst>
            <a:outerShdw dist="85725" dir="39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txBox="1">
            <a:spLocks noGrp="1"/>
          </p:cNvSpPr>
          <p:nvPr>
            <p:ph type="title"/>
          </p:nvPr>
        </p:nvSpPr>
        <p:spPr>
          <a:xfrm>
            <a:off x="818707" y="2473800"/>
            <a:ext cx="3455868" cy="17756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400" dirty="0"/>
              <a:t>Installer et importer Pandas</a:t>
            </a:r>
            <a:br>
              <a:rPr lang="fr-FR" sz="4000" dirty="0"/>
            </a:br>
            <a:endParaRPr lang="fr-FR" sz="4000" dirty="0"/>
          </a:p>
        </p:txBody>
      </p:sp>
    </p:spTree>
    <p:extLst>
      <p:ext uri="{BB962C8B-B14F-4D97-AF65-F5344CB8AC3E}">
        <p14:creationId xmlns:p14="http://schemas.microsoft.com/office/powerpoint/2010/main" val="862517320"/>
      </p:ext>
    </p:extLst>
  </p:cSld>
  <p:clrMapOvr>
    <a:masterClrMapping/>
  </p:clrMapOvr>
</p:sld>
</file>

<file path=ppt/theme/theme1.xml><?xml version="1.0" encoding="utf-8"?>
<a:theme xmlns:a="http://schemas.openxmlformats.org/drawingml/2006/main" name="Kuman Business Meeting by Slidesgo">
  <a:themeElements>
    <a:clrScheme name="Simple Light">
      <a:dk1>
        <a:srgbClr val="2D2E27"/>
      </a:dk1>
      <a:lt1>
        <a:srgbClr val="FFD966"/>
      </a:lt1>
      <a:dk2>
        <a:srgbClr val="595959"/>
      </a:dk2>
      <a:lt2>
        <a:srgbClr val="F6F2E3"/>
      </a:lt2>
      <a:accent1>
        <a:srgbClr val="E4AB00"/>
      </a:accent1>
      <a:accent2>
        <a:srgbClr val="FFFFFF"/>
      </a:accent2>
      <a:accent3>
        <a:srgbClr val="FFFFFF"/>
      </a:accent3>
      <a:accent4>
        <a:srgbClr val="FFFFFF"/>
      </a:accent4>
      <a:accent5>
        <a:srgbClr val="FFFFFF"/>
      </a:accent5>
      <a:accent6>
        <a:srgbClr val="FFFFFF"/>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1726</TotalTime>
  <Words>929</Words>
  <Application>Microsoft Office PowerPoint</Application>
  <PresentationFormat>Affichage à l'écran (16:9)</PresentationFormat>
  <Paragraphs>158</Paragraphs>
  <Slides>48</Slides>
  <Notes>47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48</vt:i4>
      </vt:variant>
    </vt:vector>
  </HeadingPairs>
  <TitlesOfParts>
    <vt:vector size="56" baseType="lpstr">
      <vt:lpstr>-apple-system</vt:lpstr>
      <vt:lpstr>Arial</vt:lpstr>
      <vt:lpstr>Bebas Neue</vt:lpstr>
      <vt:lpstr>Courier New</vt:lpstr>
      <vt:lpstr>Lato</vt:lpstr>
      <vt:lpstr>Söhne</vt:lpstr>
      <vt:lpstr>Varela Round</vt:lpstr>
      <vt:lpstr>Kuman Business Meeting by Slidesgo</vt:lpstr>
      <vt:lpstr>Module : Modélisation avec Python PANDAS</vt:lpstr>
      <vt:lpstr>Introduction</vt:lpstr>
      <vt:lpstr>Explorer et transformer un DataFrame</vt:lpstr>
      <vt:lpstr>01</vt:lpstr>
      <vt:lpstr>Qu'est-ce que Pandas ?</vt:lpstr>
      <vt:lpstr>Puissance de Pandas</vt:lpstr>
      <vt:lpstr>Fonctionnalités de Pandas</vt:lpstr>
      <vt:lpstr>Objectifs de la Présentation</vt:lpstr>
      <vt:lpstr>02</vt:lpstr>
      <vt:lpstr>Options d'Installation</vt:lpstr>
      <vt:lpstr>Commande d'Importation</vt:lpstr>
      <vt:lpstr>03</vt:lpstr>
      <vt:lpstr>Représentation de Data Table</vt:lpstr>
      <vt:lpstr>Series &amp; DataFrame</vt:lpstr>
      <vt:lpstr>Présentation PowerPoint</vt:lpstr>
      <vt:lpstr>accéder aux données et aux index d’une Series avec les attributs values et index.</vt:lpstr>
      <vt:lpstr>On peut aussi spécifier les index lors de la création d'une Series.</vt:lpstr>
      <vt:lpstr>accéder aux éléments d'une Series par leur index, en utilisant la notation [] ou la méthode loc[].</vt:lpstr>
      <vt:lpstr>Présentation PowerPoint</vt:lpstr>
      <vt:lpstr>Présentation PowerPoint</vt:lpstr>
      <vt:lpstr>Présentation PowerPoint</vt:lpstr>
      <vt:lpstr>04</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05</vt:lpstr>
      <vt:lpstr>Objectif</vt:lpstr>
      <vt:lpstr>Accéder, modifier et supprimer des colonnes et des lignes d’un DataFrame</vt:lpstr>
      <vt:lpstr>Notre DataFrame</vt:lpstr>
      <vt:lpstr>Accéder a des colonnes et des lignes</vt:lpstr>
      <vt:lpstr>Modifier , supprimer des colonnes et des lignes</vt:lpstr>
      <vt:lpstr>Filtrer, trier, grouper et agréger des données avec Pandas</vt:lpstr>
      <vt:lpstr>Appliquer des fonctions personnalisées avec apply et map</vt:lpstr>
      <vt:lpstr>06</vt:lpstr>
      <vt:lpstr>Objectif</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07</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Kuman Business Meeting</dc:title>
  <dc:creator>ABDELFATTAH BOUHLALI</dc:creator>
  <cp:lastModifiedBy>Abdelfattah BOUHLALI</cp:lastModifiedBy>
  <cp:revision>34</cp:revision>
  <dcterms:modified xsi:type="dcterms:W3CDTF">2024-01-12T22:41:17Z</dcterms:modified>
</cp:coreProperties>
</file>