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 id="309" r:id="rId53"/>
    <p:sldId id="310" r:id="rId54"/>
    <p:sldId id="311" r:id="rId55"/>
    <p:sldId id="312"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19/11/2015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F490D2A-B591-497B-BA17-9FBFB097022A}" type="datetimeFigureOut">
              <a:rPr lang="fr-FR" smtClean="0"/>
              <a:pPr/>
              <a:t>19/11/2015</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99DA84-DD89-49A1-AAB5-8855A4939FD3}"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endParaRPr lang="fr-FR" sz="16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numériques</a:t>
            </a:r>
          </a:p>
          <a:p>
            <a:endParaRPr lang="fr-FR" sz="2400" dirty="0" smtClean="0">
              <a:latin typeface="Calibri" pitchFamily="34" charset="0"/>
            </a:endParaRPr>
          </a:p>
          <a:p>
            <a:r>
              <a:rPr lang="fr-FR" sz="2400" b="1" dirty="0" smtClean="0">
                <a:latin typeface="Calibri" pitchFamily="34" charset="0"/>
              </a:rPr>
              <a:t>INT</a:t>
            </a:r>
            <a:r>
              <a:rPr lang="fr-FR" sz="2400" dirty="0" smtClean="0">
                <a:latin typeface="Calibri" pitchFamily="34" charset="0"/>
              </a:rPr>
              <a:t> entier (et ses dérivés SMALLINT, TINYINT, BIGINT)</a:t>
            </a:r>
          </a:p>
          <a:p>
            <a:endParaRPr lang="fr-FR" sz="2400" dirty="0" smtClean="0">
              <a:latin typeface="Calibri" pitchFamily="34" charset="0"/>
            </a:endParaRPr>
          </a:p>
          <a:p>
            <a:r>
              <a:rPr lang="fr-FR" sz="2400" b="1" dirty="0" smtClean="0">
                <a:latin typeface="Calibri" pitchFamily="34" charset="0"/>
              </a:rPr>
              <a:t>DECIMAL(11,2) </a:t>
            </a:r>
            <a:r>
              <a:rPr lang="fr-FR" sz="2400" dirty="0" smtClean="0">
                <a:latin typeface="Calibri" pitchFamily="34" charset="0"/>
              </a:rPr>
              <a:t>montant à 11 chiffres (décimaux) dont 2 après la virgule. </a:t>
            </a:r>
          </a:p>
          <a:p>
            <a:r>
              <a:rPr lang="fr-FR" sz="2400" dirty="0" smtClean="0">
                <a:latin typeface="Calibri" pitchFamily="34" charset="0"/>
              </a:rPr>
              <a:t>Il convient de définir la précision (nombre maximal de chiffres) et l’échelle (nombre de chiffres à droite de la virgule). La taille occupée en mémoire dépendra de l’échelle.</a:t>
            </a:r>
          </a:p>
          <a:p>
            <a:endParaRPr lang="fr-FR" sz="2400" dirty="0" smtClean="0">
              <a:latin typeface="Calibri" pitchFamily="34" charset="0"/>
            </a:endParaRPr>
          </a:p>
          <a:p>
            <a:r>
              <a:rPr lang="fr-FR" sz="2400" b="1" dirty="0" smtClean="0">
                <a:latin typeface="Calibri" pitchFamily="34" charset="0"/>
              </a:rPr>
              <a:t>REAL</a:t>
            </a:r>
            <a:r>
              <a:rPr lang="fr-FR" sz="2400" dirty="0" smtClean="0">
                <a:latin typeface="Calibri" pitchFamily="34" charset="0"/>
              </a:rPr>
              <a:t> réel flottant codé sur 4 octets  et </a:t>
            </a:r>
            <a:r>
              <a:rPr lang="fr-FR" sz="2400" b="1" dirty="0" smtClean="0">
                <a:latin typeface="Calibri" pitchFamily="34" charset="0"/>
              </a:rPr>
              <a:t>FLOAT</a:t>
            </a:r>
            <a:r>
              <a:rPr lang="fr-FR" sz="2400" dirty="0" smtClean="0">
                <a:latin typeface="Calibri" pitchFamily="34" charset="0"/>
              </a:rPr>
              <a:t> (double précision) sur 8 octets.</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92500"/>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caractères</a:t>
            </a:r>
          </a:p>
          <a:p>
            <a:endParaRPr lang="fr-FR" sz="2400" dirty="0" smtClean="0">
              <a:latin typeface="Calibri" pitchFamily="34" charset="0"/>
            </a:endParaRPr>
          </a:p>
          <a:p>
            <a:r>
              <a:rPr lang="fr-FR" sz="2400" b="1" dirty="0" smtClean="0">
                <a:latin typeface="Calibri" pitchFamily="34" charset="0"/>
              </a:rPr>
              <a:t>CHAR(50)</a:t>
            </a:r>
            <a:r>
              <a:rPr lang="fr-FR" sz="2400" dirty="0" smtClean="0">
                <a:latin typeface="Calibri" pitchFamily="34" charset="0"/>
              </a:rPr>
              <a:t> : chaîne de caractères de longueur fixe quelle que soit la valeur </a:t>
            </a:r>
          </a:p>
          <a:p>
            <a:endParaRPr lang="fr-FR" sz="2400" dirty="0" smtClean="0">
              <a:latin typeface="Calibri" pitchFamily="34" charset="0"/>
            </a:endParaRPr>
          </a:p>
          <a:p>
            <a:r>
              <a:rPr lang="fr-FR" sz="2400" b="1" dirty="0" smtClean="0">
                <a:latin typeface="Calibri" pitchFamily="34" charset="0"/>
              </a:rPr>
              <a:t>VARCHAR(25)</a:t>
            </a:r>
            <a:r>
              <a:rPr lang="fr-FR" sz="2400" dirty="0" smtClean="0">
                <a:latin typeface="Calibri" pitchFamily="34" charset="0"/>
              </a:rPr>
              <a:t> : chaîne de caractères de longueur variable ne pouvant contenir plus de 25 caractères.</a:t>
            </a:r>
          </a:p>
          <a:p>
            <a:endParaRPr lang="fr-FR" sz="2400" dirty="0" smtClean="0">
              <a:latin typeface="Calibri" pitchFamily="34" charset="0"/>
            </a:endParaRPr>
          </a:p>
          <a:p>
            <a:r>
              <a:rPr lang="fr-FR" sz="2400" b="1" dirty="0" smtClean="0">
                <a:latin typeface="Calibri" pitchFamily="34" charset="0"/>
              </a:rPr>
              <a:t>NCHAR </a:t>
            </a:r>
            <a:r>
              <a:rPr lang="fr-FR" sz="2400" dirty="0" smtClean="0">
                <a:latin typeface="Calibri" pitchFamily="34" charset="0"/>
              </a:rPr>
              <a:t>et</a:t>
            </a:r>
            <a:r>
              <a:rPr lang="fr-FR" sz="2400" b="1" dirty="0" smtClean="0">
                <a:latin typeface="Calibri" pitchFamily="34" charset="0"/>
              </a:rPr>
              <a:t> NVARCHAR</a:t>
            </a:r>
            <a:r>
              <a:rPr lang="fr-FR" sz="2400" dirty="0" smtClean="0">
                <a:latin typeface="Calibri" pitchFamily="34" charset="0"/>
              </a:rPr>
              <a:t> sont de même nature que les précédents mais la définition du caractère est en Unicode et stockée sur 2 octets. Ce type est particulièrement intéressant si vous devez stocker des valeurs de données exprimées en plusieurs langues, comme c’est souvent le cas dans les applications multilingues.</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92500"/>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caractères (2)</a:t>
            </a:r>
          </a:p>
          <a:p>
            <a:endParaRPr lang="fr-FR" sz="2400" dirty="0" smtClean="0">
              <a:latin typeface="Calibri" pitchFamily="34" charset="0"/>
            </a:endParaRPr>
          </a:p>
          <a:p>
            <a:r>
              <a:rPr lang="fr-FR" sz="2400" dirty="0" smtClean="0">
                <a:latin typeface="Calibri" pitchFamily="34" charset="0"/>
              </a:rPr>
              <a:t>La longueur d’une chaîne, exprimée selon ces types, ne peut excéder 8000 caractères. Pour des valeurs excédant cette taille, il vous faut utiliser les types prévus pour stocker des </a:t>
            </a:r>
            <a:r>
              <a:rPr lang="fr-FR" sz="2400" b="1" dirty="0" err="1" smtClean="0">
                <a:latin typeface="Calibri" pitchFamily="34" charset="0"/>
              </a:rPr>
              <a:t>BLOBs</a:t>
            </a:r>
            <a:r>
              <a:rPr lang="fr-FR" sz="2400" dirty="0" smtClean="0">
                <a:latin typeface="Calibri" pitchFamily="34" charset="0"/>
              </a:rPr>
              <a:t> (</a:t>
            </a:r>
            <a:r>
              <a:rPr lang="fr-FR" sz="2400" dirty="0" err="1" smtClean="0">
                <a:latin typeface="Calibri" pitchFamily="34" charset="0"/>
              </a:rPr>
              <a:t>Binary</a:t>
            </a:r>
            <a:r>
              <a:rPr lang="fr-FR" sz="2400" dirty="0" smtClean="0">
                <a:latin typeface="Calibri" pitchFamily="34" charset="0"/>
              </a:rPr>
              <a:t> Large </a:t>
            </a:r>
            <a:r>
              <a:rPr lang="fr-FR" sz="2400" dirty="0" err="1" smtClean="0">
                <a:latin typeface="Calibri" pitchFamily="34" charset="0"/>
              </a:rPr>
              <a:t>OBject</a:t>
            </a:r>
            <a:r>
              <a:rPr lang="fr-FR" sz="2400" dirty="0" smtClean="0">
                <a:latin typeface="Calibri" pitchFamily="34" charset="0"/>
              </a:rPr>
              <a:t>).</a:t>
            </a:r>
          </a:p>
          <a:p>
            <a:endParaRPr lang="fr-FR" sz="2400" dirty="0" smtClean="0">
              <a:latin typeface="Calibri" pitchFamily="34" charset="0"/>
            </a:endParaRPr>
          </a:p>
          <a:p>
            <a:r>
              <a:rPr lang="fr-FR" sz="2400" dirty="0" smtClean="0">
                <a:latin typeface="Calibri" pitchFamily="34" charset="0"/>
              </a:rPr>
              <a:t>Ces types sont définis comme :</a:t>
            </a:r>
          </a:p>
          <a:p>
            <a:r>
              <a:rPr lang="fr-FR" sz="2400" b="1" dirty="0" smtClean="0">
                <a:latin typeface="Calibri" pitchFamily="34" charset="0"/>
              </a:rPr>
              <a:t>TEXT</a:t>
            </a:r>
            <a:r>
              <a:rPr lang="fr-FR" sz="2400" dirty="0" smtClean="0">
                <a:latin typeface="Calibri" pitchFamily="34" charset="0"/>
              </a:rPr>
              <a:t> ou </a:t>
            </a:r>
            <a:r>
              <a:rPr lang="fr-FR" sz="2400" b="1" dirty="0" smtClean="0">
                <a:latin typeface="Calibri" pitchFamily="34" charset="0"/>
              </a:rPr>
              <a:t>NTEXT</a:t>
            </a:r>
            <a:r>
              <a:rPr lang="fr-FR" sz="2400" dirty="0" smtClean="0">
                <a:latin typeface="Calibri" pitchFamily="34" charset="0"/>
              </a:rPr>
              <a:t> : Permet de stocker une chaîne au format ASCII ou Unicode.</a:t>
            </a:r>
          </a:p>
          <a:p>
            <a:r>
              <a:rPr lang="fr-FR" sz="2400" b="1" dirty="0" smtClean="0">
                <a:latin typeface="Calibri" pitchFamily="34" charset="0"/>
              </a:rPr>
              <a:t>IMAGE</a:t>
            </a:r>
            <a:r>
              <a:rPr lang="fr-FR" sz="2400" dirty="0" smtClean="0">
                <a:latin typeface="Calibri" pitchFamily="34" charset="0"/>
              </a:rPr>
              <a:t> : Permet de stocker un flux d’octets.</a:t>
            </a:r>
          </a:p>
          <a:p>
            <a:r>
              <a:rPr lang="fr-FR" sz="2400" dirty="0" smtClean="0">
                <a:latin typeface="Calibri" pitchFamily="34" charset="0"/>
              </a:rPr>
              <a:t>Cette approche permet de stocker des valeurs qui excédent 2 milliards d’octets. En fait, la valeur réelle stockée au niveau de la table est un pointeur de référence de l’objet stocké sur disque.</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divers</a:t>
            </a:r>
          </a:p>
          <a:p>
            <a:endParaRPr lang="fr-FR" sz="2400" dirty="0" smtClean="0">
              <a:latin typeface="Calibri" pitchFamily="34" charset="0"/>
            </a:endParaRPr>
          </a:p>
          <a:p>
            <a:endParaRPr lang="fr-FR" sz="2400" dirty="0" smtClean="0">
              <a:latin typeface="Calibri" pitchFamily="34" charset="0"/>
            </a:endParaRPr>
          </a:p>
          <a:p>
            <a:r>
              <a:rPr lang="fr-FR" sz="2400" b="1" dirty="0" smtClean="0">
                <a:latin typeface="Calibri" pitchFamily="34" charset="0"/>
              </a:rPr>
              <a:t>MONEY</a:t>
            </a:r>
            <a:r>
              <a:rPr lang="fr-FR" sz="2400" dirty="0" smtClean="0">
                <a:latin typeface="Calibri" pitchFamily="34" charset="0"/>
              </a:rPr>
              <a:t> : décimal avec symbole monétaire. Il est préférable de ne pas avoir recours à ce type et stocker la valeur de la devise dans une colonne spécifique.</a:t>
            </a:r>
          </a:p>
          <a:p>
            <a:endParaRPr lang="fr-FR" sz="2400" dirty="0" smtClean="0">
              <a:latin typeface="Calibri" pitchFamily="34" charset="0"/>
            </a:endParaRPr>
          </a:p>
          <a:p>
            <a:r>
              <a:rPr lang="fr-FR" sz="2400" b="1" dirty="0" smtClean="0">
                <a:latin typeface="Calibri" pitchFamily="34" charset="0"/>
              </a:rPr>
              <a:t>BIT</a:t>
            </a:r>
            <a:r>
              <a:rPr lang="fr-FR" sz="2400" dirty="0" smtClean="0">
                <a:latin typeface="Calibri" pitchFamily="34" charset="0"/>
              </a:rPr>
              <a:t> : Booléen.</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divers (2)</a:t>
            </a:r>
          </a:p>
          <a:p>
            <a:endParaRPr lang="fr-FR" sz="2400" dirty="0" smtClean="0">
              <a:latin typeface="Calibri" pitchFamily="34" charset="0"/>
            </a:endParaRPr>
          </a:p>
          <a:p>
            <a:r>
              <a:rPr lang="fr-FR" sz="2400" b="1" dirty="0" smtClean="0">
                <a:latin typeface="Calibri" pitchFamily="34" charset="0"/>
              </a:rPr>
              <a:t>DATETIME</a:t>
            </a:r>
            <a:r>
              <a:rPr lang="fr-FR" sz="2400" dirty="0" smtClean="0">
                <a:latin typeface="Calibri" pitchFamily="34" charset="0"/>
              </a:rPr>
              <a:t>, </a:t>
            </a:r>
            <a:r>
              <a:rPr lang="fr-FR" sz="2400" b="1" dirty="0" smtClean="0">
                <a:latin typeface="Calibri" pitchFamily="34" charset="0"/>
              </a:rPr>
              <a:t>SMALLDATETIME</a:t>
            </a:r>
            <a:r>
              <a:rPr lang="fr-FR" sz="2400" dirty="0" smtClean="0">
                <a:latin typeface="Calibri" pitchFamily="34" charset="0"/>
              </a:rPr>
              <a:t> : date et heure.</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DATETIME s'emploie pour les données comprises entre le 1er janvier 1753 et le 31 décembre 9999 (chaque valeur est stockée dans 8 octets).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L'autre type, SMALLDATETIME, s'applique aux dates comprises entre le 1er janvier 1900 et le 6 juin 2079 (chaque valeur est stockée dans 4 octets). Des fonctions spécifiques permettent de manipuler ces types.</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divers (3)</a:t>
            </a:r>
          </a:p>
          <a:p>
            <a:endParaRPr lang="fr-FR" sz="2400" dirty="0" smtClean="0">
              <a:latin typeface="Calibri" pitchFamily="34" charset="0"/>
            </a:endParaRPr>
          </a:p>
          <a:p>
            <a:r>
              <a:rPr lang="fr-FR" sz="2400" b="1" dirty="0" smtClean="0">
                <a:latin typeface="Calibri" pitchFamily="34" charset="0"/>
              </a:rPr>
              <a:t>TIMESTAMP</a:t>
            </a:r>
            <a:r>
              <a:rPr lang="fr-FR" sz="2400" dirty="0" smtClean="0">
                <a:latin typeface="Calibri" pitchFamily="34" charset="0"/>
              </a:rPr>
              <a:t> : Ce type de données présente des nombres binaires automatiquement générés, et dont l'unicité est garantie dans une base de données. TIMESTAMP  est généralement utilisé en tant que mécanisme d'affectation d'un numéro de version aux lignes des tables. La taille de stockage est de 8 octets. La valeur d’une colonne de ce type varie à chaque opération de modification de la ligne. Une seule colonne par table peut être définie de ce type. Nous verrons par la suite comment utiliser ce type de données.</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divers (4)</a:t>
            </a:r>
          </a:p>
          <a:p>
            <a:endParaRPr lang="fr-FR" sz="2400" dirty="0" smtClean="0">
              <a:latin typeface="Calibri" pitchFamily="34" charset="0"/>
            </a:endParaRPr>
          </a:p>
          <a:p>
            <a:r>
              <a:rPr lang="fr-FR" sz="2400" b="1" dirty="0" smtClean="0">
                <a:latin typeface="Calibri" pitchFamily="34" charset="0"/>
              </a:rPr>
              <a:t>XML</a:t>
            </a:r>
            <a:r>
              <a:rPr lang="fr-FR" sz="2400" dirty="0" smtClean="0">
                <a:latin typeface="Calibri" pitchFamily="34" charset="0"/>
              </a:rPr>
              <a:t> : depuis SQL Server 2005, il est possible de stocker des fragments XML dans un type spécifique. Le type de données XML est un type de données intégré de SQL Server, quelque peu similaire aux autres types intégrés, tels que INT et VARCHAR. </a:t>
            </a:r>
          </a:p>
          <a:p>
            <a:endParaRPr lang="fr-FR" sz="2400" dirty="0" smtClean="0">
              <a:latin typeface="Calibri" pitchFamily="34" charset="0"/>
            </a:endParaRPr>
          </a:p>
          <a:p>
            <a:r>
              <a:rPr lang="fr-FR" sz="2400" dirty="0" smtClean="0">
                <a:latin typeface="Calibri" pitchFamily="34" charset="0"/>
              </a:rPr>
              <a:t>À l'image des autres types intégrés, vous pouvez utiliser le type de données XML comme type de colonne lorsque vous créez une table en tant que type de variable, de paramètre, de retour de fonction ou dans CAST et CONVERT.</a:t>
            </a: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dérivés</a:t>
            </a:r>
          </a:p>
          <a:p>
            <a:endParaRPr lang="fr-FR" sz="2400" dirty="0" smtClean="0">
              <a:latin typeface="Calibri" pitchFamily="34" charset="0"/>
            </a:endParaRPr>
          </a:p>
          <a:p>
            <a:r>
              <a:rPr lang="fr-FR" sz="2400" dirty="0" smtClean="0">
                <a:latin typeface="Calibri" pitchFamily="34" charset="0"/>
              </a:rPr>
              <a:t>Il est possible de dériver des types SQL Server afin de créer ses propres types, désignés sous le vocable de Types de données utilisateur. </a:t>
            </a:r>
          </a:p>
          <a:p>
            <a:endParaRPr lang="fr-FR" sz="2400" dirty="0" smtClean="0">
              <a:latin typeface="Calibri" pitchFamily="34" charset="0"/>
            </a:endParaRPr>
          </a:p>
          <a:p>
            <a:r>
              <a:rPr lang="fr-FR" sz="2400" dirty="0" smtClean="0">
                <a:latin typeface="Calibri" pitchFamily="34" charset="0"/>
              </a:rPr>
              <a:t>Cette approche permet de rendre plus explicite les définitions des données et de leur associer des règles qui devront être vérifiées systématiquement lors d’une demande de stockage d’une valeur dans la colonne.</a:t>
            </a: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variables </a:t>
            </a:r>
            <a:r>
              <a:rPr lang="fr-FR" sz="3200" dirty="0" smtClean="0">
                <a:latin typeface="Calibri" pitchFamily="34" charset="0"/>
              </a:rPr>
              <a:t>: Types dérivés (2)</a:t>
            </a:r>
          </a:p>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Pour créer un type dérivé, il faut recourir à l’exécution de la procédure stockée sp_addtype.</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2050" name="Picture 2" descr="D:\my courses for ofppt\M18 SGBD2\img.png"/>
          <p:cNvPicPr>
            <a:picLocks noChangeAspect="1" noChangeArrowheads="1"/>
          </p:cNvPicPr>
          <p:nvPr/>
        </p:nvPicPr>
        <p:blipFill>
          <a:blip r:embed="rId2"/>
          <a:srcRect/>
          <a:stretch>
            <a:fillRect/>
          </a:stretch>
        </p:blipFill>
        <p:spPr bwMode="auto">
          <a:xfrm>
            <a:off x="1285852" y="4429132"/>
            <a:ext cx="7072362" cy="2143140"/>
          </a:xfrm>
          <a:prstGeom prst="rect">
            <a:avLst/>
          </a:prstGeom>
          <a:noFill/>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Déclaration et affectation d’une variable </a:t>
            </a:r>
            <a:r>
              <a:rPr lang="fr-FR" sz="3200" dirty="0" smtClean="0">
                <a:latin typeface="Calibri" pitchFamily="34" charset="0"/>
              </a:rPr>
              <a:t>:</a:t>
            </a:r>
          </a:p>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Une variable se déclare à l’aide du mot clé </a:t>
            </a:r>
            <a:r>
              <a:rPr lang="fr-FR" sz="2400" b="1" dirty="0" smtClean="0">
                <a:latin typeface="Calibri" pitchFamily="34" charset="0"/>
              </a:rPr>
              <a:t>DECLARE</a:t>
            </a:r>
            <a:r>
              <a:rPr lang="fr-FR" sz="2400" dirty="0" smtClean="0">
                <a:latin typeface="Calibri" pitchFamily="34" charset="0"/>
              </a:rPr>
              <a:t>.</a:t>
            </a:r>
          </a:p>
          <a:p>
            <a:endParaRPr lang="fr-FR" sz="2400" dirty="0" smtClean="0">
              <a:latin typeface="Calibri" pitchFamily="34" charset="0"/>
            </a:endParaRPr>
          </a:p>
          <a:p>
            <a:r>
              <a:rPr lang="fr-FR" sz="2400" dirty="0" smtClean="0">
                <a:latin typeface="Calibri" pitchFamily="34" charset="0"/>
              </a:rPr>
              <a:t>Par convention, le nom de la variable locale à la procédure ou au script est préfixé par un @.</a:t>
            </a:r>
          </a:p>
          <a:p>
            <a:endParaRPr lang="fr-FR" sz="2400" dirty="0" smtClean="0">
              <a:latin typeface="Calibri" pitchFamily="34" charset="0"/>
            </a:endParaRPr>
          </a:p>
          <a:p>
            <a:r>
              <a:rPr lang="fr-FR" sz="2400" dirty="0" smtClean="0">
                <a:latin typeface="Calibri" pitchFamily="34" charset="0"/>
              </a:rPr>
              <a:t>Il existe aussi des variables dites globales qui représente des valeurs du système. Elles sont alors préfixées de @@.</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Introduction</a:t>
            </a:r>
            <a:r>
              <a:rPr lang="fr-FR" sz="3200" dirty="0" smtClean="0">
                <a:latin typeface="Calibri" pitchFamily="34" charset="0"/>
              </a:rPr>
              <a:t>:</a:t>
            </a:r>
          </a:p>
          <a:p>
            <a:endParaRPr lang="fr-FR" sz="1600" dirty="0" smtClean="0"/>
          </a:p>
          <a:p>
            <a:pPr algn="just">
              <a:buFont typeface="Wingdings" pitchFamily="2" charset="2"/>
              <a:buChar char="ü"/>
            </a:pPr>
            <a:r>
              <a:rPr lang="fr-FR" sz="2400" dirty="0" smtClean="0">
                <a:latin typeface="Calibri" pitchFamily="34" charset="0"/>
              </a:rPr>
              <a:t> Ce support a pour but de vous initier à la programmation des serveurs de bases de données relationnelles. Le système cible retenu est SQL Server et le langage de programmation </a:t>
            </a:r>
            <a:r>
              <a:rPr lang="fr-FR" sz="2400" dirty="0" err="1" smtClean="0">
                <a:latin typeface="Calibri" pitchFamily="34" charset="0"/>
              </a:rPr>
              <a:t>Transact</a:t>
            </a:r>
            <a:r>
              <a:rPr lang="fr-FR" sz="2400" dirty="0" smtClean="0">
                <a:latin typeface="Calibri" pitchFamily="34" charset="0"/>
              </a:rPr>
              <a:t>-SQL.</a:t>
            </a:r>
          </a:p>
          <a:p>
            <a:pPr algn="just">
              <a:buFont typeface="Wingdings" pitchFamily="2" charset="2"/>
              <a:buChar char="ü"/>
            </a:pPr>
            <a:endParaRPr lang="fr-FR" sz="2400" dirty="0" smtClean="0">
              <a:latin typeface="Calibri" pitchFamily="34" charset="0"/>
            </a:endParaRPr>
          </a:p>
          <a:p>
            <a:pPr algn="just">
              <a:buFont typeface="Wingdings" pitchFamily="2" charset="2"/>
              <a:buChar char="ü"/>
            </a:pPr>
            <a:r>
              <a:rPr lang="fr-FR" sz="2400" dirty="0" smtClean="0">
                <a:latin typeface="Calibri" pitchFamily="34" charset="0"/>
              </a:rPr>
              <a:t> Dans un premier temps, nous allons observer les principes de la programmation procédurale sous SQL Server et nous initier à la création de scripts avec le langage procédural T-SQL.</a:t>
            </a:r>
          </a:p>
          <a:p>
            <a:pPr algn="just">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Déclaration et affectation d’une variable </a:t>
            </a:r>
            <a:r>
              <a:rPr lang="fr-FR" sz="3200" dirty="0" smtClean="0">
                <a:latin typeface="Calibri" pitchFamily="34" charset="0"/>
              </a:rPr>
              <a:t>:</a:t>
            </a:r>
          </a:p>
          <a:p>
            <a:endParaRPr lang="fr-FR" sz="2400" dirty="0" smtClean="0">
              <a:latin typeface="Calibri" pitchFamily="34" charset="0"/>
            </a:endParaRPr>
          </a:p>
          <a:p>
            <a:r>
              <a:rPr lang="fr-FR" sz="2400" dirty="0" smtClean="0">
                <a:latin typeface="Calibri" pitchFamily="34" charset="0"/>
              </a:rPr>
              <a:t>L’opérateur </a:t>
            </a:r>
            <a:r>
              <a:rPr lang="fr-FR" sz="2400" b="1" dirty="0" smtClean="0">
                <a:latin typeface="Calibri" pitchFamily="34" charset="0"/>
              </a:rPr>
              <a:t>SET</a:t>
            </a:r>
            <a:r>
              <a:rPr lang="fr-FR" sz="2400" dirty="0" smtClean="0">
                <a:latin typeface="Calibri" pitchFamily="34" charset="0"/>
              </a:rPr>
              <a:t> permet d’affecter une valeur à une variable. </a:t>
            </a:r>
          </a:p>
          <a:p>
            <a:r>
              <a:rPr lang="fr-FR" sz="2400" dirty="0" smtClean="0">
                <a:latin typeface="Calibri" pitchFamily="34" charset="0"/>
              </a:rPr>
              <a:t> </a:t>
            </a:r>
          </a:p>
          <a:p>
            <a:r>
              <a:rPr lang="fr-FR" sz="2400" dirty="0" smtClean="0">
                <a:latin typeface="Calibri" pitchFamily="34" charset="0"/>
              </a:rPr>
              <a:t>On peut aussi affecter une valeur à une variable par le biais de l’exécution d’une requête de sélection. Il convient de s’assurer que la requête ne renvoie alors qu’une seule ligne afin d’obtenir une valeur scalaire.</a:t>
            </a:r>
          </a:p>
          <a:p>
            <a:endParaRPr lang="fr-FR" sz="2400" dirty="0" smtClean="0">
              <a:latin typeface="Calibri" pitchFamily="34" charset="0"/>
            </a:endParaRPr>
          </a:p>
          <a:p>
            <a:r>
              <a:rPr lang="fr-FR" sz="2400" dirty="0" smtClean="0">
                <a:latin typeface="Calibri" pitchFamily="34" charset="0"/>
              </a:rPr>
              <a:t>L’opérateur </a:t>
            </a:r>
            <a:r>
              <a:rPr lang="fr-FR" sz="2400" b="1" dirty="0" smtClean="0">
                <a:latin typeface="Calibri" pitchFamily="34" charset="0"/>
              </a:rPr>
              <a:t>PRINT</a:t>
            </a:r>
            <a:r>
              <a:rPr lang="fr-FR" sz="2400" dirty="0" smtClean="0">
                <a:latin typeface="Calibri" pitchFamily="34" charset="0"/>
              </a:rPr>
              <a:t> permet d’imprimer le contenu d’une variable. A utiliser lors des phases de tests…</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Déclaration et affectation d’une variable </a:t>
            </a:r>
            <a:r>
              <a:rPr lang="fr-FR" sz="3200" dirty="0" smtClean="0">
                <a:latin typeface="Calibri" pitchFamily="34" charset="0"/>
              </a:rPr>
              <a:t>:</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L’exemple présenté page suivante montre les principes d’affectation selon les deux procédés et met en œuvre des opérations de conversion de type:</a:t>
            </a: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endParaRPr lang="fr-FR" sz="2400" dirty="0" smtClean="0">
              <a:latin typeface="Calibri" pitchFamily="34" charset="0"/>
            </a:endParaRPr>
          </a:p>
          <a:p>
            <a:r>
              <a:rPr lang="fr-FR" sz="2400" dirty="0" smtClean="0"/>
              <a:t/>
            </a:r>
            <a:br>
              <a:rPr lang="fr-FR" sz="2400" dirty="0" smtClean="0"/>
            </a:br>
            <a:r>
              <a:rPr lang="fr-FR" sz="2400" dirty="0" smtClean="0"/>
              <a:t> </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4098" name="Picture 2" descr="D:\my courses for ofppt\M18 SGBD2\img.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Vous retrouvez dans le langage </a:t>
            </a:r>
            <a:r>
              <a:rPr lang="fr-FR" sz="2400" dirty="0" err="1" smtClean="0">
                <a:latin typeface="Calibri" pitchFamily="34" charset="0"/>
              </a:rPr>
              <a:t>Transact</a:t>
            </a:r>
            <a:r>
              <a:rPr lang="fr-FR" sz="2400" dirty="0" smtClean="0">
                <a:latin typeface="Calibri" pitchFamily="34" charset="0"/>
              </a:rPr>
              <a:t>-SQL les structures les plus usuelles d’un langage de programmation qui vous permettront de programmer l’exécution conditionnelle d’instructions ou la répétition de l’exécution de blocs d’instructions.</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conditionnels:</a:t>
            </a:r>
          </a:p>
          <a:p>
            <a:endParaRPr lang="fr-FR" dirty="0" smtClean="0">
              <a:latin typeface="Calibri" pitchFamily="34" charset="0"/>
            </a:endParaRPr>
          </a:p>
          <a:p>
            <a:r>
              <a:rPr lang="fr-FR" dirty="0" smtClean="0">
                <a:latin typeface="Calibri" pitchFamily="34" charset="0"/>
              </a:rPr>
              <a:t>IF expression conditionnelle</a:t>
            </a:r>
          </a:p>
          <a:p>
            <a:r>
              <a:rPr lang="fr-FR" dirty="0" smtClean="0">
                <a:latin typeface="Calibri" pitchFamily="34" charset="0"/>
              </a:rPr>
              <a:t>	Instruction ou Bloc d’instructions</a:t>
            </a:r>
          </a:p>
          <a:p>
            <a:r>
              <a:rPr lang="fr-FR" dirty="0" smtClean="0">
                <a:latin typeface="Calibri" pitchFamily="34" charset="0"/>
              </a:rPr>
              <a:t>ELSE	facultatif</a:t>
            </a:r>
          </a:p>
          <a:p>
            <a:r>
              <a:rPr lang="fr-FR" dirty="0" smtClean="0">
                <a:latin typeface="Calibri" pitchFamily="34" charset="0"/>
              </a:rPr>
              <a:t>	Instruction ou Bloc d’instructions</a:t>
            </a:r>
          </a:p>
          <a:p>
            <a:endParaRPr lang="fr-FR" sz="2400" dirty="0" smtClean="0"/>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conditionnels:</a:t>
            </a:r>
          </a:p>
          <a:p>
            <a:endParaRPr lang="fr-FR" dirty="0" smtClean="0">
              <a:latin typeface="Calibri" pitchFamily="34" charset="0"/>
            </a:endParaRPr>
          </a:p>
          <a:p>
            <a:r>
              <a:rPr lang="fr-FR" dirty="0" smtClean="0">
                <a:latin typeface="Calibri" pitchFamily="34" charset="0"/>
              </a:rPr>
              <a:t>L’exemple ci-dessous met en œuvre des instructions conditionnées dans le cadre d’une procédure stockée dont le rôle est de supprimer un client référencé dans la base de données:</a:t>
            </a:r>
          </a:p>
          <a:p>
            <a:endParaRPr lang="fr-FR" sz="2400" dirty="0" smtClean="0"/>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endParaRPr lang="fr-FR" dirty="0" smtClean="0">
              <a:latin typeface="Calibri" pitchFamily="34" charset="0"/>
            </a:endParaRPr>
          </a:p>
          <a:p>
            <a:r>
              <a:rPr lang="fr-FR" sz="2400" dirty="0" smtClean="0"/>
              <a:t/>
            </a:r>
            <a:br>
              <a:rPr lang="fr-FR" sz="2400" dirty="0" smtClean="0"/>
            </a:br>
            <a:r>
              <a:rPr lang="fr-FR" sz="2400" dirty="0" smtClean="0"/>
              <a:t> </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5122" name="Picture 2" descr="D:\my courses for ofppt\M18 SGBD2\img.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conditionnels:</a:t>
            </a:r>
          </a:p>
          <a:p>
            <a:endParaRPr lang="fr-FR" dirty="0" smtClean="0">
              <a:latin typeface="Calibri" pitchFamily="34" charset="0"/>
            </a:endParaRPr>
          </a:p>
          <a:p>
            <a:r>
              <a:rPr lang="fr-FR" dirty="0" smtClean="0">
                <a:latin typeface="Calibri" pitchFamily="34" charset="0"/>
              </a:rPr>
              <a:t>Il est possible d’avoir recours à la structure </a:t>
            </a:r>
            <a:r>
              <a:rPr lang="fr-FR" b="1" dirty="0" smtClean="0">
                <a:latin typeface="Calibri" pitchFamily="34" charset="0"/>
              </a:rPr>
              <a:t>CASE</a:t>
            </a:r>
            <a:r>
              <a:rPr lang="fr-FR" dirty="0" smtClean="0">
                <a:latin typeface="Calibri" pitchFamily="34" charset="0"/>
              </a:rPr>
              <a:t> qui permet l’évaluation successive de différentes conditions au sein d’un même groupe.</a:t>
            </a:r>
          </a:p>
          <a:p>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conditionnels:</a:t>
            </a:r>
            <a:endParaRPr lang="fr-FR" dirty="0" smtClean="0">
              <a:latin typeface="Calibri" pitchFamily="34" charset="0"/>
            </a:endParaRPr>
          </a:p>
          <a:p>
            <a:r>
              <a:rPr lang="fr-FR" dirty="0" smtClean="0">
                <a:latin typeface="Calibri" pitchFamily="34" charset="0"/>
              </a:rPr>
              <a:t>La fonction CASE peut être mise en œuvre de deux manières :</a:t>
            </a:r>
          </a:p>
          <a:p>
            <a:pPr>
              <a:buFont typeface="Wingdings" pitchFamily="2" charset="2"/>
              <a:buChar char="ü"/>
            </a:pPr>
            <a:r>
              <a:rPr lang="fr-FR" dirty="0" smtClean="0">
                <a:latin typeface="Calibri" pitchFamily="34" charset="0"/>
              </a:rPr>
              <a:t> La fonction CASE détermine le résultat en comparant une expression à un jeu d'expressions simples ; </a:t>
            </a:r>
          </a:p>
          <a:p>
            <a:pPr>
              <a:buFont typeface="Wingdings" pitchFamily="2" charset="2"/>
              <a:buChar char="ü"/>
            </a:pPr>
            <a:r>
              <a:rPr lang="fr-FR" dirty="0" smtClean="0">
                <a:latin typeface="Calibri" pitchFamily="34" charset="0"/>
              </a:rPr>
              <a:t> La fonction CASE détermine le résultat en évaluant un jeu d'expressions booléennes. </a:t>
            </a:r>
          </a:p>
          <a:p>
            <a:pPr>
              <a:buFont typeface="Wingdings" pitchFamily="2" charset="2"/>
              <a:buChar char="ü"/>
            </a:pPr>
            <a:endParaRPr lang="fr-FR" dirty="0" smtClean="0">
              <a:latin typeface="Calibri" pitchFamily="34" charset="0"/>
            </a:endParaRPr>
          </a:p>
          <a:p>
            <a:r>
              <a:rPr lang="fr-FR" dirty="0" smtClean="0">
                <a:latin typeface="Calibri" pitchFamily="34" charset="0"/>
              </a:rPr>
              <a:t>Les deux formes prennent en charge un argument </a:t>
            </a:r>
            <a:r>
              <a:rPr lang="fr-FR" b="1" dirty="0" smtClean="0">
                <a:latin typeface="Calibri" pitchFamily="34" charset="0"/>
              </a:rPr>
              <a:t>ELSE</a:t>
            </a:r>
            <a:r>
              <a:rPr lang="fr-FR" dirty="0" smtClean="0">
                <a:latin typeface="Calibri" pitchFamily="34" charset="0"/>
              </a:rPr>
              <a:t> facultatif. </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92500" lnSpcReduction="10000"/>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conditionnels:</a:t>
            </a:r>
          </a:p>
          <a:p>
            <a:endParaRPr lang="fr-FR" dirty="0" smtClean="0">
              <a:latin typeface="Calibri" pitchFamily="34" charset="0"/>
            </a:endParaRPr>
          </a:p>
          <a:p>
            <a:r>
              <a:rPr lang="fr-FR" i="1" u="sng" dirty="0" smtClean="0">
                <a:latin typeface="Calibri" pitchFamily="34" charset="0"/>
              </a:rPr>
              <a:t>A noter : </a:t>
            </a:r>
          </a:p>
          <a:p>
            <a:endParaRPr lang="fr-FR" i="1" dirty="0" smtClean="0">
              <a:latin typeface="Calibri" pitchFamily="34" charset="0"/>
            </a:endParaRPr>
          </a:p>
          <a:p>
            <a:r>
              <a:rPr lang="fr-FR" dirty="0" smtClean="0">
                <a:latin typeface="Calibri" pitchFamily="34" charset="0"/>
              </a:rPr>
              <a:t>lorsque vous recourez à cette structure pour réaliser des mises à jour conditionnelles, il faut prendre garde le fait que la colonne devant être modifiée vaudra </a:t>
            </a:r>
            <a:r>
              <a:rPr lang="fr-FR" dirty="0" err="1" smtClean="0">
                <a:latin typeface="Calibri" pitchFamily="34" charset="0"/>
              </a:rPr>
              <a:t>Null</a:t>
            </a:r>
            <a:r>
              <a:rPr lang="fr-FR" dirty="0" smtClean="0">
                <a:latin typeface="Calibri" pitchFamily="34" charset="0"/>
              </a:rPr>
              <a:t> si vous ne lui affectez aucune valeur et ne conservera donc pas sa valeur initiale. D’où la programmation de l’instruction ELSE qui sera exécutée dans le cas où aucune condition n’a été vérifiée dans l’expression des différents cas. </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Introduction (2)</a:t>
            </a:r>
            <a:r>
              <a:rPr lang="fr-FR" sz="3200" dirty="0" smtClean="0">
                <a:latin typeface="Calibri" pitchFamily="34" charset="0"/>
              </a:rPr>
              <a:t>:</a:t>
            </a:r>
          </a:p>
          <a:p>
            <a:endParaRPr lang="fr-FR" sz="1600" dirty="0" smtClean="0"/>
          </a:p>
          <a:p>
            <a:pPr algn="just">
              <a:buFont typeface="Wingdings" pitchFamily="2" charset="2"/>
              <a:buChar char="ü"/>
            </a:pPr>
            <a:r>
              <a:rPr lang="fr-FR" sz="2400" dirty="0" smtClean="0">
                <a:latin typeface="Calibri" pitchFamily="34" charset="0"/>
              </a:rPr>
              <a:t> La programmation des transactions au sein de programmes compilés et stockés sur le serveur SGBDR apporte de la rigueur à vos développements et facilite la maintenance à venir de vos applicatifs.</a:t>
            </a:r>
          </a:p>
          <a:p>
            <a:pPr algn="just">
              <a:buFont typeface="Wingdings" pitchFamily="2" charset="2"/>
              <a:buChar char="ü"/>
            </a:pPr>
            <a:endParaRPr lang="fr-FR" sz="2400" dirty="0" smtClean="0">
              <a:latin typeface="Calibri" pitchFamily="34" charset="0"/>
            </a:endParaRPr>
          </a:p>
          <a:p>
            <a:pPr algn="just">
              <a:buFont typeface="Wingdings" pitchFamily="2" charset="2"/>
              <a:buChar char="ü"/>
            </a:pPr>
            <a:r>
              <a:rPr lang="fr-FR" sz="2400" dirty="0" smtClean="0">
                <a:latin typeface="Calibri" pitchFamily="34" charset="0"/>
              </a:rPr>
              <a:t> Les programmes qui manipulent les données du SGBD ne doivent pas faire appel directement à des transactions mais utiliser des procédures auxquelles seront passés des arguments en paramètre.</a:t>
            </a:r>
          </a:p>
          <a:p>
            <a:pPr algn="just">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conditionnels:</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6146" name="Picture 2" descr="D:\my courses for ofppt\M18 SGBD2\img.png"/>
          <p:cNvPicPr>
            <a:picLocks noChangeAspect="1" noChangeArrowheads="1"/>
          </p:cNvPicPr>
          <p:nvPr/>
        </p:nvPicPr>
        <p:blipFill>
          <a:blip r:embed="rId2"/>
          <a:srcRect/>
          <a:stretch>
            <a:fillRect/>
          </a:stretch>
        </p:blipFill>
        <p:spPr bwMode="auto">
          <a:xfrm>
            <a:off x="1214414" y="3714752"/>
            <a:ext cx="7429552" cy="2643206"/>
          </a:xfrm>
          <a:prstGeom prst="rect">
            <a:avLst/>
          </a:prstGeom>
          <a:noFill/>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conditionnels:</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7170" name="Picture 2" descr="D:\my courses for ofppt\M18 SGBD2\img.png"/>
          <p:cNvPicPr>
            <a:picLocks noChangeAspect="1" noChangeArrowheads="1"/>
          </p:cNvPicPr>
          <p:nvPr/>
        </p:nvPicPr>
        <p:blipFill>
          <a:blip r:embed="rId2"/>
          <a:srcRect/>
          <a:stretch>
            <a:fillRect/>
          </a:stretch>
        </p:blipFill>
        <p:spPr bwMode="auto">
          <a:xfrm>
            <a:off x="1214414" y="3643314"/>
            <a:ext cx="7500990" cy="2643206"/>
          </a:xfrm>
          <a:prstGeom prst="rect">
            <a:avLst/>
          </a:prstGeom>
          <a:noFill/>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itératifs conditionnels:</a:t>
            </a:r>
          </a:p>
          <a:p>
            <a:endParaRPr lang="fr-FR" i="1" dirty="0" smtClean="0">
              <a:latin typeface="Calibri" pitchFamily="34" charset="0"/>
            </a:endParaRPr>
          </a:p>
          <a:p>
            <a:r>
              <a:rPr lang="fr-FR" dirty="0" smtClean="0">
                <a:latin typeface="Calibri" pitchFamily="34" charset="0"/>
              </a:rPr>
              <a:t>Il n’existe qu’une seule structure qui permette de spécifier des boucles d’instructions, la structure </a:t>
            </a:r>
            <a:r>
              <a:rPr lang="fr-FR" b="1" dirty="0" smtClean="0">
                <a:latin typeface="Calibri" pitchFamily="34" charset="0"/>
              </a:rPr>
              <a:t>WHILE</a:t>
            </a:r>
            <a:r>
              <a:rPr lang="fr-FR" dirty="0" smtClean="0">
                <a:latin typeface="Calibri" pitchFamily="34" charset="0"/>
              </a:rPr>
              <a:t>.</a:t>
            </a:r>
          </a:p>
          <a:p>
            <a:r>
              <a:rPr lang="fr-FR" dirty="0" smtClean="0">
                <a:latin typeface="Calibri" pitchFamily="34" charset="0"/>
              </a:rPr>
              <a:t> </a:t>
            </a:r>
          </a:p>
          <a:p>
            <a:r>
              <a:rPr lang="fr-FR" dirty="0" smtClean="0">
                <a:latin typeface="Calibri" pitchFamily="34" charset="0"/>
              </a:rPr>
              <a:t>WHILE expression de la condition</a:t>
            </a:r>
          </a:p>
          <a:p>
            <a:r>
              <a:rPr lang="fr-FR" dirty="0" smtClean="0">
                <a:latin typeface="Calibri" pitchFamily="34" charset="0"/>
              </a:rPr>
              <a:t>Instruction ou bloc d’instructions</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fontScale="85000" lnSpcReduction="10000"/>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a:p>
            <a:r>
              <a:rPr lang="fr-FR" b="1" u="sng" dirty="0" smtClean="0">
                <a:latin typeface="Calibri" pitchFamily="34" charset="0"/>
              </a:rPr>
              <a:t>Expression de blocs itératifs conditionnels:</a:t>
            </a:r>
          </a:p>
          <a:p>
            <a:endParaRPr lang="fr-FR" i="1" dirty="0" smtClean="0">
              <a:latin typeface="Calibri" pitchFamily="34" charset="0"/>
            </a:endParaRPr>
          </a:p>
          <a:p>
            <a:r>
              <a:rPr lang="fr-FR" dirty="0" smtClean="0">
                <a:latin typeface="Calibri" pitchFamily="34" charset="0"/>
              </a:rPr>
              <a:t>L’exemple suivant illustre la mise en place d’une itération similaire à une boucle FOR: Vous pouvez éventuellement conditionner l’arrêt ou la poursuite d’un traitement en fonction d’une condition incluse dans la boucle.</a:t>
            </a:r>
          </a:p>
          <a:p>
            <a:r>
              <a:rPr lang="fr-FR" dirty="0" smtClean="0">
                <a:latin typeface="Calibri" pitchFamily="34" charset="0"/>
              </a:rPr>
              <a:t> </a:t>
            </a:r>
          </a:p>
          <a:p>
            <a:r>
              <a:rPr lang="fr-FR" dirty="0" smtClean="0">
                <a:latin typeface="Calibri" pitchFamily="34" charset="0"/>
              </a:rPr>
              <a:t>IF Expression de la condition</a:t>
            </a:r>
          </a:p>
          <a:p>
            <a:r>
              <a:rPr lang="fr-FR" dirty="0" smtClean="0">
                <a:latin typeface="Calibri" pitchFamily="34" charset="0"/>
              </a:rPr>
              <a:t>		BREAK</a:t>
            </a:r>
          </a:p>
          <a:p>
            <a:r>
              <a:rPr lang="fr-FR" dirty="0" smtClean="0">
                <a:latin typeface="Calibri" pitchFamily="34" charset="0"/>
              </a:rPr>
              <a:t>ELSE</a:t>
            </a:r>
          </a:p>
          <a:p>
            <a:r>
              <a:rPr lang="fr-FR" dirty="0" smtClean="0">
                <a:latin typeface="Calibri" pitchFamily="34" charset="0"/>
              </a:rPr>
              <a:t>		CONTINUE</a:t>
            </a:r>
          </a:p>
          <a:p>
            <a:r>
              <a:rPr lang="fr-FR" dirty="0" smtClean="0">
                <a:latin typeface="Calibri" pitchFamily="34" charset="0"/>
              </a:rPr>
              <a:t>END</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Structures conditionnelles et itératives</a:t>
            </a:r>
            <a:r>
              <a:rPr lang="fr-FR" sz="3200" dirty="0" smtClean="0">
                <a:latin typeface="Calibri" pitchFamily="34" charset="0"/>
              </a:rPr>
              <a:t>:</a:t>
            </a:r>
          </a:p>
          <a:p>
            <a:endParaRPr lang="fr-FR" sz="2400" dirty="0" smtClean="0">
              <a:latin typeface="Calibri" pitchFamily="34" charset="0"/>
            </a:endParaRPr>
          </a:p>
        </p:txBody>
      </p:sp>
      <p:pic>
        <p:nvPicPr>
          <p:cNvPr id="8194" name="Picture 2" descr="D:\my courses for ofppt\M18 SGBD2\img.png"/>
          <p:cNvPicPr>
            <a:picLocks noChangeAspect="1" noChangeArrowheads="1"/>
          </p:cNvPicPr>
          <p:nvPr/>
        </p:nvPicPr>
        <p:blipFill>
          <a:blip r:embed="rId2"/>
          <a:srcRect/>
          <a:stretch>
            <a:fillRect/>
          </a:stretch>
        </p:blipFill>
        <p:spPr bwMode="auto">
          <a:xfrm>
            <a:off x="1285852" y="2714620"/>
            <a:ext cx="7286676" cy="3790950"/>
          </a:xfrm>
          <a:prstGeom prst="rect">
            <a:avLst/>
          </a:prstGeom>
          <a:noFill/>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fonctions intégrées</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Fonctions de conversion:</a:t>
            </a:r>
          </a:p>
          <a:p>
            <a:endParaRPr lang="fr-FR" i="1" dirty="0" smtClean="0">
              <a:latin typeface="Calibri" pitchFamily="34" charset="0"/>
            </a:endParaRPr>
          </a:p>
          <a:p>
            <a:r>
              <a:rPr lang="fr-FR" dirty="0" smtClean="0">
                <a:latin typeface="Calibri" pitchFamily="34" charset="0"/>
              </a:rPr>
              <a:t>Certaines conversions ne peuvent être automatiquement réalisées par le système. Nous devons alors réaliser ces conversions de manière explicite au moyen des fonctions de conversion </a:t>
            </a:r>
            <a:r>
              <a:rPr lang="fr-FR" b="1" dirty="0" smtClean="0">
                <a:latin typeface="Calibri" pitchFamily="34" charset="0"/>
              </a:rPr>
              <a:t>CAST</a:t>
            </a:r>
            <a:r>
              <a:rPr lang="fr-FR" dirty="0" smtClean="0">
                <a:latin typeface="Calibri" pitchFamily="34" charset="0"/>
              </a:rPr>
              <a:t> et </a:t>
            </a:r>
            <a:r>
              <a:rPr lang="fr-FR" b="1" dirty="0" smtClean="0">
                <a:latin typeface="Calibri" pitchFamily="34" charset="0"/>
              </a:rPr>
              <a:t>CONVERT</a:t>
            </a:r>
            <a:r>
              <a:rPr lang="fr-FR" dirty="0" smtClean="0">
                <a:latin typeface="Calibri" pitchFamily="34" charset="0"/>
              </a:rPr>
              <a:t>. </a:t>
            </a:r>
          </a:p>
          <a:p>
            <a:r>
              <a:rPr lang="fr-FR" dirty="0" smtClean="0">
                <a:latin typeface="Calibri" pitchFamily="34" charset="0"/>
              </a:rPr>
              <a:t>Attention aux types d’origine et résultant de la conversion : toutes les combinaisons ne sont pas admises.</a:t>
            </a: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fonctions intégrées</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Fonctions de conversion:</a:t>
            </a:r>
          </a:p>
          <a:p>
            <a:endParaRPr lang="fr-FR" i="1" dirty="0" smtClean="0">
              <a:latin typeface="Calibri" pitchFamily="34" charset="0"/>
            </a:endParaRPr>
          </a:p>
          <a:p>
            <a:r>
              <a:rPr lang="fr-FR" dirty="0" smtClean="0">
                <a:latin typeface="Calibri" pitchFamily="34" charset="0"/>
              </a:rPr>
              <a:t>CONVERT permet de définir un style pour la donnée convertie alors que CAST ne le permet pas.</a:t>
            </a: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9218" name="Picture 2" descr="D:\my courses for ofppt\M18 SGBD2\img.png"/>
          <p:cNvPicPr>
            <a:picLocks noChangeAspect="1" noChangeArrowheads="1"/>
          </p:cNvPicPr>
          <p:nvPr/>
        </p:nvPicPr>
        <p:blipFill>
          <a:blip r:embed="rId2"/>
          <a:srcRect/>
          <a:stretch>
            <a:fillRect/>
          </a:stretch>
        </p:blipFill>
        <p:spPr bwMode="auto">
          <a:xfrm>
            <a:off x="1142976" y="4786322"/>
            <a:ext cx="7358114" cy="1714512"/>
          </a:xfrm>
          <a:prstGeom prst="rect">
            <a:avLst/>
          </a:prstGeom>
          <a:noFill/>
        </p:spPr>
      </p:pic>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fonctions intégrées</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Fonctions de conversion:</a:t>
            </a:r>
          </a:p>
          <a:p>
            <a:endParaRPr lang="fr-FR" i="1" dirty="0" smtClean="0">
              <a:latin typeface="Calibri" pitchFamily="34" charset="0"/>
            </a:endParaRPr>
          </a:p>
          <a:p>
            <a:r>
              <a:rPr lang="fr-FR" dirty="0" smtClean="0">
                <a:latin typeface="Calibri" pitchFamily="34" charset="0"/>
              </a:rPr>
              <a:t>Je souhaite que le CA net soit converti et présenté dans un décimal de 10 de long avec 3 chiffres derrière la virgule.</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10242" name="Picture 2" descr="D:\my courses for ofppt\M18 SGBD2\img.png"/>
          <p:cNvPicPr>
            <a:picLocks noChangeAspect="1" noChangeArrowheads="1"/>
          </p:cNvPicPr>
          <p:nvPr/>
        </p:nvPicPr>
        <p:blipFill>
          <a:blip r:embed="rId2"/>
          <a:srcRect/>
          <a:stretch>
            <a:fillRect/>
          </a:stretch>
        </p:blipFill>
        <p:spPr bwMode="auto">
          <a:xfrm>
            <a:off x="1357290" y="4857760"/>
            <a:ext cx="7072362" cy="1714512"/>
          </a:xfrm>
          <a:prstGeom prst="rect">
            <a:avLst/>
          </a:prstGeom>
          <a:noFill/>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fonctions intégrées</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Fonctions de traitement des chaines:</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11266" name="Picture 2" descr="D:\my courses for ofppt\M18 SGBD2\img.png"/>
          <p:cNvPicPr>
            <a:picLocks noChangeAspect="1" noChangeArrowheads="1"/>
          </p:cNvPicPr>
          <p:nvPr/>
        </p:nvPicPr>
        <p:blipFill>
          <a:blip r:embed="rId2"/>
          <a:srcRect/>
          <a:stretch>
            <a:fillRect/>
          </a:stretch>
        </p:blipFill>
        <p:spPr bwMode="auto">
          <a:xfrm>
            <a:off x="1428728" y="3714752"/>
            <a:ext cx="6858048" cy="2786082"/>
          </a:xfrm>
          <a:prstGeom prst="rect">
            <a:avLst/>
          </a:prstGeom>
          <a:noFill/>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fonctions intégrées</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Fonctions de manipulation des dates:</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12290" name="Picture 2" descr="D:\my courses for ofppt\M18 SGBD2\img.png"/>
          <p:cNvPicPr>
            <a:picLocks noChangeAspect="1" noChangeArrowheads="1"/>
          </p:cNvPicPr>
          <p:nvPr/>
        </p:nvPicPr>
        <p:blipFill>
          <a:blip r:embed="rId2"/>
          <a:srcRect/>
          <a:stretch>
            <a:fillRect/>
          </a:stretch>
        </p:blipFill>
        <p:spPr bwMode="auto">
          <a:xfrm>
            <a:off x="1500166" y="3786190"/>
            <a:ext cx="6858048" cy="2500330"/>
          </a:xfrm>
          <a:prstGeom prst="rect">
            <a:avLst/>
          </a:prstGeom>
          <a:noFill/>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Introduction (3)</a:t>
            </a:r>
            <a:r>
              <a:rPr lang="fr-FR" sz="3200" dirty="0" smtClean="0">
                <a:latin typeface="Calibri" pitchFamily="34" charset="0"/>
              </a:rPr>
              <a:t>:</a:t>
            </a:r>
          </a:p>
          <a:p>
            <a:endParaRPr lang="fr-FR" sz="1600" dirty="0" smtClean="0"/>
          </a:p>
          <a:p>
            <a:pPr algn="just">
              <a:buFont typeface="Wingdings" pitchFamily="2" charset="2"/>
              <a:buChar char="ü"/>
            </a:pPr>
            <a:r>
              <a:rPr lang="fr-FR" sz="2400" dirty="0" smtClean="0">
                <a:latin typeface="Calibri" pitchFamily="34" charset="0"/>
              </a:rPr>
              <a:t> La programmation des transactions au sein de programmes compilés et stockés sur le serveur SGBDR apporte de la rigueur à vos développements et facilite la maintenance à venir de vos applicatifs.</a:t>
            </a:r>
          </a:p>
          <a:p>
            <a:pPr algn="just">
              <a:buFont typeface="Wingdings" pitchFamily="2" charset="2"/>
              <a:buChar char="ü"/>
            </a:pPr>
            <a:endParaRPr lang="fr-FR" sz="2400" dirty="0" smtClean="0">
              <a:latin typeface="Calibri" pitchFamily="34" charset="0"/>
            </a:endParaRPr>
          </a:p>
          <a:p>
            <a:pPr algn="just">
              <a:buFont typeface="Wingdings" pitchFamily="2" charset="2"/>
              <a:buChar char="ü"/>
            </a:pPr>
            <a:r>
              <a:rPr lang="fr-FR" sz="2400" dirty="0" smtClean="0">
                <a:latin typeface="Calibri" pitchFamily="34" charset="0"/>
              </a:rPr>
              <a:t> Il faudra donc à tout prix éviter de coder « en dur » au sein des programmes utilisateur les instructions relatives à la manipulation des données. Cette contrainte illustre l’approche de la programmation par couche qui permet de structurer son code en fonction de la nature des opérations (Affichage, Accès données, Maintenance Données, ...)</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opérateurs</a:t>
            </a:r>
            <a:r>
              <a:rPr lang="fr-FR" sz="3200" dirty="0" smtClean="0">
                <a:latin typeface="Calibri" pitchFamily="34" charset="0"/>
              </a:rPr>
              <a:t>:</a:t>
            </a:r>
          </a:p>
          <a:p>
            <a:endParaRPr lang="fr-FR" i="1" dirty="0" smtClean="0">
              <a:latin typeface="Calibri" pitchFamily="34" charset="0"/>
            </a:endParaRPr>
          </a:p>
          <a:p>
            <a:r>
              <a:rPr lang="fr-FR" dirty="0" smtClean="0">
                <a:latin typeface="Calibri" pitchFamily="34" charset="0"/>
              </a:rPr>
              <a:t>Un opérateur est un symbole spécifiant une action exécutée sur une ou plusieurs expressions. Nous trouvons en SQL, différentes catégories d’opérateurs.</a:t>
            </a:r>
          </a:p>
          <a:p>
            <a:pPr>
              <a:buFont typeface="Wingdings" pitchFamily="2" charset="2"/>
              <a:buChar char="ü"/>
            </a:pPr>
            <a:r>
              <a:rPr lang="fr-FR" dirty="0" smtClean="0">
                <a:latin typeface="Calibri" pitchFamily="34" charset="0"/>
              </a:rPr>
              <a:t> Opérateurs arithmétiques</a:t>
            </a:r>
          </a:p>
          <a:p>
            <a:pPr>
              <a:buFont typeface="Wingdings" pitchFamily="2" charset="2"/>
              <a:buChar char="ü"/>
            </a:pPr>
            <a:r>
              <a:rPr lang="fr-FR" dirty="0" smtClean="0">
                <a:latin typeface="Calibri" pitchFamily="34" charset="0"/>
              </a:rPr>
              <a:t> Opérateurs de comparaison</a:t>
            </a:r>
          </a:p>
          <a:p>
            <a:pPr>
              <a:buFont typeface="Wingdings" pitchFamily="2" charset="2"/>
              <a:buChar char="ü"/>
            </a:pPr>
            <a:r>
              <a:rPr lang="fr-FR" dirty="0" smtClean="0">
                <a:latin typeface="Calibri" pitchFamily="34" charset="0"/>
              </a:rPr>
              <a:t> Opérateurs logiques </a:t>
            </a:r>
          </a:p>
          <a:p>
            <a:pPr>
              <a:buFont typeface="Wingdings" pitchFamily="2" charset="2"/>
              <a:buChar char="ü"/>
            </a:pPr>
            <a:r>
              <a:rPr lang="fr-FR" dirty="0" smtClean="0">
                <a:latin typeface="Calibri" pitchFamily="34" charset="0"/>
              </a:rPr>
              <a:t> Opérateur de traitement de chaînes </a:t>
            </a:r>
          </a:p>
          <a:p>
            <a:endParaRPr lang="fr-FR"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opérateurs </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Les opérateurs arithmétiques:</a:t>
            </a:r>
          </a:p>
          <a:p>
            <a:endParaRPr lang="fr-FR" b="1" u="sng"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13314" name="Picture 2" descr="D:\my courses for ofppt\M18 SGBD2\img.png"/>
          <p:cNvPicPr>
            <a:picLocks noChangeAspect="1" noChangeArrowheads="1"/>
          </p:cNvPicPr>
          <p:nvPr/>
        </p:nvPicPr>
        <p:blipFill>
          <a:blip r:embed="rId2"/>
          <a:srcRect/>
          <a:stretch>
            <a:fillRect/>
          </a:stretch>
        </p:blipFill>
        <p:spPr bwMode="auto">
          <a:xfrm>
            <a:off x="1643042" y="3571876"/>
            <a:ext cx="6643734" cy="3000396"/>
          </a:xfrm>
          <a:prstGeom prst="rect">
            <a:avLst/>
          </a:prstGeom>
          <a:noFill/>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opérateurs </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Les opérateurs arithmétiques:</a:t>
            </a:r>
          </a:p>
          <a:p>
            <a:endParaRPr lang="fr-FR" b="1" u="sng" dirty="0" smtClean="0">
              <a:latin typeface="Calibri" pitchFamily="34" charset="0"/>
            </a:endParaRPr>
          </a:p>
          <a:p>
            <a:r>
              <a:rPr lang="fr-FR" b="1" dirty="0" smtClean="0"/>
              <a:t>Remarques :</a:t>
            </a:r>
            <a:r>
              <a:rPr lang="fr-FR" dirty="0" smtClean="0"/>
              <a:t> </a:t>
            </a:r>
            <a:r>
              <a:rPr lang="fr-FR" dirty="0" smtClean="0">
                <a:latin typeface="Calibri" pitchFamily="34" charset="0"/>
              </a:rPr>
              <a:t>Attention à la priorité des opérateurs : le plus simple pour éviter les problèmes de mise au point est de réaliser les opérations entre parenthèses : les opérations internes (à l’intérieur des parenthèses) sont évaluées en premier.</a:t>
            </a:r>
            <a:endParaRPr lang="fr-FR" b="1" u="sng"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opérateurs </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Les opérateurs de comparaison:</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14338" name="Picture 2" descr="D:\my courses for ofppt\M18 SGBD2\img.png"/>
          <p:cNvPicPr>
            <a:picLocks noChangeAspect="1" noChangeArrowheads="1"/>
          </p:cNvPicPr>
          <p:nvPr/>
        </p:nvPicPr>
        <p:blipFill>
          <a:blip r:embed="rId2"/>
          <a:srcRect/>
          <a:stretch>
            <a:fillRect/>
          </a:stretch>
        </p:blipFill>
        <p:spPr bwMode="auto">
          <a:xfrm>
            <a:off x="1357290" y="4000504"/>
            <a:ext cx="6929486" cy="2286016"/>
          </a:xfrm>
          <a:prstGeom prst="rect">
            <a:avLst/>
          </a:prstGeom>
          <a:noFill/>
        </p:spPr>
      </p:pic>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opérateurs </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Les opérateurs de comparaison:</a:t>
            </a:r>
          </a:p>
          <a:p>
            <a:r>
              <a:rPr lang="fr-FR" dirty="0" smtClean="0">
                <a:latin typeface="Calibri" pitchFamily="34" charset="0"/>
              </a:rPr>
              <a:t>Les opérateurs de comparaison testent si deux expressions sont identiques.</a:t>
            </a:r>
          </a:p>
          <a:p>
            <a:endParaRPr lang="fr-FR" dirty="0" smtClean="0">
              <a:latin typeface="Calibri" pitchFamily="34" charset="0"/>
            </a:endParaRPr>
          </a:p>
          <a:p>
            <a:r>
              <a:rPr lang="fr-FR" dirty="0" smtClean="0">
                <a:latin typeface="Calibri" pitchFamily="34" charset="0"/>
              </a:rPr>
              <a:t>Ils peuvent s'utiliser sur toutes les expressions composées de données structurées, donc à l'exception des expressions de type de données </a:t>
            </a:r>
            <a:r>
              <a:rPr lang="fr-FR" b="1" dirty="0" err="1" smtClean="0">
                <a:latin typeface="Calibri" pitchFamily="34" charset="0"/>
              </a:rPr>
              <a:t>text</a:t>
            </a:r>
            <a:r>
              <a:rPr lang="fr-FR" dirty="0" smtClean="0">
                <a:latin typeface="Calibri" pitchFamily="34" charset="0"/>
              </a:rPr>
              <a:t>, </a:t>
            </a:r>
            <a:r>
              <a:rPr lang="fr-FR" b="1" dirty="0" err="1" smtClean="0">
                <a:latin typeface="Calibri" pitchFamily="34" charset="0"/>
              </a:rPr>
              <a:t>ntext</a:t>
            </a:r>
            <a:r>
              <a:rPr lang="fr-FR" dirty="0" smtClean="0">
                <a:latin typeface="Calibri" pitchFamily="34" charset="0"/>
              </a:rPr>
              <a:t> ou </a:t>
            </a:r>
            <a:r>
              <a:rPr lang="fr-FR" b="1" dirty="0" smtClean="0">
                <a:latin typeface="Calibri" pitchFamily="34" charset="0"/>
              </a:rPr>
              <a:t>image</a:t>
            </a:r>
            <a:r>
              <a:rPr lang="fr-FR" dirty="0" smtClean="0">
                <a:latin typeface="Calibri" pitchFamily="34" charset="0"/>
              </a:rPr>
              <a:t>. </a:t>
            </a:r>
          </a:p>
          <a:p>
            <a:r>
              <a:rPr lang="fr-FR" dirty="0" smtClean="0">
                <a:latin typeface="Calibri" pitchFamily="34" charset="0"/>
              </a:rPr>
              <a:t>Nous reviendrons sur ces types particuliers ultérieurement. </a:t>
            </a:r>
          </a:p>
          <a:p>
            <a:endParaRPr lang="fr-FR" b="1" u="sng"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opérateurs </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Les opérateurs logiques:</a:t>
            </a:r>
          </a:p>
          <a:p>
            <a:endParaRPr lang="fr-FR" dirty="0" smtClean="0">
              <a:latin typeface="Calibri" pitchFamily="34" charset="0"/>
            </a:endParaRPr>
          </a:p>
          <a:p>
            <a:r>
              <a:rPr lang="fr-FR" dirty="0" smtClean="0">
                <a:latin typeface="Calibri" pitchFamily="34" charset="0"/>
              </a:rPr>
              <a:t>Les opérateurs logiques testent la valeur logique d'une condition.</a:t>
            </a:r>
          </a:p>
          <a:p>
            <a:endParaRPr lang="fr-FR" dirty="0" smtClean="0">
              <a:latin typeface="Calibri" pitchFamily="34" charset="0"/>
            </a:endParaRPr>
          </a:p>
          <a:p>
            <a:r>
              <a:rPr lang="fr-FR" dirty="0" smtClean="0">
                <a:latin typeface="Calibri" pitchFamily="34" charset="0"/>
              </a:rPr>
              <a:t>Les opérateurs logiques, comme les opérateurs de comparaison, retournent un type de données booléen de valeur </a:t>
            </a:r>
            <a:r>
              <a:rPr lang="fr-FR" b="1" dirty="0" smtClean="0">
                <a:latin typeface="Calibri" pitchFamily="34" charset="0"/>
              </a:rPr>
              <a:t>TRUE</a:t>
            </a:r>
            <a:r>
              <a:rPr lang="fr-FR" dirty="0" smtClean="0">
                <a:latin typeface="Calibri" pitchFamily="34" charset="0"/>
              </a:rPr>
              <a:t> ou </a:t>
            </a:r>
            <a:r>
              <a:rPr lang="fr-FR" b="1" dirty="0" smtClean="0">
                <a:latin typeface="Calibri" pitchFamily="34" charset="0"/>
              </a:rPr>
              <a:t>FALSE</a:t>
            </a:r>
            <a:r>
              <a:rPr lang="fr-FR" dirty="0" smtClean="0">
                <a:latin typeface="Calibri" pitchFamily="34" charset="0"/>
              </a:rPr>
              <a:t>.</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Rappels sur les opérateurs </a:t>
            </a:r>
            <a:r>
              <a:rPr lang="fr-FR" sz="3200" dirty="0" smtClean="0">
                <a:latin typeface="Calibri" pitchFamily="34" charset="0"/>
              </a:rPr>
              <a:t>:</a:t>
            </a:r>
          </a:p>
          <a:p>
            <a:endParaRPr lang="fr-FR" sz="2400" b="1" u="sng" dirty="0" smtClean="0">
              <a:latin typeface="Calibri" pitchFamily="34" charset="0"/>
            </a:endParaRPr>
          </a:p>
          <a:p>
            <a:r>
              <a:rPr lang="fr-FR" b="1" u="sng" dirty="0" smtClean="0">
                <a:latin typeface="Calibri" pitchFamily="34" charset="0"/>
              </a:rPr>
              <a:t>Les opérateurs logiques:</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15362" name="Picture 2" descr="D:\my courses for ofppt\M18 SGBD2\img.png"/>
          <p:cNvPicPr>
            <a:picLocks noChangeAspect="1" noChangeArrowheads="1"/>
          </p:cNvPicPr>
          <p:nvPr/>
        </p:nvPicPr>
        <p:blipFill>
          <a:blip r:embed="rId2"/>
          <a:srcRect/>
          <a:stretch>
            <a:fillRect/>
          </a:stretch>
        </p:blipFill>
        <p:spPr bwMode="auto">
          <a:xfrm>
            <a:off x="1643042" y="3476625"/>
            <a:ext cx="6572296" cy="3381375"/>
          </a:xfrm>
          <a:prstGeom prst="rect">
            <a:avLst/>
          </a:prstGeom>
          <a:noFill/>
        </p:spPr>
      </p:pic>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000" b="1" dirty="0" smtClean="0"/>
              <a:t>A quoi sert le N devant une chaîne de </a:t>
            </a:r>
            <a:r>
              <a:rPr lang="fr-FR" sz="3000" b="1" dirty="0" smtClean="0"/>
              <a:t>caractère</a:t>
            </a:r>
            <a:r>
              <a:rPr lang="fr-FR" sz="3000" b="1" dirty="0" smtClean="0">
                <a:latin typeface="Calibri" pitchFamily="34" charset="0"/>
              </a:rPr>
              <a:t> </a:t>
            </a:r>
            <a:r>
              <a:rPr lang="fr-FR" sz="3000" dirty="0" smtClean="0">
                <a:latin typeface="Calibri" pitchFamily="34" charset="0"/>
              </a:rPr>
              <a:t>:</a:t>
            </a:r>
          </a:p>
          <a:p>
            <a:endParaRPr lang="fr-FR" dirty="0" smtClean="0">
              <a:latin typeface="Calibri" pitchFamily="34" charset="0"/>
            </a:endParaRPr>
          </a:p>
          <a:p>
            <a:endParaRPr lang="fr-FR" dirty="0" smtClean="0">
              <a:latin typeface="Calibri" pitchFamily="34" charset="0"/>
            </a:endParaRPr>
          </a:p>
          <a:p>
            <a:r>
              <a:rPr lang="fr-FR" dirty="0" smtClean="0">
                <a:latin typeface="Calibri" pitchFamily="34" charset="0"/>
              </a:rPr>
              <a:t>Pourquoi </a:t>
            </a:r>
            <a:r>
              <a:rPr lang="fr-FR" dirty="0" smtClean="0">
                <a:latin typeface="Calibri" pitchFamily="34" charset="0"/>
              </a:rPr>
              <a:t>Management Studio s'obstine à mettre un N devant les chaînes de caractère quand on lui demande de générer un </a:t>
            </a:r>
            <a:r>
              <a:rPr lang="fr-FR" dirty="0" smtClean="0">
                <a:latin typeface="Calibri" pitchFamily="34" charset="0"/>
              </a:rPr>
              <a:t>script?</a:t>
            </a:r>
          </a:p>
          <a:p>
            <a:endParaRPr lang="fr-FR" dirty="0" smtClean="0">
              <a:latin typeface="Calibri" pitchFamily="34" charset="0"/>
            </a:endParaRPr>
          </a:p>
          <a:p>
            <a:r>
              <a:rPr lang="fr-FR" dirty="0" smtClean="0"/>
              <a:t>Pour le comprendre, essayez le script suivant :</a:t>
            </a:r>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000" b="1" dirty="0" smtClean="0"/>
              <a:t>A quoi sert le N devant une chaîne de </a:t>
            </a:r>
            <a:r>
              <a:rPr lang="fr-FR" sz="3000" b="1" dirty="0" smtClean="0"/>
              <a:t>caractère</a:t>
            </a:r>
            <a:r>
              <a:rPr lang="fr-FR" sz="3000" b="1" dirty="0" smtClean="0">
                <a:latin typeface="Calibri" pitchFamily="34" charset="0"/>
              </a:rPr>
              <a:t> </a:t>
            </a:r>
            <a:r>
              <a:rPr lang="fr-FR" sz="3000" dirty="0" smtClean="0">
                <a:latin typeface="Calibri" pitchFamily="34" charset="0"/>
              </a:rPr>
              <a:t>:</a:t>
            </a:r>
          </a:p>
          <a:p>
            <a:endParaRPr lang="fr-FR" dirty="0" smtClean="0">
              <a:latin typeface="Calibri" pitchFamily="34" charset="0"/>
            </a:endParaRPr>
          </a:p>
          <a:p>
            <a:r>
              <a:rPr lang="fr-FR" dirty="0" smtClean="0">
                <a:latin typeface="Calibri" pitchFamily="34" charset="0"/>
              </a:rPr>
              <a:t>CREATE TABLE </a:t>
            </a:r>
            <a:r>
              <a:rPr lang="fr-FR" dirty="0" err="1" smtClean="0">
                <a:latin typeface="Calibri" pitchFamily="34" charset="0"/>
              </a:rPr>
              <a:t>Test_Collate</a:t>
            </a:r>
            <a:r>
              <a:rPr lang="fr-FR" dirty="0" smtClean="0">
                <a:latin typeface="Calibri" pitchFamily="34" charset="0"/>
              </a:rPr>
              <a:t/>
            </a:r>
            <a:br>
              <a:rPr lang="fr-FR" dirty="0" smtClean="0">
                <a:latin typeface="Calibri" pitchFamily="34" charset="0"/>
              </a:rPr>
            </a:br>
            <a:r>
              <a:rPr lang="fr-FR" dirty="0" smtClean="0">
                <a:latin typeface="Calibri" pitchFamily="34" charset="0"/>
              </a:rPr>
              <a:t>(</a:t>
            </a:r>
            <a:br>
              <a:rPr lang="fr-FR" dirty="0" smtClean="0">
                <a:latin typeface="Calibri" pitchFamily="34" charset="0"/>
              </a:rPr>
            </a:br>
            <a:r>
              <a:rPr lang="fr-FR" dirty="0" smtClean="0">
                <a:latin typeface="Calibri" pitchFamily="34" charset="0"/>
              </a:rPr>
              <a:t>    Id </a:t>
            </a:r>
            <a:r>
              <a:rPr lang="fr-FR" dirty="0" smtClean="0">
                <a:latin typeface="Calibri" pitchFamily="34" charset="0"/>
              </a:rPr>
              <a:t>INT,</a:t>
            </a:r>
            <a:r>
              <a:rPr lang="fr-FR" dirty="0" smtClean="0">
                <a:latin typeface="Calibri" pitchFamily="34" charset="0"/>
              </a:rPr>
              <a:t/>
            </a:r>
            <a:br>
              <a:rPr lang="fr-FR" dirty="0" smtClean="0">
                <a:latin typeface="Calibri" pitchFamily="34" charset="0"/>
              </a:rPr>
            </a:br>
            <a:r>
              <a:rPr lang="fr-FR" dirty="0" smtClean="0">
                <a:latin typeface="Calibri" pitchFamily="34" charset="0"/>
              </a:rPr>
              <a:t>    ch1 </a:t>
            </a:r>
            <a:r>
              <a:rPr lang="fr-FR" dirty="0" smtClean="0">
                <a:latin typeface="Calibri" pitchFamily="34" charset="0"/>
              </a:rPr>
              <a:t>VARCHAR)</a:t>
            </a:r>
            <a:r>
              <a:rPr lang="fr-FR" dirty="0" smtClean="0">
                <a:latin typeface="Calibri" pitchFamily="34" charset="0"/>
              </a:rPr>
              <a:t> COLLATE Latin1_General_CI_AS</a:t>
            </a:r>
            <a:r>
              <a:rPr lang="fr-FR" dirty="0" smtClean="0">
                <a:latin typeface="Calibri" pitchFamily="34" charset="0"/>
              </a:rPr>
              <a:t>,</a:t>
            </a:r>
            <a:r>
              <a:rPr lang="fr-FR" dirty="0" smtClean="0">
                <a:latin typeface="Calibri" pitchFamily="34" charset="0"/>
              </a:rPr>
              <a:t/>
            </a:r>
            <a:br>
              <a:rPr lang="fr-FR" dirty="0" smtClean="0">
                <a:latin typeface="Calibri" pitchFamily="34" charset="0"/>
              </a:rPr>
            </a:br>
            <a:r>
              <a:rPr lang="fr-FR" dirty="0" smtClean="0">
                <a:latin typeface="Calibri" pitchFamily="34" charset="0"/>
              </a:rPr>
              <a:t>    ch2 </a:t>
            </a:r>
            <a:r>
              <a:rPr lang="fr-FR" dirty="0" smtClean="0">
                <a:latin typeface="Calibri" pitchFamily="34" charset="0"/>
              </a:rPr>
              <a:t>VARCHAR(50)</a:t>
            </a:r>
            <a:r>
              <a:rPr lang="fr-FR" dirty="0" smtClean="0">
                <a:latin typeface="Calibri" pitchFamily="34" charset="0"/>
              </a:rPr>
              <a:t> COLLATE </a:t>
            </a:r>
            <a:r>
              <a:rPr lang="fr-FR" dirty="0" err="1" smtClean="0">
                <a:latin typeface="Calibri" pitchFamily="34" charset="0"/>
              </a:rPr>
              <a:t>Greek_CI_AS</a:t>
            </a:r>
            <a:r>
              <a:rPr lang="fr-FR" dirty="0" smtClean="0">
                <a:latin typeface="Calibri" pitchFamily="34" charset="0"/>
              </a:rPr>
              <a:t>,</a:t>
            </a:r>
            <a:r>
              <a:rPr lang="fr-FR" dirty="0" smtClean="0">
                <a:latin typeface="Calibri" pitchFamily="34" charset="0"/>
              </a:rPr>
              <a:t/>
            </a:r>
            <a:br>
              <a:rPr lang="fr-FR" dirty="0" smtClean="0">
                <a:latin typeface="Calibri" pitchFamily="34" charset="0"/>
              </a:rPr>
            </a:br>
            <a:r>
              <a:rPr lang="fr-FR" dirty="0" smtClean="0">
                <a:latin typeface="Calibri" pitchFamily="34" charset="0"/>
              </a:rPr>
              <a:t>    ch3 </a:t>
            </a:r>
            <a:r>
              <a:rPr lang="fr-FR" dirty="0" smtClean="0">
                <a:latin typeface="Calibri" pitchFamily="34" charset="0"/>
              </a:rPr>
              <a:t>VARCHAR(50</a:t>
            </a:r>
            <a:r>
              <a:rPr lang="fr-FR" dirty="0" smtClean="0">
                <a:latin typeface="Calibri" pitchFamily="34" charset="0"/>
              </a:rPr>
              <a:t>) COLLATE </a:t>
            </a:r>
            <a:r>
              <a:rPr lang="fr-FR" dirty="0" err="1" smtClean="0">
                <a:latin typeface="Calibri" pitchFamily="34" charset="0"/>
              </a:rPr>
              <a:t>Cyrillic_General_CI_AS</a:t>
            </a:r>
            <a:r>
              <a:rPr lang="fr-FR" dirty="0" smtClean="0">
                <a:latin typeface="Calibri" pitchFamily="34" charset="0"/>
              </a:rPr>
              <a:t/>
            </a:r>
            <a:br>
              <a:rPr lang="fr-FR" dirty="0" smtClean="0">
                <a:latin typeface="Calibri" pitchFamily="34" charset="0"/>
              </a:rPr>
            </a:br>
            <a:r>
              <a:rPr lang="fr-FR" dirty="0" smtClean="0">
                <a:latin typeface="Calibri" pitchFamily="34" charset="0"/>
              </a:rPr>
              <a:t>)</a:t>
            </a:r>
            <a:br>
              <a:rPr lang="fr-FR" dirty="0" smtClean="0">
                <a:latin typeface="Calibri" pitchFamily="34" charset="0"/>
              </a:rPr>
            </a:br>
            <a:r>
              <a:rPr lang="fr-FR" dirty="0" smtClean="0">
                <a:latin typeface="Calibri" pitchFamily="34" charset="0"/>
              </a:rPr>
              <a:t>GO</a:t>
            </a: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000" b="1" dirty="0" smtClean="0"/>
              <a:t>A quoi sert le N devant une chaîne de </a:t>
            </a:r>
            <a:r>
              <a:rPr lang="fr-FR" sz="3000" b="1" dirty="0" smtClean="0"/>
              <a:t>caractère</a:t>
            </a:r>
            <a:r>
              <a:rPr lang="fr-FR" sz="3000" b="1" dirty="0" smtClean="0">
                <a:latin typeface="Calibri" pitchFamily="34" charset="0"/>
              </a:rPr>
              <a:t> </a:t>
            </a:r>
            <a:r>
              <a:rPr lang="fr-FR" sz="3000" dirty="0" smtClean="0">
                <a:latin typeface="Calibri" pitchFamily="34" charset="0"/>
              </a:rPr>
              <a:t>:</a:t>
            </a:r>
          </a:p>
          <a:p>
            <a:r>
              <a:rPr lang="fr-FR" dirty="0" smtClean="0">
                <a:latin typeface="Calibri" pitchFamily="34" charset="0"/>
              </a:rPr>
              <a:t/>
            </a:r>
            <a:br>
              <a:rPr lang="fr-FR" dirty="0" smtClean="0">
                <a:latin typeface="Calibri" pitchFamily="34" charset="0"/>
              </a:rPr>
            </a:br>
            <a:r>
              <a:rPr lang="fr-FR" dirty="0" smtClean="0">
                <a:latin typeface="Calibri" pitchFamily="34" charset="0"/>
              </a:rPr>
              <a:t>-- Sans le N</a:t>
            </a:r>
            <a:br>
              <a:rPr lang="fr-FR" dirty="0" smtClean="0">
                <a:latin typeface="Calibri" pitchFamily="34" charset="0"/>
              </a:rPr>
            </a:br>
            <a:r>
              <a:rPr lang="fr-FR" dirty="0" smtClean="0">
                <a:latin typeface="Calibri" pitchFamily="34" charset="0"/>
              </a:rPr>
              <a:t>INSERT INTO</a:t>
            </a:r>
            <a:r>
              <a:rPr lang="fr-FR" dirty="0" smtClean="0">
                <a:latin typeface="Calibri" pitchFamily="34" charset="0"/>
              </a:rPr>
              <a:t> </a:t>
            </a:r>
            <a:r>
              <a:rPr lang="fr-FR" dirty="0" err="1" smtClean="0">
                <a:latin typeface="Calibri" pitchFamily="34" charset="0"/>
              </a:rPr>
              <a:t>Test_Collate</a:t>
            </a:r>
            <a:r>
              <a:rPr lang="fr-FR" dirty="0" smtClean="0">
                <a:latin typeface="Calibri" pitchFamily="34" charset="0"/>
              </a:rPr>
              <a:t/>
            </a:r>
            <a:br>
              <a:rPr lang="fr-FR" dirty="0" smtClean="0">
                <a:latin typeface="Calibri" pitchFamily="34" charset="0"/>
              </a:rPr>
            </a:br>
            <a:r>
              <a:rPr lang="fr-FR" dirty="0" smtClean="0">
                <a:latin typeface="Calibri" pitchFamily="34" charset="0"/>
              </a:rPr>
              <a:t>VALUES(1, 'Français', '</a:t>
            </a:r>
            <a:r>
              <a:rPr lang="el-GR" dirty="0" smtClean="0">
                <a:latin typeface="Calibri" pitchFamily="34" charset="0"/>
              </a:rPr>
              <a:t>ΔΖΗΘΛπςσφ', '</a:t>
            </a:r>
            <a:r>
              <a:rPr lang="az-Cyrl-AZ" dirty="0" smtClean="0">
                <a:latin typeface="Calibri" pitchFamily="34" charset="0"/>
              </a:rPr>
              <a:t>ЪЫЬЮЯав')</a:t>
            </a:r>
            <a:br>
              <a:rPr lang="az-Cyrl-AZ" dirty="0" smtClean="0">
                <a:latin typeface="Calibri" pitchFamily="34" charset="0"/>
              </a:rPr>
            </a:br>
            <a:r>
              <a:rPr lang="fr-FR" dirty="0" smtClean="0">
                <a:latin typeface="Calibri" pitchFamily="34" charset="0"/>
              </a:rPr>
              <a:t>GO</a:t>
            </a:r>
            <a:br>
              <a:rPr lang="fr-FR" dirty="0" smtClean="0">
                <a:latin typeface="Calibri" pitchFamily="34" charset="0"/>
              </a:rPr>
            </a:br>
            <a:r>
              <a:rPr lang="fr-FR" dirty="0" smtClean="0">
                <a:latin typeface="Calibri" pitchFamily="34" charset="0"/>
              </a:rPr>
              <a:t/>
            </a:r>
            <a:br>
              <a:rPr lang="fr-FR" dirty="0" smtClean="0">
                <a:latin typeface="Calibri" pitchFamily="34" charset="0"/>
              </a:rPr>
            </a:br>
            <a:r>
              <a:rPr lang="fr-FR" dirty="0" smtClean="0">
                <a:latin typeface="Calibri" pitchFamily="34" charset="0"/>
              </a:rPr>
              <a:t>-- Avec le N</a:t>
            </a:r>
            <a:br>
              <a:rPr lang="fr-FR" dirty="0" smtClean="0">
                <a:latin typeface="Calibri" pitchFamily="34" charset="0"/>
              </a:rPr>
            </a:br>
            <a:r>
              <a:rPr lang="fr-FR" dirty="0" smtClean="0">
                <a:latin typeface="Calibri" pitchFamily="34" charset="0"/>
              </a:rPr>
              <a:t>INSERT INTO</a:t>
            </a:r>
            <a:r>
              <a:rPr lang="fr-FR" dirty="0" smtClean="0">
                <a:latin typeface="Calibri" pitchFamily="34" charset="0"/>
              </a:rPr>
              <a:t> </a:t>
            </a:r>
            <a:r>
              <a:rPr lang="fr-FR" dirty="0" err="1" smtClean="0">
                <a:latin typeface="Calibri" pitchFamily="34" charset="0"/>
              </a:rPr>
              <a:t>Test_Collate</a:t>
            </a:r>
            <a:r>
              <a:rPr lang="fr-FR" dirty="0" smtClean="0">
                <a:latin typeface="Calibri" pitchFamily="34" charset="0"/>
              </a:rPr>
              <a:t/>
            </a:r>
            <a:br>
              <a:rPr lang="fr-FR" dirty="0" smtClean="0">
                <a:latin typeface="Calibri" pitchFamily="34" charset="0"/>
              </a:rPr>
            </a:br>
            <a:r>
              <a:rPr lang="fr-FR" dirty="0" smtClean="0">
                <a:latin typeface="Calibri" pitchFamily="34" charset="0"/>
              </a:rPr>
              <a:t>VALUES(2, N'Français', N'</a:t>
            </a:r>
            <a:r>
              <a:rPr lang="el-GR" dirty="0" smtClean="0">
                <a:latin typeface="Calibri" pitchFamily="34" charset="0"/>
              </a:rPr>
              <a:t>ΔΖΗΘΛπςσφ', </a:t>
            </a:r>
            <a:r>
              <a:rPr lang="fr-FR" dirty="0" smtClean="0">
                <a:latin typeface="Calibri" pitchFamily="34" charset="0"/>
              </a:rPr>
              <a:t>N'</a:t>
            </a:r>
            <a:r>
              <a:rPr lang="az-Cyrl-AZ" dirty="0" smtClean="0">
                <a:latin typeface="Calibri" pitchFamily="34" charset="0"/>
              </a:rPr>
              <a:t>ЪЫЬЮЯав')</a:t>
            </a:r>
            <a:br>
              <a:rPr lang="az-Cyrl-AZ" dirty="0" smtClean="0">
                <a:latin typeface="Calibri" pitchFamily="34" charset="0"/>
              </a:rPr>
            </a:br>
            <a:r>
              <a:rPr lang="fr-FR" dirty="0" smtClean="0">
                <a:latin typeface="Calibri" pitchFamily="34" charset="0"/>
              </a:rPr>
              <a:t>GO</a:t>
            </a: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Introduction (4)</a:t>
            </a:r>
            <a:r>
              <a:rPr lang="fr-FR" sz="3200" dirty="0" smtClean="0">
                <a:latin typeface="Calibri" pitchFamily="34" charset="0"/>
              </a:rPr>
              <a:t>:</a:t>
            </a:r>
          </a:p>
          <a:p>
            <a:endParaRPr lang="fr-FR" sz="1600" dirty="0" smtClean="0"/>
          </a:p>
          <a:p>
            <a:pPr algn="just"/>
            <a:r>
              <a:rPr lang="fr-FR" sz="2400" dirty="0" smtClean="0">
                <a:latin typeface="Calibri" pitchFamily="34" charset="0"/>
              </a:rPr>
              <a:t>Le recours à la programmation de ces transactions dans des procédures stockées permet :</a:t>
            </a:r>
          </a:p>
          <a:p>
            <a:r>
              <a:rPr lang="fr-FR" sz="2400" dirty="0" smtClean="0">
                <a:latin typeface="Calibri" pitchFamily="34" charset="0"/>
              </a:rPr>
              <a:t> </a:t>
            </a:r>
          </a:p>
          <a:p>
            <a:pPr>
              <a:buFont typeface="Arial" pitchFamily="34" charset="0"/>
              <a:buChar char="•"/>
            </a:pPr>
            <a:r>
              <a:rPr lang="fr-FR" sz="2400" dirty="0" smtClean="0">
                <a:latin typeface="Calibri" pitchFamily="34" charset="0"/>
              </a:rPr>
              <a:t> D’assurer une répartition correcte des traitements côté client et serveur</a:t>
            </a:r>
          </a:p>
          <a:p>
            <a:pPr>
              <a:buFont typeface="Arial" pitchFamily="34" charset="0"/>
              <a:buChar char="•"/>
            </a:pPr>
            <a:r>
              <a:rPr lang="fr-FR" sz="2400" dirty="0" smtClean="0">
                <a:latin typeface="Calibri" pitchFamily="34" charset="0"/>
              </a:rPr>
              <a:t> De centraliser le code relatif à la manipulation des données et donc de rendre plus aisée la maintenance</a:t>
            </a:r>
          </a:p>
          <a:p>
            <a:pPr>
              <a:buFont typeface="Arial" pitchFamily="34" charset="0"/>
              <a:buChar char="•"/>
            </a:pPr>
            <a:r>
              <a:rPr lang="fr-FR" sz="2400" dirty="0" smtClean="0">
                <a:latin typeface="Calibri" pitchFamily="34" charset="0"/>
              </a:rPr>
              <a:t> De faciliter la réutilisation de code</a:t>
            </a:r>
          </a:p>
          <a:p>
            <a:pPr algn="just">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000" b="1" dirty="0" smtClean="0"/>
              <a:t>A quoi sert le N devant une chaîne de </a:t>
            </a:r>
            <a:r>
              <a:rPr lang="fr-FR" sz="3000" b="1" dirty="0" smtClean="0"/>
              <a:t>caractère</a:t>
            </a:r>
            <a:r>
              <a:rPr lang="fr-FR" sz="3000" b="1" dirty="0" smtClean="0">
                <a:latin typeface="Calibri" pitchFamily="34" charset="0"/>
              </a:rPr>
              <a:t> </a:t>
            </a:r>
            <a:r>
              <a:rPr lang="fr-FR" sz="3000" dirty="0" smtClean="0">
                <a:latin typeface="Calibri" pitchFamily="34" charset="0"/>
              </a:rPr>
              <a:t>:</a:t>
            </a:r>
          </a:p>
          <a:p>
            <a:r>
              <a:rPr lang="fr-FR" dirty="0" smtClean="0">
                <a:latin typeface="Calibri" pitchFamily="34" charset="0"/>
              </a:rPr>
              <a:t/>
            </a:r>
            <a:br>
              <a:rPr lang="fr-FR" dirty="0" smtClean="0">
                <a:latin typeface="Calibri" pitchFamily="34" charset="0"/>
              </a:rPr>
            </a:br>
            <a:r>
              <a:rPr lang="fr-FR" dirty="0" smtClean="0">
                <a:latin typeface="Calibri" pitchFamily="34" charset="0"/>
              </a:rPr>
              <a:t>SELECT</a:t>
            </a:r>
            <a:r>
              <a:rPr lang="fr-FR" dirty="0" smtClean="0">
                <a:latin typeface="Calibri" pitchFamily="34" charset="0"/>
              </a:rPr>
              <a:t> * FROM </a:t>
            </a:r>
            <a:r>
              <a:rPr lang="fr-FR" dirty="0" err="1" smtClean="0">
                <a:latin typeface="Calibri" pitchFamily="34" charset="0"/>
              </a:rPr>
              <a:t>Test_Collate</a:t>
            </a:r>
            <a:r>
              <a:rPr lang="fr-FR" dirty="0" smtClean="0">
                <a:latin typeface="Calibri" pitchFamily="34" charset="0"/>
              </a:rPr>
              <a:t/>
            </a:r>
            <a:br>
              <a:rPr lang="fr-FR" dirty="0" smtClean="0">
                <a:latin typeface="Calibri" pitchFamily="34" charset="0"/>
              </a:rPr>
            </a:br>
            <a:r>
              <a:rPr lang="fr-FR" dirty="0" smtClean="0">
                <a:latin typeface="Calibri" pitchFamily="34" charset="0"/>
              </a:rPr>
              <a:t>GO</a:t>
            </a:r>
            <a:br>
              <a:rPr lang="fr-FR" dirty="0" smtClean="0">
                <a:latin typeface="Calibri" pitchFamily="34" charset="0"/>
              </a:rPr>
            </a:br>
            <a:endParaRPr lang="fr-FR" dirty="0" smtClean="0">
              <a:latin typeface="Calibri" pitchFamily="34" charset="0"/>
            </a:endParaRPr>
          </a:p>
          <a:p>
            <a:r>
              <a:rPr lang="fr-FR" dirty="0" smtClean="0">
                <a:latin typeface="Calibri" pitchFamily="34" charset="0"/>
              </a:rPr>
              <a:t>Le résultat du dernier SELECT est ici </a:t>
            </a:r>
            <a:r>
              <a:rPr lang="fr-FR" dirty="0" smtClean="0">
                <a:latin typeface="Calibri" pitchFamily="34" charset="0"/>
              </a:rPr>
              <a:t>:</a:t>
            </a:r>
          </a:p>
          <a:p>
            <a:endParaRPr lang="fr-FR" dirty="0" smtClean="0">
              <a:latin typeface="Calibri" pitchFamily="34" charset="0"/>
            </a:endParaRPr>
          </a:p>
          <a:p>
            <a:r>
              <a:rPr lang="fr-FR" dirty="0" smtClean="0">
                <a:latin typeface="Calibri" pitchFamily="34" charset="0"/>
              </a:rPr>
              <a:t>1      Français        ???</a:t>
            </a:r>
            <a:r>
              <a:rPr lang="fr-FR" dirty="0" err="1" smtClean="0">
                <a:latin typeface="Calibri" pitchFamily="34" charset="0"/>
              </a:rPr>
              <a:t>T?p?sf</a:t>
            </a:r>
            <a:r>
              <a:rPr lang="fr-FR" dirty="0" smtClean="0">
                <a:latin typeface="Calibri" pitchFamily="34" charset="0"/>
              </a:rPr>
              <a:t>            ???????</a:t>
            </a:r>
            <a:endParaRPr lang="fr-FR" dirty="0" smtClean="0">
              <a:latin typeface="Calibri" pitchFamily="34" charset="0"/>
            </a:endParaRPr>
          </a:p>
          <a:p>
            <a:r>
              <a:rPr lang="fr-FR" dirty="0" smtClean="0">
                <a:latin typeface="Calibri" pitchFamily="34" charset="0"/>
              </a:rPr>
              <a:t>2      Français        </a:t>
            </a:r>
            <a:r>
              <a:rPr lang="fr-FR" dirty="0" err="1" smtClean="0">
                <a:latin typeface="Calibri" pitchFamily="34" charset="0"/>
              </a:rPr>
              <a:t>ΔΖΗΘΛπςσφ</a:t>
            </a:r>
            <a:r>
              <a:rPr lang="fr-FR" dirty="0" smtClean="0">
                <a:latin typeface="Calibri" pitchFamily="34" charset="0"/>
              </a:rPr>
              <a:t>       </a:t>
            </a:r>
            <a:r>
              <a:rPr lang="fr-FR" dirty="0" err="1" smtClean="0">
                <a:latin typeface="Calibri" pitchFamily="34" charset="0"/>
              </a:rPr>
              <a:t>ЪЫЬЮЯав</a:t>
            </a:r>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000" b="1" dirty="0" smtClean="0"/>
              <a:t>A quoi sert le N devant une chaîne de </a:t>
            </a:r>
            <a:r>
              <a:rPr lang="fr-FR" sz="3000" b="1" dirty="0" smtClean="0"/>
              <a:t>caractère</a:t>
            </a:r>
            <a:r>
              <a:rPr lang="fr-FR" sz="3000" b="1" dirty="0" smtClean="0">
                <a:latin typeface="Calibri" pitchFamily="34" charset="0"/>
              </a:rPr>
              <a:t> </a:t>
            </a:r>
            <a:r>
              <a:rPr lang="fr-FR" sz="3000" dirty="0" smtClean="0">
                <a:latin typeface="Calibri" pitchFamily="34" charset="0"/>
              </a:rPr>
              <a:t>:</a:t>
            </a:r>
          </a:p>
          <a:p>
            <a:r>
              <a:rPr lang="fr-FR" dirty="0" smtClean="0">
                <a:latin typeface="Calibri" pitchFamily="34" charset="0"/>
              </a:rPr>
              <a:t/>
            </a:r>
            <a:br>
              <a:rPr lang="fr-FR" dirty="0" smtClean="0">
                <a:latin typeface="Calibri" pitchFamily="34" charset="0"/>
              </a:rPr>
            </a:br>
            <a:endParaRPr lang="fr-FR" dirty="0" smtClean="0">
              <a:latin typeface="Calibri" pitchFamily="34" charset="0"/>
            </a:endParaRPr>
          </a:p>
          <a:p>
            <a:r>
              <a:rPr lang="fr-FR" dirty="0" smtClean="0">
                <a:latin typeface="Calibri" pitchFamily="34" charset="0"/>
              </a:rPr>
              <a:t>Que faut-il en conclure ? </a:t>
            </a:r>
            <a:endParaRPr lang="fr-FR" dirty="0" smtClean="0">
              <a:latin typeface="Calibri" pitchFamily="34" charset="0"/>
            </a:endParaRPr>
          </a:p>
          <a:p>
            <a:endParaRPr lang="fr-FR" dirty="0" smtClean="0">
              <a:latin typeface="Calibri" pitchFamily="34" charset="0"/>
            </a:endParaRPr>
          </a:p>
          <a:p>
            <a:r>
              <a:rPr lang="fr-FR" dirty="0" smtClean="0">
                <a:latin typeface="Calibri" pitchFamily="34" charset="0"/>
              </a:rPr>
              <a:t>Et </a:t>
            </a:r>
            <a:r>
              <a:rPr lang="fr-FR" dirty="0" smtClean="0">
                <a:latin typeface="Calibri" pitchFamily="34" charset="0"/>
              </a:rPr>
              <a:t>bien que le moteur de base de données traite la chaîne comme étant non Unicode sans le N, et comme étant Unicode avec le N.</a:t>
            </a:r>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b="1" dirty="0" smtClean="0"/>
          </a:p>
          <a:p>
            <a:r>
              <a:rPr lang="fr-FR" sz="3000" b="1" dirty="0" smtClean="0"/>
              <a:t>A </a:t>
            </a:r>
            <a:r>
              <a:rPr lang="fr-FR" sz="3000" b="1" dirty="0" smtClean="0"/>
              <a:t>quoi sert le GO </a:t>
            </a:r>
            <a:r>
              <a:rPr lang="fr-FR" sz="3000" b="1" dirty="0" smtClean="0"/>
              <a:t>:</a:t>
            </a:r>
            <a:r>
              <a:rPr lang="fr-FR" dirty="0" smtClean="0">
                <a:latin typeface="Calibri" pitchFamily="34" charset="0"/>
              </a:rPr>
              <a:t/>
            </a:r>
            <a:br>
              <a:rPr lang="fr-FR" dirty="0" smtClean="0">
                <a:latin typeface="Calibri" pitchFamily="34" charset="0"/>
              </a:rPr>
            </a:br>
            <a:endParaRPr lang="fr-FR" dirty="0" smtClean="0">
              <a:latin typeface="Calibri" pitchFamily="34" charset="0"/>
            </a:endParaRPr>
          </a:p>
          <a:p>
            <a:r>
              <a:rPr lang="fr-FR" dirty="0" smtClean="0">
                <a:latin typeface="Calibri" pitchFamily="34" charset="0"/>
              </a:rPr>
              <a:t>GO </a:t>
            </a:r>
            <a:r>
              <a:rPr lang="fr-FR" dirty="0" smtClean="0">
                <a:latin typeface="Calibri" pitchFamily="34" charset="0"/>
              </a:rPr>
              <a:t>n’est pas une commande SQL. C’est une commande de l’interpréteur qu’est SSMS ou SQLcmd.</a:t>
            </a:r>
            <a:br>
              <a:rPr lang="fr-FR" dirty="0" smtClean="0">
                <a:latin typeface="Calibri" pitchFamily="34" charset="0"/>
              </a:rPr>
            </a:br>
            <a:endParaRPr lang="fr-FR" dirty="0" smtClean="0">
              <a:latin typeface="Calibri" pitchFamily="34" charset="0"/>
            </a:endParaRPr>
          </a:p>
          <a:p>
            <a:r>
              <a:rPr lang="fr-FR" dirty="0" smtClean="0">
                <a:latin typeface="Calibri" pitchFamily="34" charset="0"/>
              </a:rPr>
              <a:t>Cette </a:t>
            </a:r>
            <a:r>
              <a:rPr lang="fr-FR" dirty="0" smtClean="0">
                <a:latin typeface="Calibri" pitchFamily="34" charset="0"/>
              </a:rPr>
              <a:t>commande permet de forcer l’envoi du lot de commande SQL et d’attendre le retour du serveur avant de poursuivre</a:t>
            </a:r>
            <a:r>
              <a:rPr lang="fr-FR" dirty="0" smtClean="0">
                <a:latin typeface="Calibri" pitchFamily="34" charset="0"/>
              </a:rPr>
              <a:t>.</a:t>
            </a:r>
          </a:p>
          <a:p>
            <a:endParaRPr lang="fr-FR" dirty="0" smtClean="0">
              <a:latin typeface="Calibri" pitchFamily="34" charset="0"/>
            </a:endParaRPr>
          </a:p>
          <a:p>
            <a:r>
              <a:rPr lang="fr-FR" dirty="0" smtClean="0">
                <a:latin typeface="Calibri" pitchFamily="34" charset="0"/>
              </a:rPr>
              <a:t>Elle est indispensable dans certains cas de figure, car le serveur ne peut pas toujours comprendre ce que l’on veut faire d’un point de vue analyse syntaxique ou objet.</a:t>
            </a:r>
          </a:p>
          <a:p>
            <a:endParaRPr lang="fr-FR"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b="1" dirty="0" smtClean="0"/>
          </a:p>
          <a:p>
            <a:r>
              <a:rPr lang="fr-FR" sz="3000" b="1" dirty="0" smtClean="0"/>
              <a:t>A </a:t>
            </a:r>
            <a:r>
              <a:rPr lang="fr-FR" sz="3000" b="1" dirty="0" smtClean="0"/>
              <a:t>quoi sert le </a:t>
            </a:r>
            <a:r>
              <a:rPr lang="fr-FR" sz="3000" b="1" dirty="0" smtClean="0"/>
              <a:t>GO (2) :</a:t>
            </a:r>
            <a:r>
              <a:rPr lang="fr-FR" dirty="0" smtClean="0">
                <a:latin typeface="Calibri" pitchFamily="34" charset="0"/>
              </a:rPr>
              <a:t/>
            </a:r>
            <a:br>
              <a:rPr lang="fr-FR" dirty="0" smtClean="0">
                <a:latin typeface="Calibri" pitchFamily="34" charset="0"/>
              </a:rPr>
            </a:br>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r>
              <a:rPr lang="fr-FR" dirty="0" smtClean="0">
                <a:latin typeface="Calibri" pitchFamily="34" charset="0"/>
              </a:rPr>
              <a:t>Car le création de la vue se fait sur un objet qui n’existe pas à </a:t>
            </a:r>
            <a:r>
              <a:rPr lang="fr-FR" dirty="0" smtClean="0">
                <a:latin typeface="Calibri" pitchFamily="34" charset="0"/>
              </a:rPr>
              <a:t>l’interprétation.</a:t>
            </a:r>
            <a:endParaRPr lang="fr-FR" dirty="0" smtClean="0">
              <a:latin typeface="Calibri" pitchFamily="34" charset="0"/>
            </a:endParaRPr>
          </a:p>
        </p:txBody>
      </p:sp>
      <p:pic>
        <p:nvPicPr>
          <p:cNvPr id="3074" name="Picture 2" descr="D:\my courses for ofppt\M18 SGBD2\img.png"/>
          <p:cNvPicPr>
            <a:picLocks noChangeAspect="1" noChangeArrowheads="1"/>
          </p:cNvPicPr>
          <p:nvPr/>
        </p:nvPicPr>
        <p:blipFill>
          <a:blip r:embed="rId2"/>
          <a:srcRect/>
          <a:stretch>
            <a:fillRect/>
          </a:stretch>
        </p:blipFill>
        <p:spPr bwMode="auto">
          <a:xfrm>
            <a:off x="1000100" y="2714620"/>
            <a:ext cx="7916863" cy="2286016"/>
          </a:xfrm>
          <a:prstGeom prst="rect">
            <a:avLst/>
          </a:prstGeom>
          <a:noFill/>
        </p:spPr>
      </p:pic>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b="1" dirty="0" smtClean="0"/>
          </a:p>
          <a:p>
            <a:r>
              <a:rPr lang="fr-FR" sz="3000" b="1" dirty="0" smtClean="0"/>
              <a:t>A </a:t>
            </a:r>
            <a:r>
              <a:rPr lang="fr-FR" sz="3000" b="1" dirty="0" smtClean="0"/>
              <a:t>quoi sert le </a:t>
            </a:r>
            <a:r>
              <a:rPr lang="fr-FR" sz="3000" b="1" dirty="0" smtClean="0"/>
              <a:t>GO (3) :</a:t>
            </a:r>
            <a:r>
              <a:rPr lang="fr-FR" dirty="0" smtClean="0">
                <a:latin typeface="Calibri" pitchFamily="34" charset="0"/>
              </a:rPr>
              <a:t/>
            </a:r>
            <a:br>
              <a:rPr lang="fr-FR" dirty="0" smtClean="0">
                <a:latin typeface="Calibri" pitchFamily="34" charset="0"/>
              </a:rPr>
            </a:br>
            <a:endParaRPr lang="fr-FR" dirty="0" smtClean="0">
              <a:latin typeface="Calibri" pitchFamily="34" charset="0"/>
            </a:endParaRPr>
          </a:p>
          <a:p>
            <a:r>
              <a:rPr lang="fr-FR" dirty="0" smtClean="0">
                <a:latin typeface="Calibri" pitchFamily="34" charset="0"/>
              </a:rPr>
              <a:t>Avec </a:t>
            </a:r>
            <a:r>
              <a:rPr lang="fr-FR" dirty="0" smtClean="0">
                <a:latin typeface="Calibri" pitchFamily="34" charset="0"/>
              </a:rPr>
              <a:t>GO tout va bien </a:t>
            </a:r>
            <a:r>
              <a:rPr lang="fr-FR" dirty="0" smtClean="0">
                <a:latin typeface="Calibri" pitchFamily="34" charset="0"/>
              </a:rPr>
              <a:t>:</a:t>
            </a: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endParaRPr lang="fr-FR" dirty="0" smtClean="0">
              <a:latin typeface="Calibri" pitchFamily="34" charset="0"/>
            </a:endParaRPr>
          </a:p>
          <a:p>
            <a:r>
              <a:rPr lang="fr-FR" dirty="0" smtClean="0">
                <a:latin typeface="Calibri" pitchFamily="34" charset="0"/>
              </a:rPr>
              <a:t>Notez que GO doit toujours être sur une ligne séparée car c’est ligne à ligne qu’agit l’interpréteur de commande.</a:t>
            </a:r>
          </a:p>
          <a:p>
            <a:endParaRPr lang="fr-FR" dirty="0" smtClean="0">
              <a:latin typeface="Calibri" pitchFamily="34" charset="0"/>
            </a:endParaRPr>
          </a:p>
        </p:txBody>
      </p:sp>
      <p:pic>
        <p:nvPicPr>
          <p:cNvPr id="4098" name="Picture 2" descr="D:\my courses for ofppt\M18 SGBD2\img.png"/>
          <p:cNvPicPr>
            <a:picLocks noChangeAspect="1" noChangeArrowheads="1"/>
          </p:cNvPicPr>
          <p:nvPr/>
        </p:nvPicPr>
        <p:blipFill>
          <a:blip r:embed="rId2"/>
          <a:srcRect/>
          <a:stretch>
            <a:fillRect/>
          </a:stretch>
        </p:blipFill>
        <p:spPr bwMode="auto">
          <a:xfrm>
            <a:off x="1000100" y="3571876"/>
            <a:ext cx="7850187" cy="1428760"/>
          </a:xfrm>
          <a:prstGeom prst="rect">
            <a:avLst/>
          </a:prstGeom>
          <a:noFill/>
        </p:spPr>
      </p:pic>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b="1" dirty="0" smtClean="0"/>
          </a:p>
          <a:p>
            <a:r>
              <a:rPr lang="fr-FR" sz="3000" b="1" dirty="0" smtClean="0"/>
              <a:t>A </a:t>
            </a:r>
            <a:r>
              <a:rPr lang="fr-FR" sz="3000" b="1" dirty="0" smtClean="0"/>
              <a:t>quoi sert le </a:t>
            </a:r>
            <a:r>
              <a:rPr lang="fr-FR" sz="3000" b="1" dirty="0" smtClean="0"/>
              <a:t>GO (4) :</a:t>
            </a:r>
            <a:r>
              <a:rPr lang="fr-FR" dirty="0" smtClean="0">
                <a:latin typeface="Calibri" pitchFamily="34" charset="0"/>
              </a:rPr>
              <a:t/>
            </a:r>
            <a:br>
              <a:rPr lang="fr-FR" dirty="0" smtClean="0">
                <a:latin typeface="Calibri" pitchFamily="34" charset="0"/>
              </a:rPr>
            </a:br>
            <a:endParaRPr lang="fr-FR" dirty="0" smtClean="0">
              <a:latin typeface="Calibri" pitchFamily="34" charset="0"/>
            </a:endParaRPr>
          </a:p>
          <a:p>
            <a:endParaRPr lang="fr-FR" dirty="0" smtClean="0">
              <a:latin typeface="Calibri" pitchFamily="34" charset="0"/>
            </a:endParaRPr>
          </a:p>
        </p:txBody>
      </p:sp>
      <p:pic>
        <p:nvPicPr>
          <p:cNvPr id="5122" name="Picture 2" descr="D:\my courses for ofppt\M18 SGBD2\img.png"/>
          <p:cNvPicPr>
            <a:picLocks noChangeAspect="1" noChangeArrowheads="1"/>
          </p:cNvPicPr>
          <p:nvPr/>
        </p:nvPicPr>
        <p:blipFill>
          <a:blip r:embed="rId2"/>
          <a:srcRect/>
          <a:stretch>
            <a:fillRect/>
          </a:stretch>
        </p:blipFill>
        <p:spPr bwMode="auto">
          <a:xfrm>
            <a:off x="1142976" y="3000372"/>
            <a:ext cx="7850187" cy="3429024"/>
          </a:xfrm>
          <a:prstGeom prst="rect">
            <a:avLst/>
          </a:prstGeom>
          <a:noFill/>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endParaRPr lang="fr-FR" sz="1600" dirty="0" smtClean="0"/>
          </a:p>
          <a:p>
            <a:endParaRPr lang="fr-FR" sz="1600" dirty="0" smtClean="0"/>
          </a:p>
          <a:p>
            <a:endParaRPr lang="fr-FR" sz="1600" dirty="0" smtClean="0"/>
          </a:p>
          <a:p>
            <a:endParaRPr lang="fr-FR" sz="1600" dirty="0" smtClean="0"/>
          </a:p>
          <a:p>
            <a:endParaRPr lang="fr-FR" sz="1600" dirty="0" smtClean="0"/>
          </a:p>
          <a:p>
            <a:pPr algn="ctr"/>
            <a:r>
              <a:rPr lang="fr-FR" sz="3500" b="1" dirty="0" smtClean="0">
                <a:latin typeface="Calibri" pitchFamily="34" charset="0"/>
              </a:rPr>
              <a:t>Eléments de programmation</a:t>
            </a:r>
            <a:endParaRPr lang="fr-FR" sz="3500" b="1" dirty="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Les commentaires </a:t>
            </a:r>
            <a:r>
              <a:rPr lang="fr-FR" sz="3200" dirty="0" smtClean="0">
                <a:latin typeface="Calibri" pitchFamily="34" charset="0"/>
              </a:rPr>
              <a:t>:</a:t>
            </a:r>
          </a:p>
          <a:p>
            <a:endParaRPr lang="fr-FR" sz="1600" dirty="0" smtClean="0"/>
          </a:p>
          <a:p>
            <a:r>
              <a:rPr lang="fr-FR" sz="2400" dirty="0" smtClean="0">
                <a:latin typeface="Calibri" pitchFamily="34" charset="0"/>
              </a:rPr>
              <a:t>Il est possible d’insérer dans son code des commentaires :</a:t>
            </a:r>
          </a:p>
          <a:p>
            <a:pPr>
              <a:buFont typeface="Wingdings" pitchFamily="2" charset="2"/>
              <a:buChar char="ü"/>
            </a:pPr>
            <a:r>
              <a:rPr lang="fr-FR" sz="2400" dirty="0" smtClean="0">
                <a:latin typeface="Calibri" pitchFamily="34" charset="0"/>
              </a:rPr>
              <a:t> Pour commenter une ligne, il suffira de faire précéder le commentaire de deux tirets –</a:t>
            </a:r>
          </a:p>
          <a:p>
            <a:pPr>
              <a:buFont typeface="Wingdings" pitchFamily="2" charset="2"/>
              <a:buChar char="ü"/>
            </a:pPr>
            <a:r>
              <a:rPr lang="fr-FR" sz="2400" dirty="0" smtClean="0">
                <a:latin typeface="Calibri" pitchFamily="34" charset="0"/>
              </a:rPr>
              <a:t> Pour commenter un bloc, de le délimiter par /* et */</a:t>
            </a:r>
          </a:p>
          <a:p>
            <a:pPr algn="just"/>
            <a:endParaRPr lang="fr-FR" sz="2400" dirty="0" smtClean="0">
              <a:latin typeface="Calibri" pitchFamily="34" charset="0"/>
            </a:endParaRPr>
          </a:p>
        </p:txBody>
      </p:sp>
      <p:pic>
        <p:nvPicPr>
          <p:cNvPr id="1026" name="Picture 2" descr="D:\my courses for ofppt\M18 SGBD2\img.png"/>
          <p:cNvPicPr>
            <a:picLocks noChangeAspect="1" noChangeArrowheads="1"/>
          </p:cNvPicPr>
          <p:nvPr/>
        </p:nvPicPr>
        <p:blipFill>
          <a:blip r:embed="rId2"/>
          <a:srcRect/>
          <a:stretch>
            <a:fillRect/>
          </a:stretch>
        </p:blipFill>
        <p:spPr bwMode="auto">
          <a:xfrm>
            <a:off x="1357290" y="4786322"/>
            <a:ext cx="6500858" cy="1643074"/>
          </a:xfrm>
          <a:prstGeom prst="rect">
            <a:avLst/>
          </a:prstGeom>
          <a:noFill/>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500" b="1" dirty="0" smtClean="0">
                <a:latin typeface="Calibri" pitchFamily="34" charset="0"/>
              </a:rPr>
              <a:t>Règles de dénomination des objets</a:t>
            </a:r>
            <a:r>
              <a:rPr lang="fr-FR" sz="3200" dirty="0" smtClean="0">
                <a:latin typeface="Calibri" pitchFamily="34" charset="0"/>
              </a:rPr>
              <a:t>:</a:t>
            </a:r>
          </a:p>
          <a:p>
            <a:endParaRPr lang="fr-FR" sz="1600" dirty="0" smtClean="0"/>
          </a:p>
          <a:p>
            <a:r>
              <a:rPr lang="fr-FR" sz="2400" dirty="0" smtClean="0">
                <a:latin typeface="Calibri" pitchFamily="34" charset="0"/>
              </a:rPr>
              <a:t>Tous les noms d’objets (table, colonne, variable, etc.) doivent respecter les règles suivantes :</a:t>
            </a:r>
          </a:p>
          <a:p>
            <a:pPr>
              <a:buFont typeface="Wingdings" pitchFamily="2" charset="2"/>
              <a:buChar char="ü"/>
            </a:pPr>
            <a:r>
              <a:rPr lang="fr-FR" sz="2400" dirty="0" smtClean="0">
                <a:latin typeface="Calibri" pitchFamily="34" charset="0"/>
              </a:rPr>
              <a:t> Le nombre de caractères maximum est de 128.</a:t>
            </a:r>
          </a:p>
          <a:p>
            <a:pPr>
              <a:buFont typeface="Wingdings" pitchFamily="2" charset="2"/>
              <a:buChar char="ü"/>
            </a:pPr>
            <a:r>
              <a:rPr lang="fr-FR" sz="2400" dirty="0" smtClean="0">
                <a:latin typeface="Calibri" pitchFamily="34" charset="0"/>
              </a:rPr>
              <a:t> Les caractères qui composent le nom seront de préférence non accentués. </a:t>
            </a:r>
          </a:p>
          <a:p>
            <a:pPr>
              <a:buFont typeface="Wingdings" pitchFamily="2" charset="2"/>
              <a:buChar char="ü"/>
            </a:pPr>
            <a:r>
              <a:rPr lang="fr-FR" sz="2400" dirty="0" smtClean="0">
                <a:latin typeface="Calibri" pitchFamily="34" charset="0"/>
              </a:rPr>
              <a:t> Il sera aussi préférable d’éviter les caractères spéciaux qui peuvent par ailleurs avoir une utilisation réservée par le langage. </a:t>
            </a:r>
          </a:p>
          <a:p>
            <a:pPr>
              <a:buFont typeface="Wingdings" pitchFamily="2" charset="2"/>
              <a:buChar char="ü"/>
            </a:pPr>
            <a:r>
              <a:rPr lang="fr-FR" sz="2400" dirty="0" smtClean="0">
                <a:latin typeface="Calibri" pitchFamily="34" charset="0"/>
              </a:rPr>
              <a:t> Les noms doivent commencer par une lettre et ne doivent pas comporter d’espace. Si le nom ne respecte pas ces 2 dernières règles, vous devrez alors le délimiter par des crochets []. </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2</a:t>
            </a:r>
            <a:br>
              <a:rPr lang="fr-FR" sz="2000" b="1" u="sng" dirty="0" smtClean="0"/>
            </a:br>
            <a:r>
              <a:rPr lang="fr-FR" sz="2000" b="1" u="sng" dirty="0" smtClean="0"/>
              <a:t>Chapitre 1:  </a:t>
            </a:r>
            <a:r>
              <a:rPr lang="fr-FR" sz="1800" b="1" u="sng" dirty="0" smtClean="0"/>
              <a:t>Initiation à la programmation procédurale d'un SGBDR</a:t>
            </a:r>
            <a:r>
              <a:rPr lang="fr-FR" sz="2000" b="1" u="sng" dirty="0" smtClean="0"/>
              <a:t/>
            </a:r>
            <a:br>
              <a:rPr lang="fr-FR" sz="2000" b="1" u="sng" dirty="0" smtClean="0"/>
            </a:br>
            <a:r>
              <a:rPr lang="fr-FR" sz="2000" b="1" u="sng" dirty="0" smtClean="0"/>
              <a:t>ISTA TINGHIR	</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500" b="1" dirty="0" smtClean="0">
                <a:latin typeface="Calibri" pitchFamily="34" charset="0"/>
              </a:rPr>
              <a:t>Règles de dénomination des objets (2)</a:t>
            </a:r>
            <a:r>
              <a:rPr lang="fr-FR" sz="3200" dirty="0" smtClean="0">
                <a:latin typeface="Calibri" pitchFamily="34" charset="0"/>
              </a:rPr>
              <a:t>:</a:t>
            </a:r>
          </a:p>
          <a:p>
            <a:endParaRPr lang="fr-FR" sz="1600" dirty="0" smtClean="0"/>
          </a:p>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Il n’est pas nécessaire de respecter la casse des caractères mais par convention seuls les mots clefs du langage seront en majuscules.</a:t>
            </a: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1778</TotalTime>
  <Words>1625</Words>
  <Application>Microsoft Office PowerPoint</Application>
  <PresentationFormat>Affichage à l'écran (4:3)</PresentationFormat>
  <Paragraphs>479</Paragraphs>
  <Slides>55</Slides>
  <Notes>0</Notes>
  <HiddenSlides>0</HiddenSlides>
  <MMClips>0</MMClips>
  <ScaleCrop>false</ScaleCrop>
  <HeadingPairs>
    <vt:vector size="4" baseType="variant">
      <vt:variant>
        <vt:lpstr>Thème</vt:lpstr>
      </vt:variant>
      <vt:variant>
        <vt:i4>1</vt:i4>
      </vt:variant>
      <vt:variant>
        <vt:lpstr>Titres des diapositives</vt:lpstr>
      </vt:variant>
      <vt:variant>
        <vt:i4>55</vt:i4>
      </vt:variant>
    </vt:vector>
  </HeadingPairs>
  <TitlesOfParts>
    <vt:vector size="56" baseType="lpstr">
      <vt:lpstr>Solstice</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lpstr>Groupe TDI2 Module:  SGBD 2 Chapitre 1:  Initiation à la programmation procédurale d'un SGBDR ISTA TINGHIR </vt:lpstr>
    </vt:vector>
  </TitlesOfParts>
  <Company>Unicornis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L’histoire des langages de programmation</dc:title>
  <dc:creator>AchRaFoS</dc:creator>
  <cp:lastModifiedBy>Omar EL HADIRI</cp:lastModifiedBy>
  <cp:revision>767</cp:revision>
  <dcterms:created xsi:type="dcterms:W3CDTF">2009-12-22T22:41:48Z</dcterms:created>
  <dcterms:modified xsi:type="dcterms:W3CDTF">2015-11-19T06:57:41Z</dcterms:modified>
</cp:coreProperties>
</file>