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310" r:id="rId5"/>
    <p:sldId id="308" r:id="rId6"/>
    <p:sldId id="309" r:id="rId7"/>
    <p:sldId id="311" r:id="rId8"/>
    <p:sldId id="312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3" r:id="rId27"/>
    <p:sldId id="344" r:id="rId28"/>
    <p:sldId id="345" r:id="rId29"/>
    <p:sldId id="346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90D2A-B591-497B-BA17-9FBFB097022A}" type="datetimeFigureOut">
              <a:rPr lang="fr-FR" smtClean="0"/>
              <a:pPr/>
              <a:t>05/10/2015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DA84-DD89-49A1-AAB5-8855A4939FD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90D2A-B591-497B-BA17-9FBFB097022A}" type="datetimeFigureOut">
              <a:rPr lang="fr-FR" smtClean="0"/>
              <a:pPr/>
              <a:t>05/10/2015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DA84-DD89-49A1-AAB5-8855A4939F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90D2A-B591-497B-BA17-9FBFB097022A}" type="datetimeFigureOut">
              <a:rPr lang="fr-FR" smtClean="0"/>
              <a:pPr/>
              <a:t>05/10/2015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DA84-DD89-49A1-AAB5-8855A4939F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90D2A-B591-497B-BA17-9FBFB097022A}" type="datetimeFigureOut">
              <a:rPr lang="fr-FR" smtClean="0"/>
              <a:pPr/>
              <a:t>05/10/2015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DA84-DD89-49A1-AAB5-8855A4939F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90D2A-B591-497B-BA17-9FBFB097022A}" type="datetimeFigureOut">
              <a:rPr lang="fr-FR" smtClean="0"/>
              <a:pPr/>
              <a:t>05/10/2015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DA84-DD89-49A1-AAB5-8855A4939FD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90D2A-B591-497B-BA17-9FBFB097022A}" type="datetimeFigureOut">
              <a:rPr lang="fr-FR" smtClean="0"/>
              <a:pPr/>
              <a:t>05/10/2015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DA84-DD89-49A1-AAB5-8855A4939F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90D2A-B591-497B-BA17-9FBFB097022A}" type="datetimeFigureOut">
              <a:rPr lang="fr-FR" smtClean="0"/>
              <a:pPr/>
              <a:t>05/10/2015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DA84-DD89-49A1-AAB5-8855A4939F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90D2A-B591-497B-BA17-9FBFB097022A}" type="datetimeFigureOut">
              <a:rPr lang="fr-FR" smtClean="0"/>
              <a:pPr/>
              <a:t>05/10/2015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DA84-DD89-49A1-AAB5-8855A4939F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90D2A-B591-497B-BA17-9FBFB097022A}" type="datetimeFigureOut">
              <a:rPr lang="fr-FR" smtClean="0"/>
              <a:pPr/>
              <a:t>05/10/2015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DA84-DD89-49A1-AAB5-8855A4939FD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90D2A-B591-497B-BA17-9FBFB097022A}" type="datetimeFigureOut">
              <a:rPr lang="fr-FR" smtClean="0"/>
              <a:pPr/>
              <a:t>05/10/2015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DA84-DD89-49A1-AAB5-8855A4939FD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490D2A-B591-497B-BA17-9FBFB097022A}" type="datetimeFigureOut">
              <a:rPr lang="fr-FR" smtClean="0"/>
              <a:pPr/>
              <a:t>05/10/2015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9DA84-DD89-49A1-AAB5-8855A4939FD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F490D2A-B591-497B-BA17-9FBFB097022A}" type="datetimeFigureOut">
              <a:rPr lang="fr-FR" smtClean="0"/>
              <a:pPr/>
              <a:t>05/10/2015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999DA84-DD89-49A1-AAB5-8855A4939FD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</a:t>
            </a:r>
            <a:r>
              <a:rPr lang="fr-FR" sz="2000" b="1" u="sng" dirty="0" smtClean="0"/>
              <a:t>4:  </a:t>
            </a:r>
            <a:r>
              <a:rPr lang="fr-FR" sz="2000" b="1" u="sng" dirty="0" smtClean="0"/>
              <a:t>SQL – </a:t>
            </a:r>
            <a:r>
              <a:rPr lang="fr-FR" sz="2000" b="1" u="sng" dirty="0" smtClean="0"/>
              <a:t>les fonctions intégrées</a:t>
            </a:r>
            <a:r>
              <a:rPr lang="fr-FR" sz="2000" b="1" u="sng" dirty="0" smtClean="0"/>
              <a:t/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endParaRPr lang="fr-FR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traitement de chaînes </a:t>
            </a:r>
            <a:r>
              <a:rPr lang="fr-FR" sz="3200" b="1" dirty="0" smtClean="0">
                <a:latin typeface="Calibri" pitchFamily="34" charset="0"/>
              </a:rPr>
              <a:t>(4):</a:t>
            </a:r>
            <a:endParaRPr lang="fr-FR" sz="3200" b="1" dirty="0" smtClean="0">
              <a:latin typeface="Calibri" pitchFamily="34" charset="0"/>
            </a:endParaRPr>
          </a:p>
          <a:p>
            <a:endParaRPr lang="fr-FR" sz="1600" dirty="0" smtClean="0"/>
          </a:p>
          <a:p>
            <a:r>
              <a:rPr lang="fr-FR" b="1" dirty="0" smtClean="0">
                <a:latin typeface="Calibri" pitchFamily="34" charset="0"/>
              </a:rPr>
              <a:t>UPPER</a:t>
            </a:r>
            <a:r>
              <a:rPr lang="fr-FR" sz="1600" dirty="0" smtClean="0"/>
              <a:t>: </a:t>
            </a:r>
          </a:p>
          <a:p>
            <a:r>
              <a:rPr lang="fr-FR" sz="2400" dirty="0" smtClean="0">
                <a:latin typeface="Calibri" pitchFamily="34" charset="0"/>
              </a:rPr>
              <a:t>Transforme </a:t>
            </a:r>
            <a:r>
              <a:rPr lang="fr-FR" sz="2400" dirty="0" smtClean="0">
                <a:latin typeface="Calibri" pitchFamily="34" charset="0"/>
              </a:rPr>
              <a:t>les caractères d'une expression en minuscules en caractères majuscules.</a:t>
            </a:r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7170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286256"/>
            <a:ext cx="7358114" cy="185738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traitement de chaînes </a:t>
            </a:r>
            <a:r>
              <a:rPr lang="fr-FR" sz="3200" b="1" dirty="0" smtClean="0">
                <a:latin typeface="Calibri" pitchFamily="34" charset="0"/>
              </a:rPr>
              <a:t>(5):</a:t>
            </a:r>
            <a:endParaRPr lang="fr-FR" sz="3200" b="1" dirty="0" smtClean="0">
              <a:latin typeface="Calibri" pitchFamily="34" charset="0"/>
            </a:endParaRPr>
          </a:p>
          <a:p>
            <a:endParaRPr lang="fr-FR" sz="1600" dirty="0" smtClean="0"/>
          </a:p>
          <a:p>
            <a:r>
              <a:rPr lang="fr-FR" b="1" dirty="0" smtClean="0">
                <a:latin typeface="Calibri" pitchFamily="34" charset="0"/>
              </a:rPr>
              <a:t>LOWER</a:t>
            </a:r>
            <a:r>
              <a:rPr lang="fr-FR" sz="1600" dirty="0" smtClean="0"/>
              <a:t>: </a:t>
            </a:r>
          </a:p>
          <a:p>
            <a:r>
              <a:rPr lang="fr-FR" sz="2400" dirty="0" smtClean="0">
                <a:latin typeface="Calibri" pitchFamily="34" charset="0"/>
              </a:rPr>
              <a:t>Retourne </a:t>
            </a:r>
            <a:r>
              <a:rPr lang="fr-FR" sz="2400" dirty="0" smtClean="0">
                <a:latin typeface="Calibri" pitchFamily="34" charset="0"/>
              </a:rPr>
              <a:t>une chaîne de caractères après avoir transformé les caractères majuscules en caractères minuscules.</a:t>
            </a:r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8194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214818"/>
            <a:ext cx="7500990" cy="185738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traitement de chaînes </a:t>
            </a:r>
            <a:r>
              <a:rPr lang="fr-FR" sz="3200" b="1" dirty="0" smtClean="0">
                <a:latin typeface="Calibri" pitchFamily="34" charset="0"/>
              </a:rPr>
              <a:t>(6):</a:t>
            </a:r>
            <a:endParaRPr lang="fr-FR" sz="3200" b="1" dirty="0" smtClean="0">
              <a:latin typeface="Calibri" pitchFamily="34" charset="0"/>
            </a:endParaRPr>
          </a:p>
          <a:p>
            <a:endParaRPr lang="fr-FR" sz="1600" dirty="0" smtClean="0"/>
          </a:p>
          <a:p>
            <a:r>
              <a:rPr lang="fr-FR" b="1" dirty="0" smtClean="0">
                <a:latin typeface="Calibri" pitchFamily="34" charset="0"/>
              </a:rPr>
              <a:t>SUBSTRING</a:t>
            </a:r>
            <a:r>
              <a:rPr lang="fr-FR" sz="1600" dirty="0" smtClean="0"/>
              <a:t>: </a:t>
            </a:r>
          </a:p>
          <a:p>
            <a:r>
              <a:rPr lang="fr-FR" sz="2400" dirty="0" smtClean="0">
                <a:latin typeface="Calibri" pitchFamily="34" charset="0"/>
              </a:rPr>
              <a:t>Retourne </a:t>
            </a:r>
            <a:r>
              <a:rPr lang="fr-FR" sz="2400" dirty="0" smtClean="0">
                <a:latin typeface="Calibri" pitchFamily="34" charset="0"/>
              </a:rPr>
              <a:t>une partie d'une expression de type caractère, binaire, texte ou image dans SQL Server.</a:t>
            </a:r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9218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357694"/>
            <a:ext cx="7500990" cy="200026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traitement de chaînes </a:t>
            </a:r>
            <a:r>
              <a:rPr lang="fr-FR" sz="3200" b="1" dirty="0" smtClean="0">
                <a:latin typeface="Calibri" pitchFamily="34" charset="0"/>
              </a:rPr>
              <a:t>(7):</a:t>
            </a:r>
            <a:endParaRPr lang="fr-FR" sz="3200" b="1" dirty="0" smtClean="0">
              <a:latin typeface="Calibri" pitchFamily="34" charset="0"/>
            </a:endParaRPr>
          </a:p>
          <a:p>
            <a:endParaRPr lang="fr-FR" sz="1600" dirty="0" smtClean="0"/>
          </a:p>
          <a:p>
            <a:r>
              <a:rPr lang="fr-FR" b="1" dirty="0" smtClean="0">
                <a:latin typeface="Calibri" pitchFamily="34" charset="0"/>
              </a:rPr>
              <a:t>REVERSE</a:t>
            </a:r>
            <a:r>
              <a:rPr lang="fr-FR" sz="1600" dirty="0" smtClean="0"/>
              <a:t>: </a:t>
            </a:r>
          </a:p>
          <a:p>
            <a:r>
              <a:rPr lang="fr-FR" sz="2400" dirty="0" smtClean="0">
                <a:latin typeface="Calibri" pitchFamily="34" charset="0"/>
              </a:rPr>
              <a:t>Retourne </a:t>
            </a:r>
            <a:r>
              <a:rPr lang="fr-FR" sz="2400" dirty="0" smtClean="0">
                <a:latin typeface="Calibri" pitchFamily="34" charset="0"/>
              </a:rPr>
              <a:t>l'ordre inverse d'une valeur de chaîne.</a:t>
            </a:r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10242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4143380"/>
            <a:ext cx="6783387" cy="192882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traitement de chaînes </a:t>
            </a:r>
            <a:r>
              <a:rPr lang="fr-FR" sz="3200" b="1" dirty="0" smtClean="0">
                <a:latin typeface="Calibri" pitchFamily="34" charset="0"/>
              </a:rPr>
              <a:t>(8):</a:t>
            </a:r>
            <a:endParaRPr lang="fr-FR" sz="3200" b="1" dirty="0" smtClean="0">
              <a:latin typeface="Calibri" pitchFamily="34" charset="0"/>
            </a:endParaRPr>
          </a:p>
          <a:p>
            <a:endParaRPr lang="fr-FR" sz="1600" dirty="0" smtClean="0"/>
          </a:p>
          <a:p>
            <a:r>
              <a:rPr lang="fr-FR" b="1" dirty="0" smtClean="0">
                <a:latin typeface="Calibri" pitchFamily="34" charset="0"/>
              </a:rPr>
              <a:t>LEN</a:t>
            </a:r>
            <a:r>
              <a:rPr lang="fr-FR" sz="1600" dirty="0" smtClean="0"/>
              <a:t>: </a:t>
            </a:r>
          </a:p>
          <a:p>
            <a:r>
              <a:rPr lang="fr-FR" sz="2400" dirty="0" smtClean="0">
                <a:latin typeface="Calibri" pitchFamily="34" charset="0"/>
              </a:rPr>
              <a:t>Retourne </a:t>
            </a:r>
            <a:r>
              <a:rPr lang="fr-FR" sz="2400" dirty="0" smtClean="0">
                <a:latin typeface="Calibri" pitchFamily="34" charset="0"/>
              </a:rPr>
              <a:t>le nombre de caractères de l'expression de type chaîne spécifiée, à l'exception des espaces de droite.</a:t>
            </a:r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11266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429132"/>
            <a:ext cx="7286676" cy="200026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traitement de chaînes </a:t>
            </a:r>
            <a:r>
              <a:rPr lang="fr-FR" sz="3200" b="1" dirty="0" smtClean="0">
                <a:latin typeface="Calibri" pitchFamily="34" charset="0"/>
              </a:rPr>
              <a:t>(9):</a:t>
            </a:r>
            <a:endParaRPr lang="fr-FR" sz="3200" b="1" dirty="0" smtClean="0">
              <a:latin typeface="Calibri" pitchFamily="34" charset="0"/>
            </a:endParaRPr>
          </a:p>
          <a:p>
            <a:endParaRPr lang="fr-FR" sz="1600" dirty="0" smtClean="0"/>
          </a:p>
          <a:p>
            <a:r>
              <a:rPr lang="fr-FR" b="1" dirty="0" smtClean="0">
                <a:latin typeface="Calibri" pitchFamily="34" charset="0"/>
              </a:rPr>
              <a:t>ASCII</a:t>
            </a:r>
            <a:r>
              <a:rPr lang="fr-FR" sz="1600" dirty="0" smtClean="0"/>
              <a:t>: </a:t>
            </a:r>
            <a:endParaRPr lang="fr-FR" sz="2400" dirty="0" smtClean="0">
              <a:latin typeface="Calibri" pitchFamily="34" charset="0"/>
            </a:endParaRPr>
          </a:p>
          <a:p>
            <a:r>
              <a:rPr lang="fr-FR" sz="2400" dirty="0" smtClean="0">
                <a:latin typeface="Calibri" pitchFamily="34" charset="0"/>
              </a:rPr>
              <a:t>Retourne la valeur du code ASCII du caractère situé le plus à gauche dans une expression de caractères.</a:t>
            </a:r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12290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4143380"/>
            <a:ext cx="6802437" cy="200026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traitement de chaînes </a:t>
            </a:r>
            <a:r>
              <a:rPr lang="fr-FR" sz="3200" b="1" dirty="0" smtClean="0">
                <a:latin typeface="Calibri" pitchFamily="34" charset="0"/>
              </a:rPr>
              <a:t>(10):</a:t>
            </a:r>
            <a:endParaRPr lang="fr-FR" sz="3200" b="1" dirty="0" smtClean="0">
              <a:latin typeface="Calibri" pitchFamily="34" charset="0"/>
            </a:endParaRPr>
          </a:p>
          <a:p>
            <a:endParaRPr lang="fr-FR" sz="1600" dirty="0" smtClean="0"/>
          </a:p>
          <a:p>
            <a:r>
              <a:rPr lang="fr-FR" b="1" dirty="0" smtClean="0">
                <a:latin typeface="Calibri" pitchFamily="34" charset="0"/>
              </a:rPr>
              <a:t>NCHAR</a:t>
            </a:r>
            <a:r>
              <a:rPr lang="fr-FR" sz="1600" dirty="0" smtClean="0"/>
              <a:t>: </a:t>
            </a:r>
          </a:p>
          <a:p>
            <a:r>
              <a:rPr lang="fr-FR" sz="2400" dirty="0" smtClean="0">
                <a:latin typeface="Calibri" pitchFamily="34" charset="0"/>
              </a:rPr>
              <a:t>Renvoie </a:t>
            </a:r>
            <a:r>
              <a:rPr lang="fr-FR" sz="2400" dirty="0" smtClean="0">
                <a:latin typeface="Calibri" pitchFamily="34" charset="0"/>
              </a:rPr>
              <a:t>le caractère Unicode correspondant à un code entier spécifié, tel que défini dans les normes Unicode.</a:t>
            </a:r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13314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357694"/>
            <a:ext cx="7358114" cy="192882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traitement de chaînes </a:t>
            </a:r>
            <a:r>
              <a:rPr lang="fr-FR" sz="3200" b="1" dirty="0" smtClean="0">
                <a:latin typeface="Calibri" pitchFamily="34" charset="0"/>
              </a:rPr>
              <a:t>(11):</a:t>
            </a:r>
            <a:endParaRPr lang="fr-FR" sz="3200" b="1" dirty="0" smtClean="0">
              <a:latin typeface="Calibri" pitchFamily="34" charset="0"/>
            </a:endParaRPr>
          </a:p>
          <a:p>
            <a:endParaRPr lang="fr-FR" sz="1600" dirty="0" smtClean="0"/>
          </a:p>
          <a:p>
            <a:r>
              <a:rPr lang="fr-FR" b="1" dirty="0" smtClean="0">
                <a:latin typeface="Calibri" pitchFamily="34" charset="0"/>
              </a:rPr>
              <a:t>REPLACE</a:t>
            </a:r>
            <a:r>
              <a:rPr lang="fr-FR" sz="1600" dirty="0" smtClean="0"/>
              <a:t>: </a:t>
            </a:r>
          </a:p>
          <a:p>
            <a:r>
              <a:rPr lang="fr-FR" sz="2400" dirty="0" smtClean="0">
                <a:latin typeface="Calibri" pitchFamily="34" charset="0"/>
              </a:rPr>
              <a:t>Remplace </a:t>
            </a:r>
            <a:r>
              <a:rPr lang="fr-FR" sz="2400" dirty="0" smtClean="0">
                <a:latin typeface="Calibri" pitchFamily="34" charset="0"/>
              </a:rPr>
              <a:t>toutes les occurrences d'une valeur de type chaîne spécifiée par une autre valeur de type chaîne.</a:t>
            </a:r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14338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4500570"/>
            <a:ext cx="7143800" cy="171451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traitement de chaînes </a:t>
            </a:r>
            <a:r>
              <a:rPr lang="fr-FR" sz="3200" b="1" dirty="0" smtClean="0">
                <a:latin typeface="Calibri" pitchFamily="34" charset="0"/>
              </a:rPr>
              <a:t>(12):</a:t>
            </a:r>
            <a:endParaRPr lang="fr-FR" sz="3200" b="1" dirty="0" smtClean="0">
              <a:latin typeface="Calibri" pitchFamily="34" charset="0"/>
            </a:endParaRPr>
          </a:p>
          <a:p>
            <a:endParaRPr lang="fr-FR" sz="1600" dirty="0" smtClean="0"/>
          </a:p>
          <a:p>
            <a:r>
              <a:rPr lang="fr-FR" b="1" dirty="0" smtClean="0">
                <a:latin typeface="Calibri" pitchFamily="34" charset="0"/>
              </a:rPr>
              <a:t>Exemple</a:t>
            </a:r>
            <a:r>
              <a:rPr lang="fr-FR" sz="1600" dirty="0" smtClean="0"/>
              <a:t>: </a:t>
            </a:r>
          </a:p>
          <a:p>
            <a:r>
              <a:rPr lang="fr-FR" sz="2400" dirty="0" smtClean="0">
                <a:latin typeface="Calibri" pitchFamily="34" charset="0"/>
              </a:rPr>
              <a:t>Liste </a:t>
            </a:r>
            <a:r>
              <a:rPr lang="fr-FR" sz="2400" dirty="0" smtClean="0">
                <a:latin typeface="Calibri" pitchFamily="34" charset="0"/>
              </a:rPr>
              <a:t>des noms des pilotes formatés.</a:t>
            </a:r>
            <a:endParaRPr lang="fr-FR" sz="2400" dirty="0" smtClean="0">
              <a:latin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2400" dirty="0" smtClean="0">
                <a:latin typeface="Calibri" pitchFamily="34" charset="0"/>
              </a:rPr>
              <a:t> Le </a:t>
            </a:r>
            <a:r>
              <a:rPr lang="fr-FR" sz="2400" dirty="0" smtClean="0">
                <a:latin typeface="Calibri" pitchFamily="34" charset="0"/>
              </a:rPr>
              <a:t>premier caractère de gauche est mis en majuscules</a:t>
            </a:r>
          </a:p>
          <a:p>
            <a:pPr>
              <a:buFont typeface="Wingdings" pitchFamily="2" charset="2"/>
              <a:buChar char="ü"/>
            </a:pPr>
            <a:r>
              <a:rPr lang="fr-FR" sz="2400" dirty="0" smtClean="0">
                <a:latin typeface="Calibri" pitchFamily="34" charset="0"/>
              </a:rPr>
              <a:t> Les </a:t>
            </a:r>
            <a:r>
              <a:rPr lang="fr-FR" sz="2400" dirty="0" smtClean="0">
                <a:latin typeface="Calibri" pitchFamily="34" charset="0"/>
              </a:rPr>
              <a:t>autres caractères en minuscules</a:t>
            </a: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15362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572008"/>
            <a:ext cx="7072362" cy="228599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traitement de chaînes </a:t>
            </a:r>
            <a:r>
              <a:rPr lang="fr-FR" sz="3200" b="1" dirty="0" smtClean="0">
                <a:latin typeface="Calibri" pitchFamily="34" charset="0"/>
              </a:rPr>
              <a:t>(13):</a:t>
            </a:r>
            <a:endParaRPr lang="fr-FR" sz="3200" b="1" dirty="0" smtClean="0">
              <a:latin typeface="Calibri" pitchFamily="34" charset="0"/>
            </a:endParaRPr>
          </a:p>
          <a:p>
            <a:endParaRPr lang="fr-FR" sz="1600" dirty="0" smtClean="0"/>
          </a:p>
          <a:p>
            <a:r>
              <a:rPr lang="fr-FR" b="1" dirty="0" smtClean="0">
                <a:latin typeface="Calibri" pitchFamily="34" charset="0"/>
              </a:rPr>
              <a:t>Exemple</a:t>
            </a:r>
            <a:r>
              <a:rPr lang="fr-FR" sz="1600" dirty="0" smtClean="0"/>
              <a:t>: </a:t>
            </a:r>
          </a:p>
          <a:p>
            <a:r>
              <a:rPr lang="fr-FR" sz="2400" dirty="0" smtClean="0">
                <a:latin typeface="Calibri" pitchFamily="34" charset="0"/>
              </a:rPr>
              <a:t>Remplacement </a:t>
            </a:r>
            <a:r>
              <a:rPr lang="fr-FR" sz="2400" dirty="0" smtClean="0">
                <a:latin typeface="Calibri" pitchFamily="34" charset="0"/>
              </a:rPr>
              <a:t>de l’occurrence Toulouse par Ville Rose dans l’attribut Ville de la Table Pilote</a:t>
            </a:r>
            <a:r>
              <a:rPr lang="fr-FR" sz="2400" dirty="0" smtClean="0">
                <a:latin typeface="Calibri" pitchFamily="34" charset="0"/>
              </a:rPr>
              <a:t>.</a:t>
            </a:r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16386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572008"/>
            <a:ext cx="6215106" cy="178595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 lnSpcReduction="10000"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Introduction:</a:t>
            </a:r>
          </a:p>
          <a:p>
            <a:endParaRPr lang="fr-FR" sz="1600" dirty="0" smtClean="0"/>
          </a:p>
          <a:p>
            <a:r>
              <a:rPr lang="fr-FR" sz="2400" dirty="0" smtClean="0">
                <a:latin typeface="Calibri" pitchFamily="34" charset="0"/>
              </a:rPr>
              <a:t>Ce </a:t>
            </a:r>
            <a:r>
              <a:rPr lang="fr-FR" sz="2400" dirty="0" smtClean="0">
                <a:latin typeface="Calibri" pitchFamily="34" charset="0"/>
              </a:rPr>
              <a:t>support a pour but de vous présenter les principales fonctions intégrées proposées par SQL Server mais présente aussi sous des formes similaires sinon identiques sous les principaux SGBDR du marché.</a:t>
            </a:r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r>
              <a:rPr lang="fr-FR" sz="2400" dirty="0" smtClean="0">
                <a:latin typeface="Calibri" pitchFamily="34" charset="0"/>
              </a:rPr>
              <a:t>Sont </a:t>
            </a:r>
            <a:r>
              <a:rPr lang="fr-FR" sz="2400" dirty="0" smtClean="0">
                <a:latin typeface="Calibri" pitchFamily="34" charset="0"/>
              </a:rPr>
              <a:t>présentées dans ce document : </a:t>
            </a:r>
          </a:p>
          <a:p>
            <a:pPr>
              <a:buFont typeface="Wingdings" pitchFamily="2" charset="2"/>
              <a:buChar char="ü"/>
            </a:pPr>
            <a:r>
              <a:rPr lang="fr-FR" sz="2500" dirty="0" smtClean="0">
                <a:latin typeface="Calibri" pitchFamily="34" charset="0"/>
              </a:rPr>
              <a:t> Fonctions </a:t>
            </a:r>
            <a:r>
              <a:rPr lang="fr-FR" sz="2500" dirty="0" smtClean="0">
                <a:latin typeface="Calibri" pitchFamily="34" charset="0"/>
              </a:rPr>
              <a:t>de conversion</a:t>
            </a:r>
          </a:p>
          <a:p>
            <a:pPr>
              <a:buFont typeface="Wingdings" pitchFamily="2" charset="2"/>
              <a:buChar char="ü"/>
            </a:pPr>
            <a:r>
              <a:rPr lang="fr-FR" sz="2500" dirty="0" smtClean="0">
                <a:latin typeface="Calibri" pitchFamily="34" charset="0"/>
              </a:rPr>
              <a:t> Fonctions </a:t>
            </a:r>
            <a:r>
              <a:rPr lang="fr-FR" sz="2500" dirty="0" smtClean="0">
                <a:latin typeface="Calibri" pitchFamily="34" charset="0"/>
              </a:rPr>
              <a:t>de traitement de chaînes</a:t>
            </a:r>
          </a:p>
          <a:p>
            <a:pPr>
              <a:buFont typeface="Wingdings" pitchFamily="2" charset="2"/>
              <a:buChar char="ü"/>
            </a:pPr>
            <a:r>
              <a:rPr lang="fr-FR" sz="2500" dirty="0" smtClean="0">
                <a:latin typeface="Calibri" pitchFamily="34" charset="0"/>
              </a:rPr>
              <a:t> Fonctions </a:t>
            </a:r>
            <a:r>
              <a:rPr lang="fr-FR" sz="2500" dirty="0" smtClean="0">
                <a:latin typeface="Calibri" pitchFamily="34" charset="0"/>
              </a:rPr>
              <a:t>de manipulation de dates</a:t>
            </a:r>
          </a:p>
          <a:p>
            <a:pPr>
              <a:buFont typeface="Wingdings" pitchFamily="2" charset="2"/>
              <a:buChar char="ü"/>
            </a:pPr>
            <a:r>
              <a:rPr lang="fr-FR" sz="2500" dirty="0" smtClean="0">
                <a:latin typeface="Calibri" pitchFamily="34" charset="0"/>
              </a:rPr>
              <a:t> Quelques </a:t>
            </a:r>
            <a:r>
              <a:rPr lang="fr-FR" sz="2500" dirty="0" smtClean="0">
                <a:latin typeface="Calibri" pitchFamily="34" charset="0"/>
              </a:rPr>
              <a:t>fonctions </a:t>
            </a:r>
            <a:r>
              <a:rPr lang="fr-FR" sz="2500" dirty="0" smtClean="0">
                <a:latin typeface="Calibri" pitchFamily="34" charset="0"/>
              </a:rPr>
              <a:t>intégrées</a:t>
            </a:r>
            <a:endParaRPr lang="fr-FR" sz="2400" dirty="0" smtClean="0">
              <a:latin typeface="Calibri" pitchFamily="34" charset="0"/>
            </a:endParaRPr>
          </a:p>
          <a:p>
            <a:endParaRPr lang="fr-FR" sz="1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manipulation de dates </a:t>
            </a:r>
            <a:r>
              <a:rPr lang="fr-FR" sz="3200" b="1" dirty="0" smtClean="0">
                <a:latin typeface="Calibri" pitchFamily="34" charset="0"/>
              </a:rPr>
              <a:t>(1):</a:t>
            </a:r>
          </a:p>
          <a:p>
            <a:endParaRPr lang="fr-FR" sz="3200" b="1" dirty="0" smtClean="0">
              <a:latin typeface="Calibri" pitchFamily="34" charset="0"/>
            </a:endParaRPr>
          </a:p>
          <a:p>
            <a:r>
              <a:rPr lang="fr-FR" sz="2400" dirty="0" smtClean="0">
                <a:latin typeface="Calibri" pitchFamily="34" charset="0"/>
              </a:rPr>
              <a:t>Fonctions intégrées permettant de manipuler des valeurs de type DATETIME.</a:t>
            </a: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17410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857628"/>
            <a:ext cx="6286544" cy="278608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manipulation de dates </a:t>
            </a:r>
            <a:r>
              <a:rPr lang="fr-FR" sz="3200" b="1" dirty="0" smtClean="0">
                <a:latin typeface="Calibri" pitchFamily="34" charset="0"/>
              </a:rPr>
              <a:t>(2):</a:t>
            </a:r>
          </a:p>
          <a:p>
            <a:endParaRPr lang="fr-FR" sz="3200" b="1" dirty="0" smtClean="0">
              <a:latin typeface="Calibri" pitchFamily="34" charset="0"/>
            </a:endParaRPr>
          </a:p>
          <a:p>
            <a:r>
              <a:rPr lang="fr-FR" sz="2400" b="1" dirty="0" smtClean="0">
                <a:latin typeface="Calibri" pitchFamily="34" charset="0"/>
              </a:rPr>
              <a:t>DATEADD</a:t>
            </a:r>
            <a:r>
              <a:rPr lang="fr-FR" sz="1400" dirty="0" smtClean="0"/>
              <a:t>: </a:t>
            </a:r>
            <a:endParaRPr lang="fr-FR" sz="2400" dirty="0" smtClean="0">
              <a:latin typeface="Calibri" pitchFamily="34" charset="0"/>
            </a:endParaRPr>
          </a:p>
          <a:p>
            <a:r>
              <a:rPr lang="fr-FR" sz="2400" dirty="0" smtClean="0">
                <a:latin typeface="Calibri" pitchFamily="34" charset="0"/>
              </a:rPr>
              <a:t>Retourne </a:t>
            </a:r>
            <a:r>
              <a:rPr lang="fr-FR" sz="2400" dirty="0" smtClean="0">
                <a:latin typeface="Calibri" pitchFamily="34" charset="0"/>
              </a:rPr>
              <a:t>une date spécifiée avec l'intervalle </a:t>
            </a:r>
            <a:r>
              <a:rPr lang="fr-FR" sz="2400" dirty="0" err="1" smtClean="0">
                <a:latin typeface="Calibri" pitchFamily="34" charset="0"/>
              </a:rPr>
              <a:t>number</a:t>
            </a:r>
            <a:r>
              <a:rPr lang="fr-FR" sz="2400" dirty="0" smtClean="0">
                <a:latin typeface="Calibri" pitchFamily="34" charset="0"/>
              </a:rPr>
              <a:t> indiqué (entier signé) ajouté à une </a:t>
            </a:r>
            <a:r>
              <a:rPr lang="fr-FR" sz="2400" dirty="0" err="1" smtClean="0">
                <a:latin typeface="Calibri" pitchFamily="34" charset="0"/>
              </a:rPr>
              <a:t>datepart</a:t>
            </a:r>
            <a:r>
              <a:rPr lang="fr-FR" sz="2400" dirty="0" smtClean="0">
                <a:latin typeface="Calibri" pitchFamily="34" charset="0"/>
              </a:rPr>
              <a:t> spécifiée de cette date.</a:t>
            </a: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18434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572008"/>
            <a:ext cx="7215238" cy="178595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manipulation de dates </a:t>
            </a:r>
            <a:r>
              <a:rPr lang="fr-FR" sz="3200" b="1" dirty="0" smtClean="0">
                <a:latin typeface="Calibri" pitchFamily="34" charset="0"/>
              </a:rPr>
              <a:t>(3):</a:t>
            </a:r>
          </a:p>
          <a:p>
            <a:endParaRPr lang="fr-FR" sz="3200" b="1" dirty="0" smtClean="0">
              <a:latin typeface="Calibri" pitchFamily="34" charset="0"/>
            </a:endParaRPr>
          </a:p>
          <a:p>
            <a:r>
              <a:rPr lang="fr-FR" sz="2400" b="1" dirty="0" smtClean="0">
                <a:latin typeface="Calibri" pitchFamily="34" charset="0"/>
              </a:rPr>
              <a:t>DATEDIFF</a:t>
            </a:r>
            <a:r>
              <a:rPr lang="fr-FR" sz="1400" dirty="0" smtClean="0"/>
              <a:t>: </a:t>
            </a:r>
            <a:endParaRPr lang="fr-FR" sz="2400" dirty="0" smtClean="0">
              <a:latin typeface="Calibri" pitchFamily="34" charset="0"/>
            </a:endParaRPr>
          </a:p>
          <a:p>
            <a:r>
              <a:rPr lang="fr-FR" sz="2400" dirty="0" smtClean="0">
                <a:latin typeface="Calibri" pitchFamily="34" charset="0"/>
              </a:rPr>
              <a:t>Retourne </a:t>
            </a:r>
            <a:r>
              <a:rPr lang="fr-FR" sz="2400" dirty="0" smtClean="0">
                <a:latin typeface="Calibri" pitchFamily="34" charset="0"/>
              </a:rPr>
              <a:t>le nombre (entier signé) des limites </a:t>
            </a:r>
            <a:r>
              <a:rPr lang="fr-FR" sz="2400" dirty="0" err="1" smtClean="0">
                <a:latin typeface="Calibri" pitchFamily="34" charset="0"/>
              </a:rPr>
              <a:t>datepart</a:t>
            </a:r>
            <a:r>
              <a:rPr lang="fr-FR" sz="2400" dirty="0" smtClean="0">
                <a:latin typeface="Calibri" pitchFamily="34" charset="0"/>
              </a:rPr>
              <a:t> spécifiées traversées entre les </a:t>
            </a:r>
            <a:r>
              <a:rPr lang="fr-FR" sz="2400" dirty="0" err="1" smtClean="0">
                <a:latin typeface="Calibri" pitchFamily="34" charset="0"/>
              </a:rPr>
              <a:t>startdate</a:t>
            </a:r>
            <a:r>
              <a:rPr lang="fr-FR" sz="2400" dirty="0" smtClean="0">
                <a:latin typeface="Calibri" pitchFamily="34" charset="0"/>
              </a:rPr>
              <a:t> et </a:t>
            </a:r>
            <a:r>
              <a:rPr lang="fr-FR" sz="2400" dirty="0" err="1" smtClean="0">
                <a:latin typeface="Calibri" pitchFamily="34" charset="0"/>
              </a:rPr>
              <a:t>enddate</a:t>
            </a:r>
            <a:r>
              <a:rPr lang="fr-FR" sz="2400" dirty="0" smtClean="0">
                <a:latin typeface="Calibri" pitchFamily="34" charset="0"/>
              </a:rPr>
              <a:t> spécifiées.</a:t>
            </a: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19458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429132"/>
            <a:ext cx="7000924" cy="200026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manipulation de dates </a:t>
            </a:r>
            <a:r>
              <a:rPr lang="fr-FR" sz="3200" b="1" dirty="0" smtClean="0">
                <a:latin typeface="Calibri" pitchFamily="34" charset="0"/>
              </a:rPr>
              <a:t>(4):</a:t>
            </a:r>
          </a:p>
          <a:p>
            <a:endParaRPr lang="fr-FR" sz="3200" b="1" dirty="0" smtClean="0">
              <a:latin typeface="Calibri" pitchFamily="34" charset="0"/>
            </a:endParaRPr>
          </a:p>
          <a:p>
            <a:r>
              <a:rPr lang="fr-FR" sz="2400" b="1" dirty="0" smtClean="0">
                <a:latin typeface="Calibri" pitchFamily="34" charset="0"/>
              </a:rPr>
              <a:t>DATEPART</a:t>
            </a:r>
            <a:r>
              <a:rPr lang="fr-FR" sz="1400" dirty="0" smtClean="0"/>
              <a:t>: </a:t>
            </a:r>
            <a:endParaRPr lang="fr-FR" sz="2400" dirty="0" smtClean="0">
              <a:latin typeface="Calibri" pitchFamily="34" charset="0"/>
            </a:endParaRPr>
          </a:p>
          <a:p>
            <a:r>
              <a:rPr lang="fr-FR" sz="2400" dirty="0" smtClean="0">
                <a:latin typeface="Calibri" pitchFamily="34" charset="0"/>
              </a:rPr>
              <a:t>Retourne </a:t>
            </a:r>
            <a:r>
              <a:rPr lang="fr-FR" sz="2400" dirty="0" smtClean="0">
                <a:latin typeface="Calibri" pitchFamily="34" charset="0"/>
              </a:rPr>
              <a:t>un entier qui représente la </a:t>
            </a:r>
            <a:r>
              <a:rPr lang="fr-FR" sz="2400" dirty="0" err="1" smtClean="0">
                <a:latin typeface="Calibri" pitchFamily="34" charset="0"/>
              </a:rPr>
              <a:t>datepart</a:t>
            </a:r>
            <a:r>
              <a:rPr lang="fr-FR" sz="2400" dirty="0" smtClean="0">
                <a:latin typeface="Calibri" pitchFamily="34" charset="0"/>
              </a:rPr>
              <a:t> précisée de la date spécifiée.</a:t>
            </a: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20482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429132"/>
            <a:ext cx="6792913" cy="192882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manipulation de dates </a:t>
            </a:r>
            <a:r>
              <a:rPr lang="fr-FR" sz="3200" b="1" dirty="0" smtClean="0">
                <a:latin typeface="Calibri" pitchFamily="34" charset="0"/>
              </a:rPr>
              <a:t>(5):</a:t>
            </a:r>
          </a:p>
          <a:p>
            <a:endParaRPr lang="fr-FR" sz="3200" b="1" dirty="0" smtClean="0">
              <a:latin typeface="Calibri" pitchFamily="34" charset="0"/>
            </a:endParaRPr>
          </a:p>
          <a:p>
            <a:r>
              <a:rPr lang="fr-FR" sz="2400" b="1" dirty="0" smtClean="0">
                <a:latin typeface="Calibri" pitchFamily="34" charset="0"/>
              </a:rPr>
              <a:t>DATENAME</a:t>
            </a:r>
            <a:r>
              <a:rPr lang="fr-FR" sz="1400" dirty="0" smtClean="0"/>
              <a:t>: </a:t>
            </a:r>
            <a:endParaRPr lang="fr-FR" sz="2400" dirty="0" smtClean="0">
              <a:latin typeface="Calibri" pitchFamily="34" charset="0"/>
            </a:endParaRPr>
          </a:p>
          <a:p>
            <a:r>
              <a:rPr lang="fr-FR" sz="2400" dirty="0" smtClean="0">
                <a:latin typeface="Calibri" pitchFamily="34" charset="0"/>
              </a:rPr>
              <a:t>Retourne </a:t>
            </a:r>
            <a:r>
              <a:rPr lang="fr-FR" sz="2400" dirty="0" smtClean="0">
                <a:latin typeface="Calibri" pitchFamily="34" charset="0"/>
              </a:rPr>
              <a:t>une chaîne de caractères qui représente la </a:t>
            </a:r>
            <a:r>
              <a:rPr lang="fr-FR" sz="2400" dirty="0" err="1" smtClean="0">
                <a:latin typeface="Calibri" pitchFamily="34" charset="0"/>
              </a:rPr>
              <a:t>datepart</a:t>
            </a:r>
            <a:r>
              <a:rPr lang="fr-FR" sz="2400" dirty="0" smtClean="0">
                <a:latin typeface="Calibri" pitchFamily="34" charset="0"/>
              </a:rPr>
              <a:t> précisée de la date spécifiée.</a:t>
            </a: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21506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572008"/>
            <a:ext cx="7000924" cy="171451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manipulation de dates </a:t>
            </a:r>
            <a:r>
              <a:rPr lang="fr-FR" sz="3200" b="1" dirty="0" smtClean="0">
                <a:latin typeface="Calibri" pitchFamily="34" charset="0"/>
              </a:rPr>
              <a:t>(6):</a:t>
            </a:r>
          </a:p>
          <a:p>
            <a:endParaRPr lang="fr-FR" sz="3200" b="1" dirty="0" smtClean="0">
              <a:latin typeface="Calibri" pitchFamily="34" charset="0"/>
            </a:endParaRPr>
          </a:p>
          <a:p>
            <a:r>
              <a:rPr lang="fr-FR" sz="2400" b="1" dirty="0" smtClean="0">
                <a:latin typeface="Calibri" pitchFamily="34" charset="0"/>
              </a:rPr>
              <a:t>DAY</a:t>
            </a:r>
            <a:r>
              <a:rPr lang="fr-FR" sz="1400" dirty="0" smtClean="0"/>
              <a:t>: </a:t>
            </a:r>
            <a:endParaRPr lang="fr-FR" sz="2400" dirty="0" smtClean="0">
              <a:latin typeface="Calibri" pitchFamily="34" charset="0"/>
            </a:endParaRPr>
          </a:p>
          <a:p>
            <a:r>
              <a:rPr lang="fr-FR" sz="2400" dirty="0" smtClean="0">
                <a:latin typeface="Calibri" pitchFamily="34" charset="0"/>
              </a:rPr>
              <a:t>Retourne </a:t>
            </a:r>
            <a:r>
              <a:rPr lang="fr-FR" sz="2400" dirty="0" smtClean="0">
                <a:latin typeface="Calibri" pitchFamily="34" charset="0"/>
              </a:rPr>
              <a:t>un entier représentant le jour (jour du mois) </a:t>
            </a:r>
            <a:r>
              <a:rPr lang="fr-FR" sz="2400" dirty="0" smtClean="0">
                <a:latin typeface="Calibri" pitchFamily="34" charset="0"/>
              </a:rPr>
              <a:t>de la</a:t>
            </a:r>
            <a:r>
              <a:rPr lang="fr-FR" sz="2400" dirty="0" smtClean="0">
                <a:latin typeface="Calibri" pitchFamily="34" charset="0"/>
              </a:rPr>
              <a:t> date </a:t>
            </a:r>
            <a:r>
              <a:rPr lang="fr-FR" sz="2400" dirty="0" smtClean="0">
                <a:latin typeface="Calibri" pitchFamily="34" charset="0"/>
              </a:rPr>
              <a:t>spécifiée.</a:t>
            </a:r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22530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4572008"/>
            <a:ext cx="6821487" cy="164307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manipulation de dates </a:t>
            </a:r>
            <a:r>
              <a:rPr lang="fr-FR" sz="3200" b="1" dirty="0" smtClean="0">
                <a:latin typeface="Calibri" pitchFamily="34" charset="0"/>
              </a:rPr>
              <a:t>(7):</a:t>
            </a:r>
          </a:p>
          <a:p>
            <a:endParaRPr lang="fr-FR" sz="3200" b="1" dirty="0" smtClean="0">
              <a:latin typeface="Calibri" pitchFamily="34" charset="0"/>
            </a:endParaRPr>
          </a:p>
          <a:p>
            <a:r>
              <a:rPr lang="fr-FR" sz="2400" b="1" dirty="0" smtClean="0">
                <a:latin typeface="Calibri" pitchFamily="34" charset="0"/>
              </a:rPr>
              <a:t>MONTH</a:t>
            </a:r>
            <a:r>
              <a:rPr lang="fr-FR" sz="1400" dirty="0" smtClean="0"/>
              <a:t>: </a:t>
            </a:r>
            <a:endParaRPr lang="fr-FR" sz="2400" dirty="0" smtClean="0">
              <a:latin typeface="Calibri" pitchFamily="34" charset="0"/>
            </a:endParaRPr>
          </a:p>
          <a:p>
            <a:r>
              <a:rPr lang="fr-FR" sz="2400" dirty="0" smtClean="0">
                <a:latin typeface="Calibri" pitchFamily="34" charset="0"/>
              </a:rPr>
              <a:t>Retourne </a:t>
            </a:r>
            <a:r>
              <a:rPr lang="fr-FR" sz="2400" dirty="0" smtClean="0">
                <a:latin typeface="Calibri" pitchFamily="34" charset="0"/>
              </a:rPr>
              <a:t>un entier qui représente le mois de la date spécifiée.</a:t>
            </a:r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23554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214818"/>
            <a:ext cx="6745287" cy="164307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manipulation de dates </a:t>
            </a:r>
            <a:r>
              <a:rPr lang="fr-FR" sz="3200" b="1" dirty="0" smtClean="0">
                <a:latin typeface="Calibri" pitchFamily="34" charset="0"/>
              </a:rPr>
              <a:t>(8):</a:t>
            </a:r>
          </a:p>
          <a:p>
            <a:endParaRPr lang="fr-FR" sz="3200" b="1" dirty="0" smtClean="0">
              <a:latin typeface="Calibri" pitchFamily="34" charset="0"/>
            </a:endParaRPr>
          </a:p>
          <a:p>
            <a:r>
              <a:rPr lang="fr-FR" sz="2400" b="1" dirty="0" smtClean="0">
                <a:latin typeface="Calibri" pitchFamily="34" charset="0"/>
              </a:rPr>
              <a:t>YEAR</a:t>
            </a:r>
            <a:r>
              <a:rPr lang="fr-FR" sz="1400" dirty="0" smtClean="0"/>
              <a:t>: </a:t>
            </a:r>
            <a:endParaRPr lang="fr-FR" sz="2400" dirty="0" smtClean="0">
              <a:latin typeface="Calibri" pitchFamily="34" charset="0"/>
            </a:endParaRPr>
          </a:p>
          <a:p>
            <a:r>
              <a:rPr lang="fr-FR" sz="2400" dirty="0" smtClean="0">
                <a:latin typeface="Calibri" pitchFamily="34" charset="0"/>
              </a:rPr>
              <a:t>Retourne </a:t>
            </a:r>
            <a:r>
              <a:rPr lang="fr-FR" sz="2400" dirty="0" smtClean="0">
                <a:latin typeface="Calibri" pitchFamily="34" charset="0"/>
              </a:rPr>
              <a:t>un entier qui représente l'année de la date spécifiée.</a:t>
            </a:r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24578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071942"/>
            <a:ext cx="6745287" cy="178595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manipulation de dates </a:t>
            </a:r>
            <a:r>
              <a:rPr lang="fr-FR" sz="3200" b="1" dirty="0" smtClean="0">
                <a:latin typeface="Calibri" pitchFamily="34" charset="0"/>
              </a:rPr>
              <a:t>(9):</a:t>
            </a:r>
          </a:p>
          <a:p>
            <a:endParaRPr lang="fr-FR" sz="3200" b="1" dirty="0" smtClean="0">
              <a:latin typeface="Calibri" pitchFamily="34" charset="0"/>
            </a:endParaRPr>
          </a:p>
          <a:p>
            <a:r>
              <a:rPr lang="fr-FR" sz="2400" b="1" dirty="0" smtClean="0">
                <a:latin typeface="Calibri" pitchFamily="34" charset="0"/>
              </a:rPr>
              <a:t>GETDATE</a:t>
            </a:r>
            <a:r>
              <a:rPr lang="fr-FR" sz="1400" dirty="0" smtClean="0"/>
              <a:t>: </a:t>
            </a:r>
            <a:endParaRPr lang="fr-FR" sz="2400" dirty="0" smtClean="0">
              <a:latin typeface="Calibri" pitchFamily="34" charset="0"/>
            </a:endParaRPr>
          </a:p>
          <a:p>
            <a:r>
              <a:rPr lang="fr-FR" sz="2400" dirty="0" smtClean="0">
                <a:latin typeface="Calibri" pitchFamily="34" charset="0"/>
              </a:rPr>
              <a:t>Retourne </a:t>
            </a:r>
            <a:r>
              <a:rPr lang="fr-FR" sz="2400" dirty="0" smtClean="0">
                <a:latin typeface="Calibri" pitchFamily="34" charset="0"/>
              </a:rPr>
              <a:t>l'horodateur système de base de données actuel en tant que valeur </a:t>
            </a:r>
            <a:r>
              <a:rPr lang="fr-FR" sz="2400" dirty="0" err="1" smtClean="0">
                <a:latin typeface="Calibri" pitchFamily="34" charset="0"/>
              </a:rPr>
              <a:t>datetime</a:t>
            </a:r>
            <a:r>
              <a:rPr lang="fr-FR" sz="2400" dirty="0" smtClean="0">
                <a:latin typeface="Calibri" pitchFamily="34" charset="0"/>
              </a:rPr>
              <a:t> sans le décalage de fuseau horaire de la base de données. Cette valeur est dérivée du système d'exploitation de l'ordinateur sur lequel l'instance de SQL Server s'exécute.</a:t>
            </a: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25602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5072074"/>
            <a:ext cx="6697663" cy="157163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manipulation de dates </a:t>
            </a:r>
            <a:r>
              <a:rPr lang="fr-FR" sz="3200" b="1" dirty="0" smtClean="0">
                <a:latin typeface="Calibri" pitchFamily="34" charset="0"/>
              </a:rPr>
              <a:t>(10):</a:t>
            </a:r>
          </a:p>
          <a:p>
            <a:endParaRPr lang="fr-FR" sz="3200" b="1" dirty="0" smtClean="0">
              <a:latin typeface="Calibri" pitchFamily="34" charset="0"/>
            </a:endParaRPr>
          </a:p>
          <a:p>
            <a:r>
              <a:rPr lang="fr-FR" sz="2400" b="1" dirty="0" smtClean="0">
                <a:latin typeface="Calibri" pitchFamily="34" charset="0"/>
              </a:rPr>
              <a:t>GETUTCDATE</a:t>
            </a:r>
            <a:r>
              <a:rPr lang="fr-FR" sz="1400" dirty="0" smtClean="0"/>
              <a:t>: </a:t>
            </a:r>
            <a:endParaRPr lang="fr-FR" sz="2400" dirty="0" smtClean="0">
              <a:latin typeface="Calibri" pitchFamily="34" charset="0"/>
            </a:endParaRPr>
          </a:p>
          <a:p>
            <a:r>
              <a:rPr lang="fr-FR" sz="2400" dirty="0" smtClean="0">
                <a:latin typeface="Calibri" pitchFamily="34" charset="0"/>
              </a:rPr>
              <a:t>Retourne </a:t>
            </a:r>
            <a:r>
              <a:rPr lang="fr-FR" sz="2400" dirty="0" smtClean="0">
                <a:latin typeface="Calibri" pitchFamily="34" charset="0"/>
              </a:rPr>
              <a:t>l'horodateur système de base de données actuel comme valeur </a:t>
            </a:r>
            <a:r>
              <a:rPr lang="fr-FR" sz="2400" dirty="0" err="1" smtClean="0">
                <a:latin typeface="Calibri" pitchFamily="34" charset="0"/>
              </a:rPr>
              <a:t>datetime</a:t>
            </a:r>
            <a:r>
              <a:rPr lang="fr-FR" sz="2400" dirty="0" smtClean="0">
                <a:latin typeface="Calibri" pitchFamily="34" charset="0"/>
              </a:rPr>
              <a:t>. Le décalage de fuseau horaire de base de données n'est pas inclus. Cette valeur représente l'heure UTC actuelle. </a:t>
            </a:r>
            <a:r>
              <a:rPr lang="fr-FR" sz="2400" dirty="0" smtClean="0">
                <a:latin typeface="Calibri" pitchFamily="34" charset="0"/>
              </a:rPr>
              <a:t>Cette valeur est dérivée du système d'exploitation de l'ordinateur sur lequel l'instance de SQL Server s'exécute</a:t>
            </a:r>
            <a:r>
              <a:rPr lang="fr-FR" sz="2400" dirty="0" smtClean="0">
                <a:latin typeface="Calibri" pitchFamily="34" charset="0"/>
              </a:rPr>
              <a:t>.</a:t>
            </a: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26626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5572140"/>
            <a:ext cx="6773863" cy="112395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 lnSpcReduction="10000"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conversion</a:t>
            </a:r>
            <a:r>
              <a:rPr lang="fr-FR" sz="3200" b="1" dirty="0" smtClean="0">
                <a:latin typeface="Calibri" pitchFamily="34" charset="0"/>
              </a:rPr>
              <a:t> </a:t>
            </a:r>
            <a:r>
              <a:rPr lang="fr-FR" sz="3200" b="1" dirty="0" smtClean="0">
                <a:latin typeface="Calibri" pitchFamily="34" charset="0"/>
              </a:rPr>
              <a:t>(1):</a:t>
            </a:r>
          </a:p>
          <a:p>
            <a:endParaRPr lang="fr-FR" sz="1600" dirty="0" smtClean="0"/>
          </a:p>
          <a:p>
            <a:endParaRPr lang="fr-FR" sz="2400" dirty="0" smtClean="0">
              <a:latin typeface="Calibri" pitchFamily="34" charset="0"/>
            </a:endParaRPr>
          </a:p>
          <a:p>
            <a:r>
              <a:rPr lang="fr-FR" sz="2400" dirty="0" smtClean="0">
                <a:latin typeface="Calibri" pitchFamily="34" charset="0"/>
              </a:rPr>
              <a:t>Certaines </a:t>
            </a:r>
            <a:r>
              <a:rPr lang="fr-FR" sz="2400" dirty="0" smtClean="0">
                <a:latin typeface="Calibri" pitchFamily="34" charset="0"/>
              </a:rPr>
              <a:t>conversions ne peuvent être automatiquement réalisées par le système. </a:t>
            </a:r>
            <a:r>
              <a:rPr lang="fr-FR" sz="2400" dirty="0" smtClean="0">
                <a:latin typeface="Calibri" pitchFamily="34" charset="0"/>
              </a:rPr>
              <a:t>Nous devons alors réaliser ces conversions de manière explicite au moyen des fonctions de conversion </a:t>
            </a:r>
            <a:r>
              <a:rPr lang="fr-FR" sz="2400" b="1" dirty="0" smtClean="0">
                <a:latin typeface="Calibri" pitchFamily="34" charset="0"/>
              </a:rPr>
              <a:t>CAST</a:t>
            </a:r>
            <a:r>
              <a:rPr lang="fr-FR" sz="2400" dirty="0" smtClean="0">
                <a:latin typeface="Calibri" pitchFamily="34" charset="0"/>
              </a:rPr>
              <a:t> et </a:t>
            </a:r>
            <a:r>
              <a:rPr lang="fr-FR" sz="2400" b="1" dirty="0" smtClean="0">
                <a:latin typeface="Calibri" pitchFamily="34" charset="0"/>
              </a:rPr>
              <a:t>CONVERT</a:t>
            </a:r>
            <a:r>
              <a:rPr lang="fr-FR" sz="2400" dirty="0" smtClean="0">
                <a:latin typeface="Calibri" pitchFamily="34" charset="0"/>
              </a:rPr>
              <a:t>.</a:t>
            </a:r>
          </a:p>
          <a:p>
            <a:endParaRPr lang="fr-FR" sz="2400" dirty="0" smtClean="0">
              <a:latin typeface="Calibri" pitchFamily="34" charset="0"/>
            </a:endParaRPr>
          </a:p>
          <a:p>
            <a:r>
              <a:rPr lang="fr-FR" sz="2400" dirty="0" smtClean="0">
                <a:latin typeface="Calibri" pitchFamily="34" charset="0"/>
              </a:rPr>
              <a:t>Attention aux types d’origine et résultant de la conversion : toutes les combinaisons ne sont pas admises</a:t>
            </a:r>
            <a:r>
              <a:rPr lang="fr-FR" sz="2400" dirty="0" smtClean="0">
                <a:latin typeface="Calibri" pitchFamily="34" charset="0"/>
              </a:rPr>
              <a:t>.</a:t>
            </a:r>
          </a:p>
          <a:p>
            <a:endParaRPr lang="fr-FR" sz="2400" dirty="0" smtClean="0">
              <a:latin typeface="Calibri" pitchFamily="34" charset="0"/>
            </a:endParaRPr>
          </a:p>
          <a:p>
            <a:r>
              <a:rPr lang="fr-FR" sz="2400" dirty="0" smtClean="0">
                <a:latin typeface="Calibri" pitchFamily="34" charset="0"/>
              </a:rPr>
              <a:t>CONVERT permet de définir un style pour la donnée convertie alors que CAST ne le permet pas.</a:t>
            </a:r>
          </a:p>
          <a:p>
            <a:endParaRPr lang="fr-FR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conversion</a:t>
            </a:r>
            <a:r>
              <a:rPr lang="fr-FR" sz="3200" b="1" dirty="0" smtClean="0">
                <a:latin typeface="Calibri" pitchFamily="34" charset="0"/>
              </a:rPr>
              <a:t> (2):</a:t>
            </a:r>
            <a:endParaRPr lang="fr-FR" sz="3200" b="1" dirty="0" smtClean="0">
              <a:latin typeface="Calibri" pitchFamily="34" charset="0"/>
            </a:endParaRPr>
          </a:p>
          <a:p>
            <a:endParaRPr lang="fr-FR" sz="1600" dirty="0" smtClean="0"/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3074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786058"/>
            <a:ext cx="7429552" cy="342902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conversion</a:t>
            </a:r>
            <a:r>
              <a:rPr lang="fr-FR" sz="3200" b="1" dirty="0" smtClean="0">
                <a:latin typeface="Calibri" pitchFamily="34" charset="0"/>
              </a:rPr>
              <a:t> (3):</a:t>
            </a:r>
            <a:endParaRPr lang="fr-FR" sz="3200" b="1" dirty="0" smtClean="0">
              <a:latin typeface="Calibri" pitchFamily="34" charset="0"/>
            </a:endParaRPr>
          </a:p>
          <a:p>
            <a:endParaRPr lang="fr-FR" sz="1600" dirty="0" smtClean="0"/>
          </a:p>
          <a:p>
            <a:endParaRPr lang="fr-FR" sz="2400" dirty="0" smtClean="0">
              <a:latin typeface="Calibri" pitchFamily="34" charset="0"/>
            </a:endParaRPr>
          </a:p>
          <a:p>
            <a:r>
              <a:rPr lang="fr-FR" b="1" dirty="0" smtClean="0">
                <a:latin typeface="Calibri" pitchFamily="34" charset="0"/>
              </a:rPr>
              <a:t>Exemple: </a:t>
            </a:r>
          </a:p>
          <a:p>
            <a:r>
              <a:rPr lang="fr-FR" sz="2400" dirty="0" smtClean="0">
                <a:latin typeface="Calibri" pitchFamily="34" charset="0"/>
              </a:rPr>
              <a:t>La fonction système GETDATE() renvoie la date du jour.</a:t>
            </a:r>
          </a:p>
          <a:p>
            <a:r>
              <a:rPr lang="fr-FR" sz="2400" dirty="0" smtClean="0">
                <a:latin typeface="Calibri" pitchFamily="34" charset="0"/>
              </a:rPr>
              <a:t>Si je souhaite convertir celle-ci dans un format américain, j’utilise la fonction CONVERT avec le style approprié.</a:t>
            </a:r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1027" name="Picture 3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072074"/>
            <a:ext cx="7000924" cy="150019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conversion</a:t>
            </a:r>
            <a:r>
              <a:rPr lang="fr-FR" sz="3200" b="1" dirty="0" smtClean="0">
                <a:latin typeface="Calibri" pitchFamily="34" charset="0"/>
              </a:rPr>
              <a:t> (4):</a:t>
            </a:r>
            <a:endParaRPr lang="fr-FR" sz="3200" b="1" dirty="0" smtClean="0">
              <a:latin typeface="Calibri" pitchFamily="34" charset="0"/>
            </a:endParaRPr>
          </a:p>
          <a:p>
            <a:endParaRPr lang="fr-FR" sz="1600" dirty="0" smtClean="0"/>
          </a:p>
          <a:p>
            <a:endParaRPr lang="fr-FR" sz="2400" dirty="0" smtClean="0">
              <a:latin typeface="Calibri" pitchFamily="34" charset="0"/>
            </a:endParaRPr>
          </a:p>
          <a:p>
            <a:r>
              <a:rPr lang="fr-FR" b="1" dirty="0" smtClean="0">
                <a:latin typeface="Calibri" pitchFamily="34" charset="0"/>
              </a:rPr>
              <a:t>Exemple: </a:t>
            </a:r>
            <a:endParaRPr lang="fr-FR" b="1" dirty="0" smtClean="0">
              <a:latin typeface="Calibri" pitchFamily="34" charset="0"/>
            </a:endParaRPr>
          </a:p>
          <a:p>
            <a:r>
              <a:rPr lang="fr-FR" sz="2400" dirty="0" smtClean="0">
                <a:latin typeface="Calibri" pitchFamily="34" charset="0"/>
              </a:rPr>
              <a:t>On </a:t>
            </a:r>
            <a:r>
              <a:rPr lang="fr-FR" sz="2400" dirty="0" smtClean="0">
                <a:latin typeface="Calibri" pitchFamily="34" charset="0"/>
              </a:rPr>
              <a:t>souhaite que le CA net soit converti et présenté dans un </a:t>
            </a:r>
            <a:r>
              <a:rPr lang="fr-FR" sz="2400" dirty="0" smtClean="0">
                <a:latin typeface="Calibri" pitchFamily="34" charset="0"/>
              </a:rPr>
              <a:t>décimal </a:t>
            </a:r>
            <a:r>
              <a:rPr lang="fr-FR" sz="2400" dirty="0" smtClean="0">
                <a:latin typeface="Calibri" pitchFamily="34" charset="0"/>
              </a:rPr>
              <a:t>de 10 de long avec 3 chiffres derrière la virgule.</a:t>
            </a:r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2050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643446"/>
            <a:ext cx="7500990" cy="178595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traitement de chaînes </a:t>
            </a:r>
            <a:r>
              <a:rPr lang="fr-FR" sz="3200" b="1" dirty="0" smtClean="0">
                <a:latin typeface="Calibri" pitchFamily="34" charset="0"/>
              </a:rPr>
              <a:t>(1</a:t>
            </a:r>
            <a:r>
              <a:rPr lang="fr-FR" sz="3200" b="1" dirty="0" smtClean="0">
                <a:latin typeface="Calibri" pitchFamily="34" charset="0"/>
              </a:rPr>
              <a:t>):</a:t>
            </a:r>
          </a:p>
          <a:p>
            <a:endParaRPr lang="fr-FR" sz="1600" dirty="0" smtClean="0"/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4098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714620"/>
            <a:ext cx="6786610" cy="342902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traitement de chaînes </a:t>
            </a:r>
            <a:r>
              <a:rPr lang="fr-FR" sz="3200" b="1" dirty="0" smtClean="0">
                <a:latin typeface="Calibri" pitchFamily="34" charset="0"/>
              </a:rPr>
              <a:t>(2):</a:t>
            </a:r>
            <a:endParaRPr lang="fr-FR" sz="3200" b="1" dirty="0" smtClean="0">
              <a:latin typeface="Calibri" pitchFamily="34" charset="0"/>
            </a:endParaRPr>
          </a:p>
          <a:p>
            <a:endParaRPr lang="fr-FR" sz="1600" dirty="0" smtClean="0"/>
          </a:p>
          <a:p>
            <a:r>
              <a:rPr lang="fr-FR" b="1" dirty="0" smtClean="0">
                <a:latin typeface="Calibri" pitchFamily="34" charset="0"/>
              </a:rPr>
              <a:t>LEFT</a:t>
            </a:r>
            <a:r>
              <a:rPr lang="fr-FR" sz="1600" dirty="0" smtClean="0"/>
              <a:t>: </a:t>
            </a:r>
          </a:p>
          <a:p>
            <a:r>
              <a:rPr lang="fr-FR" sz="2400" dirty="0" smtClean="0">
                <a:latin typeface="Calibri" pitchFamily="34" charset="0"/>
              </a:rPr>
              <a:t>Retourne la partie de gauche d'une chaîne de caractères avec le nombre spécifié de caractères.</a:t>
            </a:r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5122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286256"/>
            <a:ext cx="7643866" cy="214314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>
            <a:noAutofit/>
          </a:bodyPr>
          <a:lstStyle/>
          <a:p>
            <a:r>
              <a:rPr lang="fr-FR" sz="2000" b="1" u="sng" dirty="0" smtClean="0"/>
              <a:t>Groupe TDI2</a:t>
            </a:r>
            <a:br>
              <a:rPr lang="fr-FR" sz="2000" b="1" u="sng" dirty="0" smtClean="0"/>
            </a:br>
            <a:r>
              <a:rPr lang="fr-FR" sz="2000" b="1" u="sng" dirty="0" smtClean="0"/>
              <a:t>Module:  SGBD 1</a:t>
            </a:r>
            <a:br>
              <a:rPr lang="fr-FR" sz="2000" b="1" u="sng" dirty="0" smtClean="0"/>
            </a:br>
            <a:r>
              <a:rPr lang="fr-FR" sz="2000" b="1" u="sng" dirty="0" smtClean="0"/>
              <a:t>Chapitre 4:  SQL – les fonctions intégrées</a:t>
            </a:r>
            <a:br>
              <a:rPr lang="fr-FR" sz="2000" b="1" u="sng" dirty="0" smtClean="0"/>
            </a:br>
            <a:r>
              <a:rPr lang="fr-FR" sz="2000" b="1" u="sng" dirty="0" smtClean="0"/>
              <a:t>ISTA TINGHIR</a:t>
            </a:r>
            <a:endParaRPr lang="fr-FR" sz="20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>
            <a:normAutofit/>
          </a:bodyPr>
          <a:lstStyle/>
          <a:p>
            <a:endParaRPr lang="fr-FR" sz="1600" dirty="0" smtClean="0"/>
          </a:p>
          <a:p>
            <a:r>
              <a:rPr lang="fr-FR" sz="3200" b="1" dirty="0" smtClean="0">
                <a:latin typeface="Calibri" pitchFamily="34" charset="0"/>
              </a:rPr>
              <a:t>Fonctions de traitement de chaînes </a:t>
            </a:r>
            <a:r>
              <a:rPr lang="fr-FR" sz="3200" b="1" dirty="0" smtClean="0">
                <a:latin typeface="Calibri" pitchFamily="34" charset="0"/>
              </a:rPr>
              <a:t>(3):</a:t>
            </a:r>
            <a:endParaRPr lang="fr-FR" sz="3200" b="1" dirty="0" smtClean="0">
              <a:latin typeface="Calibri" pitchFamily="34" charset="0"/>
            </a:endParaRPr>
          </a:p>
          <a:p>
            <a:endParaRPr lang="fr-FR" sz="1600" dirty="0" smtClean="0"/>
          </a:p>
          <a:p>
            <a:r>
              <a:rPr lang="fr-FR" b="1" dirty="0" smtClean="0">
                <a:latin typeface="Calibri" pitchFamily="34" charset="0"/>
              </a:rPr>
              <a:t>RIGHT</a:t>
            </a:r>
            <a:r>
              <a:rPr lang="fr-FR" sz="1600" dirty="0" smtClean="0"/>
              <a:t>: </a:t>
            </a:r>
          </a:p>
          <a:p>
            <a:r>
              <a:rPr lang="fr-FR" sz="2400" dirty="0" smtClean="0">
                <a:latin typeface="Calibri" pitchFamily="34" charset="0"/>
              </a:rPr>
              <a:t>Retourne la partie de </a:t>
            </a:r>
            <a:r>
              <a:rPr lang="fr-FR" sz="2400" dirty="0" smtClean="0">
                <a:latin typeface="Calibri" pitchFamily="34" charset="0"/>
              </a:rPr>
              <a:t>droite d'une </a:t>
            </a:r>
            <a:r>
              <a:rPr lang="fr-FR" sz="2400" dirty="0" smtClean="0">
                <a:latin typeface="Calibri" pitchFamily="34" charset="0"/>
              </a:rPr>
              <a:t>chaîne de caractères avec le nombre spécifié de caractères.</a:t>
            </a:r>
          </a:p>
          <a:p>
            <a:endParaRPr lang="fr-FR" sz="2400" dirty="0" smtClean="0">
              <a:latin typeface="Calibri" pitchFamily="34" charset="0"/>
            </a:endParaRPr>
          </a:p>
        </p:txBody>
      </p:sp>
      <p:pic>
        <p:nvPicPr>
          <p:cNvPr id="6146" name="Picture 2" descr="D:\my courses for ofppt\M16 SGBD 1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214818"/>
            <a:ext cx="7643866" cy="214314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2765</TotalTime>
  <Words>711</Words>
  <Application>Microsoft Office PowerPoint</Application>
  <PresentationFormat>Affichage à l'écran (4:3)</PresentationFormat>
  <Paragraphs>198</Paragraphs>
  <Slides>29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Solstice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  <vt:lpstr>Groupe TDI2 Module:  SGBD 1 Chapitre 4:  SQL – les fonctions intégrées ISTA TINGHIR</vt:lpstr>
    </vt:vector>
  </TitlesOfParts>
  <Company>Unicornis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L’histoire des langages de programmation</dc:title>
  <dc:creator>AchRaFoS</dc:creator>
  <cp:lastModifiedBy>Omar EL HADIRI</cp:lastModifiedBy>
  <cp:revision>942</cp:revision>
  <dcterms:created xsi:type="dcterms:W3CDTF">2009-12-22T22:41:48Z</dcterms:created>
  <dcterms:modified xsi:type="dcterms:W3CDTF">2015-10-05T23:58:11Z</dcterms:modified>
</cp:coreProperties>
</file>