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07/10/2015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F490D2A-B591-497B-BA17-9FBFB097022A}" type="datetimeFigureOut">
              <a:rPr lang="fr-FR" smtClean="0"/>
              <a:pPr/>
              <a:t>07/10/2015</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999DA84-DD89-49A1-AAB5-8855A4939FD3}" type="slidenum">
              <a:rPr lang="fr-FR" smtClean="0"/>
              <a:pPr/>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a:t>
            </a:r>
            <a:r>
              <a:rPr lang="fr-FR" sz="2000" b="1" u="sng" dirty="0" smtClean="0"/>
              <a:t>6:  </a:t>
            </a:r>
            <a:r>
              <a:rPr lang="fr-FR" sz="2000" b="1" u="sng" dirty="0" smtClean="0"/>
              <a:t>SQL – </a:t>
            </a:r>
            <a:r>
              <a:rPr lang="fr-FR" sz="2000" b="1" u="sng" dirty="0" smtClean="0"/>
              <a:t>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endParaRPr lang="fr-FR" sz="16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L’ordre CREATE TABLE: </a:t>
            </a:r>
          </a:p>
          <a:p>
            <a:endParaRPr lang="fr-FR" sz="3200" b="1" dirty="0" smtClean="0">
              <a:latin typeface="Calibri" pitchFamily="34" charset="0"/>
            </a:endParaRPr>
          </a:p>
          <a:p>
            <a:r>
              <a:rPr lang="fr-FR" dirty="0" smtClean="0">
                <a:latin typeface="Calibri" pitchFamily="34" charset="0"/>
              </a:rPr>
              <a:t>Créer </a:t>
            </a:r>
            <a:r>
              <a:rPr lang="fr-FR" dirty="0" smtClean="0">
                <a:latin typeface="Calibri" pitchFamily="34" charset="0"/>
              </a:rPr>
              <a:t>des tables pour stocker des données en utilisant l'ordre SQL </a:t>
            </a:r>
            <a:r>
              <a:rPr lang="fr-FR" b="1" dirty="0" smtClean="0">
                <a:latin typeface="Calibri" pitchFamily="34" charset="0"/>
              </a:rPr>
              <a:t>CREATE TABLE</a:t>
            </a:r>
            <a:r>
              <a:rPr lang="fr-FR" dirty="0" smtClean="0">
                <a:latin typeface="Calibri" pitchFamily="34" charset="0"/>
              </a:rPr>
              <a:t>.  </a:t>
            </a:r>
            <a:endParaRPr lang="fr-FR" dirty="0" smtClean="0">
              <a:latin typeface="Calibri" pitchFamily="34" charset="0"/>
            </a:endParaRPr>
          </a:p>
          <a:p>
            <a:endParaRPr lang="fr-FR" sz="2400" dirty="0" smtClean="0">
              <a:latin typeface="Calibri" pitchFamily="34" charset="0"/>
            </a:endParaRPr>
          </a:p>
          <a:p>
            <a:r>
              <a:rPr lang="fr-FR" dirty="0" smtClean="0">
                <a:latin typeface="Calibri" pitchFamily="34" charset="0"/>
              </a:rPr>
              <a:t>Pour créer une table, l'utilisateur doit disposer du privilège </a:t>
            </a:r>
            <a:r>
              <a:rPr lang="fr-FR" b="1" dirty="0" smtClean="0">
                <a:latin typeface="Calibri" pitchFamily="34" charset="0"/>
              </a:rPr>
              <a:t>CREATE TABLE</a:t>
            </a:r>
            <a:r>
              <a:rPr lang="fr-FR" dirty="0" smtClean="0">
                <a:latin typeface="Calibri" pitchFamily="34" charset="0"/>
              </a:rPr>
              <a:t> et d'un espace de stockage dans laquelle il pourra créer des objets.</a:t>
            </a:r>
          </a:p>
          <a:p>
            <a:endParaRPr lang="fr-FR" sz="2400" dirty="0" smtClean="0">
              <a:latin typeface="Calibri" pitchFamily="34" charset="0"/>
            </a:endParaRPr>
          </a:p>
          <a:p>
            <a:r>
              <a:rPr lang="fr-FR" dirty="0" smtClean="0">
                <a:latin typeface="Calibri" pitchFamily="34" charset="0"/>
              </a:rPr>
              <a:t>L'administrateur de base de données utilise des ordres du </a:t>
            </a:r>
            <a:r>
              <a:rPr lang="fr-FR" b="1" dirty="0" smtClean="0">
                <a:latin typeface="Calibri" pitchFamily="34" charset="0"/>
              </a:rPr>
              <a:t>LCD</a:t>
            </a:r>
            <a:r>
              <a:rPr lang="fr-FR" dirty="0" smtClean="0">
                <a:latin typeface="Calibri" pitchFamily="34" charset="0"/>
              </a:rPr>
              <a:t> </a:t>
            </a:r>
            <a:r>
              <a:rPr lang="fr-FR" dirty="0" smtClean="0">
                <a:latin typeface="Calibri" pitchFamily="34" charset="0"/>
              </a:rPr>
              <a:t>(</a:t>
            </a:r>
            <a:r>
              <a:rPr lang="fr-FR" b="1" dirty="0" smtClean="0">
                <a:latin typeface="Calibri" pitchFamily="34" charset="0"/>
              </a:rPr>
              <a:t>Langage </a:t>
            </a:r>
            <a:r>
              <a:rPr lang="fr-FR" b="1" dirty="0" smtClean="0">
                <a:latin typeface="Calibri" pitchFamily="34" charset="0"/>
              </a:rPr>
              <a:t>de </a:t>
            </a:r>
            <a:r>
              <a:rPr lang="fr-FR" b="1" dirty="0" smtClean="0">
                <a:latin typeface="Calibri" pitchFamily="34" charset="0"/>
              </a:rPr>
              <a:t>Contrôle </a:t>
            </a:r>
            <a:r>
              <a:rPr lang="fr-FR" b="1" dirty="0" smtClean="0">
                <a:latin typeface="Calibri" pitchFamily="34" charset="0"/>
              </a:rPr>
              <a:t>des </a:t>
            </a:r>
            <a:r>
              <a:rPr lang="fr-FR" b="1" dirty="0" smtClean="0">
                <a:latin typeface="Calibri" pitchFamily="34" charset="0"/>
              </a:rPr>
              <a:t>Données</a:t>
            </a:r>
            <a:r>
              <a:rPr lang="fr-FR" dirty="0" smtClean="0">
                <a:latin typeface="Calibri" pitchFamily="34" charset="0"/>
              </a:rPr>
              <a:t>) pour accorder des privilèges aux utilisateurs.</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L’ordre CREATE TABLE:</a:t>
            </a:r>
          </a:p>
          <a:p>
            <a:endParaRPr lang="fr-FR" sz="3200" b="1" dirty="0" smtClean="0">
              <a:latin typeface="Calibri" pitchFamily="34" charset="0"/>
            </a:endParaRPr>
          </a:p>
          <a:p>
            <a:endParaRPr lang="fr-FR" sz="3200" b="1" dirty="0" smtClean="0">
              <a:latin typeface="Calibri" pitchFamily="34" charset="0"/>
            </a:endParaRPr>
          </a:p>
          <a:p>
            <a:endParaRPr lang="fr-FR" sz="3200" b="1" dirty="0" smtClean="0">
              <a:latin typeface="Calibri" pitchFamily="34" charset="0"/>
            </a:endParaRPr>
          </a:p>
          <a:p>
            <a:r>
              <a:rPr lang="fr-FR" sz="2400" dirty="0" err="1" smtClean="0">
                <a:latin typeface="Calibri" pitchFamily="34" charset="0"/>
              </a:rPr>
              <a:t>schema</a:t>
            </a:r>
            <a:r>
              <a:rPr lang="fr-FR" sz="2400" dirty="0" smtClean="0">
                <a:latin typeface="Calibri" pitchFamily="34" charset="0"/>
              </a:rPr>
              <a:t>		nom du </a:t>
            </a:r>
            <a:r>
              <a:rPr lang="fr-FR" sz="2400" dirty="0" smtClean="0">
                <a:latin typeface="Calibri" pitchFamily="34" charset="0"/>
              </a:rPr>
              <a:t>schéma</a:t>
            </a:r>
            <a:endParaRPr lang="fr-FR" sz="2400" dirty="0" smtClean="0">
              <a:latin typeface="Calibri" pitchFamily="34" charset="0"/>
            </a:endParaRPr>
          </a:p>
          <a:p>
            <a:r>
              <a:rPr lang="fr-FR" sz="2400" dirty="0" smtClean="0">
                <a:latin typeface="Calibri" pitchFamily="34" charset="0"/>
              </a:rPr>
              <a:t>table			nom de la table</a:t>
            </a:r>
          </a:p>
          <a:p>
            <a:r>
              <a:rPr lang="fr-FR" sz="2400" dirty="0" err="1" smtClean="0">
                <a:latin typeface="Calibri" pitchFamily="34" charset="0"/>
              </a:rPr>
              <a:t>column</a:t>
            </a:r>
            <a:r>
              <a:rPr lang="fr-FR" sz="2400" dirty="0" smtClean="0">
                <a:latin typeface="Calibri" pitchFamily="34" charset="0"/>
              </a:rPr>
              <a:t>		nom de la colonne</a:t>
            </a:r>
          </a:p>
          <a:p>
            <a:r>
              <a:rPr lang="fr-FR" sz="2400" dirty="0" err="1" smtClean="0">
                <a:latin typeface="Calibri" pitchFamily="34" charset="0"/>
              </a:rPr>
              <a:t>datatype</a:t>
            </a:r>
            <a:r>
              <a:rPr lang="fr-FR" sz="2400" dirty="0" smtClean="0">
                <a:latin typeface="Calibri" pitchFamily="34" charset="0"/>
              </a:rPr>
              <a:t>		type de données et longueur de la colonne</a:t>
            </a:r>
          </a:p>
          <a:p>
            <a:r>
              <a:rPr lang="fr-FR" sz="2400" dirty="0" smtClean="0">
                <a:latin typeface="Calibri" pitchFamily="34" charset="0"/>
              </a:rPr>
              <a:t>DEFAULT </a:t>
            </a:r>
            <a:r>
              <a:rPr lang="fr-FR" sz="2400" dirty="0" err="1" smtClean="0">
                <a:latin typeface="Calibri" pitchFamily="34" charset="0"/>
              </a:rPr>
              <a:t>expr</a:t>
            </a:r>
            <a:r>
              <a:rPr lang="fr-FR" sz="2400" dirty="0" smtClean="0">
                <a:latin typeface="Calibri" pitchFamily="34" charset="0"/>
              </a:rPr>
              <a:t>	</a:t>
            </a:r>
            <a:r>
              <a:rPr lang="fr-FR" sz="2400" dirty="0" smtClean="0">
                <a:latin typeface="Calibri" pitchFamily="34" charset="0"/>
              </a:rPr>
              <a:t>	spécifie </a:t>
            </a:r>
            <a:r>
              <a:rPr lang="fr-FR" sz="2400" dirty="0" smtClean="0">
                <a:latin typeface="Calibri" pitchFamily="34" charset="0"/>
              </a:rPr>
              <a:t>une valeur par défaut à utiliser en cas </a:t>
            </a:r>
            <a:r>
              <a:rPr lang="fr-FR" sz="2400" dirty="0" smtClean="0">
                <a:latin typeface="Calibri" pitchFamily="34" charset="0"/>
              </a:rPr>
              <a:t>			d'omission </a:t>
            </a:r>
            <a:r>
              <a:rPr lang="fr-FR" sz="2400" dirty="0" smtClean="0">
                <a:latin typeface="Calibri" pitchFamily="34" charset="0"/>
              </a:rPr>
              <a:t>d'une valeur dans l'ordre INSERT </a:t>
            </a:r>
          </a:p>
          <a:p>
            <a:endParaRPr lang="fr-FR" sz="3200" b="1" dirty="0" smtClean="0">
              <a:latin typeface="Calibri" pitchFamily="34" charset="0"/>
            </a:endParaRPr>
          </a:p>
          <a:p>
            <a:endParaRPr lang="fr-FR" sz="2400" dirty="0" smtClean="0">
              <a:latin typeface="Calibri" pitchFamily="34" charset="0"/>
            </a:endParaRPr>
          </a:p>
        </p:txBody>
      </p:sp>
      <p:pic>
        <p:nvPicPr>
          <p:cNvPr id="2050" name="Picture 2" descr="D:\my courses for ofppt\M16 SGBD 1\img.png"/>
          <p:cNvPicPr>
            <a:picLocks noChangeAspect="1" noChangeArrowheads="1"/>
          </p:cNvPicPr>
          <p:nvPr/>
        </p:nvPicPr>
        <p:blipFill>
          <a:blip r:embed="rId2"/>
          <a:srcRect/>
          <a:stretch>
            <a:fillRect/>
          </a:stretch>
        </p:blipFill>
        <p:spPr bwMode="auto">
          <a:xfrm>
            <a:off x="1571604" y="2643182"/>
            <a:ext cx="6715172" cy="1143008"/>
          </a:xfrm>
          <a:prstGeom prst="rect">
            <a:avLst/>
          </a:prstGeom>
          <a:noFill/>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L’ordre CREATE TABLE:</a:t>
            </a:r>
          </a:p>
          <a:p>
            <a:endParaRPr lang="fr-FR" sz="3200" b="1" dirty="0" smtClean="0">
              <a:latin typeface="Calibri" pitchFamily="34" charset="0"/>
            </a:endParaRPr>
          </a:p>
          <a:p>
            <a:r>
              <a:rPr lang="fr-FR" dirty="0" smtClean="0">
                <a:latin typeface="Calibri" pitchFamily="34" charset="0"/>
              </a:rPr>
              <a:t>Pour exécuter l’ordre CREATE TABLE, il faut </a:t>
            </a:r>
            <a:r>
              <a:rPr lang="fr-FR" dirty="0" smtClean="0">
                <a:latin typeface="Calibri" pitchFamily="34" charset="0"/>
              </a:rPr>
              <a:t>disposer:</a:t>
            </a:r>
          </a:p>
          <a:p>
            <a:pPr>
              <a:buFont typeface="Wingdings" pitchFamily="2" charset="2"/>
              <a:buChar char="ü"/>
            </a:pPr>
            <a:r>
              <a:rPr lang="fr-FR" dirty="0" smtClean="0">
                <a:latin typeface="Calibri" pitchFamily="34" charset="0"/>
              </a:rPr>
              <a:t> </a:t>
            </a:r>
            <a:r>
              <a:rPr lang="fr-FR" dirty="0" smtClean="0">
                <a:latin typeface="Calibri" pitchFamily="34" charset="0"/>
              </a:rPr>
              <a:t>du </a:t>
            </a:r>
            <a:r>
              <a:rPr lang="fr-FR" dirty="0" smtClean="0">
                <a:latin typeface="Calibri" pitchFamily="34" charset="0"/>
              </a:rPr>
              <a:t>privilège </a:t>
            </a:r>
            <a:r>
              <a:rPr lang="fr-FR" b="1" dirty="0" smtClean="0">
                <a:latin typeface="Calibri" pitchFamily="34" charset="0"/>
              </a:rPr>
              <a:t>CREATE </a:t>
            </a:r>
            <a:r>
              <a:rPr lang="fr-FR" b="1" dirty="0" smtClean="0">
                <a:latin typeface="Calibri" pitchFamily="34" charset="0"/>
              </a:rPr>
              <a:t>TABLE</a:t>
            </a:r>
            <a:r>
              <a:rPr lang="fr-FR" dirty="0" smtClean="0">
                <a:latin typeface="Calibri" pitchFamily="34" charset="0"/>
              </a:rPr>
              <a:t>.</a:t>
            </a:r>
          </a:p>
          <a:p>
            <a:pPr>
              <a:buFont typeface="Wingdings" pitchFamily="2" charset="2"/>
              <a:buChar char="ü"/>
            </a:pPr>
            <a:r>
              <a:rPr lang="fr-FR" dirty="0" smtClean="0">
                <a:latin typeface="Calibri" pitchFamily="34" charset="0"/>
              </a:rPr>
              <a:t> </a:t>
            </a:r>
            <a:r>
              <a:rPr lang="fr-FR" dirty="0" smtClean="0">
                <a:latin typeface="Calibri" pitchFamily="34" charset="0"/>
              </a:rPr>
              <a:t>d’un espace de stockage.</a:t>
            </a:r>
            <a:endParaRPr lang="fr-FR"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Exemple:</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3074" name="Picture 2" descr="D:\my courses for ofppt\M16 SGBD 1\img.png"/>
          <p:cNvPicPr>
            <a:picLocks noChangeAspect="1" noChangeArrowheads="1"/>
          </p:cNvPicPr>
          <p:nvPr/>
        </p:nvPicPr>
        <p:blipFill>
          <a:blip r:embed="rId2"/>
          <a:srcRect/>
          <a:stretch>
            <a:fillRect/>
          </a:stretch>
        </p:blipFill>
        <p:spPr bwMode="auto">
          <a:xfrm>
            <a:off x="1357290" y="5500702"/>
            <a:ext cx="6215106" cy="785818"/>
          </a:xfrm>
          <a:prstGeom prst="rect">
            <a:avLst/>
          </a:prstGeom>
          <a:noFill/>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Références à un schéma </a:t>
            </a:r>
            <a:r>
              <a:rPr lang="fr-FR" sz="3200" b="1" dirty="0" smtClean="0">
                <a:latin typeface="Calibri" pitchFamily="34" charset="0"/>
              </a:rPr>
              <a:t>:</a:t>
            </a:r>
          </a:p>
          <a:p>
            <a:endParaRPr lang="fr-FR" sz="3200" b="1" dirty="0" smtClean="0">
              <a:latin typeface="Calibri" pitchFamily="34" charset="0"/>
            </a:endParaRPr>
          </a:p>
          <a:p>
            <a:pPr>
              <a:buFont typeface="Wingdings" pitchFamily="2" charset="2"/>
              <a:buChar char="ü"/>
            </a:pPr>
            <a:r>
              <a:rPr lang="fr-FR" dirty="0" smtClean="0">
                <a:latin typeface="Calibri" pitchFamily="34" charset="0"/>
              </a:rPr>
              <a:t> Un </a:t>
            </a:r>
            <a:r>
              <a:rPr lang="fr-FR" dirty="0" smtClean="0">
                <a:latin typeface="Calibri" pitchFamily="34" charset="0"/>
              </a:rPr>
              <a:t>schéma est une collection d'objets. </a:t>
            </a:r>
            <a:r>
              <a:rPr lang="fr-FR" dirty="0" smtClean="0">
                <a:latin typeface="Calibri" pitchFamily="34" charset="0"/>
              </a:rPr>
              <a:t>Les schémas sont des structures logiques qui font directement référence aux données de la base. </a:t>
            </a:r>
          </a:p>
          <a:p>
            <a:pPr>
              <a:buFont typeface="Wingdings" pitchFamily="2" charset="2"/>
              <a:buChar char="ü"/>
            </a:pPr>
            <a:r>
              <a:rPr lang="fr-FR" dirty="0" smtClean="0">
                <a:latin typeface="Calibri" pitchFamily="34" charset="0"/>
              </a:rPr>
              <a:t> Un </a:t>
            </a:r>
            <a:r>
              <a:rPr lang="fr-FR" dirty="0" smtClean="0">
                <a:latin typeface="Calibri" pitchFamily="34" charset="0"/>
              </a:rPr>
              <a:t>schéma permet de regrouper les objets afin de les traiter comme une entité unique pour leur attribuer des droits</a:t>
            </a:r>
            <a:r>
              <a:rPr lang="fr-FR" dirty="0" smtClean="0">
                <a:latin typeface="Calibri" pitchFamily="34" charset="0"/>
              </a:rPr>
              <a:t>.</a:t>
            </a:r>
          </a:p>
          <a:p>
            <a:pPr>
              <a:buFont typeface="Wingdings" pitchFamily="2" charset="2"/>
              <a:buChar char="ü"/>
            </a:pPr>
            <a:r>
              <a:rPr lang="fr-FR" dirty="0" smtClean="0">
                <a:latin typeface="Calibri" pitchFamily="34" charset="0"/>
              </a:rPr>
              <a:t> Il </a:t>
            </a:r>
            <a:r>
              <a:rPr lang="fr-FR" dirty="0" smtClean="0">
                <a:latin typeface="Calibri" pitchFamily="34" charset="0"/>
              </a:rPr>
              <a:t>n’est pas nécessaire de passer par des schémas.</a:t>
            </a:r>
            <a:endParaRPr lang="fr-FR" dirty="0" smtClean="0">
              <a:latin typeface="Calibri" pitchFamily="34" charset="0"/>
            </a:endParaRPr>
          </a:p>
          <a:p>
            <a:pPr>
              <a:buFont typeface="Wingdings" pitchFamily="2" charset="2"/>
              <a:buChar char="ü"/>
            </a:pPr>
            <a:r>
              <a:rPr lang="fr-FR" dirty="0" smtClean="0">
                <a:latin typeface="Calibri" pitchFamily="34" charset="0"/>
              </a:rPr>
              <a:t> Le </a:t>
            </a:r>
            <a:r>
              <a:rPr lang="fr-FR" dirty="0" smtClean="0">
                <a:latin typeface="Calibri" pitchFamily="34" charset="0"/>
              </a:rPr>
              <a:t>schéma système SYS existe dans toutes les bases de données et fait office de conteneur pour tous les objets systèmes d’une base. </a:t>
            </a:r>
            <a:endParaRPr lang="fr-FR" dirty="0" smtClean="0">
              <a:latin typeface="Calibri" pitchFamily="34" charset="0"/>
            </a:endParaRP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Références à un schéma </a:t>
            </a:r>
            <a:r>
              <a:rPr lang="fr-FR" sz="3200" b="1" dirty="0" smtClean="0">
                <a:latin typeface="Calibri" pitchFamily="34" charset="0"/>
              </a:rPr>
              <a:t>:</a:t>
            </a:r>
          </a:p>
          <a:p>
            <a:endParaRPr lang="fr-FR" sz="3200" b="1" dirty="0" smtClean="0">
              <a:latin typeface="Calibri" pitchFamily="34" charset="0"/>
            </a:endParaRPr>
          </a:p>
          <a:p>
            <a:pPr>
              <a:buFont typeface="Wingdings" pitchFamily="2" charset="2"/>
              <a:buChar char="ü"/>
            </a:pPr>
            <a:r>
              <a:rPr lang="fr-FR" dirty="0" smtClean="0">
                <a:latin typeface="Calibri" pitchFamily="34" charset="0"/>
              </a:rPr>
              <a:t> Un </a:t>
            </a:r>
            <a:r>
              <a:rPr lang="fr-FR" dirty="0" smtClean="0">
                <a:latin typeface="Calibri" pitchFamily="34" charset="0"/>
              </a:rPr>
              <a:t>schéma est une collection d'objets. Les schémas sont des structures logiques qui font directement référence aux données de la base</a:t>
            </a:r>
            <a:r>
              <a:rPr lang="fr-FR" dirty="0" smtClean="0">
                <a:latin typeface="Calibri" pitchFamily="34" charset="0"/>
              </a:rPr>
              <a:t>.</a:t>
            </a:r>
          </a:p>
          <a:p>
            <a:pPr>
              <a:buFont typeface="Wingdings" pitchFamily="2" charset="2"/>
              <a:buChar char="ü"/>
            </a:pPr>
            <a:r>
              <a:rPr lang="fr-FR" dirty="0" smtClean="0">
                <a:latin typeface="Calibri" pitchFamily="34" charset="0"/>
              </a:rPr>
              <a:t> </a:t>
            </a:r>
            <a:r>
              <a:rPr lang="fr-FR" dirty="0" smtClean="0">
                <a:latin typeface="Calibri" pitchFamily="34" charset="0"/>
              </a:rPr>
              <a:t>Pour </a:t>
            </a:r>
            <a:r>
              <a:rPr lang="fr-FR" dirty="0" smtClean="0">
                <a:latin typeface="Calibri" pitchFamily="34" charset="0"/>
              </a:rPr>
              <a:t>interroger le catalogue pour connaître les colonnes d’une base, </a:t>
            </a:r>
            <a:r>
              <a:rPr lang="fr-FR" dirty="0" smtClean="0">
                <a:latin typeface="Calibri" pitchFamily="34" charset="0"/>
              </a:rPr>
              <a:t>on doit consulter </a:t>
            </a:r>
            <a:r>
              <a:rPr lang="fr-FR" dirty="0" smtClean="0">
                <a:latin typeface="Calibri" pitchFamily="34" charset="0"/>
              </a:rPr>
              <a:t>la table </a:t>
            </a:r>
            <a:r>
              <a:rPr lang="fr-FR" b="1" dirty="0" err="1" smtClean="0">
                <a:latin typeface="Calibri" pitchFamily="34" charset="0"/>
              </a:rPr>
              <a:t>sys.columns</a:t>
            </a:r>
            <a:r>
              <a:rPr lang="fr-FR" dirty="0" smtClean="0">
                <a:latin typeface="Calibri" pitchFamily="34" charset="0"/>
              </a:rPr>
              <a:t> où </a:t>
            </a:r>
            <a:r>
              <a:rPr lang="fr-FR" dirty="0" err="1" smtClean="0">
                <a:latin typeface="Calibri" pitchFamily="34" charset="0"/>
              </a:rPr>
              <a:t>sys</a:t>
            </a:r>
            <a:r>
              <a:rPr lang="fr-FR" dirty="0" smtClean="0">
                <a:latin typeface="Calibri" pitchFamily="34" charset="0"/>
              </a:rPr>
              <a:t> est le schéma et </a:t>
            </a:r>
            <a:r>
              <a:rPr lang="fr-FR" dirty="0" err="1" smtClean="0">
                <a:latin typeface="Calibri" pitchFamily="34" charset="0"/>
              </a:rPr>
              <a:t>colums</a:t>
            </a:r>
            <a:r>
              <a:rPr lang="fr-FR" dirty="0" smtClean="0">
                <a:latin typeface="Calibri" pitchFamily="34" charset="0"/>
              </a:rPr>
              <a:t> le catalogue des colonnes de la base de données</a:t>
            </a:r>
            <a:r>
              <a:rPr lang="fr-FR" dirty="0" smtClean="0">
                <a:latin typeface="Calibri" pitchFamily="34" charset="0"/>
              </a:rPr>
              <a:t>.</a:t>
            </a:r>
          </a:p>
          <a:p>
            <a:pPr>
              <a:buFont typeface="Wingdings" pitchFamily="2" charset="2"/>
              <a:buChar char="ü"/>
            </a:pPr>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4098" name="Picture 2" descr="D:\my courses for ofppt\M16 SGBD 1\img.png"/>
          <p:cNvPicPr>
            <a:picLocks noChangeAspect="1" noChangeArrowheads="1"/>
          </p:cNvPicPr>
          <p:nvPr/>
        </p:nvPicPr>
        <p:blipFill>
          <a:blip r:embed="rId2"/>
          <a:srcRect/>
          <a:stretch>
            <a:fillRect/>
          </a:stretch>
        </p:blipFill>
        <p:spPr bwMode="auto">
          <a:xfrm>
            <a:off x="2000232" y="5786454"/>
            <a:ext cx="4500594" cy="714380"/>
          </a:xfrm>
          <a:prstGeom prst="rect">
            <a:avLst/>
          </a:prstGeom>
          <a:noFill/>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L’option DEFAULT </a:t>
            </a:r>
            <a:r>
              <a:rPr lang="fr-FR" sz="3200" b="1" dirty="0" smtClean="0">
                <a:latin typeface="Calibri" pitchFamily="34" charset="0"/>
              </a:rPr>
              <a:t>:</a:t>
            </a:r>
          </a:p>
          <a:p>
            <a:endParaRPr lang="fr-FR" sz="3200" b="1" dirty="0" smtClean="0">
              <a:latin typeface="Calibri" pitchFamily="34" charset="0"/>
            </a:endParaRPr>
          </a:p>
          <a:p>
            <a:pPr>
              <a:buFont typeface="Wingdings" pitchFamily="2" charset="2"/>
              <a:buChar char="ü"/>
            </a:pPr>
            <a:r>
              <a:rPr lang="fr-FR" dirty="0" smtClean="0">
                <a:latin typeface="Calibri" pitchFamily="34" charset="0"/>
              </a:rPr>
              <a:t> On </a:t>
            </a:r>
            <a:r>
              <a:rPr lang="fr-FR" dirty="0" smtClean="0">
                <a:latin typeface="Calibri" pitchFamily="34" charset="0"/>
              </a:rPr>
              <a:t>peut déclarer une valeur par défaut pour une colonne en utilisant l'option </a:t>
            </a:r>
            <a:r>
              <a:rPr lang="fr-FR" b="1" dirty="0" smtClean="0">
                <a:latin typeface="Calibri" pitchFamily="34" charset="0"/>
              </a:rPr>
              <a:t>DEFAULT</a:t>
            </a:r>
            <a:r>
              <a:rPr lang="fr-FR" dirty="0" smtClean="0">
                <a:latin typeface="Calibri" pitchFamily="34" charset="0"/>
              </a:rPr>
              <a:t>. </a:t>
            </a:r>
            <a:endParaRPr lang="fr-FR" dirty="0" smtClean="0">
              <a:latin typeface="Calibri" pitchFamily="34" charset="0"/>
            </a:endParaRPr>
          </a:p>
          <a:p>
            <a:endParaRPr lang="fr-FR" dirty="0" smtClean="0">
              <a:latin typeface="Calibri" pitchFamily="34" charset="0"/>
            </a:endParaRPr>
          </a:p>
          <a:p>
            <a:pPr>
              <a:buFont typeface="Wingdings" pitchFamily="2" charset="2"/>
              <a:buChar char="ü"/>
            </a:pPr>
            <a:r>
              <a:rPr lang="fr-FR" dirty="0" smtClean="0">
                <a:latin typeface="Calibri" pitchFamily="34" charset="0"/>
              </a:rPr>
              <a:t> </a:t>
            </a:r>
            <a:r>
              <a:rPr lang="fr-FR" dirty="0" smtClean="0">
                <a:latin typeface="Calibri" pitchFamily="34" charset="0"/>
              </a:rPr>
              <a:t>Cette </a:t>
            </a:r>
            <a:r>
              <a:rPr lang="fr-FR" dirty="0" smtClean="0">
                <a:latin typeface="Calibri" pitchFamily="34" charset="0"/>
              </a:rPr>
              <a:t>option empêche l'insertion de valeurs NULL dans une colonne lors de l'ajout d'une ligne qui ne comporte pas de données pour cette colonne.</a:t>
            </a:r>
            <a:endParaRPr lang="fr-FR" dirty="0" smtClean="0">
              <a:latin typeface="Calibri" pitchFamily="34" charset="0"/>
            </a:endParaRPr>
          </a:p>
          <a:p>
            <a:pPr>
              <a:buFont typeface="Wingdings" pitchFamily="2" charset="2"/>
              <a:buChar char="ü"/>
            </a:pPr>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L’option DEFAULT </a:t>
            </a:r>
            <a:r>
              <a:rPr lang="fr-FR" sz="3200" b="1" dirty="0" smtClean="0">
                <a:latin typeface="Calibri" pitchFamily="34" charset="0"/>
              </a:rPr>
              <a:t>:</a:t>
            </a:r>
          </a:p>
          <a:p>
            <a:endParaRPr lang="fr-FR" sz="3200" b="1" dirty="0" smtClean="0">
              <a:latin typeface="Calibri" pitchFamily="34" charset="0"/>
            </a:endParaRPr>
          </a:p>
          <a:p>
            <a:pPr>
              <a:buFont typeface="Wingdings" pitchFamily="2" charset="2"/>
              <a:buChar char="ü"/>
            </a:pPr>
            <a:r>
              <a:rPr lang="fr-FR" dirty="0" smtClean="0">
                <a:latin typeface="Calibri" pitchFamily="34" charset="0"/>
              </a:rPr>
              <a:t> La </a:t>
            </a:r>
            <a:r>
              <a:rPr lang="fr-FR" dirty="0" smtClean="0">
                <a:latin typeface="Calibri" pitchFamily="34" charset="0"/>
              </a:rPr>
              <a:t>valeur par défaut peut être un littéral, une expression ou une fonction SQL telle que DATE() et USER ; elle ne peut pas être le nom d'une autre colonne ni d'une pseudo-colonne. </a:t>
            </a:r>
            <a:endParaRPr lang="fr-FR" dirty="0" smtClean="0">
              <a:latin typeface="Calibri" pitchFamily="34" charset="0"/>
            </a:endParaRPr>
          </a:p>
          <a:p>
            <a:endParaRPr lang="fr-FR" dirty="0" smtClean="0">
              <a:latin typeface="Calibri" pitchFamily="34" charset="0"/>
            </a:endParaRPr>
          </a:p>
          <a:p>
            <a:pPr>
              <a:buFont typeface="Wingdings" pitchFamily="2" charset="2"/>
              <a:buChar char="ü"/>
            </a:pPr>
            <a:r>
              <a:rPr lang="fr-FR" dirty="0" smtClean="0">
                <a:latin typeface="Calibri" pitchFamily="34" charset="0"/>
              </a:rPr>
              <a:t> L'expression </a:t>
            </a:r>
            <a:r>
              <a:rPr lang="fr-FR" dirty="0" smtClean="0">
                <a:latin typeface="Calibri" pitchFamily="34" charset="0"/>
              </a:rPr>
              <a:t>par défaut doit correspondre au type de données de la colonne.</a:t>
            </a:r>
            <a:endParaRPr lang="fr-FR" dirty="0" smtClean="0">
              <a:latin typeface="Calibri" pitchFamily="34" charset="0"/>
            </a:endParaRPr>
          </a:p>
          <a:p>
            <a:pPr>
              <a:buFont typeface="Wingdings" pitchFamily="2" charset="2"/>
              <a:buChar char="ü"/>
            </a:pPr>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dirty="0" smtClean="0">
                <a:latin typeface="Calibri" pitchFamily="34" charset="0"/>
              </a:rPr>
              <a:t>Dans Microsoft SQL Server, chaque colonne, variable locale, expression et paramètre possède un type de données. L'ensemble des types de données fournis par le système est décrit ci-dessous.</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p:txBody>
      </p:sp>
      <p:pic>
        <p:nvPicPr>
          <p:cNvPr id="5122" name="Picture 2" descr="D:\my courses for ofppt\M16 SGBD 1\img.png"/>
          <p:cNvPicPr>
            <a:picLocks noChangeAspect="1" noChangeArrowheads="1"/>
          </p:cNvPicPr>
          <p:nvPr/>
        </p:nvPicPr>
        <p:blipFill>
          <a:blip r:embed="rId2"/>
          <a:srcRect/>
          <a:stretch>
            <a:fillRect/>
          </a:stretch>
        </p:blipFill>
        <p:spPr bwMode="auto">
          <a:xfrm>
            <a:off x="1714480" y="2786058"/>
            <a:ext cx="6235723" cy="3319479"/>
          </a:xfrm>
          <a:prstGeom prst="rect">
            <a:avLst/>
          </a:prstGeom>
          <a:noFill/>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dirty="0" smtClean="0">
                <a:latin typeface="Calibri" pitchFamily="34" charset="0"/>
              </a:rPr>
              <a:t>L'affectation </a:t>
            </a:r>
            <a:r>
              <a:rPr lang="fr-FR" dirty="0" smtClean="0">
                <a:latin typeface="Calibri" pitchFamily="34" charset="0"/>
              </a:rPr>
              <a:t>d'un type de données à un objet définit quatre attributs de l'objet : </a:t>
            </a:r>
          </a:p>
          <a:p>
            <a:pPr>
              <a:buFont typeface="Wingdings" pitchFamily="2" charset="2"/>
              <a:buChar char="ü"/>
            </a:pPr>
            <a:r>
              <a:rPr lang="fr-FR" dirty="0" smtClean="0">
                <a:latin typeface="Calibri" pitchFamily="34" charset="0"/>
              </a:rPr>
              <a:t> le </a:t>
            </a:r>
            <a:r>
              <a:rPr lang="fr-FR" dirty="0" smtClean="0">
                <a:latin typeface="Calibri" pitchFamily="34" charset="0"/>
              </a:rPr>
              <a:t>type de données contenues par l'objet </a:t>
            </a:r>
          </a:p>
          <a:p>
            <a:pPr>
              <a:buFont typeface="Wingdings" pitchFamily="2" charset="2"/>
              <a:buChar char="ü"/>
            </a:pPr>
            <a:r>
              <a:rPr lang="fr-FR" dirty="0" smtClean="0">
                <a:latin typeface="Calibri" pitchFamily="34" charset="0"/>
              </a:rPr>
              <a:t> la </a:t>
            </a:r>
            <a:r>
              <a:rPr lang="fr-FR" dirty="0" smtClean="0">
                <a:latin typeface="Calibri" pitchFamily="34" charset="0"/>
              </a:rPr>
              <a:t>longueur ou la taille de la valeur stockée </a:t>
            </a:r>
          </a:p>
          <a:p>
            <a:pPr>
              <a:buFont typeface="Wingdings" pitchFamily="2" charset="2"/>
              <a:buChar char="ü"/>
            </a:pPr>
            <a:r>
              <a:rPr lang="fr-FR" dirty="0" smtClean="0">
                <a:latin typeface="Calibri" pitchFamily="34" charset="0"/>
              </a:rPr>
              <a:t> la </a:t>
            </a:r>
            <a:r>
              <a:rPr lang="fr-FR" dirty="0" smtClean="0">
                <a:latin typeface="Calibri" pitchFamily="34" charset="0"/>
              </a:rPr>
              <a:t>précision du nombre (types de données numériques uniquement)</a:t>
            </a:r>
          </a:p>
          <a:p>
            <a:pPr>
              <a:buFont typeface="Wingdings" pitchFamily="2" charset="2"/>
              <a:buChar char="ü"/>
            </a:pPr>
            <a:r>
              <a:rPr lang="fr-FR" dirty="0" smtClean="0">
                <a:latin typeface="Calibri" pitchFamily="34" charset="0"/>
              </a:rPr>
              <a:t> l'échelle du nombre (types de données numériques uniquement).</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Introduction (1</a:t>
            </a:r>
            <a:r>
              <a:rPr lang="fr-FR" sz="3200" b="1" dirty="0" smtClean="0">
                <a:latin typeface="Calibri" pitchFamily="34" charset="0"/>
              </a:rPr>
              <a:t>):</a:t>
            </a:r>
          </a:p>
          <a:p>
            <a:endParaRPr lang="fr-FR" sz="1600" dirty="0" smtClean="0"/>
          </a:p>
          <a:p>
            <a:r>
              <a:rPr lang="fr-FR" sz="2400" dirty="0" smtClean="0">
                <a:latin typeface="Calibri" pitchFamily="34" charset="0"/>
              </a:rPr>
              <a:t>Ce </a:t>
            </a:r>
            <a:r>
              <a:rPr lang="fr-FR" sz="2400" dirty="0" smtClean="0">
                <a:latin typeface="Calibri" pitchFamily="34" charset="0"/>
              </a:rPr>
              <a:t>document vous propose d’apprendre à utiliser un sous-ensemble du langage SQL, le LDD pour créer et modifier des objets de base de données, en particulier les </a:t>
            </a:r>
            <a:r>
              <a:rPr lang="fr-FR" sz="2400" dirty="0" smtClean="0">
                <a:latin typeface="Calibri" pitchFamily="34" charset="0"/>
              </a:rPr>
              <a:t>tables:</a:t>
            </a:r>
          </a:p>
          <a:p>
            <a:endParaRPr lang="fr-FR" sz="2400" dirty="0" smtClean="0">
              <a:latin typeface="Calibri" pitchFamily="34" charset="0"/>
            </a:endParaRPr>
          </a:p>
          <a:p>
            <a:pPr>
              <a:buFont typeface="Wingdings" pitchFamily="2" charset="2"/>
              <a:buChar char="ü"/>
            </a:pPr>
            <a:r>
              <a:rPr lang="fr-FR" sz="2400" dirty="0" smtClean="0">
                <a:solidFill>
                  <a:schemeClr val="tx2">
                    <a:shade val="30000"/>
                    <a:satMod val="150000"/>
                  </a:schemeClr>
                </a:solidFill>
                <a:latin typeface="Calibri" pitchFamily="34" charset="0"/>
              </a:rPr>
              <a:t> </a:t>
            </a:r>
            <a:r>
              <a:rPr lang="fr-FR" sz="2400" dirty="0" smtClean="0">
                <a:solidFill>
                  <a:schemeClr val="tx2">
                    <a:shade val="30000"/>
                    <a:satMod val="150000"/>
                  </a:schemeClr>
                </a:solidFill>
                <a:latin typeface="Calibri" pitchFamily="34" charset="0"/>
              </a:rPr>
              <a:t>Créer </a:t>
            </a:r>
            <a:r>
              <a:rPr lang="fr-FR" sz="2400" dirty="0" smtClean="0">
                <a:solidFill>
                  <a:schemeClr val="tx2">
                    <a:shade val="30000"/>
                    <a:satMod val="150000"/>
                  </a:schemeClr>
                </a:solidFill>
                <a:latin typeface="Calibri" pitchFamily="34" charset="0"/>
              </a:rPr>
              <a:t>des </a:t>
            </a:r>
            <a:r>
              <a:rPr lang="fr-FR" sz="2400" dirty="0" smtClean="0">
                <a:solidFill>
                  <a:schemeClr val="tx2">
                    <a:shade val="30000"/>
                    <a:satMod val="150000"/>
                  </a:schemeClr>
                </a:solidFill>
                <a:latin typeface="Calibri" pitchFamily="34" charset="0"/>
              </a:rPr>
              <a:t>tables</a:t>
            </a:r>
          </a:p>
          <a:p>
            <a:pPr>
              <a:buFont typeface="Wingdings" pitchFamily="2" charset="2"/>
              <a:buChar char="ü"/>
            </a:pPr>
            <a:r>
              <a:rPr lang="fr-FR" sz="2400" dirty="0" smtClean="0">
                <a:solidFill>
                  <a:schemeClr val="tx2">
                    <a:shade val="30000"/>
                    <a:satMod val="150000"/>
                  </a:schemeClr>
                </a:solidFill>
                <a:latin typeface="Calibri" pitchFamily="34" charset="0"/>
              </a:rPr>
              <a:t> Décrire </a:t>
            </a:r>
            <a:r>
              <a:rPr lang="fr-FR" sz="2400" dirty="0" smtClean="0">
                <a:solidFill>
                  <a:schemeClr val="tx2">
                    <a:shade val="30000"/>
                    <a:satMod val="150000"/>
                  </a:schemeClr>
                </a:solidFill>
                <a:latin typeface="Calibri" pitchFamily="34" charset="0"/>
              </a:rPr>
              <a:t>les différents types de données utilisables pour les définitions </a:t>
            </a:r>
            <a:r>
              <a:rPr lang="fr-FR" sz="2400" dirty="0" smtClean="0">
                <a:solidFill>
                  <a:schemeClr val="tx2">
                    <a:shade val="30000"/>
                    <a:satMod val="150000"/>
                  </a:schemeClr>
                </a:solidFill>
                <a:latin typeface="Calibri" pitchFamily="34" charset="0"/>
              </a:rPr>
              <a:t>de colonne</a:t>
            </a:r>
          </a:p>
          <a:p>
            <a:pPr>
              <a:buFont typeface="Wingdings" pitchFamily="2" charset="2"/>
              <a:buChar char="ü"/>
            </a:pPr>
            <a:r>
              <a:rPr lang="fr-FR" sz="2400" dirty="0" smtClean="0">
                <a:solidFill>
                  <a:schemeClr val="tx2">
                    <a:shade val="30000"/>
                    <a:satMod val="150000"/>
                  </a:schemeClr>
                </a:solidFill>
                <a:latin typeface="Calibri" pitchFamily="34" charset="0"/>
              </a:rPr>
              <a:t> Modifier </a:t>
            </a:r>
            <a:r>
              <a:rPr lang="fr-FR" sz="2400" dirty="0" smtClean="0">
                <a:solidFill>
                  <a:schemeClr val="tx2">
                    <a:shade val="30000"/>
                    <a:satMod val="150000"/>
                  </a:schemeClr>
                </a:solidFill>
                <a:latin typeface="Calibri" pitchFamily="34" charset="0"/>
              </a:rPr>
              <a:t>la définition des tables</a:t>
            </a:r>
          </a:p>
          <a:p>
            <a:pPr>
              <a:buFont typeface="Wingdings" pitchFamily="2" charset="2"/>
              <a:buChar char="ü"/>
            </a:pPr>
            <a:r>
              <a:rPr lang="fr-FR" sz="2400" dirty="0" smtClean="0">
                <a:latin typeface="Calibri" pitchFamily="34" charset="0"/>
              </a:rPr>
              <a:t> Supprimer</a:t>
            </a:r>
            <a:r>
              <a:rPr lang="fr-FR" sz="2400" dirty="0" smtClean="0">
                <a:latin typeface="Calibri" pitchFamily="34" charset="0"/>
              </a:rPr>
              <a:t>, renommer et tronquer une table</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b="1" u="sng" dirty="0" smtClean="0">
                <a:latin typeface="Calibri" pitchFamily="34" charset="0"/>
              </a:rPr>
              <a:t>Données numériques entières</a:t>
            </a:r>
            <a:r>
              <a:rPr lang="fr-FR" b="1" u="sng" dirty="0" smtClean="0">
                <a:latin typeface="Calibri" pitchFamily="34" charset="0"/>
              </a:rPr>
              <a:t>:</a:t>
            </a:r>
          </a:p>
          <a:p>
            <a:r>
              <a:rPr lang="fr-FR" b="1" dirty="0" smtClean="0">
                <a:latin typeface="Calibri" pitchFamily="34" charset="0"/>
              </a:rPr>
              <a:t>bit</a:t>
            </a:r>
            <a:r>
              <a:rPr lang="fr-FR" dirty="0" smtClean="0">
                <a:latin typeface="Calibri" pitchFamily="34" charset="0"/>
              </a:rPr>
              <a:t>: </a:t>
            </a:r>
            <a:r>
              <a:rPr lang="fr-FR" dirty="0" smtClean="0">
                <a:latin typeface="Calibri" pitchFamily="34" charset="0"/>
              </a:rPr>
              <a:t>Nombre entier dont la valeur est 1 ou 0. </a:t>
            </a:r>
            <a:r>
              <a:rPr lang="fr-FR" dirty="0" smtClean="0">
                <a:latin typeface="Calibri" pitchFamily="34" charset="0"/>
              </a:rPr>
              <a:t>Peut aussi être </a:t>
            </a:r>
            <a:r>
              <a:rPr lang="fr-FR" dirty="0" err="1" smtClean="0">
                <a:latin typeface="Calibri" pitchFamily="34" charset="0"/>
              </a:rPr>
              <a:t>null</a:t>
            </a:r>
            <a:endParaRPr lang="fr-FR" dirty="0" smtClean="0">
              <a:latin typeface="Calibri" pitchFamily="34" charset="0"/>
            </a:endParaRPr>
          </a:p>
          <a:p>
            <a:r>
              <a:rPr lang="fr-FR" b="1" dirty="0" err="1" smtClean="0">
                <a:latin typeface="Calibri" pitchFamily="34" charset="0"/>
              </a:rPr>
              <a:t>int</a:t>
            </a:r>
            <a:r>
              <a:rPr lang="fr-FR" dirty="0" smtClean="0">
                <a:latin typeface="Calibri" pitchFamily="34" charset="0"/>
              </a:rPr>
              <a:t>: </a:t>
            </a:r>
            <a:r>
              <a:rPr lang="fr-FR" dirty="0" smtClean="0">
                <a:latin typeface="Calibri" pitchFamily="34" charset="0"/>
              </a:rPr>
              <a:t>Nombre entier dont la valeur est comprise entre -2</a:t>
            </a:r>
            <a:r>
              <a:rPr lang="fr-FR" baseline="30000" dirty="0" smtClean="0">
                <a:latin typeface="Calibri" pitchFamily="34" charset="0"/>
              </a:rPr>
              <a:t>31</a:t>
            </a:r>
            <a:r>
              <a:rPr lang="fr-FR" dirty="0" smtClean="0">
                <a:latin typeface="Calibri" pitchFamily="34" charset="0"/>
              </a:rPr>
              <a:t> (-2 147 483 648) et 2</a:t>
            </a:r>
            <a:r>
              <a:rPr lang="fr-FR" baseline="30000" dirty="0" smtClean="0">
                <a:latin typeface="Calibri" pitchFamily="34" charset="0"/>
              </a:rPr>
              <a:t>31</a:t>
            </a:r>
            <a:r>
              <a:rPr lang="fr-FR" dirty="0" smtClean="0">
                <a:latin typeface="Calibri" pitchFamily="34" charset="0"/>
              </a:rPr>
              <a:t> - 1 (2 147 483 647). </a:t>
            </a:r>
            <a:endParaRPr lang="fr-FR" dirty="0" smtClean="0">
              <a:latin typeface="Calibri" pitchFamily="34" charset="0"/>
            </a:endParaRPr>
          </a:p>
          <a:p>
            <a:r>
              <a:rPr lang="fr-FR" b="1" dirty="0" err="1" smtClean="0">
                <a:latin typeface="Calibri" pitchFamily="34" charset="0"/>
              </a:rPr>
              <a:t>smallint</a:t>
            </a:r>
            <a:r>
              <a:rPr lang="fr-FR" dirty="0" smtClean="0">
                <a:latin typeface="Calibri" pitchFamily="34" charset="0"/>
              </a:rPr>
              <a:t>: </a:t>
            </a:r>
            <a:r>
              <a:rPr lang="fr-FR" dirty="0" smtClean="0">
                <a:latin typeface="Calibri" pitchFamily="34" charset="0"/>
              </a:rPr>
              <a:t>Nombre entier dont la valeur est comprise entre -2</a:t>
            </a:r>
            <a:r>
              <a:rPr lang="fr-FR" baseline="30000" dirty="0" smtClean="0">
                <a:latin typeface="Calibri" pitchFamily="34" charset="0"/>
              </a:rPr>
              <a:t>15</a:t>
            </a:r>
            <a:r>
              <a:rPr lang="fr-FR" dirty="0" smtClean="0">
                <a:latin typeface="Calibri" pitchFamily="34" charset="0"/>
              </a:rPr>
              <a:t> (-32 768) et 2</a:t>
            </a:r>
            <a:r>
              <a:rPr lang="fr-FR" baseline="30000" dirty="0" smtClean="0">
                <a:latin typeface="Calibri" pitchFamily="34" charset="0"/>
              </a:rPr>
              <a:t>15</a:t>
            </a:r>
            <a:r>
              <a:rPr lang="fr-FR" dirty="0" smtClean="0">
                <a:latin typeface="Calibri" pitchFamily="34" charset="0"/>
              </a:rPr>
              <a:t> - 1 (32 767). </a:t>
            </a:r>
            <a:endParaRPr lang="fr-FR" dirty="0" smtClean="0">
              <a:latin typeface="Calibri" pitchFamily="34" charset="0"/>
            </a:endParaRPr>
          </a:p>
          <a:p>
            <a:r>
              <a:rPr lang="fr-FR" b="1" dirty="0" err="1" smtClean="0">
                <a:latin typeface="Calibri" pitchFamily="34" charset="0"/>
              </a:rPr>
              <a:t>tinyint</a:t>
            </a:r>
            <a:r>
              <a:rPr lang="fr-FR" dirty="0" smtClean="0">
                <a:latin typeface="Calibri" pitchFamily="34" charset="0"/>
              </a:rPr>
              <a:t>: Nombre entier dont la valeur est comprise entre 0 et 255.</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85000" lnSpcReduction="10000"/>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b="1" u="sng" dirty="0" smtClean="0">
                <a:latin typeface="Calibri" pitchFamily="34" charset="0"/>
              </a:rPr>
              <a:t>Données numériques </a:t>
            </a:r>
            <a:r>
              <a:rPr lang="fr-FR" b="1" u="sng" dirty="0" smtClean="0">
                <a:latin typeface="Calibri" pitchFamily="34" charset="0"/>
              </a:rPr>
              <a:t>de valeurs exactes:</a:t>
            </a:r>
          </a:p>
          <a:p>
            <a:r>
              <a:rPr lang="fr-FR" sz="3400" b="1" dirty="0" err="1" smtClean="0">
                <a:latin typeface="Calibri" pitchFamily="34" charset="0"/>
              </a:rPr>
              <a:t>d</a:t>
            </a:r>
            <a:r>
              <a:rPr lang="fr-FR" sz="3400" b="1" dirty="0" err="1" smtClean="0">
                <a:latin typeface="Calibri" pitchFamily="34" charset="0"/>
              </a:rPr>
              <a:t>ecimal</a:t>
            </a:r>
            <a:r>
              <a:rPr lang="fr-FR" sz="3400" dirty="0" smtClean="0">
                <a:latin typeface="Calibri" pitchFamily="34" charset="0"/>
              </a:rPr>
              <a:t>: </a:t>
            </a:r>
            <a:r>
              <a:rPr lang="fr-FR" sz="3100" dirty="0" smtClean="0">
                <a:latin typeface="Calibri" pitchFamily="34" charset="0"/>
              </a:rPr>
              <a:t>Données numériques de précision et d'échelle fixes comprises entre -10</a:t>
            </a:r>
            <a:r>
              <a:rPr lang="fr-FR" sz="3100" baseline="30000" dirty="0" smtClean="0">
                <a:latin typeface="Calibri" pitchFamily="34" charset="0"/>
              </a:rPr>
              <a:t>38</a:t>
            </a:r>
            <a:r>
              <a:rPr lang="fr-FR" sz="3100" dirty="0" smtClean="0">
                <a:latin typeface="Calibri" pitchFamily="34" charset="0"/>
              </a:rPr>
              <a:t> -1 et 10</a:t>
            </a:r>
            <a:r>
              <a:rPr lang="fr-FR" sz="3100" baseline="30000" dirty="0" smtClean="0">
                <a:latin typeface="Calibri" pitchFamily="34" charset="0"/>
              </a:rPr>
              <a:t>38</a:t>
            </a:r>
            <a:r>
              <a:rPr lang="fr-FR" sz="3100" dirty="0" smtClean="0">
                <a:latin typeface="Calibri" pitchFamily="34" charset="0"/>
              </a:rPr>
              <a:t> -1. </a:t>
            </a:r>
          </a:p>
          <a:p>
            <a:r>
              <a:rPr lang="en-GB" sz="3400" b="1" dirty="0" smtClean="0">
                <a:latin typeface="Calibri" pitchFamily="34" charset="0"/>
              </a:rPr>
              <a:t>n</a:t>
            </a:r>
            <a:r>
              <a:rPr lang="en-GB" sz="3400" b="1" dirty="0" smtClean="0">
                <a:latin typeface="Calibri" pitchFamily="34" charset="0"/>
              </a:rPr>
              <a:t>umeric</a:t>
            </a:r>
            <a:r>
              <a:rPr lang="fr-FR" sz="3400" dirty="0" smtClean="0">
                <a:latin typeface="Calibri" pitchFamily="34" charset="0"/>
              </a:rPr>
              <a:t>: </a:t>
            </a:r>
            <a:r>
              <a:rPr lang="fr-FR" sz="3100" dirty="0" smtClean="0">
                <a:latin typeface="Calibri" pitchFamily="34" charset="0"/>
              </a:rPr>
              <a:t>Synonyme</a:t>
            </a:r>
            <a:r>
              <a:rPr lang="en-GB" sz="3100" dirty="0" smtClean="0">
                <a:latin typeface="Calibri" pitchFamily="34" charset="0"/>
              </a:rPr>
              <a:t> de decimal. </a:t>
            </a:r>
          </a:p>
          <a:p>
            <a:r>
              <a:rPr lang="fr-FR" sz="3400" b="1" dirty="0" smtClean="0">
                <a:latin typeface="Calibri" pitchFamily="34" charset="0"/>
              </a:rPr>
              <a:t>m</a:t>
            </a:r>
            <a:r>
              <a:rPr lang="fr-FR" sz="3400" b="1" dirty="0" smtClean="0">
                <a:latin typeface="Calibri" pitchFamily="34" charset="0"/>
              </a:rPr>
              <a:t>oney</a:t>
            </a:r>
            <a:r>
              <a:rPr lang="fr-FR" sz="3400" dirty="0" smtClean="0">
                <a:latin typeface="Calibri" pitchFamily="34" charset="0"/>
              </a:rPr>
              <a:t>: </a:t>
            </a:r>
            <a:r>
              <a:rPr lang="fr-FR" sz="3100" dirty="0" smtClean="0">
                <a:latin typeface="Calibri" pitchFamily="34" charset="0"/>
              </a:rPr>
              <a:t>Valeurs de données monétaires comprises entre -2</a:t>
            </a:r>
            <a:r>
              <a:rPr lang="fr-FR" sz="3100" baseline="30000" dirty="0" smtClean="0">
                <a:latin typeface="Calibri" pitchFamily="34" charset="0"/>
              </a:rPr>
              <a:t>63</a:t>
            </a:r>
            <a:r>
              <a:rPr lang="fr-FR" sz="3100" dirty="0" smtClean="0">
                <a:latin typeface="Calibri" pitchFamily="34" charset="0"/>
              </a:rPr>
              <a:t> (-922 337 203 685 477,580 8) et 2</a:t>
            </a:r>
            <a:r>
              <a:rPr lang="fr-FR" sz="3100" baseline="30000" dirty="0" smtClean="0">
                <a:latin typeface="Calibri" pitchFamily="34" charset="0"/>
              </a:rPr>
              <a:t>63</a:t>
            </a:r>
            <a:r>
              <a:rPr lang="fr-FR" sz="3100" dirty="0" smtClean="0">
                <a:latin typeface="Calibri" pitchFamily="34" charset="0"/>
              </a:rPr>
              <a:t> - 1 (+922 337 203 685 477,580 7), avec une précision d'un dix-millième d'unité monétaire. </a:t>
            </a:r>
          </a:p>
          <a:p>
            <a:r>
              <a:rPr lang="fr-FR" sz="3400" b="1" dirty="0" err="1" smtClean="0">
                <a:latin typeface="Calibri" pitchFamily="34" charset="0"/>
              </a:rPr>
              <a:t>smallmoney</a:t>
            </a:r>
            <a:r>
              <a:rPr lang="fr-FR" sz="3400" dirty="0" smtClean="0">
                <a:latin typeface="Calibri" pitchFamily="34" charset="0"/>
              </a:rPr>
              <a:t>: </a:t>
            </a:r>
            <a:r>
              <a:rPr lang="fr-FR" sz="3100" dirty="0" smtClean="0">
                <a:latin typeface="Calibri" pitchFamily="34" charset="0"/>
              </a:rPr>
              <a:t>Valeurs </a:t>
            </a:r>
            <a:r>
              <a:rPr lang="fr-FR" sz="3100" dirty="0" smtClean="0">
                <a:latin typeface="Calibri" pitchFamily="34" charset="0"/>
              </a:rPr>
              <a:t>de données monétaires comprises entre - 214 748,3648 et +214 748,3647, avec une précision d'un dix-millième d'unité monétaire.</a:t>
            </a: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92500" lnSpcReduction="20000"/>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b="1" u="sng" dirty="0" smtClean="0">
                <a:latin typeface="Calibri" pitchFamily="34" charset="0"/>
              </a:rPr>
              <a:t>Données numériques </a:t>
            </a:r>
            <a:r>
              <a:rPr lang="fr-FR" b="1" u="sng" dirty="0" smtClean="0">
                <a:latin typeface="Calibri" pitchFamily="34" charset="0"/>
              </a:rPr>
              <a:t>approchées:</a:t>
            </a:r>
          </a:p>
          <a:p>
            <a:r>
              <a:rPr lang="fr-FR" sz="2800" b="1" dirty="0" err="1" smtClean="0">
                <a:latin typeface="Calibri" pitchFamily="34" charset="0"/>
              </a:rPr>
              <a:t>float</a:t>
            </a:r>
            <a:r>
              <a:rPr lang="fr-FR" sz="2800" dirty="0" smtClean="0">
                <a:latin typeface="Calibri" pitchFamily="34" charset="0"/>
              </a:rPr>
              <a:t>: Données numériques de précision en virgule flottante comprises entre -1.79E + 308 et 1.79E + 308. </a:t>
            </a:r>
          </a:p>
          <a:p>
            <a:r>
              <a:rPr lang="fr-FR" sz="2800" b="1" dirty="0" smtClean="0">
                <a:latin typeface="Calibri" pitchFamily="34" charset="0"/>
              </a:rPr>
              <a:t>real</a:t>
            </a:r>
            <a:r>
              <a:rPr lang="fr-FR" sz="2800" dirty="0" smtClean="0">
                <a:latin typeface="Calibri" pitchFamily="34" charset="0"/>
              </a:rPr>
              <a:t>: Données numériques de précision en virgule flottante comprises entre -3.40E + 38 et 3.40E + 38. </a:t>
            </a:r>
          </a:p>
          <a:p>
            <a:r>
              <a:rPr lang="fr-FR" sz="2800" i="1" u="sng" dirty="0" smtClean="0">
                <a:latin typeface="Calibri" pitchFamily="34" charset="0"/>
              </a:rPr>
              <a:t>Valeurs temporelles</a:t>
            </a:r>
          </a:p>
          <a:p>
            <a:r>
              <a:rPr lang="fr-FR" sz="2800" b="1" dirty="0" err="1" smtClean="0">
                <a:latin typeface="Calibri" pitchFamily="34" charset="0"/>
              </a:rPr>
              <a:t>datetime</a:t>
            </a:r>
            <a:r>
              <a:rPr lang="fr-FR" sz="2800" dirty="0" smtClean="0">
                <a:latin typeface="Calibri" pitchFamily="34" charset="0"/>
              </a:rPr>
              <a:t>: Données de date et d'heure comprises entre le 1er janvier 1753 et le 31 décembre 9999, avec une précision de trois centièmes de seconde ou de 3,33 millisecondes. </a:t>
            </a:r>
          </a:p>
          <a:p>
            <a:r>
              <a:rPr lang="fr-FR" sz="2800" b="1" dirty="0" err="1" smtClean="0">
                <a:latin typeface="Calibri" pitchFamily="34" charset="0"/>
              </a:rPr>
              <a:t>smalldatetime</a:t>
            </a:r>
            <a:r>
              <a:rPr lang="fr-FR" sz="2800" dirty="0" smtClean="0">
                <a:latin typeface="Calibri" pitchFamily="34" charset="0"/>
              </a:rPr>
              <a:t>: Données de date et d'heure comprise entre le 1er janvier 1900 et le 6 juin 2079, avec une précision d'une minute.</a:t>
            </a: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b="1" u="sng" dirty="0" smtClean="0">
                <a:latin typeface="Calibri" pitchFamily="34" charset="0"/>
              </a:rPr>
              <a:t>Chaînes de caractères:</a:t>
            </a:r>
          </a:p>
          <a:p>
            <a:r>
              <a:rPr lang="fr-FR" sz="2800" b="1" dirty="0" smtClean="0">
                <a:latin typeface="Calibri" pitchFamily="34" charset="0"/>
              </a:rPr>
              <a:t>Char</a:t>
            </a:r>
            <a:r>
              <a:rPr lang="fr-FR" sz="2800" dirty="0" smtClean="0">
                <a:latin typeface="Calibri" pitchFamily="34" charset="0"/>
              </a:rPr>
              <a:t>: Données </a:t>
            </a:r>
            <a:r>
              <a:rPr lang="fr-FR" sz="2800" dirty="0" smtClean="0">
                <a:latin typeface="Calibri" pitchFamily="34" charset="0"/>
              </a:rPr>
              <a:t>non Unicode de longueur fixe d'un maximum de 8 000 caractères. </a:t>
            </a:r>
          </a:p>
          <a:p>
            <a:r>
              <a:rPr lang="fr-FR" sz="2800" b="1" dirty="0" err="1" smtClean="0">
                <a:latin typeface="Calibri" pitchFamily="34" charset="0"/>
              </a:rPr>
              <a:t>Varchar</a:t>
            </a:r>
            <a:r>
              <a:rPr lang="fr-FR" sz="2800" dirty="0" smtClean="0">
                <a:latin typeface="Calibri" pitchFamily="34" charset="0"/>
              </a:rPr>
              <a:t>: Données </a:t>
            </a:r>
            <a:r>
              <a:rPr lang="fr-FR" sz="2800" dirty="0" smtClean="0">
                <a:latin typeface="Calibri" pitchFamily="34" charset="0"/>
              </a:rPr>
              <a:t>non Unicode de longueur variable </a:t>
            </a:r>
          </a:p>
          <a:p>
            <a:r>
              <a:rPr lang="fr-FR" sz="2800" b="1" dirty="0" err="1" smtClean="0">
                <a:latin typeface="Calibri" pitchFamily="34" charset="0"/>
              </a:rPr>
              <a:t>Text</a:t>
            </a:r>
            <a:r>
              <a:rPr lang="fr-FR" sz="2800" dirty="0" smtClean="0">
                <a:latin typeface="Calibri" pitchFamily="34" charset="0"/>
              </a:rPr>
              <a:t>: Données </a:t>
            </a:r>
            <a:r>
              <a:rPr lang="fr-FR" sz="2800" dirty="0" smtClean="0">
                <a:latin typeface="Calibri" pitchFamily="34" charset="0"/>
              </a:rPr>
              <a:t>non Unicode de longueur variable ne pouvant pas dépasser 2</a:t>
            </a:r>
            <a:r>
              <a:rPr lang="fr-FR" sz="2800" baseline="30000" dirty="0" smtClean="0">
                <a:latin typeface="Calibri" pitchFamily="34" charset="0"/>
              </a:rPr>
              <a:t>31</a:t>
            </a:r>
            <a:r>
              <a:rPr lang="fr-FR" sz="2800" dirty="0" smtClean="0">
                <a:latin typeface="Calibri" pitchFamily="34" charset="0"/>
              </a:rPr>
              <a:t> - 1 (2 147 483 647) caractères. </a:t>
            </a: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92500" lnSpcReduction="10000"/>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b="1" u="sng" dirty="0" smtClean="0">
                <a:latin typeface="Calibri" pitchFamily="34" charset="0"/>
              </a:rPr>
              <a:t>Chaînes de caractères:</a:t>
            </a:r>
          </a:p>
          <a:p>
            <a:r>
              <a:rPr lang="fr-FR" sz="2800" b="1" dirty="0" err="1" smtClean="0">
                <a:latin typeface="Calibri" pitchFamily="34" charset="0"/>
              </a:rPr>
              <a:t>nchar</a:t>
            </a:r>
            <a:r>
              <a:rPr lang="fr-FR" sz="2800" dirty="0" smtClean="0">
                <a:latin typeface="Calibri" pitchFamily="34" charset="0"/>
              </a:rPr>
              <a:t>: Données Unicode de longueur fixe ne pouvant pas dépasser 4 000 caractères. </a:t>
            </a:r>
          </a:p>
          <a:p>
            <a:r>
              <a:rPr lang="fr-FR" sz="2800" b="1" dirty="0" err="1" smtClean="0">
                <a:latin typeface="Calibri" pitchFamily="34" charset="0"/>
              </a:rPr>
              <a:t>nvarchar</a:t>
            </a:r>
            <a:r>
              <a:rPr lang="fr-FR" sz="2800" dirty="0" smtClean="0">
                <a:latin typeface="Calibri" pitchFamily="34" charset="0"/>
              </a:rPr>
              <a:t>: Données Unicode de longueur variable ne pouvant pas dépasser 4 000 caractères. </a:t>
            </a:r>
            <a:r>
              <a:rPr lang="fr-FR" sz="2800" b="1" dirty="0" err="1" smtClean="0">
                <a:latin typeface="Calibri" pitchFamily="34" charset="0"/>
              </a:rPr>
              <a:t>sysname</a:t>
            </a:r>
            <a:r>
              <a:rPr lang="fr-FR" sz="2800" dirty="0" smtClean="0">
                <a:latin typeface="Calibri" pitchFamily="34" charset="0"/>
              </a:rPr>
              <a:t>, synonyme de </a:t>
            </a:r>
            <a:r>
              <a:rPr lang="fr-FR" sz="2800" b="1" dirty="0" err="1" smtClean="0">
                <a:latin typeface="Calibri" pitchFamily="34" charset="0"/>
              </a:rPr>
              <a:t>nvarchar</a:t>
            </a:r>
            <a:r>
              <a:rPr lang="fr-FR" sz="2800" b="1" dirty="0" smtClean="0">
                <a:latin typeface="Calibri" pitchFamily="34" charset="0"/>
              </a:rPr>
              <a:t>(128)</a:t>
            </a:r>
            <a:r>
              <a:rPr lang="fr-FR" sz="2800" dirty="0" smtClean="0">
                <a:latin typeface="Calibri" pitchFamily="34" charset="0"/>
              </a:rPr>
              <a:t>, est un type de données défini par l'utilisateur fourni par le système et utilisé pour faire référence aux objets de base de données. </a:t>
            </a:r>
          </a:p>
          <a:p>
            <a:r>
              <a:rPr lang="fr-FR" sz="2800" b="1" dirty="0" err="1" smtClean="0">
                <a:latin typeface="Calibri" pitchFamily="34" charset="0"/>
              </a:rPr>
              <a:t>ntext</a:t>
            </a:r>
            <a:r>
              <a:rPr lang="fr-FR" sz="2800" dirty="0" smtClean="0">
                <a:latin typeface="Calibri" pitchFamily="34" charset="0"/>
              </a:rPr>
              <a:t>: Données Unicode de longueur variable ne pouvant pas dépasser 2</a:t>
            </a:r>
            <a:r>
              <a:rPr lang="fr-FR" sz="2800" baseline="30000" dirty="0" smtClean="0">
                <a:latin typeface="Calibri" pitchFamily="34" charset="0"/>
              </a:rPr>
              <a:t>30</a:t>
            </a:r>
            <a:r>
              <a:rPr lang="fr-FR" sz="2800" dirty="0" smtClean="0">
                <a:latin typeface="Calibri" pitchFamily="34" charset="0"/>
              </a:rPr>
              <a:t> - 1 (1 073 741 823) caractères. </a:t>
            </a:r>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b="1" u="sng" dirty="0" smtClean="0">
                <a:latin typeface="Calibri" pitchFamily="34" charset="0"/>
              </a:rPr>
              <a:t>Chaînes binaires:</a:t>
            </a:r>
          </a:p>
          <a:p>
            <a:r>
              <a:rPr lang="fr-FR" b="1" dirty="0" err="1" smtClean="0">
                <a:latin typeface="Calibri" pitchFamily="34" charset="0"/>
              </a:rPr>
              <a:t>inary</a:t>
            </a:r>
            <a:r>
              <a:rPr lang="fr-FR" dirty="0" smtClean="0">
                <a:latin typeface="Calibri" pitchFamily="34" charset="0"/>
              </a:rPr>
              <a:t>: Données </a:t>
            </a:r>
            <a:r>
              <a:rPr lang="fr-FR" dirty="0" smtClean="0">
                <a:latin typeface="Calibri" pitchFamily="34" charset="0"/>
              </a:rPr>
              <a:t>binaires de longueur fixe. </a:t>
            </a:r>
          </a:p>
          <a:p>
            <a:r>
              <a:rPr lang="fr-FR" b="1" dirty="0" err="1" smtClean="0">
                <a:latin typeface="Calibri" pitchFamily="34" charset="0"/>
              </a:rPr>
              <a:t>v</a:t>
            </a:r>
            <a:r>
              <a:rPr lang="fr-FR" b="1" dirty="0" err="1" smtClean="0">
                <a:latin typeface="Calibri" pitchFamily="34" charset="0"/>
              </a:rPr>
              <a:t>arbinary</a:t>
            </a:r>
            <a:r>
              <a:rPr lang="fr-FR" dirty="0" smtClean="0">
                <a:latin typeface="Calibri" pitchFamily="34" charset="0"/>
              </a:rPr>
              <a:t>: Données </a:t>
            </a:r>
            <a:r>
              <a:rPr lang="fr-FR" dirty="0" smtClean="0">
                <a:latin typeface="Calibri" pitchFamily="34" charset="0"/>
              </a:rPr>
              <a:t>binaires de longueur variable </a:t>
            </a:r>
          </a:p>
          <a:p>
            <a:r>
              <a:rPr lang="fr-FR" b="1" dirty="0" smtClean="0">
                <a:latin typeface="Calibri" pitchFamily="34" charset="0"/>
              </a:rPr>
              <a:t>i</a:t>
            </a:r>
            <a:r>
              <a:rPr lang="fr-FR" b="1" dirty="0" smtClean="0">
                <a:latin typeface="Calibri" pitchFamily="34" charset="0"/>
              </a:rPr>
              <a:t>mage</a:t>
            </a:r>
            <a:r>
              <a:rPr lang="fr-FR" dirty="0" smtClean="0">
                <a:latin typeface="Calibri" pitchFamily="34" charset="0"/>
              </a:rPr>
              <a:t>: Données </a:t>
            </a:r>
            <a:r>
              <a:rPr lang="fr-FR" dirty="0" smtClean="0">
                <a:latin typeface="Calibri" pitchFamily="34" charset="0"/>
              </a:rPr>
              <a:t>binaires de longueur variable ne pouvant pas dépasser 2</a:t>
            </a:r>
            <a:r>
              <a:rPr lang="fr-FR" baseline="30000" dirty="0" smtClean="0">
                <a:latin typeface="Calibri" pitchFamily="34" charset="0"/>
              </a:rPr>
              <a:t>31</a:t>
            </a:r>
            <a:r>
              <a:rPr lang="fr-FR" dirty="0" smtClean="0">
                <a:latin typeface="Calibri" pitchFamily="34" charset="0"/>
              </a:rPr>
              <a:t> - 1 (2 147 483 647) octets. </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types de données</a:t>
            </a:r>
            <a:r>
              <a:rPr lang="fr-FR" sz="3200" b="1" dirty="0" smtClean="0">
                <a:latin typeface="Calibri" pitchFamily="34" charset="0"/>
              </a:rPr>
              <a:t>:</a:t>
            </a:r>
          </a:p>
          <a:p>
            <a:endParaRPr lang="fr-FR" sz="3200" b="1" dirty="0" smtClean="0">
              <a:latin typeface="Calibri" pitchFamily="34" charset="0"/>
            </a:endParaRPr>
          </a:p>
          <a:p>
            <a:r>
              <a:rPr lang="fr-FR" b="1" u="sng" dirty="0" smtClean="0">
                <a:latin typeface="Calibri" pitchFamily="34" charset="0"/>
              </a:rPr>
              <a:t>Remarque:</a:t>
            </a:r>
          </a:p>
          <a:p>
            <a:r>
              <a:rPr lang="fr-FR" dirty="0" smtClean="0">
                <a:latin typeface="Calibri" pitchFamily="34" charset="0"/>
              </a:rPr>
              <a:t>Les types de données </a:t>
            </a:r>
            <a:r>
              <a:rPr lang="fr-FR" b="1" dirty="0" err="1" smtClean="0">
                <a:latin typeface="Calibri" pitchFamily="34" charset="0"/>
              </a:rPr>
              <a:t>ntext</a:t>
            </a:r>
            <a:r>
              <a:rPr lang="fr-FR" dirty="0" smtClean="0">
                <a:latin typeface="Calibri" pitchFamily="34" charset="0"/>
              </a:rPr>
              <a:t>, </a:t>
            </a:r>
            <a:r>
              <a:rPr lang="fr-FR" b="1" dirty="0" err="1" smtClean="0">
                <a:latin typeface="Calibri" pitchFamily="34" charset="0"/>
              </a:rPr>
              <a:t>text</a:t>
            </a:r>
            <a:r>
              <a:rPr lang="fr-FR" dirty="0" smtClean="0">
                <a:latin typeface="Calibri" pitchFamily="34" charset="0"/>
              </a:rPr>
              <a:t> et </a:t>
            </a:r>
            <a:r>
              <a:rPr lang="fr-FR" b="1" dirty="0" smtClean="0">
                <a:latin typeface="Calibri" pitchFamily="34" charset="0"/>
              </a:rPr>
              <a:t>image</a:t>
            </a:r>
            <a:r>
              <a:rPr lang="fr-FR" dirty="0" smtClean="0">
                <a:latin typeface="Calibri" pitchFamily="34" charset="0"/>
              </a:rPr>
              <a:t> seront supprimés dans une future version de Microsoft SQL Server</a:t>
            </a:r>
            <a:r>
              <a:rPr lang="fr-FR" dirty="0" smtClean="0">
                <a:latin typeface="Calibri" pitchFamily="34" charset="0"/>
              </a:rPr>
              <a:t>. Évitez </a:t>
            </a:r>
            <a:r>
              <a:rPr lang="fr-FR" dirty="0" smtClean="0">
                <a:latin typeface="Calibri" pitchFamily="34" charset="0"/>
              </a:rPr>
              <a:t>par conséquent d'utiliser ces types de données dans les nouveaux travaux de développement et envisagez de modifier les applications qui les utilisent actuellement.</a:t>
            </a:r>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L’ordre ALTER TABLE: </a:t>
            </a:r>
          </a:p>
          <a:p>
            <a:endParaRPr lang="fr-FR" sz="3200" b="1" dirty="0" smtClean="0">
              <a:latin typeface="Calibri" pitchFamily="34" charset="0"/>
            </a:endParaRPr>
          </a:p>
          <a:p>
            <a:r>
              <a:rPr lang="fr-FR" dirty="0" smtClean="0">
                <a:latin typeface="Calibri" pitchFamily="34" charset="0"/>
              </a:rPr>
              <a:t>Après </a:t>
            </a:r>
            <a:r>
              <a:rPr lang="fr-FR" dirty="0" smtClean="0">
                <a:latin typeface="Calibri" pitchFamily="34" charset="0"/>
              </a:rPr>
              <a:t>avoir créé vos tables, il peut arriver que vous deviez en modifier la structure pour ajouter une colonne oubliée ou que vous décidiez de changer une définition de colonne. </a:t>
            </a:r>
            <a:r>
              <a:rPr lang="fr-FR" dirty="0" smtClean="0">
                <a:latin typeface="Calibri" pitchFamily="34" charset="0"/>
              </a:rPr>
              <a:t>Cela est possible grâce à l'ordre </a:t>
            </a:r>
            <a:r>
              <a:rPr lang="fr-FR" b="1" dirty="0" smtClean="0">
                <a:latin typeface="Calibri" pitchFamily="34" charset="0"/>
              </a:rPr>
              <a:t>ALTER TABLE</a:t>
            </a:r>
            <a:r>
              <a:rPr lang="fr-FR" dirty="0" smtClean="0">
                <a:latin typeface="Calibri" pitchFamily="34" charset="0"/>
              </a:rPr>
              <a:t>.</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L’ordre ALTER TABLE: Ajout de colonnes </a:t>
            </a:r>
          </a:p>
          <a:p>
            <a:endParaRPr lang="fr-FR" sz="2400" b="1" dirty="0" smtClean="0">
              <a:latin typeface="Calibri" pitchFamily="34" charset="0"/>
            </a:endParaRPr>
          </a:p>
          <a:p>
            <a:endParaRPr lang="fr-FR" sz="3200" b="1" dirty="0" smtClean="0">
              <a:latin typeface="Calibri" pitchFamily="34" charset="0"/>
            </a:endParaRPr>
          </a:p>
        </p:txBody>
      </p:sp>
      <p:pic>
        <p:nvPicPr>
          <p:cNvPr id="8194" name="Picture 2" descr="D:\my courses for ofppt\M16 SGBD 1\img.png"/>
          <p:cNvPicPr>
            <a:picLocks noChangeAspect="1" noChangeArrowheads="1"/>
          </p:cNvPicPr>
          <p:nvPr/>
        </p:nvPicPr>
        <p:blipFill>
          <a:blip r:embed="rId2"/>
          <a:srcRect/>
          <a:stretch>
            <a:fillRect/>
          </a:stretch>
        </p:blipFill>
        <p:spPr bwMode="auto">
          <a:xfrm>
            <a:off x="1643042" y="2857496"/>
            <a:ext cx="6500858" cy="2643206"/>
          </a:xfrm>
          <a:prstGeom prst="rect">
            <a:avLst/>
          </a:prstGeom>
          <a:noFill/>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92500" lnSpcReduction="10000"/>
          </a:bodyPr>
          <a:lstStyle/>
          <a:p>
            <a:endParaRPr lang="fr-FR" sz="1600" dirty="0" smtClean="0"/>
          </a:p>
          <a:p>
            <a:r>
              <a:rPr lang="fr-FR" sz="3200" b="1" dirty="0" smtClean="0">
                <a:latin typeface="Calibri" pitchFamily="34" charset="0"/>
              </a:rPr>
              <a:t>L’ordre ALTER TABLE: Ajout de colonnes</a:t>
            </a:r>
          </a:p>
          <a:p>
            <a:endParaRPr lang="fr-FR" sz="3200" dirty="0" smtClean="0"/>
          </a:p>
          <a:p>
            <a:endParaRPr lang="fr-FR" sz="3200" dirty="0" smtClean="0"/>
          </a:p>
          <a:p>
            <a:endParaRPr lang="fr-FR" sz="3200" dirty="0" smtClean="0"/>
          </a:p>
          <a:p>
            <a:endParaRPr lang="fr-FR" sz="3200" dirty="0" smtClean="0"/>
          </a:p>
          <a:p>
            <a:endParaRPr lang="fr-FR" sz="2800" dirty="0" smtClean="0">
              <a:latin typeface="Calibri" pitchFamily="34" charset="0"/>
            </a:endParaRPr>
          </a:p>
          <a:p>
            <a:r>
              <a:rPr lang="fr-FR" sz="2800" dirty="0" smtClean="0">
                <a:latin typeface="Calibri" pitchFamily="34" charset="0"/>
              </a:rPr>
              <a:t>L'exemple </a:t>
            </a:r>
            <a:r>
              <a:rPr lang="fr-FR" sz="2800" dirty="0" smtClean="0">
                <a:latin typeface="Calibri" pitchFamily="34" charset="0"/>
              </a:rPr>
              <a:t>ci-dessus ajoute la colonne nommée JOB à la table DEPT30. </a:t>
            </a:r>
            <a:r>
              <a:rPr lang="fr-FR" sz="2800" dirty="0" smtClean="0">
                <a:latin typeface="Calibri" pitchFamily="34" charset="0"/>
              </a:rPr>
              <a:t>La colonne JOB devient la dernière colonne de la table.</a:t>
            </a:r>
          </a:p>
          <a:p>
            <a:endParaRPr lang="fr-FR" sz="3200" b="1" dirty="0" smtClean="0">
              <a:latin typeface="Calibri" pitchFamily="34" charset="0"/>
            </a:endParaRPr>
          </a:p>
          <a:p>
            <a:r>
              <a:rPr lang="fr-FR" sz="32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pic>
        <p:nvPicPr>
          <p:cNvPr id="9218" name="Picture 2" descr="D:\my courses for ofppt\M16 SGBD 1\img.png"/>
          <p:cNvPicPr>
            <a:picLocks noChangeAspect="1" noChangeArrowheads="1"/>
          </p:cNvPicPr>
          <p:nvPr/>
        </p:nvPicPr>
        <p:blipFill>
          <a:blip r:embed="rId2"/>
          <a:srcRect/>
          <a:stretch>
            <a:fillRect/>
          </a:stretch>
        </p:blipFill>
        <p:spPr bwMode="auto">
          <a:xfrm>
            <a:off x="1785918" y="3000372"/>
            <a:ext cx="5429288" cy="1357322"/>
          </a:xfrm>
          <a:prstGeom prst="rect">
            <a:avLst/>
          </a:prstGeom>
          <a:noFill/>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Objets d’une base de données:</a:t>
            </a:r>
            <a:endParaRPr lang="fr-FR" sz="3200" b="1" dirty="0" smtClean="0">
              <a:latin typeface="Calibri" pitchFamily="34" charset="0"/>
            </a:endParaRPr>
          </a:p>
          <a:p>
            <a:endParaRPr lang="fr-FR" sz="1600" dirty="0" smtClean="0"/>
          </a:p>
          <a:p>
            <a:endParaRPr lang="fr-FR" sz="2400" dirty="0" smtClean="0">
              <a:latin typeface="Calibri" pitchFamily="34" charset="0"/>
            </a:endParaRPr>
          </a:p>
        </p:txBody>
      </p:sp>
      <p:pic>
        <p:nvPicPr>
          <p:cNvPr id="1026" name="Picture 2" descr="D:\my courses for ofppt\M16 SGBD 1\img.png"/>
          <p:cNvPicPr>
            <a:picLocks noChangeAspect="1" noChangeArrowheads="1"/>
          </p:cNvPicPr>
          <p:nvPr/>
        </p:nvPicPr>
        <p:blipFill>
          <a:blip r:embed="rId2"/>
          <a:srcRect/>
          <a:stretch>
            <a:fillRect/>
          </a:stretch>
        </p:blipFill>
        <p:spPr bwMode="auto">
          <a:xfrm>
            <a:off x="1071538" y="3071810"/>
            <a:ext cx="7286676" cy="2714644"/>
          </a:xfrm>
          <a:prstGeom prst="rect">
            <a:avLst/>
          </a:prstGeom>
          <a:noFill/>
        </p:spPr>
      </p:pic>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L’ordre ALTER TABLE: Ajout de colonnes</a:t>
            </a:r>
          </a:p>
          <a:p>
            <a:endParaRPr lang="fr-FR" sz="3200" b="1" dirty="0" smtClean="0">
              <a:latin typeface="Calibri" pitchFamily="34" charset="0"/>
            </a:endParaRPr>
          </a:p>
          <a:p>
            <a:endParaRPr lang="fr-FR" sz="3200" b="1" dirty="0" smtClean="0">
              <a:latin typeface="Calibri" pitchFamily="34" charset="0"/>
            </a:endParaRPr>
          </a:p>
          <a:p>
            <a:endParaRPr lang="fr-FR" sz="3200" b="1" dirty="0" smtClean="0">
              <a:latin typeface="Calibri" pitchFamily="34" charset="0"/>
            </a:endParaRPr>
          </a:p>
          <a:p>
            <a:r>
              <a:rPr lang="fr-FR" sz="32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pic>
        <p:nvPicPr>
          <p:cNvPr id="10242" name="Picture 2" descr="D:\my courses for ofppt\M16 SGBD 1\img.png"/>
          <p:cNvPicPr>
            <a:picLocks noChangeAspect="1" noChangeArrowheads="1"/>
          </p:cNvPicPr>
          <p:nvPr/>
        </p:nvPicPr>
        <p:blipFill>
          <a:blip r:embed="rId2"/>
          <a:srcRect/>
          <a:stretch>
            <a:fillRect/>
          </a:stretch>
        </p:blipFill>
        <p:spPr bwMode="auto">
          <a:xfrm>
            <a:off x="1500166" y="2714620"/>
            <a:ext cx="7215238" cy="3495675"/>
          </a:xfrm>
          <a:prstGeom prst="rect">
            <a:avLst/>
          </a:prstGeom>
          <a:noFill/>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L’ordre ALTER TABLE: Ajout de colonnes</a:t>
            </a:r>
          </a:p>
          <a:p>
            <a:endParaRPr lang="fr-FR" sz="2800" dirty="0" smtClean="0">
              <a:latin typeface="Calibri" pitchFamily="34" charset="0"/>
            </a:endParaRPr>
          </a:p>
          <a:p>
            <a:r>
              <a:rPr lang="fr-FR" sz="2800" dirty="0" smtClean="0">
                <a:latin typeface="Calibri" pitchFamily="34" charset="0"/>
              </a:rPr>
              <a:t>Si </a:t>
            </a:r>
            <a:r>
              <a:rPr lang="fr-FR" sz="2800" dirty="0" smtClean="0">
                <a:latin typeface="Calibri" pitchFamily="34" charset="0"/>
              </a:rPr>
              <a:t>une table contient déjà des lignes lorsque l'on ajoute une colonne, la nouvelle colonne sera initialisée à NULL pour toutes les lignes sauf si l’on précise une valeur par défaut, dans ce cas pour toutes les lignes de la table, la colonne sera initialisée avec la valeur par défaut.</a:t>
            </a:r>
            <a:endParaRPr lang="fr-FR" sz="2800" dirty="0" smtClean="0">
              <a:latin typeface="Calibri" pitchFamily="34" charset="0"/>
            </a:endParaRPr>
          </a:p>
          <a:p>
            <a:endParaRPr lang="fr-FR" sz="3200" b="1" dirty="0" smtClean="0">
              <a:latin typeface="Calibri" pitchFamily="34" charset="0"/>
            </a:endParaRPr>
          </a:p>
          <a:p>
            <a:r>
              <a:rPr lang="fr-FR" sz="32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L’ordre ALTER TABLE: Modification de colonnes </a:t>
            </a:r>
          </a:p>
          <a:p>
            <a:endParaRPr lang="fr-FR" sz="2400" b="1" dirty="0" smtClean="0">
              <a:latin typeface="Calibri" pitchFamily="34" charset="0"/>
            </a:endParaRPr>
          </a:p>
          <a:p>
            <a:endParaRPr lang="fr-FR" sz="3200" b="1" dirty="0" smtClean="0">
              <a:latin typeface="Calibri" pitchFamily="34" charset="0"/>
            </a:endParaRPr>
          </a:p>
        </p:txBody>
      </p:sp>
      <p:pic>
        <p:nvPicPr>
          <p:cNvPr id="11267" name="Picture 3" descr="D:\my courses for ofppt\M16 SGBD 1\img.png"/>
          <p:cNvPicPr>
            <a:picLocks noChangeAspect="1" noChangeArrowheads="1"/>
          </p:cNvPicPr>
          <p:nvPr/>
        </p:nvPicPr>
        <p:blipFill>
          <a:blip r:embed="rId2"/>
          <a:srcRect/>
          <a:stretch>
            <a:fillRect/>
          </a:stretch>
        </p:blipFill>
        <p:spPr bwMode="auto">
          <a:xfrm>
            <a:off x="1762124" y="3067050"/>
            <a:ext cx="6524651" cy="2433652"/>
          </a:xfrm>
          <a:prstGeom prst="rect">
            <a:avLst/>
          </a:prstGeom>
          <a:noFill/>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85000" lnSpcReduction="20000"/>
          </a:bodyPr>
          <a:lstStyle/>
          <a:p>
            <a:endParaRPr lang="fr-FR" sz="1600" dirty="0" smtClean="0"/>
          </a:p>
          <a:p>
            <a:r>
              <a:rPr lang="fr-FR" sz="3200" b="1" dirty="0" smtClean="0">
                <a:latin typeface="Calibri" pitchFamily="34" charset="0"/>
              </a:rPr>
              <a:t>L’ordre ALTER TABLE: Modification de colonnes</a:t>
            </a:r>
          </a:p>
          <a:p>
            <a:endParaRPr lang="fr-FR" sz="3200" b="1" dirty="0" smtClean="0">
              <a:latin typeface="Calibri" pitchFamily="34" charset="0"/>
            </a:endParaRPr>
          </a:p>
          <a:p>
            <a:endParaRPr lang="fr-FR" sz="3200" b="1" dirty="0" smtClean="0">
              <a:latin typeface="Calibri" pitchFamily="34" charset="0"/>
            </a:endParaRPr>
          </a:p>
          <a:p>
            <a:endParaRPr lang="fr-FR" sz="3200" b="1" dirty="0" smtClean="0">
              <a:latin typeface="Calibri" pitchFamily="34" charset="0"/>
            </a:endParaRPr>
          </a:p>
          <a:p>
            <a:endParaRPr lang="fr-FR" sz="3200" b="1" dirty="0" smtClean="0">
              <a:latin typeface="Calibri" pitchFamily="34" charset="0"/>
            </a:endParaRPr>
          </a:p>
          <a:p>
            <a:endParaRPr lang="fr-FR" sz="3200" b="1" dirty="0" smtClean="0">
              <a:latin typeface="Calibri" pitchFamily="34" charset="0"/>
            </a:endParaRPr>
          </a:p>
          <a:p>
            <a:endParaRPr lang="fr-FR" sz="3200" b="1" dirty="0" smtClean="0">
              <a:latin typeface="Calibri" pitchFamily="34" charset="0"/>
            </a:endParaRPr>
          </a:p>
          <a:p>
            <a:pPr marL="27432" lvl="1" algn="l">
              <a:spcBef>
                <a:spcPts val="600"/>
              </a:spcBef>
              <a:buSzPct val="80000"/>
            </a:pPr>
            <a:r>
              <a:rPr lang="fr-FR" sz="3300" dirty="0" smtClean="0">
                <a:solidFill>
                  <a:schemeClr val="tx2">
                    <a:shade val="30000"/>
                    <a:satMod val="150000"/>
                  </a:schemeClr>
                </a:solidFill>
                <a:latin typeface="Calibri" pitchFamily="34" charset="0"/>
              </a:rPr>
              <a:t>La modification concerne </a:t>
            </a:r>
            <a:r>
              <a:rPr lang="fr-FR" sz="3300" dirty="0" smtClean="0">
                <a:solidFill>
                  <a:schemeClr val="tx2">
                    <a:shade val="30000"/>
                    <a:satMod val="150000"/>
                  </a:schemeClr>
                </a:solidFill>
                <a:latin typeface="Calibri" pitchFamily="34" charset="0"/>
              </a:rPr>
              <a:t>le type de données, la taille et la valeur par défaut d'une colonne.</a:t>
            </a:r>
            <a:endParaRPr lang="fr-FR" sz="3300" dirty="0" smtClean="0">
              <a:solidFill>
                <a:schemeClr val="tx2">
                  <a:shade val="30000"/>
                  <a:satMod val="150000"/>
                </a:schemeClr>
              </a:solidFill>
              <a:latin typeface="Calibri" pitchFamily="34" charset="0"/>
            </a:endParaRPr>
          </a:p>
          <a:p>
            <a:endParaRPr lang="fr-FR" sz="3300" dirty="0" smtClean="0">
              <a:latin typeface="Calibri" pitchFamily="34" charset="0"/>
            </a:endParaRPr>
          </a:p>
          <a:p>
            <a:endParaRPr lang="fr-FR" sz="3200" b="1" dirty="0" smtClean="0">
              <a:latin typeface="Calibri" pitchFamily="34" charset="0"/>
            </a:endParaRPr>
          </a:p>
          <a:p>
            <a:r>
              <a:rPr lang="fr-FR" sz="32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pic>
        <p:nvPicPr>
          <p:cNvPr id="12290" name="Picture 2" descr="D:\my courses for ofppt\M16 SGBD 1\img.png"/>
          <p:cNvPicPr>
            <a:picLocks noChangeAspect="1" noChangeArrowheads="1"/>
          </p:cNvPicPr>
          <p:nvPr/>
        </p:nvPicPr>
        <p:blipFill>
          <a:blip r:embed="rId2"/>
          <a:srcRect/>
          <a:stretch>
            <a:fillRect/>
          </a:stretch>
        </p:blipFill>
        <p:spPr bwMode="auto">
          <a:xfrm>
            <a:off x="1214414" y="2571744"/>
            <a:ext cx="6738965" cy="1714511"/>
          </a:xfrm>
          <a:prstGeom prst="rect">
            <a:avLst/>
          </a:prstGeom>
          <a:noFill/>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70000" lnSpcReduction="20000"/>
          </a:bodyPr>
          <a:lstStyle/>
          <a:p>
            <a:endParaRPr lang="fr-FR" sz="1600" dirty="0" smtClean="0"/>
          </a:p>
          <a:p>
            <a:r>
              <a:rPr lang="fr-FR" sz="3200" b="1" dirty="0" smtClean="0">
                <a:latin typeface="Calibri" pitchFamily="34" charset="0"/>
              </a:rPr>
              <a:t>L’ordre ALTER TABLE: Modification de colonnes</a:t>
            </a:r>
            <a:endParaRPr lang="fr-FR" sz="3200" b="1" dirty="0" smtClean="0">
              <a:latin typeface="Calibri" pitchFamily="34" charset="0"/>
            </a:endParaRPr>
          </a:p>
          <a:p>
            <a:endParaRPr lang="fr-FR" sz="3200" b="1" dirty="0" smtClean="0">
              <a:latin typeface="Calibri" pitchFamily="34" charset="0"/>
            </a:endParaRPr>
          </a:p>
          <a:p>
            <a:pPr marL="27432" lvl="1" algn="l">
              <a:spcBef>
                <a:spcPts val="600"/>
              </a:spcBef>
              <a:buSzPct val="80000"/>
            </a:pPr>
            <a:r>
              <a:rPr lang="fr-FR" sz="3300" b="1" u="sng" dirty="0" smtClean="0">
                <a:solidFill>
                  <a:schemeClr val="tx2">
                    <a:shade val="30000"/>
                    <a:satMod val="150000"/>
                  </a:schemeClr>
                </a:solidFill>
                <a:latin typeface="Calibri" pitchFamily="34" charset="0"/>
              </a:rPr>
              <a:t>Remarques:</a:t>
            </a:r>
          </a:p>
          <a:p>
            <a:pPr marL="27432" lvl="1" algn="l">
              <a:spcBef>
                <a:spcPts val="600"/>
              </a:spcBef>
              <a:buSzPct val="80000"/>
            </a:pPr>
            <a:endParaRPr lang="fr-FR" sz="3300" dirty="0" smtClean="0">
              <a:solidFill>
                <a:schemeClr val="tx2">
                  <a:shade val="30000"/>
                  <a:satMod val="150000"/>
                </a:schemeClr>
              </a:solidFill>
              <a:latin typeface="Calibri" pitchFamily="34" charset="0"/>
            </a:endParaRPr>
          </a:p>
          <a:p>
            <a:pPr marL="27432" lvl="1" algn="l">
              <a:spcBef>
                <a:spcPts val="600"/>
              </a:spcBef>
              <a:buSzPct val="80000"/>
              <a:buFont typeface="Wingdings" pitchFamily="2" charset="2"/>
              <a:buChar char="ü"/>
            </a:pPr>
            <a:r>
              <a:rPr lang="fr-FR" sz="3300" dirty="0" smtClean="0">
                <a:solidFill>
                  <a:schemeClr val="tx2">
                    <a:shade val="30000"/>
                    <a:satMod val="150000"/>
                  </a:schemeClr>
                </a:solidFill>
                <a:latin typeface="Calibri" pitchFamily="34" charset="0"/>
              </a:rPr>
              <a:t> Vous </a:t>
            </a:r>
            <a:r>
              <a:rPr lang="fr-FR" sz="3300" dirty="0" smtClean="0">
                <a:solidFill>
                  <a:schemeClr val="tx2">
                    <a:shade val="30000"/>
                    <a:satMod val="150000"/>
                  </a:schemeClr>
                </a:solidFill>
                <a:latin typeface="Calibri" pitchFamily="34" charset="0"/>
              </a:rPr>
              <a:t>pouvez augmenter la largeur ou la précision d'une colonne </a:t>
            </a:r>
            <a:r>
              <a:rPr lang="fr-FR" sz="3300" dirty="0" smtClean="0">
                <a:solidFill>
                  <a:schemeClr val="tx2">
                    <a:shade val="30000"/>
                    <a:satMod val="150000"/>
                  </a:schemeClr>
                </a:solidFill>
                <a:latin typeface="Calibri" pitchFamily="34" charset="0"/>
              </a:rPr>
              <a:t>numérique.</a:t>
            </a:r>
          </a:p>
          <a:p>
            <a:pPr marL="27432" lvl="1" algn="l">
              <a:spcBef>
                <a:spcPts val="600"/>
              </a:spcBef>
              <a:buSzPct val="80000"/>
              <a:buFont typeface="Wingdings" pitchFamily="2" charset="2"/>
              <a:buChar char="ü"/>
            </a:pPr>
            <a:r>
              <a:rPr lang="fr-FR" sz="3300" dirty="0" smtClean="0">
                <a:solidFill>
                  <a:schemeClr val="tx2">
                    <a:shade val="30000"/>
                    <a:satMod val="150000"/>
                  </a:schemeClr>
                </a:solidFill>
                <a:latin typeface="Calibri" pitchFamily="34" charset="0"/>
              </a:rPr>
              <a:t> Réduire </a:t>
            </a:r>
            <a:r>
              <a:rPr lang="fr-FR" sz="3300" dirty="0" smtClean="0">
                <a:solidFill>
                  <a:schemeClr val="tx2">
                    <a:shade val="30000"/>
                    <a:satMod val="150000"/>
                  </a:schemeClr>
                </a:solidFill>
                <a:latin typeface="Calibri" pitchFamily="34" charset="0"/>
              </a:rPr>
              <a:t>la largeur d'une colonne. Cette réduction peut entrainer des pertes de données par </a:t>
            </a:r>
            <a:r>
              <a:rPr lang="fr-FR" sz="3300" dirty="0" smtClean="0">
                <a:solidFill>
                  <a:schemeClr val="tx2">
                    <a:shade val="30000"/>
                    <a:satMod val="150000"/>
                  </a:schemeClr>
                </a:solidFill>
                <a:latin typeface="Calibri" pitchFamily="34" charset="0"/>
              </a:rPr>
              <a:t>troncation.</a:t>
            </a:r>
          </a:p>
          <a:p>
            <a:pPr marL="27432" lvl="1" algn="l">
              <a:spcBef>
                <a:spcPts val="600"/>
              </a:spcBef>
              <a:buSzPct val="80000"/>
              <a:buFont typeface="Wingdings" pitchFamily="2" charset="2"/>
              <a:buChar char="ü"/>
            </a:pPr>
            <a:r>
              <a:rPr lang="fr-FR" sz="3300" dirty="0" smtClean="0">
                <a:solidFill>
                  <a:schemeClr val="tx2">
                    <a:shade val="30000"/>
                    <a:satMod val="150000"/>
                  </a:schemeClr>
                </a:solidFill>
                <a:latin typeface="Calibri" pitchFamily="34" charset="0"/>
              </a:rPr>
              <a:t> Modifiez </a:t>
            </a:r>
            <a:r>
              <a:rPr lang="fr-FR" sz="3300" dirty="0" smtClean="0">
                <a:solidFill>
                  <a:schemeClr val="tx2">
                    <a:shade val="30000"/>
                    <a:satMod val="150000"/>
                  </a:schemeClr>
                </a:solidFill>
                <a:latin typeface="Calibri" pitchFamily="34" charset="0"/>
              </a:rPr>
              <a:t>le type de données dans la limite des capacités de conversion (Char en </a:t>
            </a:r>
            <a:r>
              <a:rPr lang="fr-FR" sz="3300" dirty="0" err="1" smtClean="0">
                <a:solidFill>
                  <a:schemeClr val="tx2">
                    <a:shade val="30000"/>
                    <a:satMod val="150000"/>
                  </a:schemeClr>
                </a:solidFill>
                <a:latin typeface="Calibri" pitchFamily="34" charset="0"/>
              </a:rPr>
              <a:t>Varchar</a:t>
            </a:r>
            <a:r>
              <a:rPr lang="fr-FR" sz="3300" dirty="0" smtClean="0">
                <a:solidFill>
                  <a:schemeClr val="tx2">
                    <a:shade val="30000"/>
                    <a:satMod val="150000"/>
                  </a:schemeClr>
                </a:solidFill>
                <a:latin typeface="Calibri" pitchFamily="34" charset="0"/>
              </a:rPr>
              <a:t>, ..)</a:t>
            </a:r>
          </a:p>
          <a:p>
            <a:pPr>
              <a:buFont typeface="Wingdings" pitchFamily="2" charset="2"/>
              <a:buChar char="ü"/>
            </a:pPr>
            <a:r>
              <a:rPr lang="fr-FR" sz="3300" dirty="0" smtClean="0">
                <a:latin typeface="Calibri" pitchFamily="34" charset="0"/>
              </a:rPr>
              <a:t> La </a:t>
            </a:r>
            <a:r>
              <a:rPr lang="fr-FR" sz="3300" dirty="0" smtClean="0">
                <a:latin typeface="Calibri" pitchFamily="34" charset="0"/>
              </a:rPr>
              <a:t>modification d'une valeur par défaut ne s'appliquera qu'aux insertions ultérieures.</a:t>
            </a:r>
            <a:endParaRPr lang="fr-FR" sz="3300" dirty="0" smtClean="0">
              <a:latin typeface="Calibri" pitchFamily="34" charset="0"/>
            </a:endParaRPr>
          </a:p>
          <a:p>
            <a:endParaRPr lang="fr-FR" sz="3300" dirty="0" smtClean="0">
              <a:latin typeface="Calibri" pitchFamily="34" charset="0"/>
            </a:endParaRPr>
          </a:p>
          <a:p>
            <a:endParaRPr lang="fr-FR" sz="3200" b="1" dirty="0" smtClean="0">
              <a:latin typeface="Calibri" pitchFamily="34" charset="0"/>
            </a:endParaRPr>
          </a:p>
          <a:p>
            <a:r>
              <a:rPr lang="fr-FR" sz="32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L’ordre DROP TABLE: Suppression de table</a:t>
            </a:r>
          </a:p>
          <a:p>
            <a:endParaRPr lang="fr-FR" sz="2800" dirty="0" smtClean="0">
              <a:latin typeface="Calibri" pitchFamily="34" charset="0"/>
            </a:endParaRPr>
          </a:p>
          <a:p>
            <a:r>
              <a:rPr lang="fr-FR" sz="2800" dirty="0" smtClean="0">
                <a:latin typeface="Calibri" pitchFamily="34" charset="0"/>
              </a:rPr>
              <a:t>L'ordre </a:t>
            </a:r>
            <a:r>
              <a:rPr lang="fr-FR" sz="2800" dirty="0" smtClean="0">
                <a:latin typeface="Calibri" pitchFamily="34" charset="0"/>
              </a:rPr>
              <a:t>DROP TABLE supprime la définition d'une table</a:t>
            </a:r>
          </a:p>
          <a:p>
            <a:endParaRPr lang="fr-FR" sz="2800" dirty="0" smtClean="0">
              <a:latin typeface="Calibri" pitchFamily="34" charset="0"/>
            </a:endParaRPr>
          </a:p>
          <a:p>
            <a:r>
              <a:rPr lang="fr-FR" sz="2800" dirty="0" smtClean="0">
                <a:latin typeface="Calibri" pitchFamily="34" charset="0"/>
              </a:rPr>
              <a:t>Lorsque </a:t>
            </a:r>
            <a:r>
              <a:rPr lang="fr-FR" sz="2800" dirty="0" smtClean="0">
                <a:latin typeface="Calibri" pitchFamily="34" charset="0"/>
              </a:rPr>
              <a:t>vous supprimez une table, la base de données perd toutes les données de la table ainsi que tous les index associés.</a:t>
            </a:r>
            <a:endParaRPr lang="fr-FR" sz="2800" dirty="0" smtClean="0">
              <a:latin typeface="Calibri" pitchFamily="34" charset="0"/>
            </a:endParaRPr>
          </a:p>
          <a:p>
            <a:r>
              <a:rPr lang="fr-FR" sz="2800" dirty="0" smtClean="0">
                <a:latin typeface="Calibri" pitchFamily="34" charset="0"/>
              </a:rPr>
              <a:t>Syntaxe</a:t>
            </a:r>
          </a:p>
          <a:p>
            <a:endParaRPr lang="fr-FR" sz="3200" b="1" dirty="0" smtClean="0">
              <a:latin typeface="Calibri" pitchFamily="34" charset="0"/>
            </a:endParaRPr>
          </a:p>
          <a:p>
            <a:r>
              <a:rPr lang="fr-FR" sz="32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pic>
        <p:nvPicPr>
          <p:cNvPr id="13314" name="Picture 2" descr="D:\my courses for ofppt\M16 SGBD 1\img.png"/>
          <p:cNvPicPr>
            <a:picLocks noChangeAspect="1" noChangeArrowheads="1"/>
          </p:cNvPicPr>
          <p:nvPr/>
        </p:nvPicPr>
        <p:blipFill>
          <a:blip r:embed="rId2"/>
          <a:srcRect/>
          <a:stretch>
            <a:fillRect/>
          </a:stretch>
        </p:blipFill>
        <p:spPr bwMode="auto">
          <a:xfrm>
            <a:off x="1857356" y="5357826"/>
            <a:ext cx="6215106" cy="928694"/>
          </a:xfrm>
          <a:prstGeom prst="rect">
            <a:avLst/>
          </a:prstGeom>
          <a:noFill/>
        </p:spPr>
      </p:pic>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92500" lnSpcReduction="20000"/>
          </a:bodyPr>
          <a:lstStyle/>
          <a:p>
            <a:endParaRPr lang="fr-FR" sz="1600" dirty="0" smtClean="0"/>
          </a:p>
          <a:p>
            <a:r>
              <a:rPr lang="fr-FR" sz="3200" b="1" dirty="0" smtClean="0">
                <a:latin typeface="Calibri" pitchFamily="34" charset="0"/>
              </a:rPr>
              <a:t>L’ordre DROP TABLE: Suppression de table</a:t>
            </a:r>
          </a:p>
          <a:p>
            <a:endParaRPr lang="fr-FR" sz="2800" dirty="0" smtClean="0">
              <a:latin typeface="Calibri" pitchFamily="34" charset="0"/>
            </a:endParaRPr>
          </a:p>
          <a:p>
            <a:pPr>
              <a:buFont typeface="Wingdings" pitchFamily="2" charset="2"/>
              <a:buChar char="ü"/>
            </a:pPr>
            <a:r>
              <a:rPr lang="fr-FR" sz="2800" dirty="0" smtClean="0">
                <a:solidFill>
                  <a:schemeClr val="tx2">
                    <a:shade val="30000"/>
                    <a:satMod val="150000"/>
                  </a:schemeClr>
                </a:solidFill>
                <a:latin typeface="Calibri" pitchFamily="34" charset="0"/>
              </a:rPr>
              <a:t> Toutes </a:t>
            </a:r>
            <a:r>
              <a:rPr lang="fr-FR" sz="2800" dirty="0" smtClean="0">
                <a:solidFill>
                  <a:schemeClr val="tx2">
                    <a:shade val="30000"/>
                    <a:satMod val="150000"/>
                  </a:schemeClr>
                </a:solidFill>
                <a:latin typeface="Calibri" pitchFamily="34" charset="0"/>
              </a:rPr>
              <a:t>les données de la table sont </a:t>
            </a:r>
            <a:r>
              <a:rPr lang="fr-FR" sz="2800" dirty="0" smtClean="0">
                <a:solidFill>
                  <a:schemeClr val="tx2">
                    <a:shade val="30000"/>
                    <a:satMod val="150000"/>
                  </a:schemeClr>
                </a:solidFill>
                <a:latin typeface="Calibri" pitchFamily="34" charset="0"/>
              </a:rPr>
              <a:t>supprimées.</a:t>
            </a:r>
          </a:p>
          <a:p>
            <a:pPr>
              <a:buFont typeface="Wingdings" pitchFamily="2" charset="2"/>
              <a:buChar char="ü"/>
            </a:pPr>
            <a:r>
              <a:rPr lang="fr-FR" sz="2800" dirty="0" smtClean="0">
                <a:solidFill>
                  <a:schemeClr val="tx2">
                    <a:shade val="30000"/>
                    <a:satMod val="150000"/>
                  </a:schemeClr>
                </a:solidFill>
                <a:latin typeface="Calibri" pitchFamily="34" charset="0"/>
              </a:rPr>
              <a:t> Les </a:t>
            </a:r>
            <a:r>
              <a:rPr lang="fr-FR" sz="2800" dirty="0" smtClean="0">
                <a:solidFill>
                  <a:schemeClr val="tx2">
                    <a:shade val="30000"/>
                    <a:satMod val="150000"/>
                  </a:schemeClr>
                </a:solidFill>
                <a:latin typeface="Calibri" pitchFamily="34" charset="0"/>
              </a:rPr>
              <a:t>vues, synonymes ne sont pas supprimés mais ne sont plus </a:t>
            </a:r>
            <a:r>
              <a:rPr lang="fr-FR" sz="2800" dirty="0" smtClean="0">
                <a:solidFill>
                  <a:schemeClr val="tx2">
                    <a:shade val="30000"/>
                    <a:satMod val="150000"/>
                  </a:schemeClr>
                </a:solidFill>
                <a:latin typeface="Calibri" pitchFamily="34" charset="0"/>
              </a:rPr>
              <a:t>utilisables.</a:t>
            </a:r>
          </a:p>
          <a:p>
            <a:pPr>
              <a:buFont typeface="Wingdings" pitchFamily="2" charset="2"/>
              <a:buChar char="ü"/>
            </a:pPr>
            <a:r>
              <a:rPr lang="fr-FR" sz="2800" dirty="0" smtClean="0">
                <a:solidFill>
                  <a:schemeClr val="tx2">
                    <a:shade val="30000"/>
                    <a:satMod val="150000"/>
                  </a:schemeClr>
                </a:solidFill>
                <a:latin typeface="Calibri" pitchFamily="34" charset="0"/>
              </a:rPr>
              <a:t> Toute </a:t>
            </a:r>
            <a:r>
              <a:rPr lang="fr-FR" sz="2800" dirty="0" smtClean="0">
                <a:solidFill>
                  <a:schemeClr val="tx2">
                    <a:shade val="30000"/>
                    <a:satMod val="150000"/>
                  </a:schemeClr>
                </a:solidFill>
                <a:latin typeface="Calibri" pitchFamily="34" charset="0"/>
              </a:rPr>
              <a:t>transaction en instance est validée.</a:t>
            </a:r>
          </a:p>
          <a:p>
            <a:pPr>
              <a:buFont typeface="Wingdings" pitchFamily="2" charset="2"/>
              <a:buChar char="ü"/>
            </a:pPr>
            <a:r>
              <a:rPr lang="fr-FR" sz="2800" dirty="0" smtClean="0">
                <a:latin typeface="Calibri" pitchFamily="34" charset="0"/>
              </a:rPr>
              <a:t> Seul </a:t>
            </a:r>
            <a:r>
              <a:rPr lang="fr-FR" sz="2800" dirty="0" smtClean="0">
                <a:latin typeface="Calibri" pitchFamily="34" charset="0"/>
              </a:rPr>
              <a:t>le créateur de la table ou un utilisateur ayant le privilège </a:t>
            </a:r>
            <a:r>
              <a:rPr lang="fr-FR" sz="2800" b="1" dirty="0" smtClean="0">
                <a:latin typeface="Calibri" pitchFamily="34" charset="0"/>
              </a:rPr>
              <a:t>DROP ANY TABLE </a:t>
            </a:r>
            <a:r>
              <a:rPr lang="fr-FR" sz="2800" dirty="0" smtClean="0">
                <a:latin typeface="Calibri" pitchFamily="34" charset="0"/>
              </a:rPr>
              <a:t>peut supprimer une table</a:t>
            </a:r>
            <a:r>
              <a:rPr lang="fr-FR" sz="2800" dirty="0" smtClean="0">
                <a:latin typeface="Calibri" pitchFamily="34" charset="0"/>
              </a:rPr>
              <a:t>.</a:t>
            </a:r>
          </a:p>
          <a:p>
            <a:pPr marL="27432" lvl="1" algn="l">
              <a:spcBef>
                <a:spcPts val="600"/>
              </a:spcBef>
              <a:buSzPct val="80000"/>
              <a:buFont typeface="Wingdings" pitchFamily="2" charset="2"/>
              <a:buChar char="ü"/>
            </a:pPr>
            <a:r>
              <a:rPr lang="fr-FR" sz="2800" dirty="0" smtClean="0">
                <a:latin typeface="Calibri" pitchFamily="34" charset="0"/>
              </a:rPr>
              <a:t> </a:t>
            </a:r>
            <a:r>
              <a:rPr lang="fr-FR" dirty="0" smtClean="0">
                <a:solidFill>
                  <a:schemeClr val="tx2">
                    <a:shade val="30000"/>
                    <a:satMod val="150000"/>
                  </a:schemeClr>
                </a:solidFill>
                <a:latin typeface="Calibri" pitchFamily="34" charset="0"/>
              </a:rPr>
              <a:t>Une suppression de table ne peut être annulée.</a:t>
            </a:r>
          </a:p>
          <a:p>
            <a:pPr>
              <a:buFont typeface="Wingdings" pitchFamily="2" charset="2"/>
              <a:buChar char="ü"/>
            </a:pPr>
            <a:endParaRPr lang="fr-FR" sz="2800" dirty="0" smtClean="0">
              <a:latin typeface="Calibri" pitchFamily="34" charset="0"/>
            </a:endParaRPr>
          </a:p>
          <a:p>
            <a:endParaRPr lang="fr-FR" sz="3200" b="1" dirty="0" smtClean="0">
              <a:latin typeface="Calibri" pitchFamily="34" charset="0"/>
            </a:endParaRPr>
          </a:p>
          <a:p>
            <a:r>
              <a:rPr lang="fr-FR" sz="32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L’ordre TRUNCATE TABLE: Vider une table</a:t>
            </a:r>
          </a:p>
          <a:p>
            <a:endParaRPr lang="fr-FR" sz="2800" dirty="0" smtClean="0">
              <a:latin typeface="Calibri" pitchFamily="34" charset="0"/>
            </a:endParaRPr>
          </a:p>
          <a:p>
            <a:r>
              <a:rPr lang="fr-FR" sz="2800" b="1" dirty="0" smtClean="0">
                <a:latin typeface="Calibri" pitchFamily="34" charset="0"/>
              </a:rPr>
              <a:t>TRUNCATE </a:t>
            </a:r>
            <a:r>
              <a:rPr lang="fr-FR" sz="2800" b="1" dirty="0" smtClean="0">
                <a:latin typeface="Calibri" pitchFamily="34" charset="0"/>
              </a:rPr>
              <a:t>TABLE </a:t>
            </a:r>
            <a:r>
              <a:rPr lang="fr-FR" sz="2800" dirty="0" smtClean="0">
                <a:latin typeface="Calibri" pitchFamily="34" charset="0"/>
              </a:rPr>
              <a:t>est un autre ordre LDD, qui permet de supprimer toutes les lignes d'une table tout en libérant l'espace utilisé pour stocker cette table. </a:t>
            </a:r>
            <a:r>
              <a:rPr lang="fr-FR" sz="2800" dirty="0" smtClean="0">
                <a:latin typeface="Calibri" pitchFamily="34" charset="0"/>
              </a:rPr>
              <a:t>L'ordre TRUNCATE TABLE ne peut être annulé.</a:t>
            </a:r>
          </a:p>
          <a:p>
            <a:endParaRPr lang="fr-FR" sz="3200" b="1" dirty="0" smtClean="0">
              <a:latin typeface="Calibri" pitchFamily="34" charset="0"/>
            </a:endParaRPr>
          </a:p>
          <a:p>
            <a:r>
              <a:rPr lang="fr-FR" sz="32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pic>
        <p:nvPicPr>
          <p:cNvPr id="14338" name="Picture 2" descr="D:\my courses for ofppt\M16 SGBD 1\img.png"/>
          <p:cNvPicPr>
            <a:picLocks noChangeAspect="1" noChangeArrowheads="1"/>
          </p:cNvPicPr>
          <p:nvPr/>
        </p:nvPicPr>
        <p:blipFill>
          <a:blip r:embed="rId2"/>
          <a:srcRect/>
          <a:stretch>
            <a:fillRect/>
          </a:stretch>
        </p:blipFill>
        <p:spPr bwMode="auto">
          <a:xfrm>
            <a:off x="1571604" y="5143512"/>
            <a:ext cx="6572296" cy="857256"/>
          </a:xfrm>
          <a:prstGeom prst="rect">
            <a:avLst/>
          </a:prstGeom>
          <a:noFill/>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47500" lnSpcReduction="20000"/>
          </a:bodyPr>
          <a:lstStyle/>
          <a:p>
            <a:endParaRPr lang="fr-FR" sz="1600" dirty="0" smtClean="0"/>
          </a:p>
          <a:p>
            <a:r>
              <a:rPr lang="fr-FR" sz="5100" b="1" dirty="0" smtClean="0">
                <a:latin typeface="Calibri" pitchFamily="34" charset="0"/>
              </a:rPr>
              <a:t>Résumé</a:t>
            </a:r>
            <a:r>
              <a:rPr lang="fr-FR" sz="3200" b="1" dirty="0" smtClean="0">
                <a:latin typeface="Calibri" pitchFamily="34" charset="0"/>
              </a:rPr>
              <a:t>:</a:t>
            </a:r>
          </a:p>
          <a:p>
            <a:endParaRPr lang="fr-FR" sz="2800" dirty="0" smtClean="0">
              <a:latin typeface="Calibri" pitchFamily="34" charset="0"/>
            </a:endParaRPr>
          </a:p>
          <a:p>
            <a:r>
              <a:rPr lang="fr-FR" sz="4500" b="1" dirty="0" smtClean="0">
                <a:latin typeface="Calibri" pitchFamily="34" charset="0"/>
              </a:rPr>
              <a:t>CREATE TABLE</a:t>
            </a:r>
          </a:p>
          <a:p>
            <a:pPr>
              <a:buFont typeface="Wingdings" pitchFamily="2" charset="2"/>
              <a:buChar char="ü"/>
            </a:pPr>
            <a:r>
              <a:rPr lang="fr-FR" sz="2900" dirty="0" smtClean="0">
                <a:solidFill>
                  <a:schemeClr val="tx2">
                    <a:shade val="30000"/>
                    <a:satMod val="150000"/>
                  </a:schemeClr>
                </a:solidFill>
                <a:latin typeface="Calibri" pitchFamily="34" charset="0"/>
              </a:rPr>
              <a:t> </a:t>
            </a:r>
            <a:r>
              <a:rPr lang="fr-FR" sz="3800" dirty="0" smtClean="0">
                <a:solidFill>
                  <a:schemeClr val="tx2">
                    <a:shade val="30000"/>
                    <a:satMod val="150000"/>
                  </a:schemeClr>
                </a:solidFill>
                <a:latin typeface="Calibri" pitchFamily="34" charset="0"/>
              </a:rPr>
              <a:t>Crée </a:t>
            </a:r>
            <a:r>
              <a:rPr lang="fr-FR" sz="3800" dirty="0" smtClean="0">
                <a:solidFill>
                  <a:schemeClr val="tx2">
                    <a:shade val="30000"/>
                    <a:satMod val="150000"/>
                  </a:schemeClr>
                </a:solidFill>
                <a:latin typeface="Calibri" pitchFamily="34" charset="0"/>
              </a:rPr>
              <a:t>une table.</a:t>
            </a:r>
          </a:p>
          <a:p>
            <a:r>
              <a:rPr lang="fr-FR" sz="3800" b="1" dirty="0" smtClean="0">
                <a:latin typeface="Calibri" pitchFamily="34" charset="0"/>
              </a:rPr>
              <a:t>ALTER </a:t>
            </a:r>
            <a:r>
              <a:rPr lang="fr-FR" sz="3800" b="1" dirty="0" smtClean="0">
                <a:latin typeface="Calibri" pitchFamily="34" charset="0"/>
              </a:rPr>
              <a:t>TABLE</a:t>
            </a:r>
          </a:p>
          <a:p>
            <a:pPr>
              <a:buFont typeface="Wingdings" pitchFamily="2" charset="2"/>
              <a:buChar char="ü"/>
            </a:pPr>
            <a:r>
              <a:rPr lang="fr-FR" sz="3800" dirty="0" smtClean="0">
                <a:solidFill>
                  <a:schemeClr val="tx2">
                    <a:shade val="30000"/>
                    <a:satMod val="150000"/>
                  </a:schemeClr>
                </a:solidFill>
                <a:latin typeface="Calibri" pitchFamily="34" charset="0"/>
              </a:rPr>
              <a:t> Modifie </a:t>
            </a:r>
            <a:r>
              <a:rPr lang="fr-FR" sz="3800" dirty="0" smtClean="0">
                <a:solidFill>
                  <a:schemeClr val="tx2">
                    <a:shade val="30000"/>
                    <a:satMod val="150000"/>
                  </a:schemeClr>
                </a:solidFill>
                <a:latin typeface="Calibri" pitchFamily="34" charset="0"/>
              </a:rPr>
              <a:t>la structure d'une </a:t>
            </a:r>
            <a:r>
              <a:rPr lang="fr-FR" sz="3800" dirty="0" smtClean="0">
                <a:solidFill>
                  <a:schemeClr val="tx2">
                    <a:shade val="30000"/>
                    <a:satMod val="150000"/>
                  </a:schemeClr>
                </a:solidFill>
                <a:latin typeface="Calibri" pitchFamily="34" charset="0"/>
              </a:rPr>
              <a:t>table.</a:t>
            </a:r>
          </a:p>
          <a:p>
            <a:pPr>
              <a:buFont typeface="Wingdings" pitchFamily="2" charset="2"/>
              <a:buChar char="ü"/>
            </a:pPr>
            <a:r>
              <a:rPr lang="fr-FR" sz="3800" dirty="0" smtClean="0">
                <a:solidFill>
                  <a:schemeClr val="tx2">
                    <a:shade val="30000"/>
                    <a:satMod val="150000"/>
                  </a:schemeClr>
                </a:solidFill>
                <a:latin typeface="Calibri" pitchFamily="34" charset="0"/>
              </a:rPr>
              <a:t> Change </a:t>
            </a:r>
            <a:r>
              <a:rPr lang="fr-FR" sz="3800" dirty="0" smtClean="0">
                <a:solidFill>
                  <a:schemeClr val="tx2">
                    <a:shade val="30000"/>
                    <a:satMod val="150000"/>
                  </a:schemeClr>
                </a:solidFill>
                <a:latin typeface="Calibri" pitchFamily="34" charset="0"/>
              </a:rPr>
              <a:t>la largeur des colonnes, le type de données des colonnes, ajoute des colonnes.</a:t>
            </a:r>
          </a:p>
          <a:p>
            <a:r>
              <a:rPr lang="fr-FR" sz="3800" b="1" dirty="0" smtClean="0">
                <a:latin typeface="Calibri" pitchFamily="34" charset="0"/>
              </a:rPr>
              <a:t>DROP </a:t>
            </a:r>
            <a:r>
              <a:rPr lang="fr-FR" sz="3800" b="1" dirty="0" smtClean="0">
                <a:latin typeface="Calibri" pitchFamily="34" charset="0"/>
              </a:rPr>
              <a:t>TABLE</a:t>
            </a:r>
          </a:p>
          <a:p>
            <a:pPr>
              <a:buFont typeface="Wingdings" pitchFamily="2" charset="2"/>
              <a:buChar char="ü"/>
            </a:pPr>
            <a:r>
              <a:rPr lang="fr-FR" sz="3800" dirty="0" smtClean="0">
                <a:solidFill>
                  <a:schemeClr val="tx2">
                    <a:shade val="30000"/>
                    <a:satMod val="150000"/>
                  </a:schemeClr>
                </a:solidFill>
                <a:latin typeface="Calibri" pitchFamily="34" charset="0"/>
              </a:rPr>
              <a:t> Supprime </a:t>
            </a:r>
            <a:r>
              <a:rPr lang="fr-FR" sz="3800" dirty="0" smtClean="0">
                <a:solidFill>
                  <a:schemeClr val="tx2">
                    <a:shade val="30000"/>
                    <a:satMod val="150000"/>
                  </a:schemeClr>
                </a:solidFill>
                <a:latin typeface="Calibri" pitchFamily="34" charset="0"/>
              </a:rPr>
              <a:t>les lignes et la structure d'une </a:t>
            </a:r>
            <a:r>
              <a:rPr lang="fr-FR" sz="3800" dirty="0" smtClean="0">
                <a:solidFill>
                  <a:schemeClr val="tx2">
                    <a:shade val="30000"/>
                    <a:satMod val="150000"/>
                  </a:schemeClr>
                </a:solidFill>
                <a:latin typeface="Calibri" pitchFamily="34" charset="0"/>
              </a:rPr>
              <a:t>table.</a:t>
            </a:r>
          </a:p>
          <a:p>
            <a:pPr>
              <a:buFont typeface="Wingdings" pitchFamily="2" charset="2"/>
              <a:buChar char="ü"/>
            </a:pPr>
            <a:r>
              <a:rPr lang="fr-FR" sz="3800" dirty="0" smtClean="0">
                <a:solidFill>
                  <a:schemeClr val="tx2">
                    <a:shade val="30000"/>
                    <a:satMod val="150000"/>
                  </a:schemeClr>
                </a:solidFill>
                <a:latin typeface="Calibri" pitchFamily="34" charset="0"/>
              </a:rPr>
              <a:t> Cet </a:t>
            </a:r>
            <a:r>
              <a:rPr lang="fr-FR" sz="3800" dirty="0" smtClean="0">
                <a:solidFill>
                  <a:schemeClr val="tx2">
                    <a:shade val="30000"/>
                    <a:satMod val="150000"/>
                  </a:schemeClr>
                </a:solidFill>
                <a:latin typeface="Calibri" pitchFamily="34" charset="0"/>
              </a:rPr>
              <a:t>ordre ne peut être annulé après exécution.</a:t>
            </a:r>
          </a:p>
          <a:p>
            <a:r>
              <a:rPr lang="fr-FR" sz="3800" b="1" dirty="0" smtClean="0">
                <a:latin typeface="Calibri" pitchFamily="34" charset="0"/>
              </a:rPr>
              <a:t>TRUNCATE</a:t>
            </a:r>
          </a:p>
          <a:p>
            <a:pPr>
              <a:buFont typeface="Wingdings" pitchFamily="2" charset="2"/>
              <a:buChar char="ü"/>
            </a:pPr>
            <a:r>
              <a:rPr lang="fr-FR" sz="3800" dirty="0" smtClean="0">
                <a:solidFill>
                  <a:schemeClr val="tx2">
                    <a:shade val="30000"/>
                    <a:satMod val="150000"/>
                  </a:schemeClr>
                </a:solidFill>
                <a:latin typeface="Calibri" pitchFamily="34" charset="0"/>
              </a:rPr>
              <a:t> Supprime </a:t>
            </a:r>
            <a:r>
              <a:rPr lang="fr-FR" sz="3800" dirty="0" smtClean="0">
                <a:solidFill>
                  <a:schemeClr val="tx2">
                    <a:shade val="30000"/>
                    <a:satMod val="150000"/>
                  </a:schemeClr>
                </a:solidFill>
                <a:latin typeface="Calibri" pitchFamily="34" charset="0"/>
              </a:rPr>
              <a:t>toutes les lignes d'une table et libère l'espace occupé par la table.</a:t>
            </a:r>
          </a:p>
          <a:p>
            <a:pPr>
              <a:buFont typeface="Wingdings" pitchFamily="2" charset="2"/>
              <a:buChar char="ü"/>
            </a:pPr>
            <a:r>
              <a:rPr lang="fr-FR" sz="3800" dirty="0" smtClean="0">
                <a:latin typeface="Calibri" pitchFamily="34" charset="0"/>
              </a:rPr>
              <a:t> L'ordre </a:t>
            </a:r>
            <a:r>
              <a:rPr lang="fr-FR" sz="3800" dirty="0" smtClean="0">
                <a:latin typeface="Calibri" pitchFamily="34" charset="0"/>
              </a:rPr>
              <a:t>DELETE supprime seulement les lignes</a:t>
            </a:r>
          </a:p>
          <a:p>
            <a:endParaRPr lang="fr-FR" sz="3800" b="1" dirty="0" smtClean="0">
              <a:latin typeface="Calibri" pitchFamily="34" charset="0"/>
            </a:endParaRPr>
          </a:p>
          <a:p>
            <a:r>
              <a:rPr lang="fr-FR" sz="3800" b="1" dirty="0" smtClean="0">
                <a:latin typeface="Calibri" pitchFamily="34" charset="0"/>
              </a:rPr>
              <a:t> </a:t>
            </a:r>
          </a:p>
          <a:p>
            <a:endParaRPr lang="fr-FR" sz="2400" b="1" dirty="0" smtClean="0">
              <a:latin typeface="Calibri" pitchFamily="34" charset="0"/>
            </a:endParaRPr>
          </a:p>
          <a:p>
            <a:endParaRPr lang="fr-FR" sz="3200" b="1"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Conventions de dénomination: </a:t>
            </a:r>
          </a:p>
          <a:p>
            <a:endParaRPr lang="fr-FR" sz="3200" b="1" dirty="0" smtClean="0">
              <a:latin typeface="Calibri" pitchFamily="34" charset="0"/>
            </a:endParaRPr>
          </a:p>
          <a:p>
            <a:r>
              <a:rPr lang="fr-FR" sz="2800" b="1" u="sng" dirty="0" smtClean="0">
                <a:latin typeface="Calibri" pitchFamily="34" charset="0"/>
              </a:rPr>
              <a:t>Règles de dénomination:</a:t>
            </a:r>
            <a:endParaRPr lang="fr-FR" sz="2400" u="sng"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Nommez </a:t>
            </a:r>
            <a:r>
              <a:rPr lang="fr-FR" sz="2400" dirty="0" smtClean="0">
                <a:latin typeface="Calibri" pitchFamily="34" charset="0"/>
              </a:rPr>
              <a:t>les tables et colonnes de votre base de données en suivant les règles de dénomination applicables à tous les objets d'une base de données SQL Server</a:t>
            </a:r>
            <a:r>
              <a:rPr lang="fr-FR" sz="2400" dirty="0" smtClean="0">
                <a:latin typeface="Calibri" pitchFamily="34" charset="0"/>
              </a:rPr>
              <a:t>.</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a:t>
            </a:r>
            <a:r>
              <a:rPr lang="fr-FR" sz="2400" dirty="0" smtClean="0">
                <a:latin typeface="Calibri" pitchFamily="34" charset="0"/>
              </a:rPr>
              <a:t>noms de tables et de colonnes doivent commencer par une lettre et peuvent comprendre de 1 à 255 caractères.</a:t>
            </a: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Conventions de dénomination: </a:t>
            </a:r>
          </a:p>
          <a:p>
            <a:endParaRPr lang="fr-FR" sz="3200" b="1" dirty="0" smtClean="0">
              <a:latin typeface="Calibri" pitchFamily="34" charset="0"/>
            </a:endParaRPr>
          </a:p>
          <a:p>
            <a:r>
              <a:rPr lang="fr-FR" sz="2800" b="1" u="sng" dirty="0" smtClean="0">
                <a:latin typeface="Calibri" pitchFamily="34" charset="0"/>
              </a:rPr>
              <a:t>Règles de dénomination:</a:t>
            </a:r>
            <a:endParaRPr lang="fr-FR" sz="2400" u="sng"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Les noms ne doivent pas contenir d'autres caractères que les caractères A à Z, a à z, 0 à 9, _ (trait de soulignement), $ et # (caractères autorisés, mais déconseillés). Les noms peuvent comporter des espaces mais cela n’est pas conseillé car il faudra alors utiliser les [] pour délimiter le nom des objets.</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Conventions de dénomination: </a:t>
            </a:r>
          </a:p>
          <a:p>
            <a:endParaRPr lang="fr-FR" sz="3200" b="1" dirty="0" smtClean="0">
              <a:latin typeface="Calibri" pitchFamily="34" charset="0"/>
            </a:endParaRPr>
          </a:p>
          <a:p>
            <a:r>
              <a:rPr lang="fr-FR" sz="2800" b="1" u="sng" dirty="0" smtClean="0">
                <a:latin typeface="Calibri" pitchFamily="34" charset="0"/>
              </a:rPr>
              <a:t>Règles de dénomination:</a:t>
            </a:r>
            <a:endParaRPr lang="fr-FR" sz="2400" u="sng"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Les </a:t>
            </a:r>
            <a:r>
              <a:rPr lang="fr-FR" sz="2400" dirty="0" smtClean="0">
                <a:latin typeface="Calibri" pitchFamily="34" charset="0"/>
              </a:rPr>
              <a:t>noms ne doivent pas être utilisés pour nommer plusieurs objets appartenant au même utilisateur</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Ces noms ne doivent pas être des mots réservés à SQL Server.</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Conventions de dénomination: </a:t>
            </a:r>
          </a:p>
          <a:p>
            <a:endParaRPr lang="fr-FR" sz="3200" b="1" dirty="0" smtClean="0">
              <a:latin typeface="Calibri" pitchFamily="34" charset="0"/>
            </a:endParaRPr>
          </a:p>
          <a:p>
            <a:r>
              <a:rPr lang="fr-FR" sz="2800" b="1" u="sng" dirty="0" smtClean="0">
                <a:latin typeface="Calibri" pitchFamily="34" charset="0"/>
              </a:rPr>
              <a:t>Conseils:</a:t>
            </a:r>
            <a:endParaRPr lang="fr-FR" sz="2400" u="sng"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Utilisez des noms signifiants.</a:t>
            </a:r>
          </a:p>
          <a:p>
            <a:pPr>
              <a:buFont typeface="Wingdings" pitchFamily="2" charset="2"/>
              <a:buChar char="ü"/>
            </a:pPr>
            <a:r>
              <a:rPr lang="fr-FR" sz="2400" dirty="0" smtClean="0">
                <a:latin typeface="Calibri" pitchFamily="34" charset="0"/>
              </a:rPr>
              <a:t> </a:t>
            </a:r>
            <a:r>
              <a:rPr lang="fr-FR" sz="2400" dirty="0" smtClean="0">
                <a:latin typeface="Calibri" pitchFamily="34" charset="0"/>
              </a:rPr>
              <a:t>Utilisez une dénomination uniforme pour des entités identiques appartenant à des tables différentes. </a:t>
            </a:r>
            <a:r>
              <a:rPr lang="fr-FR" sz="2400" dirty="0" smtClean="0">
                <a:latin typeface="Calibri" pitchFamily="34" charset="0"/>
              </a:rPr>
              <a:t>Par exemple, la colonne numéro du département s'appelle DEPTNO dans la table EMP et dans la table DEPT</a:t>
            </a:r>
            <a:r>
              <a:rPr lang="fr-FR" sz="2400" dirty="0" smtClean="0">
                <a:latin typeface="Calibri" pitchFamily="34" charset="0"/>
              </a:rPr>
              <a:t>.</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Conventions de dénomination: </a:t>
            </a:r>
          </a:p>
          <a:p>
            <a:endParaRPr lang="fr-FR" sz="3200" b="1" dirty="0" smtClean="0">
              <a:latin typeface="Calibri" pitchFamily="34" charset="0"/>
            </a:endParaRPr>
          </a:p>
          <a:p>
            <a:r>
              <a:rPr lang="fr-FR" sz="2800" b="1" u="sng" dirty="0" smtClean="0">
                <a:latin typeface="Calibri" pitchFamily="34" charset="0"/>
              </a:rPr>
              <a:t>Conseils:</a:t>
            </a:r>
            <a:endParaRPr lang="fr-FR" sz="2400" u="sng"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Remarque </a:t>
            </a:r>
            <a:r>
              <a:rPr lang="fr-FR" sz="2400" dirty="0" smtClean="0">
                <a:latin typeface="Calibri" pitchFamily="34" charset="0"/>
              </a:rPr>
              <a:t>: les majuscules et minuscules ne sont pas différenciées dans les noms. </a:t>
            </a:r>
            <a:r>
              <a:rPr lang="fr-FR" sz="2400" dirty="0" smtClean="0">
                <a:latin typeface="Calibri" pitchFamily="34" charset="0"/>
              </a:rPr>
              <a:t>Par exemple, EMP est identique à </a:t>
            </a:r>
            <a:r>
              <a:rPr lang="fr-FR" sz="2400" dirty="0" err="1" smtClean="0">
                <a:latin typeface="Calibri" pitchFamily="34" charset="0"/>
              </a:rPr>
              <a:t>eMP</a:t>
            </a:r>
            <a:r>
              <a:rPr lang="fr-FR" sz="2400" dirty="0" smtClean="0">
                <a:latin typeface="Calibri" pitchFamily="34" charset="0"/>
              </a:rPr>
              <a:t> ou </a:t>
            </a:r>
            <a:r>
              <a:rPr lang="fr-FR" sz="2400" dirty="0" err="1" smtClean="0">
                <a:latin typeface="Calibri" pitchFamily="34" charset="0"/>
              </a:rPr>
              <a:t>eMp</a:t>
            </a:r>
            <a:r>
              <a:rPr lang="fr-FR" sz="2400" dirty="0" smtClean="0">
                <a:latin typeface="Calibri" pitchFamily="34" charset="0"/>
              </a:rPr>
              <a:t>. D’une manière générale, SQL server n’est pas sensible à la casse des caractères.</a:t>
            </a:r>
          </a:p>
          <a:p>
            <a:r>
              <a:rPr lang="fr-FR" sz="2400" dirty="0" smtClean="0"/>
              <a:t> </a:t>
            </a:r>
          </a:p>
          <a:p>
            <a:pPr>
              <a:buFont typeface="Wingdings" pitchFamily="2" charset="2"/>
              <a:buChar char="ü"/>
            </a:pPr>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6:  SQL – Création Et Gestion de Tables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85000" lnSpcReduction="10000"/>
          </a:bodyPr>
          <a:lstStyle/>
          <a:p>
            <a:endParaRPr lang="fr-FR" sz="1600" dirty="0" smtClean="0"/>
          </a:p>
          <a:p>
            <a:r>
              <a:rPr lang="fr-FR" sz="3200" b="1" dirty="0" smtClean="0">
                <a:latin typeface="Calibri" pitchFamily="34" charset="0"/>
              </a:rPr>
              <a:t>Conventions de dénomination: </a:t>
            </a:r>
          </a:p>
          <a:p>
            <a:endParaRPr lang="fr-FR" sz="3200" b="1" dirty="0" smtClean="0">
              <a:latin typeface="Calibri" pitchFamily="34" charset="0"/>
            </a:endParaRPr>
          </a:p>
          <a:p>
            <a:r>
              <a:rPr lang="fr-FR" sz="2800" b="1" u="sng" dirty="0" smtClean="0">
                <a:latin typeface="Calibri" pitchFamily="34" charset="0"/>
              </a:rPr>
              <a:t>Conseils:</a:t>
            </a:r>
            <a:endParaRPr lang="fr-FR" sz="2400" u="sng" dirty="0" smtClean="0">
              <a:latin typeface="Calibri" pitchFamily="34" charset="0"/>
            </a:endParaRPr>
          </a:p>
          <a:p>
            <a:endParaRPr lang="fr-FR" sz="2400" dirty="0" smtClean="0">
              <a:latin typeface="Calibri" pitchFamily="34" charset="0"/>
            </a:endParaRPr>
          </a:p>
          <a:p>
            <a:r>
              <a:rPr lang="fr-FR" dirty="0" smtClean="0">
                <a:latin typeface="Calibri" pitchFamily="34" charset="0"/>
              </a:rPr>
              <a:t>Un nom :</a:t>
            </a:r>
          </a:p>
          <a:p>
            <a:r>
              <a:rPr lang="fr-FR" dirty="0" smtClean="0">
                <a:latin typeface="Calibri" pitchFamily="34" charset="0"/>
              </a:rPr>
              <a:t> </a:t>
            </a:r>
          </a:p>
          <a:p>
            <a:pPr>
              <a:buFont typeface="Wingdings" pitchFamily="2" charset="2"/>
              <a:buChar char="ü"/>
            </a:pPr>
            <a:r>
              <a:rPr lang="fr-FR" dirty="0" smtClean="0">
                <a:latin typeface="Calibri" pitchFamily="34" charset="0"/>
              </a:rPr>
              <a:t> Doit </a:t>
            </a:r>
            <a:r>
              <a:rPr lang="fr-FR" dirty="0" smtClean="0">
                <a:latin typeface="Calibri" pitchFamily="34" charset="0"/>
              </a:rPr>
              <a:t>commencer par une lettre</a:t>
            </a:r>
          </a:p>
          <a:p>
            <a:pPr>
              <a:buFont typeface="Wingdings" pitchFamily="2" charset="2"/>
              <a:buChar char="ü"/>
            </a:pPr>
            <a:r>
              <a:rPr lang="fr-FR" dirty="0" smtClean="0">
                <a:latin typeface="Calibri" pitchFamily="34" charset="0"/>
              </a:rPr>
              <a:t> Peut </a:t>
            </a:r>
            <a:r>
              <a:rPr lang="fr-FR" dirty="0" smtClean="0">
                <a:latin typeface="Calibri" pitchFamily="34" charset="0"/>
              </a:rPr>
              <a:t>comporter de 1 à 249 caractères</a:t>
            </a:r>
          </a:p>
          <a:p>
            <a:pPr>
              <a:buFont typeface="Wingdings" pitchFamily="2" charset="2"/>
              <a:buChar char="ü"/>
            </a:pPr>
            <a:r>
              <a:rPr lang="fr-FR" dirty="0" smtClean="0">
                <a:latin typeface="Calibri" pitchFamily="34" charset="0"/>
              </a:rPr>
              <a:t> Ne </a:t>
            </a:r>
            <a:r>
              <a:rPr lang="fr-FR" dirty="0" smtClean="0">
                <a:latin typeface="Calibri" pitchFamily="34" charset="0"/>
              </a:rPr>
              <a:t>peut contenir que les caractères A à Z, a à z, 0 à 9, (_, $, et #, et espaces déconseillés)</a:t>
            </a:r>
          </a:p>
          <a:p>
            <a:pPr>
              <a:buFont typeface="Wingdings" pitchFamily="2" charset="2"/>
              <a:buChar char="ü"/>
            </a:pPr>
            <a:r>
              <a:rPr lang="fr-FR" dirty="0" smtClean="0">
                <a:latin typeface="Calibri" pitchFamily="34" charset="0"/>
              </a:rPr>
              <a:t> Ne </a:t>
            </a:r>
            <a:r>
              <a:rPr lang="fr-FR" dirty="0" smtClean="0">
                <a:latin typeface="Calibri" pitchFamily="34" charset="0"/>
              </a:rPr>
              <a:t>doit pas porter le nom d’un autre objet appartenant au même utilisateur</a:t>
            </a:r>
          </a:p>
          <a:p>
            <a:pPr>
              <a:buFont typeface="Wingdings" pitchFamily="2" charset="2"/>
              <a:buChar char="ü"/>
            </a:pPr>
            <a:r>
              <a:rPr lang="fr-FR" dirty="0" smtClean="0">
                <a:latin typeface="Calibri" pitchFamily="34" charset="0"/>
              </a:rPr>
              <a:t> Ne </a:t>
            </a:r>
            <a:r>
              <a:rPr lang="fr-FR" dirty="0" smtClean="0">
                <a:latin typeface="Calibri" pitchFamily="34" charset="0"/>
              </a:rPr>
              <a:t>doit pas être un mot réservé SQL Server</a:t>
            </a:r>
          </a:p>
          <a:p>
            <a:r>
              <a:rPr lang="fr-FR" dirty="0" smtClean="0">
                <a:latin typeface="Calibri" pitchFamily="34" charset="0"/>
              </a:rPr>
              <a:t> </a:t>
            </a:r>
          </a:p>
          <a:p>
            <a:pPr>
              <a:buFont typeface="Wingdings" pitchFamily="2" charset="2"/>
              <a:buChar char="ü"/>
            </a:pPr>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3041</TotalTime>
  <Words>1822</Words>
  <Application>Microsoft Office PowerPoint</Application>
  <PresentationFormat>Affichage à l'écran (4:3)</PresentationFormat>
  <Paragraphs>329</Paragraphs>
  <Slides>38</Slides>
  <Notes>0</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Solstice</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lpstr>Groupe TDI2 Module:  SGBD 1 Chapitre 6:  SQL – Création Et Gestion de Tables ISTA TINGHIR</vt:lpstr>
    </vt:vector>
  </TitlesOfParts>
  <Company>Unicornis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L’histoire des langages de programmation</dc:title>
  <dc:creator>AchRaFoS</dc:creator>
  <cp:lastModifiedBy>Omar EL HADIRI</cp:lastModifiedBy>
  <cp:revision>1123</cp:revision>
  <dcterms:created xsi:type="dcterms:W3CDTF">2009-12-22T22:41:48Z</dcterms:created>
  <dcterms:modified xsi:type="dcterms:W3CDTF">2015-10-07T23:35:10Z</dcterms:modified>
</cp:coreProperties>
</file>