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3F490D2A-B591-497B-BA17-9FBFB097022A}" type="datetimeFigureOut">
              <a:rPr lang="fr-FR" smtClean="0"/>
              <a:pPr/>
              <a:t>08/10/2015</a:t>
            </a:fld>
            <a:endParaRPr lang="fr-FR"/>
          </a:p>
        </p:txBody>
      </p:sp>
      <p:sp>
        <p:nvSpPr>
          <p:cNvPr id="20" name="Espace réservé du pied de page 19"/>
          <p:cNvSpPr>
            <a:spLocks noGrp="1"/>
          </p:cNvSpPr>
          <p:nvPr>
            <p:ph type="ftr" sz="quarter" idx="11"/>
          </p:nvPr>
        </p:nvSpPr>
        <p:spPr/>
        <p:txBody>
          <a:bodyPr/>
          <a:lstStyle>
            <a:extLst/>
          </a:lstStyle>
          <a:p>
            <a:endParaRPr lang="fr-FR"/>
          </a:p>
        </p:txBody>
      </p:sp>
      <p:sp>
        <p:nvSpPr>
          <p:cNvPr id="10" name="Espace réservé du numéro de diapositive 9"/>
          <p:cNvSpPr>
            <a:spLocks noGrp="1"/>
          </p:cNvSpPr>
          <p:nvPr>
            <p:ph type="sldNum" sz="quarter" idx="12"/>
          </p:nvPr>
        </p:nvSpPr>
        <p:spPr/>
        <p:txBody>
          <a:bodyPr/>
          <a:lstStyle>
            <a:extLst/>
          </a:lstStyle>
          <a:p>
            <a:fld id="{7999DA84-DD89-49A1-AAB5-8855A4939FD3}" type="slidenum">
              <a:rPr lang="fr-FR" smtClean="0"/>
              <a:pPr/>
              <a:t>‹N°›</a:t>
            </a:fld>
            <a:endParaRPr lang="fr-FR"/>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F490D2A-B591-497B-BA17-9FBFB097022A}" type="datetimeFigureOut">
              <a:rPr lang="fr-FR" smtClean="0"/>
              <a:pPr/>
              <a:t>08/10/2015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F490D2A-B591-497B-BA17-9FBFB097022A}" type="datetimeFigureOut">
              <a:rPr lang="fr-FR" smtClean="0"/>
              <a:pPr/>
              <a:t>08/10/2015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F490D2A-B591-497B-BA17-9FBFB097022A}" type="datetimeFigureOut">
              <a:rPr lang="fr-FR" smtClean="0"/>
              <a:pPr/>
              <a:t>08/10/2015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F490D2A-B591-497B-BA17-9FBFB097022A}" type="datetimeFigureOut">
              <a:rPr lang="fr-FR" smtClean="0"/>
              <a:pPr/>
              <a:t>08/10/2015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7999DA84-DD89-49A1-AAB5-8855A4939FD3}" type="slidenum">
              <a:rPr lang="fr-FR" smtClean="0"/>
              <a:pPr/>
              <a:t>‹N°›</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F490D2A-B591-497B-BA17-9FBFB097022A}" type="datetimeFigureOut">
              <a:rPr lang="fr-FR" smtClean="0"/>
              <a:pPr/>
              <a:t>08/10/2015</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F490D2A-B591-497B-BA17-9FBFB097022A}" type="datetimeFigureOut">
              <a:rPr lang="fr-FR" smtClean="0"/>
              <a:pPr/>
              <a:t>08/10/2015</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3F490D2A-B591-497B-BA17-9FBFB097022A}" type="datetimeFigureOut">
              <a:rPr lang="fr-FR" smtClean="0"/>
              <a:pPr/>
              <a:t>08/10/2015</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3F490D2A-B591-497B-BA17-9FBFB097022A}" type="datetimeFigureOut">
              <a:rPr lang="fr-FR" smtClean="0"/>
              <a:pPr/>
              <a:t>08/10/2015</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7999DA84-DD89-49A1-AAB5-8855A4939FD3}" type="slidenum">
              <a:rPr lang="fr-FR" smtClean="0"/>
              <a:pPr/>
              <a:t>‹N°›</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F490D2A-B591-497B-BA17-9FBFB097022A}" type="datetimeFigureOut">
              <a:rPr lang="fr-FR" smtClean="0"/>
              <a:pPr/>
              <a:t>08/10/2015</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3F490D2A-B591-497B-BA17-9FBFB097022A}" type="datetimeFigureOut">
              <a:rPr lang="fr-FR" smtClean="0"/>
              <a:pPr/>
              <a:t>08/10/2015</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7999DA84-DD89-49A1-AAB5-8855A4939FD3}" type="slidenum">
              <a:rPr lang="fr-FR" smtClean="0"/>
              <a:pPr/>
              <a:t>‹N°›</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F490D2A-B591-497B-BA17-9FBFB097022A}" type="datetimeFigureOut">
              <a:rPr lang="fr-FR" smtClean="0"/>
              <a:pPr/>
              <a:t>08/10/2015</a:t>
            </a:fld>
            <a:endParaRPr lang="fr-F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F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999DA84-DD89-49A1-AAB5-8855A4939FD3}" type="slidenum">
              <a:rPr lang="fr-FR" smtClean="0"/>
              <a:pPr/>
              <a:t>‹N°›</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endParaRPr lang="fr-FR" sz="1600"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DEFAULT (2): </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Spécifie la valeur fournie pour la colonne lorsque vous n'avez pas spécifié explicitement de valeur lors d'une insertion.</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Seule une valeur constante, telle qu'une chaîne de caractères, une fonction système comme SYSTEM_USER() ou la valeur NULL, peut être utilisée comme valeur par défaut.</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Vous pouvez affecter un nom de contrainte à une valeur DEFAULT.</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lnSpcReduction="10000"/>
          </a:bodyPr>
          <a:lstStyle/>
          <a:p>
            <a:endParaRPr lang="fr-FR" sz="1600" dirty="0" smtClean="0"/>
          </a:p>
          <a:p>
            <a:r>
              <a:rPr lang="fr-FR" sz="3200" b="1" dirty="0" smtClean="0">
                <a:latin typeface="Calibri" pitchFamily="34" charset="0"/>
              </a:rPr>
              <a:t>NOT NULL (1): </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NULL et NOT NULL</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Mots clés déterminant si les valeurs NULL sont permises ou non dans une colonne. </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La contrainte NOT NULL interdit la présence de valeurs NULL dans la colonne à laquelle elle s'applique. </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Par défaut, les colonnes qui ne sont pas associées à la contrainte NOT NULL peuvent contenir des valeurs NULL.</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NOT NULL (2): </a:t>
            </a:r>
          </a:p>
          <a:p>
            <a:endParaRPr lang="fr-FR" sz="2400" dirty="0" smtClean="0">
              <a:latin typeface="Calibri" pitchFamily="34" charset="0"/>
            </a:endParaRPr>
          </a:p>
          <a:p>
            <a:endParaRPr lang="fr-FR" sz="2400" dirty="0" smtClean="0">
              <a:latin typeface="Calibri" pitchFamily="34" charset="0"/>
            </a:endParaRPr>
          </a:p>
        </p:txBody>
      </p:sp>
      <p:pic>
        <p:nvPicPr>
          <p:cNvPr id="1027" name="Picture 3" descr="D:\my courses for ofppt\M16 SGBD 1\img.png"/>
          <p:cNvPicPr>
            <a:picLocks noChangeAspect="1" noChangeArrowheads="1"/>
          </p:cNvPicPr>
          <p:nvPr/>
        </p:nvPicPr>
        <p:blipFill>
          <a:blip r:embed="rId2"/>
          <a:srcRect/>
          <a:stretch>
            <a:fillRect/>
          </a:stretch>
        </p:blipFill>
        <p:spPr bwMode="auto">
          <a:xfrm>
            <a:off x="500034" y="3071810"/>
            <a:ext cx="8002587" cy="3214710"/>
          </a:xfrm>
          <a:prstGeom prst="rect">
            <a:avLst/>
          </a:prstGeom>
          <a:noFill/>
        </p:spPr>
      </p:pic>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lnSpcReduction="10000"/>
          </a:bodyPr>
          <a:lstStyle/>
          <a:p>
            <a:endParaRPr lang="fr-FR" sz="1600" dirty="0" smtClean="0"/>
          </a:p>
          <a:p>
            <a:r>
              <a:rPr lang="fr-FR" sz="3200" b="1" dirty="0" smtClean="0">
                <a:latin typeface="Calibri" pitchFamily="34" charset="0"/>
              </a:rPr>
              <a:t>PRIMARY KEY (1): </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Une contrainte PRIMARY KEY crée une clé primaire pour la table.</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Une seule clé primaire peut être créée par table.</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Contrainte assurant l'intégrité de l'entité d'une colonne ou de plusieurs colonnes données au moyen d'un seul index.</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Elle établit une règle d'unicité de la colonne ou d'une combinaison de colonnes et garantit qu'aucune colonne faisant partie de la clé primaire ne contient de valeur NULL.</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PRIMARY KEY (2):</a:t>
            </a:r>
          </a:p>
          <a:p>
            <a:endParaRPr lang="fr-FR" sz="3200" b="1" dirty="0" smtClean="0">
              <a:latin typeface="Calibri" pitchFamily="34" charset="0"/>
            </a:endParaRPr>
          </a:p>
          <a:p>
            <a:r>
              <a:rPr lang="fr-FR" sz="2400" dirty="0" smtClean="0">
                <a:latin typeface="Calibri" pitchFamily="34" charset="0"/>
              </a:rPr>
              <a:t>Ajout d’une clé primaire dans une table existante :</a:t>
            </a:r>
          </a:p>
          <a:p>
            <a:endParaRPr lang="fr-FR" sz="2400" dirty="0" smtClean="0">
              <a:latin typeface="Calibri" pitchFamily="34" charset="0"/>
            </a:endParaRPr>
          </a:p>
        </p:txBody>
      </p:sp>
      <p:pic>
        <p:nvPicPr>
          <p:cNvPr id="2050" name="Picture 2" descr="D:\my courses for ofppt\M16 SGBD 1\img.png"/>
          <p:cNvPicPr>
            <a:picLocks noChangeAspect="1" noChangeArrowheads="1"/>
          </p:cNvPicPr>
          <p:nvPr/>
        </p:nvPicPr>
        <p:blipFill>
          <a:blip r:embed="rId2"/>
          <a:srcRect/>
          <a:stretch>
            <a:fillRect/>
          </a:stretch>
        </p:blipFill>
        <p:spPr bwMode="auto">
          <a:xfrm>
            <a:off x="714348" y="3857628"/>
            <a:ext cx="7231063" cy="2571768"/>
          </a:xfrm>
          <a:prstGeom prst="rect">
            <a:avLst/>
          </a:prstGeom>
          <a:noFill/>
        </p:spPr>
      </p:pic>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PRIMARY KEY </a:t>
            </a:r>
            <a:r>
              <a:rPr lang="fr-FR" sz="3200" b="1" dirty="0" smtClean="0">
                <a:latin typeface="Calibri" pitchFamily="34" charset="0"/>
              </a:rPr>
              <a:t>(3):</a:t>
            </a:r>
            <a:endParaRPr lang="fr-FR" sz="3200" b="1" dirty="0" smtClean="0">
              <a:latin typeface="Calibri" pitchFamily="34" charset="0"/>
            </a:endParaRPr>
          </a:p>
          <a:p>
            <a:endParaRPr lang="fr-FR" sz="3200" b="1" dirty="0" smtClean="0">
              <a:latin typeface="Calibri" pitchFamily="34" charset="0"/>
            </a:endParaRPr>
          </a:p>
          <a:p>
            <a:r>
              <a:rPr lang="fr-FR" sz="2400" dirty="0" smtClean="0">
                <a:latin typeface="Calibri" pitchFamily="34" charset="0"/>
              </a:rPr>
              <a:t>Ajout d’une clé primaire dans une nouvelle table:</a:t>
            </a:r>
          </a:p>
          <a:p>
            <a:endParaRPr lang="fr-FR" sz="2400" dirty="0" smtClean="0">
              <a:latin typeface="Calibri" pitchFamily="34" charset="0"/>
            </a:endParaRPr>
          </a:p>
        </p:txBody>
      </p:sp>
      <p:pic>
        <p:nvPicPr>
          <p:cNvPr id="3074" name="Picture 2" descr="D:\my courses for ofppt\M16 SGBD 1\img.png"/>
          <p:cNvPicPr>
            <a:picLocks noChangeAspect="1" noChangeArrowheads="1"/>
          </p:cNvPicPr>
          <p:nvPr/>
        </p:nvPicPr>
        <p:blipFill>
          <a:blip r:embed="rId2"/>
          <a:srcRect/>
          <a:stretch>
            <a:fillRect/>
          </a:stretch>
        </p:blipFill>
        <p:spPr bwMode="auto">
          <a:xfrm>
            <a:off x="571472" y="3929066"/>
            <a:ext cx="7643866" cy="2428892"/>
          </a:xfrm>
          <a:prstGeom prst="rect">
            <a:avLst/>
          </a:prstGeom>
          <a:noFill/>
        </p:spPr>
      </p:pic>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IDENTITY (1</a:t>
            </a:r>
            <a:r>
              <a:rPr lang="fr-FR" sz="3200" b="1" dirty="0" smtClean="0">
                <a:latin typeface="Calibri" pitchFamily="34" charset="0"/>
              </a:rPr>
              <a:t>): </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Crée </a:t>
            </a:r>
            <a:r>
              <a:rPr lang="fr-FR" sz="2400" dirty="0" smtClean="0">
                <a:latin typeface="Calibri" pitchFamily="34" charset="0"/>
              </a:rPr>
              <a:t>une colonne d'identité dans une table. </a:t>
            </a:r>
            <a:r>
              <a:rPr lang="fr-FR" sz="2400" dirty="0" smtClean="0">
                <a:latin typeface="Calibri" pitchFamily="34" charset="0"/>
              </a:rPr>
              <a:t>Cette propriété est utilisée avec les instructions. </a:t>
            </a:r>
            <a:r>
              <a:rPr lang="fr-FR" sz="2400" dirty="0" smtClean="0">
                <a:latin typeface="Calibri" pitchFamily="34" charset="0"/>
              </a:rPr>
              <a:t>Permet d’incrémenter automatiquement la valeur des clés primaires par incrémentation</a:t>
            </a:r>
            <a:r>
              <a:rPr lang="fr-FR" sz="2400" dirty="0" smtClean="0">
                <a:latin typeface="Calibri" pitchFamily="34" charset="0"/>
              </a:rPr>
              <a:t>.</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Utilisable avec CREATE TABLE et ALTER TABLE</a:t>
            </a: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IDENTITY </a:t>
            </a:r>
            <a:r>
              <a:rPr lang="fr-FR" sz="3200" b="1" dirty="0" smtClean="0">
                <a:latin typeface="Calibri" pitchFamily="34" charset="0"/>
              </a:rPr>
              <a:t>(</a:t>
            </a:r>
            <a:r>
              <a:rPr lang="fr-FR" sz="3200" b="1" dirty="0" smtClean="0">
                <a:latin typeface="Calibri" pitchFamily="34" charset="0"/>
              </a:rPr>
              <a:t>2): </a:t>
            </a:r>
            <a:endParaRPr lang="fr-FR" sz="3200" b="1" dirty="0" smtClean="0">
              <a:latin typeface="Calibri" pitchFamily="34" charset="0"/>
            </a:endParaRPr>
          </a:p>
          <a:p>
            <a:endParaRPr lang="fr-FR" sz="3200" b="1" dirty="0" smtClean="0">
              <a:latin typeface="Calibri" pitchFamily="34" charset="0"/>
            </a:endParaRPr>
          </a:p>
          <a:p>
            <a:endParaRPr lang="fr-FR" sz="3200" b="1" dirty="0" smtClean="0">
              <a:latin typeface="Calibri" pitchFamily="34" charset="0"/>
            </a:endParaRPr>
          </a:p>
          <a:p>
            <a:endParaRPr lang="fr-FR" sz="2400" dirty="0" smtClean="0">
              <a:latin typeface="Calibri" pitchFamily="34" charset="0"/>
            </a:endParaRPr>
          </a:p>
        </p:txBody>
      </p:sp>
      <p:pic>
        <p:nvPicPr>
          <p:cNvPr id="1026" name="Picture 2" descr="D:\my courses for ofppt\M16 SGBD 1\img.png"/>
          <p:cNvPicPr>
            <a:picLocks noChangeAspect="1" noChangeArrowheads="1"/>
          </p:cNvPicPr>
          <p:nvPr/>
        </p:nvPicPr>
        <p:blipFill>
          <a:blip r:embed="rId2"/>
          <a:srcRect/>
          <a:stretch>
            <a:fillRect/>
          </a:stretch>
        </p:blipFill>
        <p:spPr bwMode="auto">
          <a:xfrm>
            <a:off x="1071538" y="2786058"/>
            <a:ext cx="7215238" cy="1500198"/>
          </a:xfrm>
          <a:prstGeom prst="rect">
            <a:avLst/>
          </a:prstGeom>
          <a:noFill/>
        </p:spPr>
      </p:pic>
      <p:pic>
        <p:nvPicPr>
          <p:cNvPr id="1027" name="Picture 3" descr="D:\my courses for ofppt\M16 SGBD 1\img.png"/>
          <p:cNvPicPr>
            <a:picLocks noChangeAspect="1" noChangeArrowheads="1"/>
          </p:cNvPicPr>
          <p:nvPr/>
        </p:nvPicPr>
        <p:blipFill>
          <a:blip r:embed="rId3"/>
          <a:srcRect/>
          <a:stretch>
            <a:fillRect/>
          </a:stretch>
        </p:blipFill>
        <p:spPr bwMode="auto">
          <a:xfrm>
            <a:off x="642910" y="4572008"/>
            <a:ext cx="8050213" cy="1857388"/>
          </a:xfrm>
          <a:prstGeom prst="rect">
            <a:avLst/>
          </a:prstGeom>
          <a:noFill/>
        </p:spPr>
      </p:pic>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UNIQUE (1</a:t>
            </a:r>
            <a:r>
              <a:rPr lang="fr-FR" sz="3200" b="1" dirty="0" smtClean="0">
                <a:latin typeface="Calibri" pitchFamily="34" charset="0"/>
              </a:rPr>
              <a:t>): </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Une </a:t>
            </a:r>
            <a:r>
              <a:rPr lang="fr-FR" sz="2400" dirty="0" smtClean="0">
                <a:latin typeface="Calibri" pitchFamily="34" charset="0"/>
              </a:rPr>
              <a:t>contrainte d'intégrité de type clé </a:t>
            </a:r>
            <a:r>
              <a:rPr lang="fr-FR" sz="2400" b="1" dirty="0" smtClean="0">
                <a:latin typeface="Calibri" pitchFamily="34" charset="0"/>
              </a:rPr>
              <a:t>UNIQUE</a:t>
            </a:r>
            <a:r>
              <a:rPr lang="fr-FR" sz="2400" dirty="0" smtClean="0">
                <a:latin typeface="Calibri" pitchFamily="34" charset="0"/>
              </a:rPr>
              <a:t> exige que chaque valeur dans une colonne ou dans un ensemble de colonnes soit unique, c'est-à-dire qu'elle n'existe pas dans plusieurs lignes pour la colonne ou l'ensemble de colonnes spécifiés. </a:t>
            </a:r>
            <a:endParaRPr lang="fr-FR" sz="2400" dirty="0" smtClean="0">
              <a:latin typeface="Calibri" pitchFamily="34" charset="0"/>
            </a:endParaRP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Une </a:t>
            </a:r>
            <a:r>
              <a:rPr lang="fr-FR" sz="2400" dirty="0" smtClean="0">
                <a:latin typeface="Calibri" pitchFamily="34" charset="0"/>
              </a:rPr>
              <a:t>table peut comprendre plusieurs contraintes UNIQUE.</a:t>
            </a: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UNIQUE (2):</a:t>
            </a:r>
          </a:p>
          <a:p>
            <a:endParaRPr lang="fr-FR" sz="3200" b="1" dirty="0" smtClean="0">
              <a:latin typeface="Calibri" pitchFamily="34" charset="0"/>
            </a:endParaRPr>
          </a:p>
          <a:p>
            <a:r>
              <a:rPr lang="fr-FR" sz="2400" dirty="0" smtClean="0">
                <a:latin typeface="Calibri" pitchFamily="34" charset="0"/>
              </a:rPr>
              <a:t>Ajout </a:t>
            </a:r>
            <a:r>
              <a:rPr lang="fr-FR" sz="2400" dirty="0" smtClean="0">
                <a:latin typeface="Calibri" pitchFamily="34" charset="0"/>
              </a:rPr>
              <a:t>de UNIQUE </a:t>
            </a:r>
            <a:r>
              <a:rPr lang="fr-FR" sz="2400" dirty="0" smtClean="0">
                <a:latin typeface="Calibri" pitchFamily="34" charset="0"/>
              </a:rPr>
              <a:t>dans une </a:t>
            </a:r>
            <a:r>
              <a:rPr lang="fr-FR" sz="2400" dirty="0" smtClean="0">
                <a:latin typeface="Calibri" pitchFamily="34" charset="0"/>
              </a:rPr>
              <a:t>nouvelle table :</a:t>
            </a:r>
            <a:endParaRPr lang="fr-FR" sz="2400" dirty="0" smtClean="0">
              <a:latin typeface="Calibri" pitchFamily="34" charset="0"/>
            </a:endParaRPr>
          </a:p>
          <a:p>
            <a:endParaRPr lang="fr-FR" sz="3200" b="1" dirty="0" smtClean="0">
              <a:latin typeface="Calibri" pitchFamily="34" charset="0"/>
            </a:endParaRPr>
          </a:p>
          <a:p>
            <a:r>
              <a:rPr lang="fr-FR" sz="3200" b="1" dirty="0" smtClean="0">
                <a:latin typeface="Calibri" pitchFamily="34" charset="0"/>
              </a:rPr>
              <a:t> </a:t>
            </a:r>
            <a:endParaRPr lang="fr-FR" sz="3200" b="1" dirty="0" smtClean="0">
              <a:latin typeface="Calibri" pitchFamily="34" charset="0"/>
            </a:endParaRPr>
          </a:p>
          <a:p>
            <a:endParaRPr lang="fr-FR" sz="2400" dirty="0" smtClean="0">
              <a:latin typeface="Calibri" pitchFamily="34" charset="0"/>
            </a:endParaRPr>
          </a:p>
        </p:txBody>
      </p:sp>
      <p:pic>
        <p:nvPicPr>
          <p:cNvPr id="2050" name="Picture 2" descr="D:\my courses for ofppt\M16 SGBD 1\img.png"/>
          <p:cNvPicPr>
            <a:picLocks noChangeAspect="1" noChangeArrowheads="1"/>
          </p:cNvPicPr>
          <p:nvPr/>
        </p:nvPicPr>
        <p:blipFill>
          <a:blip r:embed="rId2"/>
          <a:srcRect/>
          <a:stretch>
            <a:fillRect/>
          </a:stretch>
        </p:blipFill>
        <p:spPr bwMode="auto">
          <a:xfrm>
            <a:off x="642910" y="3786190"/>
            <a:ext cx="8050213" cy="2571768"/>
          </a:xfrm>
          <a:prstGeom prst="rect">
            <a:avLst/>
          </a:prstGeom>
          <a:noFill/>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Introduction:</a:t>
            </a:r>
          </a:p>
          <a:p>
            <a:endParaRPr lang="fr-FR" sz="1600" dirty="0" smtClean="0"/>
          </a:p>
          <a:p>
            <a:r>
              <a:rPr lang="fr-FR" sz="2400" dirty="0" smtClean="0">
                <a:latin typeface="Calibri" pitchFamily="34" charset="0"/>
              </a:rPr>
              <a:t>Dans ce chapitre, vous allez apprendre à implémenter des règles de gestion en utilisant les contraintes d'intégrité qu’elles soient référentielles ou sur domaine.</a:t>
            </a:r>
          </a:p>
          <a:p>
            <a:endParaRPr lang="fr-FR" sz="2400" dirty="0" smtClean="0">
              <a:latin typeface="Calibri" pitchFamily="34" charset="0"/>
            </a:endParaRPr>
          </a:p>
          <a:p>
            <a:r>
              <a:rPr lang="fr-FR" sz="2400" dirty="0" smtClean="0">
                <a:latin typeface="Calibri" pitchFamily="34" charset="0"/>
              </a:rPr>
              <a:t>A la fin de ce chapitre, vous saurez :</a:t>
            </a:r>
          </a:p>
          <a:p>
            <a:pPr>
              <a:buFont typeface="Wingdings" pitchFamily="2" charset="2"/>
              <a:buChar char="ü"/>
            </a:pPr>
            <a:r>
              <a:rPr lang="fr-FR" sz="2400" dirty="0" smtClean="0">
                <a:solidFill>
                  <a:schemeClr val="tx2">
                    <a:shade val="30000"/>
                    <a:satMod val="150000"/>
                  </a:schemeClr>
                </a:solidFill>
                <a:latin typeface="Calibri" pitchFamily="34" charset="0"/>
              </a:rPr>
              <a:t> Définir les contraintes</a:t>
            </a:r>
          </a:p>
          <a:p>
            <a:pPr>
              <a:buFont typeface="Wingdings" pitchFamily="2" charset="2"/>
              <a:buChar char="ü"/>
            </a:pPr>
            <a:r>
              <a:rPr lang="fr-FR" sz="2400" dirty="0" smtClean="0">
                <a:latin typeface="Calibri" pitchFamily="34" charset="0"/>
              </a:rPr>
              <a:t> Créer des contraintes et les maintenir</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UNIQUE (3):</a:t>
            </a:r>
          </a:p>
          <a:p>
            <a:endParaRPr lang="fr-FR" sz="3200" b="1" dirty="0" smtClean="0">
              <a:latin typeface="Calibri" pitchFamily="34" charset="0"/>
            </a:endParaRPr>
          </a:p>
          <a:p>
            <a:r>
              <a:rPr lang="fr-FR" sz="2400" dirty="0" smtClean="0">
                <a:latin typeface="Calibri" pitchFamily="34" charset="0"/>
              </a:rPr>
              <a:t>Ajout de UNIQUE dans une </a:t>
            </a:r>
            <a:r>
              <a:rPr lang="fr-FR" sz="2400" dirty="0" smtClean="0">
                <a:latin typeface="Calibri" pitchFamily="34" charset="0"/>
              </a:rPr>
              <a:t>table existante </a:t>
            </a:r>
            <a:r>
              <a:rPr lang="fr-FR" sz="2400" dirty="0" smtClean="0">
                <a:latin typeface="Calibri" pitchFamily="34" charset="0"/>
              </a:rPr>
              <a:t>:</a:t>
            </a:r>
          </a:p>
          <a:p>
            <a:endParaRPr lang="fr-FR" sz="3200" b="1" dirty="0" smtClean="0">
              <a:latin typeface="Calibri" pitchFamily="34" charset="0"/>
            </a:endParaRPr>
          </a:p>
          <a:p>
            <a:r>
              <a:rPr lang="fr-FR" sz="3200" b="1" dirty="0" smtClean="0">
                <a:latin typeface="Calibri" pitchFamily="34" charset="0"/>
              </a:rPr>
              <a:t> </a:t>
            </a:r>
            <a:endParaRPr lang="fr-FR" sz="3200" b="1" dirty="0" smtClean="0">
              <a:latin typeface="Calibri" pitchFamily="34" charset="0"/>
            </a:endParaRPr>
          </a:p>
          <a:p>
            <a:endParaRPr lang="fr-FR" sz="2400" dirty="0" smtClean="0">
              <a:latin typeface="Calibri" pitchFamily="34" charset="0"/>
            </a:endParaRPr>
          </a:p>
        </p:txBody>
      </p:sp>
      <p:pic>
        <p:nvPicPr>
          <p:cNvPr id="3074" name="Picture 2" descr="D:\my courses for ofppt\M16 SGBD 1\img.png"/>
          <p:cNvPicPr>
            <a:picLocks noChangeAspect="1" noChangeArrowheads="1"/>
          </p:cNvPicPr>
          <p:nvPr/>
        </p:nvPicPr>
        <p:blipFill>
          <a:blip r:embed="rId2"/>
          <a:srcRect/>
          <a:stretch>
            <a:fillRect/>
          </a:stretch>
        </p:blipFill>
        <p:spPr bwMode="auto">
          <a:xfrm>
            <a:off x="642910" y="3714752"/>
            <a:ext cx="8059737" cy="2571768"/>
          </a:xfrm>
          <a:prstGeom prst="rect">
            <a:avLst/>
          </a:prstGeom>
          <a:noFill/>
        </p:spPr>
      </p:pic>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lnSpcReduction="10000"/>
          </a:bodyPr>
          <a:lstStyle/>
          <a:p>
            <a:endParaRPr lang="fr-FR" sz="1600" dirty="0" smtClean="0"/>
          </a:p>
          <a:p>
            <a:r>
              <a:rPr lang="fr-FR" sz="3200" b="1" dirty="0" smtClean="0">
                <a:latin typeface="Calibri" pitchFamily="34" charset="0"/>
              </a:rPr>
              <a:t>FOREIGN KEY (1</a:t>
            </a:r>
            <a:r>
              <a:rPr lang="fr-FR" sz="3200" b="1" dirty="0" smtClean="0">
                <a:latin typeface="Calibri" pitchFamily="34" charset="0"/>
              </a:rPr>
              <a:t>): </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La </a:t>
            </a:r>
            <a:r>
              <a:rPr lang="fr-FR" sz="2400" dirty="0" smtClean="0">
                <a:latin typeface="Calibri" pitchFamily="34" charset="0"/>
              </a:rPr>
              <a:t>contrainte FOREIGN KEY, ou contrainte d'intégrité référentielle, désigne une colonne ou une combinaison de colonnes comme étant une clé étrangère et établit une relation avec une clé primaire ou une clé unique de la </a:t>
            </a:r>
            <a:r>
              <a:rPr lang="fr-FR" sz="2400" dirty="0" smtClean="0">
                <a:latin typeface="Calibri" pitchFamily="34" charset="0"/>
              </a:rPr>
              <a:t>même </a:t>
            </a:r>
            <a:r>
              <a:rPr lang="fr-FR" sz="2400" dirty="0" smtClean="0">
                <a:latin typeface="Calibri" pitchFamily="34" charset="0"/>
              </a:rPr>
              <a:t>table ou d'une table différente</a:t>
            </a:r>
            <a:r>
              <a:rPr lang="fr-FR" sz="2400" dirty="0" smtClean="0">
                <a:latin typeface="Calibri" pitchFamily="34" charset="0"/>
              </a:rPr>
              <a:t>.</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Une valeur de clé étrangère doit obligatoirement correspondre à une valeur existante de la table maître ou être NULL.</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Les clés étrangères sont basées sur des valeurs de données et sont des pointeurs purement logiques et non physiques.</a:t>
            </a: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FOREIGN KEY (2): </a:t>
            </a:r>
            <a:endParaRPr lang="fr-FR" sz="3200" b="1" dirty="0" smtClean="0">
              <a:latin typeface="Calibri" pitchFamily="34" charset="0"/>
            </a:endParaRP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Les contraintes FOREIGN KEY peuvent être définies au niveau table ou colonne. </a:t>
            </a:r>
            <a:r>
              <a:rPr lang="fr-FR" sz="2400" dirty="0" smtClean="0">
                <a:latin typeface="Calibri" pitchFamily="34" charset="0"/>
              </a:rPr>
              <a:t>Une clé étrangère composée se crée au moyen de la définition de niveau table</a:t>
            </a:r>
            <a:r>
              <a:rPr lang="fr-FR" sz="2400" dirty="0" smtClean="0">
                <a:latin typeface="Calibri" pitchFamily="34" charset="0"/>
              </a:rPr>
              <a:t>.</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La clé étrangère est définie dans la table détail et la table contenant la colonne référencée est la table maître.</a:t>
            </a: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FOREIGN KEY (3):</a:t>
            </a:r>
          </a:p>
          <a:p>
            <a:endParaRPr lang="fr-FR" sz="3200" b="1" dirty="0" smtClean="0">
              <a:latin typeface="Calibri" pitchFamily="34" charset="0"/>
            </a:endParaRPr>
          </a:p>
          <a:p>
            <a:r>
              <a:rPr lang="fr-FR" sz="2400" dirty="0" smtClean="0">
                <a:latin typeface="Calibri" pitchFamily="34" charset="0"/>
              </a:rPr>
              <a:t>Ajout de UNIQUE dans une nouvelle table :</a:t>
            </a:r>
          </a:p>
          <a:p>
            <a:r>
              <a:rPr lang="fr-FR" sz="3200" b="1" dirty="0" smtClean="0">
                <a:latin typeface="Calibri" pitchFamily="34" charset="0"/>
              </a:rPr>
              <a:t> </a:t>
            </a:r>
            <a:endParaRPr lang="fr-FR" sz="3200" b="1" dirty="0" smtClean="0">
              <a:latin typeface="Calibri" pitchFamily="34" charset="0"/>
            </a:endParaRPr>
          </a:p>
          <a:p>
            <a:endParaRPr lang="fr-FR" sz="2400" dirty="0" smtClean="0">
              <a:latin typeface="Calibri" pitchFamily="34" charset="0"/>
            </a:endParaRPr>
          </a:p>
        </p:txBody>
      </p:sp>
      <p:pic>
        <p:nvPicPr>
          <p:cNvPr id="4098" name="Picture 2" descr="D:\my courses for ofppt\M16 SGBD 1\img.png"/>
          <p:cNvPicPr>
            <a:picLocks noChangeAspect="1" noChangeArrowheads="1"/>
          </p:cNvPicPr>
          <p:nvPr/>
        </p:nvPicPr>
        <p:blipFill>
          <a:blip r:embed="rId2"/>
          <a:srcRect/>
          <a:stretch>
            <a:fillRect/>
          </a:stretch>
        </p:blipFill>
        <p:spPr bwMode="auto">
          <a:xfrm>
            <a:off x="571472" y="3643314"/>
            <a:ext cx="8050213" cy="3000396"/>
          </a:xfrm>
          <a:prstGeom prst="rect">
            <a:avLst/>
          </a:prstGeom>
          <a:noFill/>
        </p:spPr>
      </p:pic>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FOREIGN KEY (4):</a:t>
            </a:r>
          </a:p>
          <a:p>
            <a:endParaRPr lang="fr-FR" sz="3200" b="1" dirty="0" smtClean="0">
              <a:latin typeface="Calibri" pitchFamily="34" charset="0"/>
            </a:endParaRPr>
          </a:p>
          <a:p>
            <a:r>
              <a:rPr lang="fr-FR" sz="2400" dirty="0" smtClean="0">
                <a:latin typeface="Calibri" pitchFamily="34" charset="0"/>
              </a:rPr>
              <a:t>Ajout de UNIQUE dans une </a:t>
            </a:r>
            <a:r>
              <a:rPr lang="fr-FR" sz="2400" dirty="0" smtClean="0">
                <a:latin typeface="Calibri" pitchFamily="34" charset="0"/>
              </a:rPr>
              <a:t>table existante </a:t>
            </a:r>
            <a:r>
              <a:rPr lang="fr-FR" sz="2400" dirty="0" smtClean="0">
                <a:latin typeface="Calibri" pitchFamily="34" charset="0"/>
              </a:rPr>
              <a:t>:</a:t>
            </a:r>
          </a:p>
          <a:p>
            <a:r>
              <a:rPr lang="fr-FR" sz="3200" b="1" dirty="0" smtClean="0">
                <a:latin typeface="Calibri" pitchFamily="34" charset="0"/>
              </a:rPr>
              <a:t> </a:t>
            </a:r>
            <a:endParaRPr lang="fr-FR" sz="3200" b="1" dirty="0" smtClean="0">
              <a:latin typeface="Calibri" pitchFamily="34" charset="0"/>
            </a:endParaRPr>
          </a:p>
          <a:p>
            <a:endParaRPr lang="fr-FR" sz="2400" dirty="0" smtClean="0">
              <a:latin typeface="Calibri" pitchFamily="34" charset="0"/>
            </a:endParaRPr>
          </a:p>
        </p:txBody>
      </p:sp>
      <p:pic>
        <p:nvPicPr>
          <p:cNvPr id="5122" name="Picture 2" descr="D:\my courses for ofppt\M16 SGBD 1\img.png"/>
          <p:cNvPicPr>
            <a:picLocks noChangeAspect="1" noChangeArrowheads="1"/>
          </p:cNvPicPr>
          <p:nvPr/>
        </p:nvPicPr>
        <p:blipFill>
          <a:blip r:embed="rId2"/>
          <a:srcRect/>
          <a:stretch>
            <a:fillRect/>
          </a:stretch>
        </p:blipFill>
        <p:spPr bwMode="auto">
          <a:xfrm>
            <a:off x="428596" y="3714752"/>
            <a:ext cx="8050213" cy="2571768"/>
          </a:xfrm>
          <a:prstGeom prst="rect">
            <a:avLst/>
          </a:prstGeom>
          <a:noFill/>
        </p:spPr>
      </p:pic>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FOREIGN KEY (5): </a:t>
            </a:r>
            <a:endParaRPr lang="fr-FR" sz="3200" b="1" dirty="0" smtClean="0">
              <a:latin typeface="Calibri" pitchFamily="34" charset="0"/>
            </a:endParaRPr>
          </a:p>
          <a:p>
            <a:endParaRPr lang="fr-FR" sz="2400" dirty="0" smtClean="0">
              <a:latin typeface="Calibri" pitchFamily="34" charset="0"/>
            </a:endParaRPr>
          </a:p>
          <a:p>
            <a:r>
              <a:rPr lang="fr-FR" sz="2400" b="1" dirty="0" smtClean="0">
                <a:latin typeface="Calibri" pitchFamily="34" charset="0"/>
              </a:rPr>
              <a:t>ON </a:t>
            </a:r>
            <a:r>
              <a:rPr lang="fr-FR" sz="2400" b="1" dirty="0" smtClean="0">
                <a:latin typeface="Calibri" pitchFamily="34" charset="0"/>
              </a:rPr>
              <a:t>DELETE CASCADE</a:t>
            </a:r>
          </a:p>
          <a:p>
            <a:r>
              <a:rPr lang="fr-FR" sz="2400" dirty="0" smtClean="0">
                <a:latin typeface="Calibri" pitchFamily="34" charset="0"/>
              </a:rPr>
              <a:t>Indique qu'en cas de tentative de suppression d'une ligne possédant une clé référencée par des clés étrangères dans des lignes d'autres tables, toutes les lignes contenant ces clés étrangères sont également supprimées. Si des actions d'intégrité référentielle en cascade ont également été définies sur les tables cible, ces actions sont également exécutées pour les lignes à supprimer de ces tables.</a:t>
            </a: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FOREIGN KEY (6): </a:t>
            </a:r>
            <a:endParaRPr lang="fr-FR" sz="3200" b="1" dirty="0" smtClean="0">
              <a:latin typeface="Calibri" pitchFamily="34" charset="0"/>
            </a:endParaRPr>
          </a:p>
          <a:p>
            <a:endParaRPr lang="fr-FR" sz="2400" dirty="0" smtClean="0">
              <a:latin typeface="Calibri" pitchFamily="34" charset="0"/>
            </a:endParaRPr>
          </a:p>
          <a:p>
            <a:r>
              <a:rPr lang="fr-FR" sz="2400" b="1" dirty="0" smtClean="0">
                <a:latin typeface="Calibri" pitchFamily="34" charset="0"/>
              </a:rPr>
              <a:t>ON UPDATE CASCADE</a:t>
            </a:r>
            <a:endParaRPr lang="fr-FR" sz="2400" b="1" dirty="0" smtClean="0">
              <a:latin typeface="Calibri" pitchFamily="34" charset="0"/>
            </a:endParaRPr>
          </a:p>
          <a:p>
            <a:r>
              <a:rPr lang="fr-FR" sz="2400" dirty="0" smtClean="0">
                <a:latin typeface="Calibri" pitchFamily="34" charset="0"/>
              </a:rPr>
              <a:t>Spécifie </a:t>
            </a:r>
            <a:r>
              <a:rPr lang="fr-FR" sz="2400" dirty="0" smtClean="0">
                <a:latin typeface="Calibri" pitchFamily="34" charset="0"/>
              </a:rPr>
              <a:t>qu'en cas de tentative de mise à jour, dans une ligne, d'une valeur de clé référencée par des clés étrangères dans des lignes d'autres tables, toutes les valeurs de clé étrangère sont également mises à jour et remplacées par la nouvelle valeur spécifiée pour la clé.</a:t>
            </a:r>
            <a:endParaRPr lang="fr-FR" sz="2400" dirty="0" smtClean="0">
              <a:latin typeface="Calibri" pitchFamily="34" charset="0"/>
            </a:endParaRPr>
          </a:p>
          <a:p>
            <a:r>
              <a:rPr lang="fr-FR" sz="2400" dirty="0" smtClean="0">
                <a:latin typeface="Calibri" pitchFamily="34" charset="0"/>
              </a:rPr>
              <a:t>Si des actions d'intégrité référentielle en cascade ont également été définies sur les tables cible, ces actions sont également exécutées pour les valeurs de clé à mettre à jour dans ces tables.</a:t>
            </a: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CHECK </a:t>
            </a:r>
            <a:r>
              <a:rPr lang="fr-FR" sz="3200" b="1" dirty="0" smtClean="0">
                <a:latin typeface="Calibri" pitchFamily="34" charset="0"/>
              </a:rPr>
              <a:t>(1</a:t>
            </a:r>
            <a:r>
              <a:rPr lang="fr-FR" sz="3200" b="1" dirty="0" smtClean="0">
                <a:latin typeface="Calibri" pitchFamily="34" charset="0"/>
              </a:rPr>
              <a:t>): </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La </a:t>
            </a:r>
            <a:r>
              <a:rPr lang="fr-FR" sz="2400" dirty="0" smtClean="0">
                <a:latin typeface="Calibri" pitchFamily="34" charset="0"/>
              </a:rPr>
              <a:t>contrainte CHECK définit une condition que chaque ligne doit obligatoirement satisfaire. La condition peut utiliser les mêmes constructions que les conditions d'une requête. </a:t>
            </a: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Une colonne peut posséder un nombre illimité de contraintes CHECK et la condition peut inclure plusieurs expressions logiques combinées par AND et OR. S'il existe plusieurs contraintes CHECK pour une même colonne, elles sont validées dans l'ordre de leur création.</a:t>
            </a: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CHECK </a:t>
            </a:r>
            <a:r>
              <a:rPr lang="fr-FR" sz="3200" b="1" dirty="0" smtClean="0">
                <a:latin typeface="Calibri" pitchFamily="34" charset="0"/>
              </a:rPr>
              <a:t>(2): </a:t>
            </a:r>
            <a:endParaRPr lang="fr-FR" sz="3200" b="1" dirty="0" smtClean="0">
              <a:latin typeface="Calibri" pitchFamily="34" charset="0"/>
            </a:endParaRP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La condition de recherche doit correspondre à une expression booléenne et ne peut pas faire référence à une autre table</a:t>
            </a:r>
            <a:r>
              <a:rPr lang="fr-FR" sz="2400" dirty="0" smtClean="0">
                <a:latin typeface="Calibri" pitchFamily="34" charset="0"/>
              </a:rPr>
              <a:t>.</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Une contrainte CHECK de niveau colonne ne peut faire référence qu'à la colonne contenant la contrainte, et une contrainte CHECK de niveau table ne peut faire référence qu'aux colonnes d'une même table. </a:t>
            </a: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CHECK </a:t>
            </a:r>
            <a:r>
              <a:rPr lang="fr-FR" sz="3200" b="1" dirty="0" smtClean="0">
                <a:latin typeface="Calibri" pitchFamily="34" charset="0"/>
              </a:rPr>
              <a:t>(3): </a:t>
            </a:r>
            <a:endParaRPr lang="fr-FR" sz="3200" b="1" dirty="0" smtClean="0">
              <a:latin typeface="Calibri" pitchFamily="34" charset="0"/>
            </a:endParaRP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Les contraintes CHECK et les règles servent toutes les deux à valider les données lors des instructions INSERT et DELETE</a:t>
            </a:r>
            <a:r>
              <a:rPr lang="fr-FR" sz="2400" dirty="0" smtClean="0">
                <a:latin typeface="Calibri" pitchFamily="34" charset="0"/>
              </a:rPr>
              <a:t>.</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Quand il existe une règle et une ou plusieurs contraintes CHECK pour une colonne, toutes les restrictions sont évaluées.</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Contraintes: </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SQL Server fait appel à des contraintes pour empêcher l'entrée de données incorrectes dans des tables.</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Il s’agit d’une approche non spécifique à SQL Server mais mise en œuvre par tous les SGBD conformes au modèle relationnel et à la norme SQL.</a:t>
            </a: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CHECK </a:t>
            </a:r>
            <a:r>
              <a:rPr lang="fr-FR" sz="3200" b="1" dirty="0" smtClean="0">
                <a:latin typeface="Calibri" pitchFamily="34" charset="0"/>
              </a:rPr>
              <a:t>(4): </a:t>
            </a:r>
            <a:endParaRPr lang="fr-FR" sz="3200" b="1"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6146" name="Picture 2" descr="D:\my courses for ofppt\M16 SGBD 1\img.png"/>
          <p:cNvPicPr>
            <a:picLocks noChangeAspect="1" noChangeArrowheads="1"/>
          </p:cNvPicPr>
          <p:nvPr/>
        </p:nvPicPr>
        <p:blipFill>
          <a:blip r:embed="rId2"/>
          <a:srcRect/>
          <a:stretch>
            <a:fillRect/>
          </a:stretch>
        </p:blipFill>
        <p:spPr bwMode="auto">
          <a:xfrm>
            <a:off x="714348" y="3214686"/>
            <a:ext cx="8050213" cy="2786082"/>
          </a:xfrm>
          <a:prstGeom prst="rect">
            <a:avLst/>
          </a:prstGeom>
          <a:noFill/>
        </p:spPr>
      </p:pic>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Suppression d’une contrainte </a:t>
            </a:r>
            <a:r>
              <a:rPr lang="fr-FR" sz="3200" b="1" dirty="0" smtClean="0">
                <a:latin typeface="Calibri" pitchFamily="34" charset="0"/>
              </a:rPr>
              <a:t>(1): </a:t>
            </a:r>
            <a:endParaRPr lang="fr-FR" sz="3200" b="1"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7170" name="Picture 2" descr="D:\my courses for ofppt\M16 SGBD 1\img.png"/>
          <p:cNvPicPr>
            <a:picLocks noChangeAspect="1" noChangeArrowheads="1"/>
          </p:cNvPicPr>
          <p:nvPr/>
        </p:nvPicPr>
        <p:blipFill>
          <a:blip r:embed="rId2"/>
          <a:srcRect/>
          <a:stretch>
            <a:fillRect/>
          </a:stretch>
        </p:blipFill>
        <p:spPr bwMode="auto">
          <a:xfrm>
            <a:off x="571472" y="3357562"/>
            <a:ext cx="8050213" cy="2428892"/>
          </a:xfrm>
          <a:prstGeom prst="rect">
            <a:avLst/>
          </a:prstGeom>
          <a:noFill/>
        </p:spPr>
      </p:pic>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Suppression d’une contrainte </a:t>
            </a:r>
            <a:r>
              <a:rPr lang="fr-FR" sz="3200" b="1" dirty="0" smtClean="0">
                <a:latin typeface="Calibri" pitchFamily="34" charset="0"/>
              </a:rPr>
              <a:t>(2): </a:t>
            </a:r>
            <a:endParaRPr lang="fr-FR" sz="3200" b="1"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8194" name="Picture 2" descr="D:\my courses for ofppt\M16 SGBD 1\img.png"/>
          <p:cNvPicPr>
            <a:picLocks noChangeAspect="1" noChangeArrowheads="1"/>
          </p:cNvPicPr>
          <p:nvPr/>
        </p:nvPicPr>
        <p:blipFill>
          <a:blip r:embed="rId2"/>
          <a:srcRect/>
          <a:stretch>
            <a:fillRect/>
          </a:stretch>
        </p:blipFill>
        <p:spPr bwMode="auto">
          <a:xfrm>
            <a:off x="642910" y="3214686"/>
            <a:ext cx="8050213" cy="2571768"/>
          </a:xfrm>
          <a:prstGeom prst="rect">
            <a:avLst/>
          </a:prstGeom>
          <a:noFill/>
        </p:spPr>
      </p:pic>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Suppression d’une contrainte </a:t>
            </a:r>
            <a:r>
              <a:rPr lang="fr-FR" sz="3200" b="1" dirty="0" smtClean="0">
                <a:latin typeface="Calibri" pitchFamily="34" charset="0"/>
              </a:rPr>
              <a:t>(3):</a:t>
            </a:r>
          </a:p>
          <a:p>
            <a:endParaRPr lang="fr-FR" sz="3200" b="1" dirty="0" smtClean="0">
              <a:latin typeface="Calibri" pitchFamily="34" charset="0"/>
            </a:endParaRPr>
          </a:p>
          <a:p>
            <a:r>
              <a:rPr lang="fr-FR" sz="3200" b="1" dirty="0" smtClean="0">
                <a:latin typeface="Calibri" pitchFamily="34" charset="0"/>
              </a:rPr>
              <a:t> </a:t>
            </a:r>
            <a:endParaRPr lang="fr-FR" sz="3200" b="1"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p:txBody>
      </p:sp>
      <p:pic>
        <p:nvPicPr>
          <p:cNvPr id="9218" name="Picture 2" descr="D:\my courses for ofppt\M16 SGBD 1\img.png"/>
          <p:cNvPicPr>
            <a:picLocks noChangeAspect="1" noChangeArrowheads="1"/>
          </p:cNvPicPr>
          <p:nvPr/>
        </p:nvPicPr>
        <p:blipFill>
          <a:blip r:embed="rId2"/>
          <a:srcRect/>
          <a:stretch>
            <a:fillRect/>
          </a:stretch>
        </p:blipFill>
        <p:spPr bwMode="auto">
          <a:xfrm>
            <a:off x="571472" y="3071810"/>
            <a:ext cx="8050213" cy="2357454"/>
          </a:xfrm>
          <a:prstGeom prst="rect">
            <a:avLst/>
          </a:prstGeom>
          <a:noFill/>
        </p:spPr>
      </p:pic>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Activation et Désactivation des contraintes </a:t>
            </a:r>
            <a:r>
              <a:rPr lang="fr-FR" sz="3200" b="1" dirty="0" smtClean="0">
                <a:latin typeface="Calibri" pitchFamily="34" charset="0"/>
              </a:rPr>
              <a:t>(1</a:t>
            </a:r>
            <a:r>
              <a:rPr lang="fr-FR" sz="3200" b="1" dirty="0" smtClean="0">
                <a:latin typeface="Calibri" pitchFamily="34" charset="0"/>
              </a:rPr>
              <a:t>): </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Uniquement </a:t>
            </a:r>
            <a:r>
              <a:rPr lang="fr-FR" sz="2400" dirty="0" smtClean="0">
                <a:latin typeface="Calibri" pitchFamily="34" charset="0"/>
              </a:rPr>
              <a:t>valable avec les contraintes CHEK ou FOREIGN </a:t>
            </a:r>
            <a:r>
              <a:rPr lang="fr-FR" sz="2400" dirty="0" smtClean="0">
                <a:latin typeface="Calibri" pitchFamily="34" charset="0"/>
              </a:rPr>
              <a:t>KEY</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Si la contrainte est désactivée, les insertions et mises à jour ultérieures ne sont pas validées par rapport aux conditions de la contrainte. </a:t>
            </a:r>
            <a:r>
              <a:rPr lang="fr-FR" sz="2400" dirty="0" smtClean="0">
                <a:latin typeface="Calibri" pitchFamily="34" charset="0"/>
              </a:rPr>
              <a:t>Cette option peut uniquement être utilisée avec les contraintes FOREIGN KEY et CHECK. </a:t>
            </a: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ALL </a:t>
            </a:r>
            <a:r>
              <a:rPr lang="fr-FR" sz="2400" dirty="0" smtClean="0">
                <a:latin typeface="Calibri" pitchFamily="34" charset="0"/>
              </a:rPr>
              <a:t>: Spécifie que toutes les contraintes sont désactivées à l'aide de l'option NOCHECK ou activées à l'aide de l'option CHECK. </a:t>
            </a: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Activation et Désactivation des contraintes </a:t>
            </a:r>
            <a:r>
              <a:rPr lang="fr-FR" sz="3200" b="1" dirty="0" smtClean="0">
                <a:latin typeface="Calibri" pitchFamily="34" charset="0"/>
              </a:rPr>
              <a:t>(2): </a:t>
            </a:r>
            <a:endParaRPr lang="fr-FR" sz="3200" b="1"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pic>
        <p:nvPicPr>
          <p:cNvPr id="10242" name="Picture 2" descr="D:\my courses for ofppt\M16 SGBD 1\img.png"/>
          <p:cNvPicPr>
            <a:picLocks noChangeAspect="1" noChangeArrowheads="1"/>
          </p:cNvPicPr>
          <p:nvPr/>
        </p:nvPicPr>
        <p:blipFill>
          <a:blip r:embed="rId2"/>
          <a:srcRect/>
          <a:stretch>
            <a:fillRect/>
          </a:stretch>
        </p:blipFill>
        <p:spPr bwMode="auto">
          <a:xfrm>
            <a:off x="1357290" y="2857496"/>
            <a:ext cx="7215238" cy="3571900"/>
          </a:xfrm>
          <a:prstGeom prst="rect">
            <a:avLst/>
          </a:prstGeom>
          <a:noFill/>
        </p:spPr>
      </p:pic>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Affichage des </a:t>
            </a:r>
            <a:r>
              <a:rPr lang="fr-FR" sz="3200" b="1" smtClean="0">
                <a:latin typeface="Calibri" pitchFamily="34" charset="0"/>
              </a:rPr>
              <a:t>contraintes définies</a:t>
            </a:r>
            <a:r>
              <a:rPr lang="fr-FR" sz="3200" b="1" smtClean="0">
                <a:latin typeface="Calibri" pitchFamily="34" charset="0"/>
              </a:rPr>
              <a:t>: </a:t>
            </a:r>
            <a:endParaRPr lang="fr-FR" sz="3200" b="1"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Pour afficher les contraintes définies sur les colonnes d’une table, exécutez la procédure stockée </a:t>
            </a:r>
            <a:r>
              <a:rPr lang="fr-FR" sz="2400" dirty="0" err="1" smtClean="0">
                <a:latin typeface="Calibri" pitchFamily="34" charset="0"/>
              </a:rPr>
              <a:t>Sp_HelpContrainst</a:t>
            </a:r>
            <a:r>
              <a:rPr lang="fr-FR" sz="2400" dirty="0" smtClean="0">
                <a:latin typeface="Calibri" pitchFamily="34" charset="0"/>
              </a:rPr>
              <a:t> avec en paramètre le nom de la table.</a:t>
            </a: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Objectifs (1): </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Appliquer des règles au niveau d'une table chaque fois qu'une ligne est insérée, mise à jour ou supprimée dans cette table. La contrainte doit être satisfaite pour que l'opération réussisse.</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Empêcher la suppression d'un enregistrement si il y a une dépendance avec un autre enregistrement de la table en relation.</a:t>
            </a: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Objectifs (2): </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Eviter la suppression d'une table dont dépend une autre table. </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Appliquer des règles aux valeurs insérées dans une colonne pour vérifier qu’elles sont conformes aux règles définies.</a:t>
            </a: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Contraintes d’intégrité des données (1): </a:t>
            </a:r>
          </a:p>
          <a:p>
            <a:endParaRPr lang="fr-FR" sz="2400" dirty="0" smtClean="0">
              <a:latin typeface="Calibri" pitchFamily="34" charset="0"/>
            </a:endParaRPr>
          </a:p>
          <a:p>
            <a:pPr>
              <a:buFont typeface="Wingdings" pitchFamily="2" charset="2"/>
              <a:buChar char="ü"/>
            </a:pPr>
            <a:r>
              <a:rPr lang="fr-FR" sz="2400" dirty="0" smtClean="0">
                <a:solidFill>
                  <a:schemeClr val="tx2">
                    <a:shade val="30000"/>
                    <a:satMod val="150000"/>
                  </a:schemeClr>
                </a:solidFill>
                <a:latin typeface="Calibri" pitchFamily="34" charset="0"/>
              </a:rPr>
              <a:t>Les contraintes contrôlent des règles de gestion au niveau d'une table.</a:t>
            </a:r>
          </a:p>
          <a:p>
            <a:pPr>
              <a:buFont typeface="Wingdings" pitchFamily="2" charset="2"/>
              <a:buChar char="ü"/>
            </a:pPr>
            <a:endParaRPr lang="fr-FR" sz="2400" dirty="0" smtClean="0">
              <a:latin typeface="Calibri" pitchFamily="34" charset="0"/>
            </a:endParaRPr>
          </a:p>
          <a:p>
            <a:pPr marL="27432" lvl="1" algn="l">
              <a:spcBef>
                <a:spcPts val="600"/>
              </a:spcBef>
              <a:buSzPct val="80000"/>
              <a:buFont typeface="Wingdings" pitchFamily="2" charset="2"/>
              <a:buChar char="ü"/>
            </a:pPr>
            <a:r>
              <a:rPr lang="fr-FR" sz="2400" dirty="0" smtClean="0">
                <a:solidFill>
                  <a:schemeClr val="tx2">
                    <a:shade val="30000"/>
                    <a:satMod val="150000"/>
                  </a:schemeClr>
                </a:solidFill>
                <a:latin typeface="Calibri" pitchFamily="34" charset="0"/>
              </a:rPr>
              <a:t> Les contraintes empêchent la suppression d'une table lorsqu'il existe des dépendances.</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Les types de contraintes sont: NOT NULL, UNIQUE, PRIMARY KEY, FOREIGN KEY, CHECK</a:t>
            </a: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Contraintes d’intégrité des données (2): </a:t>
            </a:r>
          </a:p>
          <a:p>
            <a:endParaRPr lang="fr-FR" sz="2400" dirty="0" smtClean="0">
              <a:latin typeface="Calibri" pitchFamily="34" charset="0"/>
            </a:endParaRPr>
          </a:p>
          <a:p>
            <a:pPr>
              <a:buFont typeface="Wingdings" pitchFamily="2" charset="2"/>
              <a:buChar char="ü"/>
            </a:pPr>
            <a:r>
              <a:rPr lang="fr-FR" sz="2400" dirty="0" smtClean="0">
                <a:solidFill>
                  <a:schemeClr val="tx2">
                    <a:shade val="30000"/>
                    <a:satMod val="150000"/>
                  </a:schemeClr>
                </a:solidFill>
                <a:latin typeface="Calibri" pitchFamily="34" charset="0"/>
              </a:rPr>
              <a:t>Toutes les contraintes sont stockées dans le dictionnaire de données. </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Elles seront très faciles à manipuler si vous leur donnez un nom parlant. Par défaut le système attribue un nom constitué à partir du nom des objets concernés et une référence ordinale.</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Les noms de contraintes sont soumis aux conventions de dénomination des objets SQL Server.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Contraintes d’intégrité des données (3): </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Il est possible de définir les contraintes au moment de la création de la table ou par la suite. </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Une contrainte peut être définie au niveau table ou colonne en fonction de sa nature.</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7:  SQL – Gestion des contraintes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DEFAULT (1): </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Spécifie la valeur fournie pour la colonne lorsque vous n'avez pas spécifié explicitement de valeur lors d'une insertion.</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Les définitions de valeurs par défaut peuvent s'appliquer à toutes les colonnes, excepté aux colonnes </a:t>
            </a:r>
            <a:r>
              <a:rPr lang="fr-FR" sz="2400" dirty="0" err="1" smtClean="0">
                <a:latin typeface="Calibri" pitchFamily="34" charset="0"/>
              </a:rPr>
              <a:t>Timestamp</a:t>
            </a:r>
            <a:r>
              <a:rPr lang="fr-FR" sz="2400" dirty="0" smtClean="0">
                <a:latin typeface="Calibri" pitchFamily="34" charset="0"/>
              </a:rPr>
              <a:t>, ou à celles définies avec la propriété IDENTITY.</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Les définitions de valeurs par défaut sont abandonnées lorsque la table est supprimée. </a:t>
            </a:r>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3340</TotalTime>
  <Words>1530</Words>
  <Application>Microsoft Office PowerPoint</Application>
  <PresentationFormat>Affichage à l'écran (4:3)</PresentationFormat>
  <Paragraphs>238</Paragraphs>
  <Slides>36</Slides>
  <Notes>0</Notes>
  <HiddenSlides>0</HiddenSlides>
  <MMClips>0</MMClips>
  <ScaleCrop>false</ScaleCrop>
  <HeadingPairs>
    <vt:vector size="4" baseType="variant">
      <vt:variant>
        <vt:lpstr>Thème</vt:lpstr>
      </vt:variant>
      <vt:variant>
        <vt:i4>1</vt:i4>
      </vt:variant>
      <vt:variant>
        <vt:lpstr>Titres des diapositives</vt:lpstr>
      </vt:variant>
      <vt:variant>
        <vt:i4>36</vt:i4>
      </vt:variant>
    </vt:vector>
  </HeadingPairs>
  <TitlesOfParts>
    <vt:vector size="37" baseType="lpstr">
      <vt:lpstr>Solstice</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lpstr>Groupe TDI2 Module:  SGBD 1 Chapitre 7:  SQL – Gestion des contraintes ISTA TINGHIR</vt:lpstr>
    </vt:vector>
  </TitlesOfParts>
  <Company>Unicornis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L’histoire des langages de programmation</dc:title>
  <dc:creator>AchRaFoS</dc:creator>
  <cp:lastModifiedBy>Omar EL HADIRI</cp:lastModifiedBy>
  <cp:revision>1224</cp:revision>
  <dcterms:created xsi:type="dcterms:W3CDTF">2009-12-22T22:41:48Z</dcterms:created>
  <dcterms:modified xsi:type="dcterms:W3CDTF">2015-10-08T23:35:57Z</dcterms:modified>
</cp:coreProperties>
</file>