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2" r:id="rId4"/>
    <p:sldId id="273" r:id="rId5"/>
    <p:sldId id="274" r:id="rId6"/>
    <p:sldId id="275" r:id="rId7"/>
    <p:sldId id="277" r:id="rId8"/>
    <p:sldId id="278" r:id="rId9"/>
    <p:sldId id="279" r:id="rId10"/>
    <p:sldId id="280" r:id="rId11"/>
    <p:sldId id="281" r:id="rId12"/>
    <p:sldId id="282" r:id="rId13"/>
    <p:sldId id="283" r:id="rId14"/>
    <p:sldId id="284" r:id="rId15"/>
    <p:sldId id="285" r:id="rId16"/>
    <p:sldId id="286" r:id="rId17"/>
    <p:sldId id="260" r:id="rId18"/>
    <p:sldId id="276" r:id="rId19"/>
    <p:sldId id="288" r:id="rId20"/>
    <p:sldId id="289"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F490D2A-B591-497B-BA17-9FBFB097022A}" type="datetimeFigureOut">
              <a:rPr lang="fr-FR" smtClean="0"/>
              <a:pPr/>
              <a:t>12/10/2015</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7999DA84-DD89-49A1-AAB5-8855A4939FD3}"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F490D2A-B591-497B-BA17-9FBFB097022A}" type="datetimeFigureOut">
              <a:rPr lang="fr-FR" smtClean="0"/>
              <a:pPr/>
              <a:t>12/10/2015</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99DA84-DD89-49A1-AAB5-8855A4939FD3}"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endParaRPr lang="fr-FR" sz="1600"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Unité de logique de traitement ACID (5):</a:t>
            </a:r>
          </a:p>
          <a:p>
            <a:endParaRPr lang="fr-FR" sz="2400"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Isolation (2):</a:t>
            </a:r>
          </a:p>
          <a:p>
            <a:endParaRPr lang="fr-FR" sz="2400" b="1" u="sng" dirty="0" smtClean="0">
              <a:latin typeface="Calibri" pitchFamily="34" charset="0"/>
            </a:endParaRPr>
          </a:p>
          <a:p>
            <a:pPr>
              <a:buFont typeface="Wingdings" pitchFamily="2" charset="2"/>
              <a:buChar char="ü"/>
            </a:pPr>
            <a:r>
              <a:rPr lang="fr-FR" sz="2400" dirty="0" smtClean="0">
                <a:latin typeface="Calibri" pitchFamily="34" charset="0"/>
              </a:rPr>
              <a:t> Cette propriété est nommée mise en série, car elle permet de recharger les données de départ et de répéter une suite de transactions dont le résultat sur les données sera identique à celui des transactions d'origine.</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Unité de logique de traitement ACID (6):</a:t>
            </a:r>
          </a:p>
          <a:p>
            <a:endParaRPr lang="fr-FR" sz="2400"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Durabilité:</a:t>
            </a:r>
          </a:p>
          <a:p>
            <a:pPr>
              <a:buFont typeface="Wingdings" pitchFamily="2" charset="2"/>
              <a:buChar char="ü"/>
            </a:pPr>
            <a:r>
              <a:rPr lang="fr-FR" sz="2400" dirty="0" smtClean="0">
                <a:latin typeface="Calibri" pitchFamily="34" charset="0"/>
              </a:rPr>
              <a:t> Lorsqu'une transaction est terminée, ses effets sur le système sont permanents.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modifications sont conservées même en cas de défaillance du système.</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Spécification et maintien de la cohérence des transactions:</a:t>
            </a:r>
          </a:p>
          <a:p>
            <a:endParaRPr lang="fr-FR" sz="2400" dirty="0" smtClean="0">
              <a:latin typeface="Calibri" pitchFamily="34" charset="0"/>
            </a:endParaRPr>
          </a:p>
          <a:p>
            <a:pPr algn="just"/>
            <a:r>
              <a:rPr lang="fr-FR" sz="2400" dirty="0" smtClean="0">
                <a:latin typeface="Calibri" pitchFamily="34" charset="0"/>
              </a:rPr>
              <a:t>Les programmeurs SQL doivent concevoir des transactions dont les points de début et de fin permettent de maintenir la cohérence logique des données. La séquence de modifications des données qu'ils définissent doivent laisser les données dans un état cohérent par rapport aux règles d'entreprise définies par leur société. Ces instructions de modification des données doivent par conséquent être contenues dans une seule transaction pour que Microsoft® SQL Server™ puisse assurer l'intégrité physique de la transaction.</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Mécanismes système mis en œuvre (1):</a:t>
            </a:r>
          </a:p>
          <a:p>
            <a:endParaRPr lang="fr-FR" sz="2400" dirty="0" smtClean="0">
              <a:latin typeface="Calibri" pitchFamily="34" charset="0"/>
            </a:endParaRPr>
          </a:p>
          <a:p>
            <a:pPr algn="just"/>
            <a:r>
              <a:rPr lang="fr-FR" sz="2400" dirty="0" smtClean="0">
                <a:latin typeface="Calibri" pitchFamily="34" charset="0"/>
              </a:rPr>
              <a:t>Un système de bases de données d'entreprise comme SQL Server se doit de fournir des mécanismes permettant de garantir l'intégrité physique de chaque transaction. SQL Server dispose des mécanismes suivants : Verrouillage,  Consignation, Assurer la cohérence.</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Mécanismes système mis en œuvre (2):</a:t>
            </a:r>
          </a:p>
          <a:p>
            <a:endParaRPr lang="fr-FR" sz="2400" dirty="0" smtClean="0">
              <a:latin typeface="Calibri" pitchFamily="34" charset="0"/>
            </a:endParaRPr>
          </a:p>
          <a:p>
            <a:r>
              <a:rPr lang="fr-FR" sz="2400" b="1" u="sng" dirty="0" smtClean="0">
                <a:latin typeface="Calibri" pitchFamily="34" charset="0"/>
              </a:rPr>
              <a:t>Verrouillage:</a:t>
            </a:r>
          </a:p>
          <a:p>
            <a:pPr algn="just"/>
            <a:r>
              <a:rPr lang="fr-FR" sz="2400" dirty="0" smtClean="0">
                <a:latin typeface="Calibri" pitchFamily="34" charset="0"/>
              </a:rPr>
              <a:t>Des fonctionnalités de verrouillage permettant d'assurer l'isolation des transactions.</a:t>
            </a: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Mécanismes système mis en œuvre (3):</a:t>
            </a:r>
          </a:p>
          <a:p>
            <a:endParaRPr lang="fr-FR" sz="2400" dirty="0" smtClean="0">
              <a:latin typeface="Calibri" pitchFamily="34" charset="0"/>
            </a:endParaRPr>
          </a:p>
          <a:p>
            <a:r>
              <a:rPr lang="fr-FR" sz="2400" b="1" u="sng" dirty="0" smtClean="0">
                <a:latin typeface="Calibri" pitchFamily="34" charset="0"/>
              </a:rPr>
              <a:t>Consignation:</a:t>
            </a:r>
          </a:p>
          <a:p>
            <a:pPr algn="just"/>
            <a:r>
              <a:rPr lang="fr-FR" sz="2400" dirty="0" smtClean="0">
                <a:latin typeface="Calibri" pitchFamily="34" charset="0"/>
              </a:rPr>
              <a:t>Des fonctionnalités de consignation assurant la durabilité des transactions. En cas de panne matérielle du serveur ou de défaillance du système d'exploitation ou de SQL Server, les journaux de transaction permettent à SQL Server, lorsqu'il redémarre, d'annuler automatiquement toutes les transactions incomplètes au moment de la panne du système.</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Mécanismes système mis en œuvre (4):</a:t>
            </a:r>
          </a:p>
          <a:p>
            <a:endParaRPr lang="fr-FR" sz="2400" dirty="0" smtClean="0">
              <a:latin typeface="Calibri" pitchFamily="34" charset="0"/>
            </a:endParaRPr>
          </a:p>
          <a:p>
            <a:r>
              <a:rPr lang="fr-FR" sz="2400" b="1" u="sng" dirty="0" smtClean="0">
                <a:latin typeface="Calibri" pitchFamily="34" charset="0"/>
              </a:rPr>
              <a:t>Assurer la cohérence:</a:t>
            </a:r>
          </a:p>
          <a:p>
            <a:pPr algn="just"/>
            <a:r>
              <a:rPr lang="fr-FR" sz="2400" dirty="0" smtClean="0">
                <a:latin typeface="Calibri" pitchFamily="34" charset="0"/>
              </a:rPr>
              <a:t>Des fonctionnalités de gestion des transactions qui assurent l'atomicité et la cohérence des transactions. Lorsqu'une transaction a débuté, elle doit se dérouler correctement jusqu'à la fin, sans quoi SQL Server annule toutes les modifications effectuées sur les données depuis le début de celle-ci.</a:t>
            </a:r>
          </a:p>
          <a:p>
            <a:pPr algn="just"/>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8:  SQL – MAJ des données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pPr algn="ctr"/>
            <a:endParaRPr lang="fr-FR" sz="3200" b="1" dirty="0" smtClean="0">
              <a:latin typeface="Calibri" pitchFamily="34" charset="0"/>
            </a:endParaRPr>
          </a:p>
          <a:p>
            <a:pPr algn="ctr"/>
            <a:endParaRPr lang="fr-FR" sz="3200" b="1" dirty="0" smtClean="0">
              <a:latin typeface="Calibri" pitchFamily="34" charset="0"/>
            </a:endParaRPr>
          </a:p>
          <a:p>
            <a:pPr algn="ctr"/>
            <a:endParaRPr lang="fr-FR" sz="3200" b="1" dirty="0" smtClean="0">
              <a:latin typeface="Calibri" pitchFamily="34" charset="0"/>
            </a:endParaRPr>
          </a:p>
          <a:p>
            <a:pPr algn="ctr"/>
            <a:r>
              <a:rPr lang="fr-FR" sz="3200" b="1" dirty="0" smtClean="0">
                <a:latin typeface="Calibri" pitchFamily="34" charset="0"/>
              </a:rPr>
              <a:t>Eléments de programmation: </a:t>
            </a:r>
            <a:r>
              <a:rPr lang="fr-FR" sz="3200" b="1" dirty="0" err="1" smtClean="0">
                <a:latin typeface="Calibri" pitchFamily="34" charset="0"/>
              </a:rPr>
              <a:t>Transact</a:t>
            </a:r>
            <a:r>
              <a:rPr lang="fr-FR" sz="3200" b="1" dirty="0" smtClean="0">
                <a:latin typeface="Calibri" pitchFamily="34" charset="0"/>
              </a:rPr>
              <a:t>-SQL</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commentaires:</a:t>
            </a:r>
          </a:p>
          <a:p>
            <a:endParaRPr lang="fr-FR" sz="2400" dirty="0" smtClean="0">
              <a:latin typeface="Calibri" pitchFamily="34" charset="0"/>
            </a:endParaRPr>
          </a:p>
          <a:p>
            <a:endParaRPr lang="fr-FR" sz="2400" dirty="0" smtClean="0">
              <a:latin typeface="Calibri" pitchFamily="34" charset="0"/>
            </a:endParaRPr>
          </a:p>
        </p:txBody>
      </p:sp>
      <p:pic>
        <p:nvPicPr>
          <p:cNvPr id="1026" name="Picture 2" descr="D:\my courses for ofppt\M16 SGBD 1\img.png"/>
          <p:cNvPicPr>
            <a:picLocks noChangeAspect="1" noChangeArrowheads="1"/>
          </p:cNvPicPr>
          <p:nvPr/>
        </p:nvPicPr>
        <p:blipFill>
          <a:blip r:embed="rId2"/>
          <a:srcRect/>
          <a:stretch>
            <a:fillRect/>
          </a:stretch>
        </p:blipFill>
        <p:spPr bwMode="auto">
          <a:xfrm>
            <a:off x="1643042" y="3357562"/>
            <a:ext cx="6357982" cy="2000264"/>
          </a:xfrm>
          <a:prstGeom prst="rect">
            <a:avLst/>
          </a:prstGeom>
          <a:noFill/>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Règles de dénomination des objets (1):</a:t>
            </a:r>
          </a:p>
          <a:p>
            <a:endParaRPr lang="fr-FR" sz="2400" dirty="0" smtClean="0">
              <a:latin typeface="Calibri" pitchFamily="34" charset="0"/>
            </a:endParaRPr>
          </a:p>
          <a:p>
            <a:r>
              <a:rPr lang="fr-FR" sz="2400" dirty="0" smtClean="0">
                <a:latin typeface="Calibri" pitchFamily="34" charset="0"/>
              </a:rPr>
              <a:t>Tous les noms d’objets (table, colonne, variable, etc.) doivent respecter les règles suivantes :</a:t>
            </a:r>
          </a:p>
          <a:p>
            <a:pPr>
              <a:buFont typeface="Wingdings" pitchFamily="2" charset="2"/>
              <a:buChar char="ü"/>
            </a:pPr>
            <a:r>
              <a:rPr lang="fr-FR" sz="2400" dirty="0" smtClean="0">
                <a:latin typeface="Calibri" pitchFamily="34" charset="0"/>
              </a:rPr>
              <a:t> Le nombre de caractères maximum est de 128 et les caractères qui composent le nom seront de préférence non accentués.</a:t>
            </a:r>
          </a:p>
          <a:p>
            <a:pPr>
              <a:buFont typeface="Wingdings" pitchFamily="2" charset="2"/>
              <a:buChar char="ü"/>
            </a:pPr>
            <a:r>
              <a:rPr lang="fr-FR" sz="2400" dirty="0" smtClean="0">
                <a:latin typeface="Calibri" pitchFamily="34" charset="0"/>
              </a:rPr>
              <a:t> Il sera aussi préférable d’éviter les caractères spéciaux qui peuvent par ailleurs avoir une utilisation réservée par le langage.</a:t>
            </a:r>
          </a:p>
          <a:p>
            <a:pPr>
              <a:buFont typeface="Wingdings" pitchFamily="2" charset="2"/>
              <a:buChar char="ü"/>
            </a:pPr>
            <a:r>
              <a:rPr lang="fr-FR" sz="2400" dirty="0" smtClean="0">
                <a:latin typeface="Calibri" pitchFamily="34" charset="0"/>
              </a:rPr>
              <a:t> Les noms doivent commencer par une lettre et ne doivent pas comporter d’espace. Si le nom ne respecte pas ces 2 dernières règles, vous devrez alors le délimiter par des crochets [].</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Introduction (1):</a:t>
            </a:r>
          </a:p>
          <a:p>
            <a:endParaRPr lang="fr-FR" sz="1600" dirty="0" smtClean="0"/>
          </a:p>
          <a:p>
            <a:pPr>
              <a:buFont typeface="Wingdings" pitchFamily="2" charset="2"/>
              <a:buChar char="ü"/>
            </a:pPr>
            <a:r>
              <a:rPr lang="fr-FR" sz="2400" dirty="0" smtClean="0">
                <a:latin typeface="Calibri" pitchFamily="34" charset="0"/>
              </a:rPr>
              <a:t> SQL comporte un moteur transactionnel, une transaction correspondant à la modification d’une donnée. </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On parle, pour évoquer un système transactionnel, de système OLTP (On Line Transaction </a:t>
            </a:r>
            <a:r>
              <a:rPr lang="fr-FR" sz="2400" dirty="0" err="1" smtClean="0">
                <a:latin typeface="Calibri" pitchFamily="34" charset="0"/>
              </a:rPr>
              <a:t>Processing</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transactions peuvent être implicites ou déclarées explicitement afin de recouvrir un ensemble de modifications solidaires.</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Règles de dénomination des objets (2):</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noms doivent commencer par une lettre et ne doivent pas comporter d’espace. Si le nom ne respecte pas ces 2 dernières règles, vous devrez alors le délimiter par des crochets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n’est pas nécessaire de respecter la casse des caractères mais par convention seuls les mots clefs du langage seront en majuscule.</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variables (1):</a:t>
            </a:r>
          </a:p>
          <a:p>
            <a:endParaRPr lang="fr-FR" sz="2400" dirty="0" smtClean="0">
              <a:latin typeface="Calibri" pitchFamily="34" charset="0"/>
            </a:endParaRPr>
          </a:p>
          <a:p>
            <a:r>
              <a:rPr lang="fr-FR" sz="2400" b="1" u="sng" dirty="0" smtClean="0">
                <a:latin typeface="Calibri" pitchFamily="34" charset="0"/>
              </a:rPr>
              <a:t>Types numériques:</a:t>
            </a:r>
          </a:p>
          <a:p>
            <a:pPr>
              <a:buFont typeface="Wingdings" pitchFamily="2" charset="2"/>
              <a:buChar char="ü"/>
            </a:pPr>
            <a:r>
              <a:rPr lang="fr-FR" sz="2400" dirty="0" smtClean="0">
                <a:latin typeface="Calibri" pitchFamily="34" charset="0"/>
              </a:rPr>
              <a:t> INT entier (et ses dérivés SMALLINT, TINYINT, BIGINT).</a:t>
            </a:r>
          </a:p>
          <a:p>
            <a:pPr>
              <a:buFont typeface="Wingdings" pitchFamily="2" charset="2"/>
              <a:buChar char="ü"/>
            </a:pPr>
            <a:r>
              <a:rPr lang="fr-FR" sz="2400" dirty="0" smtClean="0">
                <a:latin typeface="Calibri" pitchFamily="34" charset="0"/>
              </a:rPr>
              <a:t> DECIMAL(11,2) montant à 11 chiffres (décimaux) dont 2 après la virgule.</a:t>
            </a:r>
          </a:p>
          <a:p>
            <a:pPr>
              <a:buFont typeface="Wingdings" pitchFamily="2" charset="2"/>
              <a:buChar char="ü"/>
            </a:pPr>
            <a:r>
              <a:rPr lang="fr-FR" sz="2400" dirty="0" smtClean="0">
                <a:latin typeface="Calibri" pitchFamily="34" charset="0"/>
              </a:rPr>
              <a:t> Il convient de définir la précision (nombre maximal de chiffres) et l’échelle (nombre de chiffres à droite de la virgule). La taille occupée en mémoire dépendra de l’échelle.</a:t>
            </a:r>
          </a:p>
          <a:p>
            <a:pPr>
              <a:buFont typeface="Wingdings" pitchFamily="2" charset="2"/>
              <a:buChar char="ü"/>
            </a:pPr>
            <a:r>
              <a:rPr lang="fr-FR" sz="2400" dirty="0" smtClean="0">
                <a:latin typeface="Calibri" pitchFamily="34" charset="0"/>
              </a:rPr>
              <a:t> REAL réel flottant codé sur 4 octets  et FLOAT (double précision) sur 8 octets.</a:t>
            </a:r>
          </a:p>
          <a:p>
            <a:endParaRPr lang="fr-FR" sz="2400" b="1" u="sng"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variables (2):</a:t>
            </a:r>
          </a:p>
          <a:p>
            <a:endParaRPr lang="fr-FR" sz="2400" dirty="0" smtClean="0">
              <a:latin typeface="Calibri" pitchFamily="34" charset="0"/>
            </a:endParaRPr>
          </a:p>
          <a:p>
            <a:r>
              <a:rPr lang="fr-FR" sz="2400" b="1" u="sng" dirty="0" smtClean="0">
                <a:latin typeface="Calibri" pitchFamily="34" charset="0"/>
              </a:rPr>
              <a:t>Types caractères (1):</a:t>
            </a:r>
            <a:endParaRPr lang="fr-FR" sz="2400" dirty="0" smtClean="0">
              <a:latin typeface="Calibri" pitchFamily="34" charset="0"/>
            </a:endParaRPr>
          </a:p>
          <a:p>
            <a:pPr>
              <a:buFont typeface="Wingdings" pitchFamily="2" charset="2"/>
              <a:buChar char="ü"/>
            </a:pPr>
            <a:r>
              <a:rPr lang="fr-FR" sz="2400" dirty="0" smtClean="0">
                <a:latin typeface="Calibri" pitchFamily="34" charset="0"/>
              </a:rPr>
              <a:t> CHAR(50) : chaîne de caractères de longueur fixe quelle que soit la valeur .</a:t>
            </a:r>
          </a:p>
          <a:p>
            <a:pPr>
              <a:buFont typeface="Wingdings" pitchFamily="2" charset="2"/>
              <a:buChar char="ü"/>
            </a:pPr>
            <a:r>
              <a:rPr lang="fr-FR" sz="2400" dirty="0" smtClean="0">
                <a:latin typeface="Calibri" pitchFamily="34" charset="0"/>
              </a:rPr>
              <a:t> VARCHAR(25) : chaîne de caractères de longueur variable ne pouvant contenir plus de 25 caractères.</a:t>
            </a:r>
          </a:p>
          <a:p>
            <a:pPr>
              <a:buFont typeface="Wingdings" pitchFamily="2" charset="2"/>
              <a:buChar char="ü"/>
            </a:pPr>
            <a:r>
              <a:rPr lang="fr-FR" sz="2400" dirty="0" smtClean="0">
                <a:latin typeface="Calibri" pitchFamily="34" charset="0"/>
              </a:rPr>
              <a:t> NCHAR et NVARCHAR sont de même nature que les précédents mais la définition du caractère est en Unicode et stockée sur 2 octets (</a:t>
            </a:r>
            <a:r>
              <a:rPr lang="fr-FR" sz="1800" dirty="0" smtClean="0">
                <a:latin typeface="Calibri" pitchFamily="34" charset="0"/>
              </a:rPr>
              <a:t>Ce type est particulièrement intéressant si vous devez stocker des valeurs de données exprimées en plusieurs langues, comme c’est souvent le cas dans les applications multilingues.</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variables (3):</a:t>
            </a:r>
          </a:p>
          <a:p>
            <a:endParaRPr lang="fr-FR" sz="2400" dirty="0" smtClean="0">
              <a:latin typeface="Calibri" pitchFamily="34" charset="0"/>
            </a:endParaRPr>
          </a:p>
          <a:p>
            <a:r>
              <a:rPr lang="fr-FR" sz="2400" b="1" u="sng" dirty="0" smtClean="0">
                <a:latin typeface="Calibri" pitchFamily="34" charset="0"/>
              </a:rPr>
              <a:t>Types caractères (2):</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TEXT ou NTEXT : Permet de stocker une chaîne au format ASCII ou Unicode.</a:t>
            </a:r>
          </a:p>
          <a:p>
            <a:pPr>
              <a:buFont typeface="Wingdings" pitchFamily="2" charset="2"/>
              <a:buChar char="ü"/>
            </a:pPr>
            <a:r>
              <a:rPr lang="fr-FR" sz="2400" dirty="0" smtClean="0">
                <a:latin typeface="Calibri" pitchFamily="34" charset="0"/>
              </a:rPr>
              <a:t> IMAGE : Permet de stocker un flux d’octets.</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variables (4):</a:t>
            </a:r>
          </a:p>
          <a:p>
            <a:endParaRPr lang="fr-FR" sz="2400" dirty="0" smtClean="0">
              <a:latin typeface="Calibri" pitchFamily="34" charset="0"/>
            </a:endParaRPr>
          </a:p>
          <a:p>
            <a:r>
              <a:rPr lang="fr-FR" sz="2400" b="1" u="sng" dirty="0" smtClean="0">
                <a:latin typeface="Calibri" pitchFamily="34" charset="0"/>
              </a:rPr>
              <a:t>Types divers (1):</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MONEY : décimal avec symbole monétaire. Il est préférable de ne pas avoir recours à ce type et stocker la valeur de la devise dans une colonne spécifique.</a:t>
            </a:r>
          </a:p>
          <a:p>
            <a:pPr>
              <a:buFont typeface="Wingdings" pitchFamily="2" charset="2"/>
              <a:buChar char="ü"/>
            </a:pPr>
            <a:r>
              <a:rPr lang="fr-FR" sz="2400" dirty="0" smtClean="0">
                <a:latin typeface="Calibri" pitchFamily="34" charset="0"/>
              </a:rPr>
              <a:t> DATETIME, SMALLDATETIME : date et heure. DATETIME s'emploie pour les données comprises entre le 1er janvier 1753 et le 31 décembre 9999 (chaque valeur est stockée dans 8 octets).</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Les variables (5):</a:t>
            </a:r>
          </a:p>
          <a:p>
            <a:endParaRPr lang="fr-FR" sz="2400" dirty="0" smtClean="0">
              <a:latin typeface="Calibri" pitchFamily="34" charset="0"/>
            </a:endParaRPr>
          </a:p>
          <a:p>
            <a:r>
              <a:rPr lang="fr-FR" sz="2400" b="1" u="sng" dirty="0" smtClean="0">
                <a:latin typeface="Calibri" pitchFamily="34" charset="0"/>
              </a:rPr>
              <a:t>Types divers (2):</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SMALLDATETIME , s'applique aux dates comprises entre le 1er janvier 1900 et le 6 juin 2079 (chaque valeur est stockée dans 4 octets). Des fonctions spécifiques permettent de manipuler ces types.</a:t>
            </a:r>
          </a:p>
          <a:p>
            <a:pPr>
              <a:buFont typeface="Wingdings" pitchFamily="2" charset="2"/>
              <a:buChar char="ü"/>
            </a:pPr>
            <a:r>
              <a:rPr lang="fr-FR" sz="2400" dirty="0" smtClean="0">
                <a:latin typeface="Calibri" pitchFamily="34" charset="0"/>
              </a:rPr>
              <a:t> BIT : Booléen.</a:t>
            </a:r>
          </a:p>
          <a:p>
            <a:pPr>
              <a:buFont typeface="Wingdings" pitchFamily="2" charset="2"/>
              <a:buChar char="ü"/>
            </a:pPr>
            <a:r>
              <a:rPr lang="fr-FR" sz="2400" dirty="0" smtClean="0">
                <a:latin typeface="Calibri" pitchFamily="34" charset="0"/>
              </a:rPr>
              <a:t> TIMESTAMP : Ce type de données présente des nombres binaires automatiquement générés, et dont l'unicité est garantie dans une base de données (</a:t>
            </a:r>
            <a:r>
              <a:rPr lang="fr-FR" sz="1800" dirty="0" smtClean="0">
                <a:latin typeface="Calibri" pitchFamily="34" charset="0"/>
              </a:rPr>
              <a:t>TIMESTAMP  est généralement utilisé en tant que mécanisme d'affectation d'un numéro de version aux lignes des tables.</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Les variables (6):</a:t>
            </a:r>
          </a:p>
          <a:p>
            <a:endParaRPr lang="fr-FR" sz="2400" dirty="0" smtClean="0">
              <a:latin typeface="Calibri" pitchFamily="34" charset="0"/>
            </a:endParaRPr>
          </a:p>
          <a:p>
            <a:r>
              <a:rPr lang="fr-FR" sz="2400" b="1" u="sng" dirty="0" smtClean="0">
                <a:latin typeface="Calibri" pitchFamily="34" charset="0"/>
              </a:rPr>
              <a:t>Types dérivés (1):</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est possible de dériver des types SQL Server afin de créer ses propres types, désignés sous le vocable de Types de données utilisateur.</a:t>
            </a:r>
          </a:p>
          <a:p>
            <a:pPr>
              <a:buFont typeface="Wingdings" pitchFamily="2" charset="2"/>
              <a:buChar char="ü"/>
            </a:pPr>
            <a:r>
              <a:rPr lang="fr-FR" sz="2400" dirty="0" smtClean="0">
                <a:latin typeface="Calibri" pitchFamily="34" charset="0"/>
              </a:rPr>
              <a:t> Cette approche permet de rendre plus explicite les définitions des données et de leur associer des règles qui devront être vérifiées systématiquement lors d’une demande de stockage d’une valeur dans la colonne.</a:t>
            </a:r>
          </a:p>
          <a:p>
            <a:pPr>
              <a:buFont typeface="Wingdings" pitchFamily="2" charset="2"/>
              <a:buChar char="ü"/>
            </a:pPr>
            <a:r>
              <a:rPr lang="fr-FR" sz="2400" dirty="0" smtClean="0">
                <a:latin typeface="Calibri" pitchFamily="34" charset="0"/>
              </a:rPr>
              <a:t> Pour créer un type dérivé, il faut recourir à l’exécution de la procédure stockée </a:t>
            </a:r>
            <a:r>
              <a:rPr lang="fr-FR" sz="2400" dirty="0" err="1" smtClean="0">
                <a:latin typeface="Calibri" pitchFamily="34" charset="0"/>
              </a:rPr>
              <a:t>sp_addtype</a:t>
            </a:r>
            <a:r>
              <a:rPr lang="fr-FR" sz="2400" dirty="0" smtClean="0">
                <a:latin typeface="Calibri" pitchFamily="34" charset="0"/>
              </a:rPr>
              <a:t>.</a:t>
            </a:r>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variables (7):</a:t>
            </a:r>
          </a:p>
          <a:p>
            <a:endParaRPr lang="fr-FR" sz="2400" dirty="0" smtClean="0">
              <a:latin typeface="Calibri" pitchFamily="34" charset="0"/>
            </a:endParaRPr>
          </a:p>
          <a:p>
            <a:r>
              <a:rPr lang="fr-FR" sz="2400" b="1" u="sng" dirty="0" smtClean="0">
                <a:latin typeface="Calibri" pitchFamily="34" charset="0"/>
              </a:rPr>
              <a:t>Types dérivés (2):</a:t>
            </a:r>
          </a:p>
          <a:p>
            <a:endParaRPr lang="fr-FR" sz="2400" dirty="0" smtClean="0">
              <a:latin typeface="Calibri" pitchFamily="34" charset="0"/>
            </a:endParaRPr>
          </a:p>
          <a:p>
            <a:endParaRPr lang="fr-FR" sz="2400" dirty="0" smtClean="0">
              <a:latin typeface="Calibri" pitchFamily="34" charset="0"/>
            </a:endParaRPr>
          </a:p>
        </p:txBody>
      </p:sp>
      <p:pic>
        <p:nvPicPr>
          <p:cNvPr id="2050" name="Picture 2" descr="D:\my courses for ofppt\M16 SGBD 1\img.png"/>
          <p:cNvPicPr>
            <a:picLocks noChangeAspect="1" noChangeArrowheads="1"/>
          </p:cNvPicPr>
          <p:nvPr/>
        </p:nvPicPr>
        <p:blipFill>
          <a:blip r:embed="rId2"/>
          <a:srcRect/>
          <a:stretch>
            <a:fillRect/>
          </a:stretch>
        </p:blipFill>
        <p:spPr bwMode="auto">
          <a:xfrm>
            <a:off x="1428728" y="3643314"/>
            <a:ext cx="7143800" cy="2643206"/>
          </a:xfrm>
          <a:prstGeom prst="rect">
            <a:avLst/>
          </a:prstGeom>
          <a:noFill/>
        </p:spPr>
      </p:pic>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Déclaration et Affectation d’une variable (1):</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variable se déclare à l’aide du mot clé DECLARE.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Par convention, le nom de la variable locale à la procédure ou au script est préfixé par un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existe aussi des variables dites globales qui représentent des valeurs du système. Elles sont alors préfixées de @@.</a:t>
            </a: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Déclaration et Affectation d’une variable (2):</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L’opérateur SET permet d’affecter une valeur à une variable. </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On peut aussi affecter une valeur à une variable par le biais de l’exécution d’une requête de sélection. Il convient de s’assurer que la requête ne renvoie alors qu’une seule ligne afin d’obtenir une valeur scalaire.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L’opérateur PRINT permet d’imprimer le contenu d’une variable. A n’utiliser que lors des phases de tests…</a:t>
            </a: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Introduction (2):</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La définition explicite de transactions permet de s’assurer de la complétude d’une demande de modification pouvant comporter plusieurs opérations de modification sur plusieurs lignes de plusieurs tables.</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est ainsi possible de garantir une bonne cohérence à la base de données. </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Déclaration et Affectation d’une variable (3):</a:t>
            </a: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3074" name="Picture 2" descr="D:\my courses for ofppt\M16 SGBD 1\img.png"/>
          <p:cNvPicPr>
            <a:picLocks noChangeAspect="1" noChangeArrowheads="1"/>
          </p:cNvPicPr>
          <p:nvPr/>
        </p:nvPicPr>
        <p:blipFill>
          <a:blip r:embed="rId2"/>
          <a:srcRect/>
          <a:stretch>
            <a:fillRect/>
          </a:stretch>
        </p:blipFill>
        <p:spPr bwMode="auto">
          <a:xfrm>
            <a:off x="857224" y="2571744"/>
            <a:ext cx="7643866" cy="4143404"/>
          </a:xfrm>
          <a:prstGeom prst="rect">
            <a:avLst/>
          </a:prstGeom>
          <a:noFill/>
        </p:spPr>
      </p:pic>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Déclaration et Affectation d’une variable (4):</a:t>
            </a:r>
          </a:p>
          <a:p>
            <a:endParaRPr lang="fr-FR" sz="3200" b="1"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4098" name="Picture 2" descr="D:\my courses for ofppt\M16 SGBD 1\img.png"/>
          <p:cNvPicPr>
            <a:picLocks noChangeAspect="1" noChangeArrowheads="1"/>
          </p:cNvPicPr>
          <p:nvPr/>
        </p:nvPicPr>
        <p:blipFill>
          <a:blip r:embed="rId2"/>
          <a:srcRect/>
          <a:stretch>
            <a:fillRect/>
          </a:stretch>
        </p:blipFill>
        <p:spPr bwMode="auto">
          <a:xfrm>
            <a:off x="1285852" y="2857496"/>
            <a:ext cx="6954865" cy="2767027"/>
          </a:xfrm>
          <a:prstGeom prst="rect">
            <a:avLst/>
          </a:prstGeom>
          <a:noFill/>
        </p:spPr>
      </p:pic>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(1):</a:t>
            </a:r>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Vous retrouvez dans le langage </a:t>
            </a:r>
            <a:r>
              <a:rPr lang="fr-FR" sz="2400" dirty="0" err="1" smtClean="0">
                <a:latin typeface="Calibri" pitchFamily="34" charset="0"/>
              </a:rPr>
              <a:t>Transact</a:t>
            </a:r>
            <a:r>
              <a:rPr lang="fr-FR" sz="2400" dirty="0" smtClean="0">
                <a:latin typeface="Calibri" pitchFamily="34" charset="0"/>
              </a:rPr>
              <a:t>-SQL les structures les plus usuelles d’un langage de programmation qui vous permettront de programmer l’exécution conditionnelle d’instructions ou la répétition de l’exécution de blocs d’instructions.</a:t>
            </a: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(2):</a:t>
            </a:r>
          </a:p>
          <a:p>
            <a:endParaRPr lang="fr-FR" sz="2400" dirty="0" smtClean="0">
              <a:latin typeface="Calibri" pitchFamily="34" charset="0"/>
            </a:endParaRPr>
          </a:p>
          <a:p>
            <a:r>
              <a:rPr lang="fr-FR" sz="2400" b="1" u="sng" dirty="0" smtClean="0">
                <a:latin typeface="Calibri" pitchFamily="34" charset="0"/>
              </a:rPr>
              <a:t>Délimitation des blocs d’instructions:</a:t>
            </a:r>
          </a:p>
          <a:p>
            <a:endParaRPr lang="fr-FR" sz="2400" b="1" u="sng" dirty="0" smtClean="0">
              <a:latin typeface="Calibri" pitchFamily="34" charset="0"/>
            </a:endParaRPr>
          </a:p>
          <a:p>
            <a:r>
              <a:rPr lang="fr-FR" sz="2400" dirty="0" smtClean="0">
                <a:latin typeface="Calibri" pitchFamily="34" charset="0"/>
              </a:rPr>
              <a:t>Un bloc d’instructions est délimité par les instructions </a:t>
            </a:r>
            <a:r>
              <a:rPr lang="fr-FR" sz="2400" b="1" dirty="0" smtClean="0">
                <a:latin typeface="Calibri" pitchFamily="34" charset="0"/>
              </a:rPr>
              <a:t>BEGIN</a:t>
            </a:r>
            <a:r>
              <a:rPr lang="fr-FR" sz="2400" dirty="0" smtClean="0">
                <a:latin typeface="Calibri" pitchFamily="34" charset="0"/>
              </a:rPr>
              <a:t> et </a:t>
            </a:r>
            <a:r>
              <a:rPr lang="fr-FR" sz="2400" b="1" dirty="0" smtClean="0">
                <a:latin typeface="Calibri" pitchFamily="34" charset="0"/>
              </a:rPr>
              <a:t>END</a:t>
            </a:r>
            <a:r>
              <a:rPr lang="fr-FR" sz="2400" dirty="0" smtClean="0">
                <a:latin typeface="Calibri" pitchFamily="34" charset="0"/>
              </a:rPr>
              <a:t>. Cette structure est utilisée par toutes les autres structures, conditionnelles, itératives, transactionnelles, …</a:t>
            </a: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(3):</a:t>
            </a:r>
          </a:p>
          <a:p>
            <a:endParaRPr lang="fr-FR" sz="2400" dirty="0" smtClean="0">
              <a:latin typeface="Calibri" pitchFamily="34" charset="0"/>
            </a:endParaRPr>
          </a:p>
          <a:p>
            <a:r>
              <a:rPr lang="fr-FR" sz="2400" b="1" u="sng" dirty="0" smtClean="0">
                <a:latin typeface="Calibri" pitchFamily="34" charset="0"/>
              </a:rPr>
              <a:t>Expression de blocs conditionnels:</a:t>
            </a:r>
          </a:p>
          <a:p>
            <a:endParaRPr lang="fr-FR" sz="2400" b="1" u="sng" dirty="0" smtClean="0">
              <a:latin typeface="Calibri" pitchFamily="34" charset="0"/>
            </a:endParaRPr>
          </a:p>
          <a:p>
            <a:r>
              <a:rPr lang="fr-FR" sz="2400" b="1" dirty="0" smtClean="0">
                <a:latin typeface="Calibri" pitchFamily="34" charset="0"/>
              </a:rPr>
              <a:t>IF</a:t>
            </a:r>
            <a:r>
              <a:rPr lang="fr-FR" sz="2400" dirty="0" smtClean="0">
                <a:latin typeface="Calibri" pitchFamily="34" charset="0"/>
              </a:rPr>
              <a:t> expression conditionnelle</a:t>
            </a:r>
          </a:p>
          <a:p>
            <a:r>
              <a:rPr lang="fr-FR" sz="2400" dirty="0" smtClean="0">
                <a:latin typeface="Calibri" pitchFamily="34" charset="0"/>
              </a:rPr>
              <a:t>	Instruction ou Bloc d’instructions</a:t>
            </a:r>
          </a:p>
          <a:p>
            <a:r>
              <a:rPr lang="fr-FR" sz="2400" b="1" dirty="0" smtClean="0">
                <a:latin typeface="Calibri" pitchFamily="34" charset="0"/>
              </a:rPr>
              <a:t>ELSE</a:t>
            </a:r>
            <a:r>
              <a:rPr lang="fr-FR" sz="2400" dirty="0" smtClean="0">
                <a:latin typeface="Calibri" pitchFamily="34" charset="0"/>
              </a:rPr>
              <a:t>	facultatif</a:t>
            </a:r>
          </a:p>
          <a:p>
            <a:r>
              <a:rPr lang="fr-FR" sz="2400" dirty="0" smtClean="0">
                <a:latin typeface="Calibri" pitchFamily="34" charset="0"/>
              </a:rPr>
              <a:t>	Instruction ou Bloc d’instructions</a:t>
            </a:r>
          </a:p>
          <a:p>
            <a:endParaRPr lang="fr-FR" sz="2400" dirty="0" smtClean="0">
              <a:latin typeface="Calibri" pitchFamily="34" charset="0"/>
            </a:endParaRP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(4):</a:t>
            </a:r>
          </a:p>
          <a:p>
            <a:endParaRPr lang="fr-FR" sz="2400" dirty="0" smtClean="0">
              <a:latin typeface="Calibri" pitchFamily="34" charset="0"/>
            </a:endParaRP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5122" name="Picture 2" descr="D:\my courses for ofppt\M16 SGBD 1\img.png"/>
          <p:cNvPicPr>
            <a:picLocks noChangeAspect="1" noChangeArrowheads="1"/>
          </p:cNvPicPr>
          <p:nvPr/>
        </p:nvPicPr>
        <p:blipFill>
          <a:blip r:embed="rId2"/>
          <a:srcRect/>
          <a:stretch>
            <a:fillRect/>
          </a:stretch>
        </p:blipFill>
        <p:spPr bwMode="auto">
          <a:xfrm>
            <a:off x="642910" y="2500306"/>
            <a:ext cx="7858180" cy="3929090"/>
          </a:xfrm>
          <a:prstGeom prst="rect">
            <a:avLst/>
          </a:prstGeom>
          <a:noFill/>
        </p:spPr>
      </p:pic>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(5):</a:t>
            </a:r>
          </a:p>
          <a:p>
            <a:endParaRPr lang="fr-FR" sz="2400" dirty="0" smtClean="0">
              <a:latin typeface="Calibri" pitchFamily="34" charset="0"/>
            </a:endParaRPr>
          </a:p>
          <a:p>
            <a:r>
              <a:rPr lang="fr-FR" sz="2400" dirty="0" smtClean="0">
                <a:latin typeface="Calibri" pitchFamily="34" charset="0"/>
              </a:rPr>
              <a:t>Il est possible d’avoir recours à la structure </a:t>
            </a:r>
            <a:r>
              <a:rPr lang="fr-FR" sz="2400" b="1" dirty="0" smtClean="0">
                <a:latin typeface="Calibri" pitchFamily="34" charset="0"/>
              </a:rPr>
              <a:t>CASE</a:t>
            </a:r>
            <a:r>
              <a:rPr lang="fr-FR" sz="2400" dirty="0" smtClean="0">
                <a:latin typeface="Calibri" pitchFamily="34" charset="0"/>
              </a:rPr>
              <a:t> qui permet l’évaluation successive de différentes conditions au sein d’un même groupe.</a:t>
            </a:r>
          </a:p>
          <a:p>
            <a:pPr>
              <a:buFont typeface="Wingdings" pitchFamily="2" charset="2"/>
              <a:buChar char="ü"/>
            </a:pPr>
            <a:endParaRPr lang="fr-FR" sz="2400" dirty="0" smtClean="0">
              <a:latin typeface="Calibri" pitchFamily="34" charset="0"/>
            </a:endParaRPr>
          </a:p>
          <a:p>
            <a:r>
              <a:rPr lang="fr-FR" sz="2400" dirty="0" smtClean="0">
                <a:latin typeface="Calibri" pitchFamily="34" charset="0"/>
              </a:rPr>
              <a:t>La fonction </a:t>
            </a:r>
            <a:r>
              <a:rPr lang="fr-FR" sz="2400" b="1" dirty="0" smtClean="0">
                <a:latin typeface="Calibri" pitchFamily="34" charset="0"/>
              </a:rPr>
              <a:t>CASE</a:t>
            </a:r>
            <a:r>
              <a:rPr lang="fr-FR" sz="2400" dirty="0" smtClean="0">
                <a:latin typeface="Calibri" pitchFamily="34" charset="0"/>
              </a:rPr>
              <a:t> peut être mise en œuvre de deux manières :</a:t>
            </a:r>
          </a:p>
          <a:p>
            <a:pPr>
              <a:buFont typeface="Wingdings" pitchFamily="2" charset="2"/>
              <a:buChar char="ü"/>
            </a:pPr>
            <a:r>
              <a:rPr lang="fr-FR" sz="2400" dirty="0" smtClean="0">
                <a:latin typeface="Calibri" pitchFamily="34" charset="0"/>
              </a:rPr>
              <a:t> La fonction </a:t>
            </a:r>
            <a:r>
              <a:rPr lang="fr-FR" sz="2400" b="1" dirty="0" smtClean="0">
                <a:latin typeface="Calibri" pitchFamily="34" charset="0"/>
              </a:rPr>
              <a:t>CASE</a:t>
            </a:r>
            <a:r>
              <a:rPr lang="fr-FR" sz="2400" dirty="0" smtClean="0">
                <a:latin typeface="Calibri" pitchFamily="34" charset="0"/>
              </a:rPr>
              <a:t> détermine le résultat en comparant une expression à un jeu d'expressions simples ; </a:t>
            </a:r>
          </a:p>
          <a:p>
            <a:pPr>
              <a:buFont typeface="Wingdings" pitchFamily="2" charset="2"/>
              <a:buChar char="ü"/>
            </a:pPr>
            <a:r>
              <a:rPr lang="fr-FR" sz="2400" dirty="0" smtClean="0">
                <a:latin typeface="Calibri" pitchFamily="34" charset="0"/>
              </a:rPr>
              <a:t> La fonction </a:t>
            </a:r>
            <a:r>
              <a:rPr lang="fr-FR" sz="2400" b="1" dirty="0" smtClean="0">
                <a:latin typeface="Calibri" pitchFamily="34" charset="0"/>
              </a:rPr>
              <a:t>CASE</a:t>
            </a:r>
            <a:r>
              <a:rPr lang="fr-FR" sz="2400" dirty="0" smtClean="0">
                <a:latin typeface="Calibri" pitchFamily="34" charset="0"/>
              </a:rPr>
              <a:t> détermine le résultat en évaluant un jeu d'expressions booléennes.</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(6):</a:t>
            </a:r>
          </a:p>
          <a:p>
            <a:endParaRPr lang="fr-FR" sz="2400" dirty="0" smtClean="0">
              <a:latin typeface="Calibri" pitchFamily="34" charset="0"/>
            </a:endParaRPr>
          </a:p>
          <a:p>
            <a:r>
              <a:rPr lang="fr-FR" sz="2400" b="1" u="sng" dirty="0" smtClean="0">
                <a:latin typeface="Calibri" pitchFamily="34" charset="0"/>
              </a:rPr>
              <a:t>A noter:</a:t>
            </a:r>
          </a:p>
          <a:p>
            <a:r>
              <a:rPr lang="fr-FR" sz="2400" dirty="0" smtClean="0">
                <a:latin typeface="Calibri" pitchFamily="34" charset="0"/>
              </a:rPr>
              <a:t>Lorsque vous recourez à cette structure pour réaliser des mises à jour conditionnelles, il faut prendre garde au fait que la colonne devant être modifiée vaudra </a:t>
            </a:r>
            <a:r>
              <a:rPr lang="fr-FR" sz="2400" dirty="0" err="1" smtClean="0">
                <a:latin typeface="Calibri" pitchFamily="34" charset="0"/>
              </a:rPr>
              <a:t>Null</a:t>
            </a:r>
            <a:r>
              <a:rPr lang="fr-FR" sz="2400" dirty="0" smtClean="0">
                <a:latin typeface="Calibri" pitchFamily="34" charset="0"/>
              </a:rPr>
              <a:t> si vous ne lui affectez aucune valeur et ne conservera donc pas sa valeur initiale.</a:t>
            </a:r>
          </a:p>
          <a:p>
            <a:endParaRPr lang="fr-FR" sz="2400" dirty="0" smtClean="0">
              <a:latin typeface="Calibri" pitchFamily="34" charset="0"/>
            </a:endParaRPr>
          </a:p>
          <a:p>
            <a:r>
              <a:rPr lang="fr-FR" sz="2400" dirty="0" smtClean="0">
                <a:latin typeface="Calibri" pitchFamily="34" charset="0"/>
              </a:rPr>
              <a:t>D’où la programmation de l’instruction sur ELSE qui sera exécutée dans le cas où aucune condition n’a été vérifiée dans l’expression des différents cas. </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(7):</a:t>
            </a:r>
          </a:p>
          <a:p>
            <a:endParaRPr lang="fr-FR" sz="2400" dirty="0" smtClean="0">
              <a:latin typeface="Calibri" pitchFamily="34" charset="0"/>
            </a:endParaRPr>
          </a:p>
          <a:p>
            <a:endParaRPr lang="fr-FR" sz="2400" dirty="0" smtClean="0">
              <a:latin typeface="Calibri" pitchFamily="34" charset="0"/>
            </a:endParaRPr>
          </a:p>
        </p:txBody>
      </p:sp>
      <p:pic>
        <p:nvPicPr>
          <p:cNvPr id="6146" name="Picture 2" descr="D:\my courses for ofppt\M16 SGBD 1\img.png"/>
          <p:cNvPicPr>
            <a:picLocks noChangeAspect="1" noChangeArrowheads="1"/>
          </p:cNvPicPr>
          <p:nvPr/>
        </p:nvPicPr>
        <p:blipFill>
          <a:blip r:embed="rId2"/>
          <a:srcRect/>
          <a:stretch>
            <a:fillRect/>
          </a:stretch>
        </p:blipFill>
        <p:spPr bwMode="auto">
          <a:xfrm>
            <a:off x="1214414" y="3000372"/>
            <a:ext cx="7000924" cy="2928958"/>
          </a:xfrm>
          <a:prstGeom prst="rect">
            <a:avLst/>
          </a:prstGeom>
          <a:noFill/>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(8):</a:t>
            </a:r>
          </a:p>
          <a:p>
            <a:endParaRPr lang="fr-FR" sz="2400" dirty="0" smtClean="0">
              <a:latin typeface="Calibri" pitchFamily="34" charset="0"/>
            </a:endParaRPr>
          </a:p>
          <a:p>
            <a:endParaRPr lang="fr-FR" sz="2400" dirty="0" smtClean="0">
              <a:latin typeface="Calibri" pitchFamily="34" charset="0"/>
            </a:endParaRPr>
          </a:p>
        </p:txBody>
      </p:sp>
      <p:pic>
        <p:nvPicPr>
          <p:cNvPr id="7170" name="Picture 2" descr="D:\my courses for ofppt\M16 SGBD 1\img.png"/>
          <p:cNvPicPr>
            <a:picLocks noChangeAspect="1" noChangeArrowheads="1"/>
          </p:cNvPicPr>
          <p:nvPr/>
        </p:nvPicPr>
        <p:blipFill>
          <a:blip r:embed="rId2"/>
          <a:srcRect/>
          <a:stretch>
            <a:fillRect/>
          </a:stretch>
        </p:blipFill>
        <p:spPr bwMode="auto">
          <a:xfrm>
            <a:off x="1357290" y="3143248"/>
            <a:ext cx="6858048" cy="3000396"/>
          </a:xfrm>
          <a:prstGeom prst="rect">
            <a:avLst/>
          </a:prstGeom>
          <a:noFill/>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Exemple (1):</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Pour expliciter ce propos, prenons l’exemple d’une transaction bancaire :  Elle est toujours composée du débit d’un compte et du crédit d’un autre compte.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convient donc de s’assurer que les deux opérations aient bien été effectuées.</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Si l’une des deux opérations n’aboutit pas, nous aurons alors un système « bancal ».</a:t>
            </a: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a:t>
            </a:r>
            <a:r>
              <a:rPr lang="fr-FR" sz="3200" b="1" dirty="0" smtClean="0">
                <a:latin typeface="Calibri" pitchFamily="34" charset="0"/>
              </a:rPr>
              <a:t>(9):</a:t>
            </a:r>
            <a:endParaRPr lang="fr-FR" sz="3200" b="1"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Expression de </a:t>
            </a:r>
            <a:r>
              <a:rPr lang="fr-FR" sz="2400" b="1" u="sng" dirty="0" smtClean="0">
                <a:latin typeface="Calibri" pitchFamily="34" charset="0"/>
              </a:rPr>
              <a:t>blocs itératifs </a:t>
            </a:r>
            <a:r>
              <a:rPr lang="fr-FR" sz="2400" b="1" u="sng" dirty="0" smtClean="0">
                <a:latin typeface="Calibri" pitchFamily="34" charset="0"/>
              </a:rPr>
              <a:t>conditionnels:</a:t>
            </a:r>
          </a:p>
          <a:p>
            <a:endParaRPr lang="fr-FR" sz="2400" b="1" u="sng" dirty="0" smtClean="0">
              <a:latin typeface="Calibri" pitchFamily="34" charset="0"/>
            </a:endParaRPr>
          </a:p>
          <a:p>
            <a:r>
              <a:rPr lang="fr-FR" sz="2400" dirty="0" smtClean="0">
                <a:latin typeface="Calibri" pitchFamily="34" charset="0"/>
              </a:rPr>
              <a:t>Il n’existe qu’une seule structure qui permette de spécifier des boucles d’instructions, la structure </a:t>
            </a:r>
            <a:r>
              <a:rPr lang="fr-FR" sz="2400" b="1" dirty="0" smtClean="0">
                <a:latin typeface="Calibri" pitchFamily="34" charset="0"/>
              </a:rPr>
              <a:t>WHILE</a:t>
            </a:r>
            <a:r>
              <a:rPr lang="fr-FR" sz="2400" dirty="0" smtClean="0">
                <a:latin typeface="Calibri" pitchFamily="34" charset="0"/>
              </a:rPr>
              <a:t>.</a:t>
            </a:r>
          </a:p>
          <a:p>
            <a:endParaRPr lang="fr-FR" sz="2400" dirty="0" smtClean="0">
              <a:latin typeface="Calibri" pitchFamily="34" charset="0"/>
            </a:endParaRPr>
          </a:p>
          <a:p>
            <a:r>
              <a:rPr lang="fr-FR" sz="2400" dirty="0" smtClean="0">
                <a:latin typeface="Calibri" pitchFamily="34" charset="0"/>
              </a:rPr>
              <a:t>WHILE expression de la condition</a:t>
            </a:r>
          </a:p>
          <a:p>
            <a:r>
              <a:rPr lang="fr-FR" sz="2400" dirty="0" smtClean="0">
                <a:latin typeface="Calibri" pitchFamily="34" charset="0"/>
              </a:rPr>
              <a:t>Instruction ou bloc d’instructions</a:t>
            </a: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Les structures conditionnelles et itératives </a:t>
            </a:r>
            <a:r>
              <a:rPr lang="fr-FR" sz="3200" b="1" dirty="0" smtClean="0">
                <a:latin typeface="Calibri" pitchFamily="34" charset="0"/>
              </a:rPr>
              <a:t>(10):</a:t>
            </a:r>
            <a:endParaRPr lang="fr-FR" sz="3200" b="1" dirty="0" smtClean="0">
              <a:latin typeface="Calibri" pitchFamily="34" charset="0"/>
            </a:endParaRPr>
          </a:p>
          <a:p>
            <a:endParaRPr lang="fr-FR" sz="2400" b="1" u="sng" dirty="0" smtClean="0">
              <a:latin typeface="Calibri" pitchFamily="34" charset="0"/>
            </a:endParaRP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1026" name="Picture 2" descr="D:\my courses for ofppt\M16 SGBD 1\img.png"/>
          <p:cNvPicPr>
            <a:picLocks noChangeAspect="1" noChangeArrowheads="1"/>
          </p:cNvPicPr>
          <p:nvPr/>
        </p:nvPicPr>
        <p:blipFill>
          <a:blip r:embed="rId2"/>
          <a:srcRect/>
          <a:stretch>
            <a:fillRect/>
          </a:stretch>
        </p:blipFill>
        <p:spPr bwMode="auto">
          <a:xfrm>
            <a:off x="857224" y="2500306"/>
            <a:ext cx="7715304" cy="4000528"/>
          </a:xfrm>
          <a:prstGeom prst="rect">
            <a:avLst/>
          </a:prstGeom>
          <a:noFill/>
        </p:spPr>
      </p:pic>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8:  SQL – MAJ des données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pPr algn="ctr"/>
            <a:endParaRPr lang="fr-FR" sz="3200" b="1" dirty="0" smtClean="0">
              <a:latin typeface="Calibri" pitchFamily="34" charset="0"/>
            </a:endParaRPr>
          </a:p>
          <a:p>
            <a:pPr algn="ctr"/>
            <a:endParaRPr lang="fr-FR" sz="3200" b="1" dirty="0" smtClean="0">
              <a:latin typeface="Calibri" pitchFamily="34" charset="0"/>
            </a:endParaRPr>
          </a:p>
          <a:p>
            <a:pPr algn="ctr"/>
            <a:endParaRPr lang="fr-FR" sz="3200" b="1" dirty="0" smtClean="0">
              <a:latin typeface="Calibri" pitchFamily="34" charset="0"/>
            </a:endParaRPr>
          </a:p>
          <a:p>
            <a:pPr algn="ctr"/>
            <a:r>
              <a:rPr lang="fr-FR" sz="3200" b="1" dirty="0" smtClean="0">
                <a:latin typeface="Calibri" pitchFamily="34" charset="0"/>
              </a:rPr>
              <a:t>Syntaxe relative aux transactions</a:t>
            </a:r>
            <a:endParaRPr lang="fr-FR" sz="3200" b="1"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BEGIN TRAN ou BEGIN TRANSACTION marque le point de référence du début de la transaction.</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La transaction peut éventuellement être nommée.</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instructions émises dans le cadre la transaction sont verrouillées par le système et l’accès aux données sous jacentes restreint pour les autres connexions.</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transactions peuvent être imbriquées.</a:t>
            </a: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BEGIN TRAN ou BEGIN TRANSACTION marque le point de référence du début de la transaction.</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a:t>
            </a:r>
            <a:r>
              <a:rPr lang="fr-FR" sz="2400" dirty="0" smtClean="0">
                <a:latin typeface="Calibri" pitchFamily="34" charset="0"/>
              </a:rPr>
              <a:t>données sont déverrouillées lors de l’exécution :</a:t>
            </a:r>
          </a:p>
          <a:p>
            <a:pPr>
              <a:buFont typeface="Wingdings" pitchFamily="2" charset="2"/>
              <a:buChar char="§"/>
            </a:pPr>
            <a:r>
              <a:rPr lang="fr-FR" dirty="0" smtClean="0">
                <a:latin typeface="Calibri" pitchFamily="34" charset="0"/>
              </a:rPr>
              <a:t> d’un </a:t>
            </a:r>
            <a:r>
              <a:rPr lang="fr-FR" dirty="0" smtClean="0">
                <a:latin typeface="Calibri" pitchFamily="34" charset="0"/>
              </a:rPr>
              <a:t>ordre de validation (application des modifications) COMMIT</a:t>
            </a:r>
          </a:p>
          <a:p>
            <a:pPr>
              <a:buFont typeface="Wingdings" pitchFamily="2" charset="2"/>
              <a:buChar char="§"/>
            </a:pPr>
            <a:r>
              <a:rPr lang="fr-FR" dirty="0" smtClean="0">
                <a:latin typeface="Calibri" pitchFamily="34" charset="0"/>
              </a:rPr>
              <a:t> d’un </a:t>
            </a:r>
            <a:r>
              <a:rPr lang="fr-FR" dirty="0" smtClean="0">
                <a:latin typeface="Calibri" pitchFamily="34" charset="0"/>
              </a:rPr>
              <a:t>ordre d’invalidation (retour version précédente des données) ROLL BACK ou relatif à une erreur système</a:t>
            </a:r>
            <a:r>
              <a:rPr lang="fr-FR" dirty="0" smtClean="0">
                <a:latin typeface="Calibri" pitchFamily="34" charset="0"/>
              </a:rPr>
              <a:t>.</a:t>
            </a:r>
          </a:p>
          <a:p>
            <a:pPr>
              <a:buFont typeface="Wingdings" pitchFamily="2" charset="2"/>
              <a:buChar char="§"/>
            </a:pPr>
            <a:endParaRPr lang="fr-FR" dirty="0" smtClean="0">
              <a:latin typeface="Calibri" pitchFamily="34" charset="0"/>
            </a:endParaRPr>
          </a:p>
          <a:p>
            <a:pPr>
              <a:buFont typeface="Wingdings" pitchFamily="2" charset="2"/>
              <a:buChar char="ü"/>
            </a:pPr>
            <a:r>
              <a:rPr lang="fr-FR" sz="2400" dirty="0" smtClean="0">
                <a:latin typeface="Calibri" pitchFamily="34" charset="0"/>
              </a:rPr>
              <a:t> Les </a:t>
            </a:r>
            <a:r>
              <a:rPr lang="fr-FR" sz="2400" dirty="0" smtClean="0">
                <a:latin typeface="Calibri" pitchFamily="34" charset="0"/>
              </a:rPr>
              <a:t>transactions peuvent être nommées et être ainsi référencées plus facilement. </a:t>
            </a:r>
            <a:r>
              <a:rPr lang="fr-FR" sz="2400" dirty="0" smtClean="0">
                <a:latin typeface="Calibri" pitchFamily="34" charset="0"/>
              </a:rPr>
              <a:t>Toutefois dans le cadre de transactions imbriquées, seule la transaction la plus extérieure peut être nommée.</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L’utilisation de la clause WITH MARK ['description'] lors de la déclaration d’une transaction indique qu’elle est marquée dans le journal des transactions</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Si WITH MARK est utilisé, un nom de transaction doit être spécifié</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WITH MARK permet de restaurer un journal de transactions par rapport à une marque nommée.</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L’exemple </a:t>
            </a:r>
            <a:r>
              <a:rPr lang="fr-FR" sz="2400" dirty="0" smtClean="0">
                <a:latin typeface="Calibri" pitchFamily="34" charset="0"/>
              </a:rPr>
              <a:t>suivant illustre l’intérêt et les conditions de mise ne place d’une transaction. </a:t>
            </a:r>
            <a:r>
              <a:rPr lang="fr-FR" sz="2400" dirty="0" smtClean="0">
                <a:latin typeface="Calibri" pitchFamily="34" charset="0"/>
              </a:rPr>
              <a:t> Il </a:t>
            </a:r>
            <a:r>
              <a:rPr lang="fr-FR" sz="2400" dirty="0" smtClean="0">
                <a:latin typeface="Calibri" pitchFamily="34" charset="0"/>
              </a:rPr>
              <a:t>s’agit ici de l’insertion de lignes de commandes dans la table [</a:t>
            </a:r>
            <a:r>
              <a:rPr lang="fr-FR" sz="2400" dirty="0" err="1" smtClean="0">
                <a:latin typeface="Calibri" pitchFamily="34" charset="0"/>
              </a:rPr>
              <a:t>Order</a:t>
            </a:r>
            <a:r>
              <a:rPr lang="fr-FR" sz="2400" dirty="0" smtClean="0">
                <a:latin typeface="Calibri" pitchFamily="34" charset="0"/>
              </a:rPr>
              <a:t> </a:t>
            </a:r>
            <a:r>
              <a:rPr lang="fr-FR" sz="2400" dirty="0" err="1" smtClean="0">
                <a:latin typeface="Calibri" pitchFamily="34" charset="0"/>
              </a:rPr>
              <a:t>details</a:t>
            </a:r>
            <a:r>
              <a:rPr lang="fr-FR" sz="2400" dirty="0" smtClean="0">
                <a:latin typeface="Calibri" pitchFamily="34" charset="0"/>
              </a:rPr>
              <a:t>] du comptoir anglais. </a:t>
            </a:r>
          </a:p>
          <a:p>
            <a:endParaRPr lang="fr-FR" sz="2400" dirty="0" smtClean="0">
              <a:latin typeface="Calibri" pitchFamily="34" charset="0"/>
            </a:endParaRPr>
          </a:p>
          <a:p>
            <a:r>
              <a:rPr lang="fr-FR" sz="2400" dirty="0" smtClean="0">
                <a:latin typeface="Calibri" pitchFamily="34" charset="0"/>
              </a:rPr>
              <a:t>La </a:t>
            </a:r>
            <a:r>
              <a:rPr lang="fr-FR" sz="2400" dirty="0" smtClean="0">
                <a:latin typeface="Calibri" pitchFamily="34" charset="0"/>
              </a:rPr>
              <a:t>clé primaire de la table [</a:t>
            </a:r>
            <a:r>
              <a:rPr lang="fr-FR" sz="2400" dirty="0" err="1" smtClean="0">
                <a:latin typeface="Calibri" pitchFamily="34" charset="0"/>
              </a:rPr>
              <a:t>Order</a:t>
            </a:r>
            <a:r>
              <a:rPr lang="fr-FR" sz="2400" dirty="0" smtClean="0">
                <a:latin typeface="Calibri" pitchFamily="34" charset="0"/>
              </a:rPr>
              <a:t> </a:t>
            </a:r>
            <a:r>
              <a:rPr lang="fr-FR" sz="2400" dirty="0" err="1" smtClean="0">
                <a:latin typeface="Calibri" pitchFamily="34" charset="0"/>
              </a:rPr>
              <a:t>Details</a:t>
            </a:r>
            <a:r>
              <a:rPr lang="fr-FR" sz="2400" dirty="0" smtClean="0">
                <a:latin typeface="Calibri" pitchFamily="34" charset="0"/>
              </a:rPr>
              <a:t>] est constituée de deux colonnes [</a:t>
            </a:r>
            <a:r>
              <a:rPr lang="fr-FR" sz="2400" dirty="0" err="1" smtClean="0">
                <a:latin typeface="Calibri" pitchFamily="34" charset="0"/>
              </a:rPr>
              <a:t>OrderID</a:t>
            </a:r>
            <a:r>
              <a:rPr lang="fr-FR" sz="2400" dirty="0" smtClean="0">
                <a:latin typeface="Calibri" pitchFamily="34" charset="0"/>
              </a:rPr>
              <a:t>] et [</a:t>
            </a:r>
            <a:r>
              <a:rPr lang="fr-FR" sz="2400" dirty="0" err="1" smtClean="0">
                <a:latin typeface="Calibri" pitchFamily="34" charset="0"/>
              </a:rPr>
              <a:t>ProductID</a:t>
            </a:r>
            <a:r>
              <a:rPr lang="fr-FR" sz="2400" dirty="0" smtClean="0">
                <a:latin typeface="Calibri" pitchFamily="34" charset="0"/>
              </a:rPr>
              <a:t>].</a:t>
            </a:r>
          </a:p>
          <a:p>
            <a:endParaRPr lang="fr-FR" sz="2400" dirty="0" smtClean="0">
              <a:latin typeface="Calibri" pitchFamily="34" charset="0"/>
            </a:endParaRPr>
          </a:p>
          <a:p>
            <a:r>
              <a:rPr lang="fr-FR" sz="2400" b="1" dirty="0" smtClean="0">
                <a:latin typeface="Calibri" pitchFamily="34" charset="0"/>
              </a:rPr>
              <a:t>Deux lignes d’une même commande ne peuvent donc pas porter sur le même article.</a:t>
            </a:r>
          </a:p>
          <a:p>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2400" b="1" u="sng" dirty="0" smtClean="0">
              <a:latin typeface="Calibri" pitchFamily="34" charset="0"/>
            </a:endParaRPr>
          </a:p>
          <a:p>
            <a:r>
              <a:rPr lang="fr-FR" sz="2400" b="1" u="sng" dirty="0" smtClean="0">
                <a:latin typeface="Calibri" pitchFamily="34" charset="0"/>
              </a:rPr>
              <a:t>Exemple </a:t>
            </a:r>
            <a:r>
              <a:rPr lang="fr-FR" sz="2400" b="1" u="sng" dirty="0" smtClean="0">
                <a:latin typeface="Calibri" pitchFamily="34" charset="0"/>
              </a:rPr>
              <a:t>sans </a:t>
            </a:r>
            <a:r>
              <a:rPr lang="fr-FR" sz="2400" b="1" u="sng" dirty="0" smtClean="0">
                <a:latin typeface="Calibri" pitchFamily="34" charset="0"/>
              </a:rPr>
              <a:t>transaction (1):</a:t>
            </a:r>
          </a:p>
          <a:p>
            <a:endParaRPr lang="fr-FR" sz="2400" b="1" u="sng" dirty="0" smtClean="0">
              <a:latin typeface="Calibri" pitchFamily="34" charset="0"/>
            </a:endParaRPr>
          </a:p>
        </p:txBody>
      </p:sp>
      <p:pic>
        <p:nvPicPr>
          <p:cNvPr id="2050" name="Picture 2" descr="D:\my courses for ofppt\M16 SGBD 1\img.png"/>
          <p:cNvPicPr>
            <a:picLocks noChangeAspect="1" noChangeArrowheads="1"/>
          </p:cNvPicPr>
          <p:nvPr/>
        </p:nvPicPr>
        <p:blipFill>
          <a:blip r:embed="rId2"/>
          <a:srcRect/>
          <a:stretch>
            <a:fillRect/>
          </a:stretch>
        </p:blipFill>
        <p:spPr bwMode="auto">
          <a:xfrm>
            <a:off x="1357290" y="2857496"/>
            <a:ext cx="6826276" cy="3128980"/>
          </a:xfrm>
          <a:prstGeom prst="rect">
            <a:avLst/>
          </a:prstGeom>
          <a:noFill/>
        </p:spPr>
      </p:pic>
    </p:spTree>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2400" b="1" u="sng" dirty="0" smtClean="0">
              <a:latin typeface="Calibri" pitchFamily="34" charset="0"/>
            </a:endParaRPr>
          </a:p>
          <a:p>
            <a:r>
              <a:rPr lang="fr-FR" sz="2400" b="1" u="sng" dirty="0" smtClean="0">
                <a:latin typeface="Calibri" pitchFamily="34" charset="0"/>
              </a:rPr>
              <a:t>Exemple </a:t>
            </a:r>
            <a:r>
              <a:rPr lang="fr-FR" sz="2400" b="1" u="sng" dirty="0" smtClean="0">
                <a:latin typeface="Calibri" pitchFamily="34" charset="0"/>
              </a:rPr>
              <a:t>sans </a:t>
            </a:r>
            <a:r>
              <a:rPr lang="fr-FR" sz="2400" b="1" u="sng" dirty="0" smtClean="0">
                <a:latin typeface="Calibri" pitchFamily="34" charset="0"/>
              </a:rPr>
              <a:t>transaction (2):</a:t>
            </a:r>
          </a:p>
          <a:p>
            <a:endParaRPr lang="fr-FR" sz="2400" b="1" u="sng" dirty="0" smtClean="0">
              <a:latin typeface="Calibri" pitchFamily="34" charset="0"/>
            </a:endParaRPr>
          </a:p>
        </p:txBody>
      </p:sp>
      <p:pic>
        <p:nvPicPr>
          <p:cNvPr id="3074" name="Picture 2" descr="D:\my courses for ofppt\M16 SGBD 1\img.png"/>
          <p:cNvPicPr>
            <a:picLocks noChangeAspect="1" noChangeArrowheads="1"/>
          </p:cNvPicPr>
          <p:nvPr/>
        </p:nvPicPr>
        <p:blipFill>
          <a:blip r:embed="rId2"/>
          <a:srcRect/>
          <a:stretch>
            <a:fillRect/>
          </a:stretch>
        </p:blipFill>
        <p:spPr bwMode="auto">
          <a:xfrm>
            <a:off x="1643042" y="3000372"/>
            <a:ext cx="6715172" cy="3214710"/>
          </a:xfrm>
          <a:prstGeom prst="rect">
            <a:avLst/>
          </a:prstGeom>
          <a:noFill/>
        </p:spPr>
      </p:pic>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2400" b="1" u="sng" dirty="0" smtClean="0">
              <a:latin typeface="Calibri" pitchFamily="34" charset="0"/>
            </a:endParaRPr>
          </a:p>
          <a:p>
            <a:r>
              <a:rPr lang="fr-FR" sz="2400" b="1" u="sng" dirty="0" smtClean="0">
                <a:latin typeface="Calibri" pitchFamily="34" charset="0"/>
              </a:rPr>
              <a:t>Exemple </a:t>
            </a:r>
            <a:r>
              <a:rPr lang="fr-FR" sz="2400" b="1" u="sng" dirty="0" smtClean="0">
                <a:latin typeface="Calibri" pitchFamily="34" charset="0"/>
              </a:rPr>
              <a:t>sans </a:t>
            </a:r>
            <a:r>
              <a:rPr lang="fr-FR" sz="2400" b="1" u="sng" dirty="0" smtClean="0">
                <a:latin typeface="Calibri" pitchFamily="34" charset="0"/>
              </a:rPr>
              <a:t>transaction (3):</a:t>
            </a:r>
          </a:p>
          <a:p>
            <a:endParaRPr lang="fr-FR" sz="2400" b="1" u="sng" dirty="0" smtClean="0">
              <a:latin typeface="Calibri" pitchFamily="34" charset="0"/>
            </a:endParaRPr>
          </a:p>
        </p:txBody>
      </p:sp>
      <p:pic>
        <p:nvPicPr>
          <p:cNvPr id="4098" name="Picture 2" descr="D:\my courses for ofppt\M16 SGBD 1\img.png"/>
          <p:cNvPicPr>
            <a:picLocks noChangeAspect="1" noChangeArrowheads="1"/>
          </p:cNvPicPr>
          <p:nvPr/>
        </p:nvPicPr>
        <p:blipFill>
          <a:blip r:embed="rId2"/>
          <a:srcRect/>
          <a:stretch>
            <a:fillRect/>
          </a:stretch>
        </p:blipFill>
        <p:spPr bwMode="auto">
          <a:xfrm>
            <a:off x="1643042" y="3143248"/>
            <a:ext cx="6491314" cy="2476514"/>
          </a:xfrm>
          <a:prstGeom prst="rect">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Exemple (2):</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données d’une transaction sont validées dans leur ensemble par l’application d’un ordre </a:t>
            </a:r>
            <a:r>
              <a:rPr lang="fr-FR" sz="2400" b="1" dirty="0" smtClean="0">
                <a:latin typeface="Calibri" pitchFamily="34" charset="0"/>
              </a:rPr>
              <a:t>COMMIT</a:t>
            </a:r>
            <a:r>
              <a:rPr lang="fr-FR" sz="2400" dirty="0" smtClean="0">
                <a:latin typeface="Calibri" pitchFamily="34" charset="0"/>
              </a:rPr>
              <a:t>, ou invalidées (elles reprennent alors leur état initial) par l’ordre </a:t>
            </a:r>
            <a:r>
              <a:rPr lang="fr-FR" sz="2400" b="1" dirty="0" smtClean="0">
                <a:latin typeface="Calibri" pitchFamily="34" charset="0"/>
              </a:rPr>
              <a:t>ROLLBACK</a:t>
            </a:r>
            <a:r>
              <a:rPr lang="fr-FR" sz="2400" dirty="0" smtClean="0">
                <a:latin typeface="Calibri" pitchFamily="34" charset="0"/>
              </a:rPr>
              <a:t>.</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2400" b="1" u="sng" dirty="0" smtClean="0">
              <a:latin typeface="Calibri" pitchFamily="34" charset="0"/>
            </a:endParaRPr>
          </a:p>
          <a:p>
            <a:r>
              <a:rPr lang="fr-FR" sz="2400" b="1" u="sng" dirty="0" smtClean="0">
                <a:latin typeface="Calibri" pitchFamily="34" charset="0"/>
              </a:rPr>
              <a:t>Exemple avec transaction explicite :</a:t>
            </a:r>
          </a:p>
          <a:p>
            <a:endParaRPr lang="fr-FR" sz="2400" b="1" u="sng" dirty="0" smtClean="0">
              <a:latin typeface="Calibri" pitchFamily="34" charset="0"/>
            </a:endParaRPr>
          </a:p>
          <a:p>
            <a:r>
              <a:rPr lang="fr-FR" sz="2400" dirty="0" smtClean="0">
                <a:latin typeface="Calibri" pitchFamily="34" charset="0"/>
              </a:rPr>
              <a:t>Dans cet exemple, la différence réside dans le fait qu’aucune ligne ne sera insérée en cas de problèmes. </a:t>
            </a:r>
            <a:r>
              <a:rPr lang="fr-FR" sz="2400" dirty="0" smtClean="0">
                <a:latin typeface="Calibri" pitchFamily="34" charset="0"/>
              </a:rPr>
              <a:t>La cohérence des informations reste ainsi assurée</a:t>
            </a:r>
            <a:r>
              <a:rPr lang="fr-FR" sz="2400" dirty="0" smtClean="0">
                <a:latin typeface="Calibri" pitchFamily="34" charset="0"/>
              </a:rPr>
              <a:t>.</a:t>
            </a:r>
          </a:p>
          <a:p>
            <a:endParaRPr lang="fr-FR" sz="2400" dirty="0" smtClean="0">
              <a:latin typeface="Calibri" pitchFamily="34" charset="0"/>
            </a:endParaRPr>
          </a:p>
          <a:p>
            <a:endParaRPr lang="fr-FR" sz="2400" b="1" u="sng" dirty="0" smtClean="0">
              <a:latin typeface="Calibri" pitchFamily="34" charset="0"/>
            </a:endParaRPr>
          </a:p>
          <a:p>
            <a:endParaRPr lang="fr-FR" sz="2400" b="1" u="sng" dirty="0" smtClean="0">
              <a:latin typeface="Calibri" pitchFamily="34" charset="0"/>
            </a:endParaRPr>
          </a:p>
          <a:p>
            <a:endParaRPr lang="fr-FR" sz="2400" b="1" u="sng" dirty="0" smtClean="0">
              <a:latin typeface="Calibri" pitchFamily="34" charset="0"/>
            </a:endParaRPr>
          </a:p>
        </p:txBody>
      </p:sp>
      <p:graphicFrame>
        <p:nvGraphicFramePr>
          <p:cNvPr id="6" name="Objet 5"/>
          <p:cNvGraphicFramePr>
            <a:graphicFrameLocks noChangeAspect="1"/>
          </p:cNvGraphicFramePr>
          <p:nvPr/>
        </p:nvGraphicFramePr>
        <p:xfrm>
          <a:off x="2285984" y="4286256"/>
          <a:ext cx="3214710" cy="771525"/>
        </p:xfrm>
        <a:graphic>
          <a:graphicData uri="http://schemas.openxmlformats.org/presentationml/2006/ole">
            <p:oleObj spid="_x0000_s5123" name="Bitmap Image" showAsIcon="1" r:id="rId3" imgW="914400" imgH="771480" progId="Paint.Picture">
              <p:embed/>
            </p:oleObj>
          </a:graphicData>
        </a:graphic>
      </p:graphicFrame>
      <p:pic>
        <p:nvPicPr>
          <p:cNvPr id="5124" name="Picture 4" descr="D:\my courses for ofppt\M16 SGBD 1\img.png"/>
          <p:cNvPicPr>
            <a:picLocks noChangeAspect="1" noChangeArrowheads="1"/>
          </p:cNvPicPr>
          <p:nvPr/>
        </p:nvPicPr>
        <p:blipFill>
          <a:blip r:embed="rId4"/>
          <a:srcRect/>
          <a:stretch>
            <a:fillRect/>
          </a:stretch>
        </p:blipFill>
        <p:spPr bwMode="auto">
          <a:xfrm>
            <a:off x="1142976" y="5286388"/>
            <a:ext cx="7715304" cy="823915"/>
          </a:xfrm>
          <a:prstGeom prst="rect">
            <a:avLst/>
          </a:prstGeom>
          <a:noFill/>
        </p:spPr>
      </p:pic>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Gestion des exceptions (1):</a:t>
            </a:r>
            <a:endParaRPr lang="fr-FR" sz="2400" b="1"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Avec </a:t>
            </a:r>
            <a:r>
              <a:rPr lang="fr-FR" sz="2400" dirty="0" smtClean="0">
                <a:latin typeface="Calibri" pitchFamily="34" charset="0"/>
              </a:rPr>
              <a:t>SQL </a:t>
            </a:r>
            <a:r>
              <a:rPr lang="fr-FR" sz="2400" dirty="0" smtClean="0">
                <a:latin typeface="Calibri" pitchFamily="34" charset="0"/>
              </a:rPr>
              <a:t>Server les </a:t>
            </a:r>
            <a:r>
              <a:rPr lang="fr-FR" sz="2400" dirty="0" smtClean="0">
                <a:latin typeface="Calibri" pitchFamily="34" charset="0"/>
              </a:rPr>
              <a:t>choses ont évolué et il est possible de délester son code d’accès aux données de la prise de charge des instructions de gestion d’erreurs</a:t>
            </a:r>
            <a:r>
              <a:rPr lang="fr-FR" sz="2400" dirty="0" smtClean="0">
                <a:latin typeface="Calibri" pitchFamily="34" charset="0"/>
              </a:rPr>
              <a:t>.</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SQL </a:t>
            </a:r>
            <a:r>
              <a:rPr lang="fr-FR" sz="2400" dirty="0" smtClean="0">
                <a:latin typeface="Calibri" pitchFamily="34" charset="0"/>
              </a:rPr>
              <a:t>Server peut prendre en compte, tout comme un langage de programmation évolué ; la gestion des erreurs au sein d’un bloc </a:t>
            </a:r>
            <a:r>
              <a:rPr lang="fr-FR" sz="2400" dirty="0" err="1" smtClean="0">
                <a:latin typeface="Calibri" pitchFamily="34" charset="0"/>
              </a:rPr>
              <a:t>Try</a:t>
            </a:r>
            <a:r>
              <a:rPr lang="fr-FR" sz="2400" dirty="0" smtClean="0">
                <a:latin typeface="Calibri" pitchFamily="34" charset="0"/>
              </a:rPr>
              <a:t>-Catch </a:t>
            </a:r>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L’instruction </a:t>
            </a:r>
            <a:r>
              <a:rPr lang="fr-FR" sz="2400" dirty="0" smtClean="0">
                <a:latin typeface="Calibri" pitchFamily="34" charset="0"/>
              </a:rPr>
              <a:t>TRY … CATCH permettra donc d’intercepter les exceptions critiques comme les violations de contrainte d’intégrité par exemple. </a:t>
            </a:r>
            <a:endParaRPr lang="fr-FR" sz="2400" dirty="0" smtClean="0">
              <a:latin typeface="Calibri" pitchFamily="34" charset="0"/>
            </a:endParaRPr>
          </a:p>
          <a:p>
            <a:endParaRPr lang="fr-FR" sz="2400" dirty="0" smtClean="0">
              <a:latin typeface="Calibri" pitchFamily="34" charset="0"/>
            </a:endParaRP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Gestion des exceptions (2):</a:t>
            </a:r>
            <a:endParaRPr lang="fr-FR" sz="2400" b="1" u="sng"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Syntaxe:</a:t>
            </a:r>
          </a:p>
          <a:p>
            <a:endParaRPr lang="fr-FR" sz="2400" b="1" u="sng" dirty="0" smtClean="0">
              <a:latin typeface="Calibri" pitchFamily="34" charset="0"/>
            </a:endParaRP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7170" name="Picture 2" descr="D:\my courses for ofppt\M16 SGBD 1\img.png"/>
          <p:cNvPicPr>
            <a:picLocks noChangeAspect="1" noChangeArrowheads="1"/>
          </p:cNvPicPr>
          <p:nvPr/>
        </p:nvPicPr>
        <p:blipFill>
          <a:blip r:embed="rId2"/>
          <a:srcRect/>
          <a:stretch>
            <a:fillRect/>
          </a:stretch>
        </p:blipFill>
        <p:spPr bwMode="auto">
          <a:xfrm>
            <a:off x="2214546" y="3714752"/>
            <a:ext cx="5715040" cy="2286016"/>
          </a:xfrm>
          <a:prstGeom prst="rect">
            <a:avLst/>
          </a:prstGeom>
          <a:noFill/>
        </p:spPr>
      </p:pic>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8:  SQL – MAJ des données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pPr algn="ctr"/>
            <a:endParaRPr lang="fr-FR" sz="3200" b="1" dirty="0" smtClean="0">
              <a:latin typeface="Calibri" pitchFamily="34" charset="0"/>
            </a:endParaRPr>
          </a:p>
          <a:p>
            <a:pPr algn="ctr"/>
            <a:endParaRPr lang="fr-FR" sz="3200" b="1" dirty="0" smtClean="0">
              <a:latin typeface="Calibri" pitchFamily="34" charset="0"/>
            </a:endParaRPr>
          </a:p>
          <a:p>
            <a:pPr algn="ctr"/>
            <a:endParaRPr lang="fr-FR" sz="3200" b="1" dirty="0" smtClean="0">
              <a:latin typeface="Calibri" pitchFamily="34" charset="0"/>
            </a:endParaRPr>
          </a:p>
          <a:p>
            <a:pPr algn="ctr"/>
            <a:r>
              <a:rPr lang="fr-FR" sz="3200" b="1" dirty="0" smtClean="0">
                <a:latin typeface="Calibri" pitchFamily="34" charset="0"/>
              </a:rPr>
              <a:t>Gestion des verrouillages</a:t>
            </a:r>
            <a:endParaRPr lang="fr-FR" sz="3200" b="1"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Principe du verrouillage transactionnel (1):</a:t>
            </a:r>
            <a:endParaRPr lang="fr-FR" sz="2400" b="1"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 </a:t>
            </a:r>
            <a:r>
              <a:rPr lang="fr-FR" sz="2400" dirty="0" smtClean="0">
                <a:latin typeface="Calibri" pitchFamily="34" charset="0"/>
              </a:rPr>
              <a:t>système recourt à la mise en place de verrous pour réduire les préjudices susceptibles d’affecter les ressources en cours de modification</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Ainsi, lorsqu’un utilisateur effectue des transactions sur une ressource, SQL Server n'autorise pas d'autres utilisateurs à effectuer sur cette ressource des opérations qui nuiraient aux dépendances de l'utilisateur détenteur du verrou.</a:t>
            </a:r>
          </a:p>
          <a:p>
            <a:endParaRPr lang="fr-FR" sz="2400" b="1" u="sng" dirty="0" smtClean="0">
              <a:latin typeface="Calibri" pitchFamily="34" charset="0"/>
            </a:endParaRP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Principe du verrouillage transactionnel (2):</a:t>
            </a:r>
            <a:endParaRPr lang="fr-FR" sz="2400" b="1"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Les </a:t>
            </a:r>
            <a:r>
              <a:rPr lang="fr-FR" sz="2400" dirty="0" smtClean="0">
                <a:latin typeface="Calibri" pitchFamily="34" charset="0"/>
              </a:rPr>
              <a:t>verrous sont gérés de manière interne par le logiciel système et sont placés et libérés en fonction des actions entreprises par l'utilisateur</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Il s’agit là d’un système complexe que nous n’aborderons pas en détail mais dont il faut comprendre les enjeux et les conséquences éventuelles sur le niveau de performance de votre système.</a:t>
            </a:r>
          </a:p>
          <a:p>
            <a:pPr>
              <a:buFont typeface="Wingdings" pitchFamily="2" charset="2"/>
              <a:buChar char="ü"/>
            </a:pPr>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Principe du verrouillage transactionnel (3):</a:t>
            </a:r>
            <a:endParaRPr lang="fr-FR" sz="2400" b="1" u="sng"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Les </a:t>
            </a:r>
            <a:r>
              <a:rPr lang="fr-FR" sz="2400" dirty="0" smtClean="0">
                <a:latin typeface="Calibri" pitchFamily="34" charset="0"/>
              </a:rPr>
              <a:t>verrous peuvent être appliqués à différents niveaux de la base de données depuis la ligne (niveau le plus fin) jusqu’à la table voire la base de données dans son ensemble (par exemple lors d’une opération de restauration, un verrou exclusif est mis en place sur la base de données</a:t>
            </a:r>
            <a:r>
              <a:rPr lang="fr-FR" sz="2400" dirty="0" smtClean="0">
                <a:latin typeface="Calibri" pitchFamily="34" charset="0"/>
              </a:rPr>
              <a:t>).</a:t>
            </a: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Principe du verrouillage transactionnel (4):</a:t>
            </a:r>
            <a:endParaRPr lang="fr-FR" sz="2400" b="1" u="sng"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8194" name="Picture 2" descr="D:\my courses for ofppt\M16 SGBD 1\img.png"/>
          <p:cNvPicPr>
            <a:picLocks noChangeAspect="1" noChangeArrowheads="1"/>
          </p:cNvPicPr>
          <p:nvPr/>
        </p:nvPicPr>
        <p:blipFill>
          <a:blip r:embed="rId2"/>
          <a:srcRect/>
          <a:stretch>
            <a:fillRect/>
          </a:stretch>
        </p:blipFill>
        <p:spPr bwMode="auto">
          <a:xfrm>
            <a:off x="1500166" y="3143248"/>
            <a:ext cx="6143668" cy="2928958"/>
          </a:xfrm>
          <a:prstGeom prst="rect">
            <a:avLst/>
          </a:prstGeom>
          <a:noFill/>
        </p:spPr>
      </p:pic>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Principe du verrouillage transactionnel (5):</a:t>
            </a:r>
            <a:endParaRPr lang="fr-FR" sz="2400" b="1" u="sng"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La </a:t>
            </a:r>
            <a:r>
              <a:rPr lang="fr-FR" sz="2400" dirty="0" smtClean="0">
                <a:latin typeface="Calibri" pitchFamily="34" charset="0"/>
              </a:rPr>
              <a:t>transaction 1 a posé un verrou sur le fournisseur et demande un verrou sur le client sur laquelle la transaction 2 est déjà détentrice d’un verrou et qui demande à son tour un verrou sur le fournisseur. Il s’agit là d’une situation où les deux demandes se bloquent : on parle d’</a:t>
            </a:r>
            <a:r>
              <a:rPr lang="fr-FR" sz="2400" b="1" dirty="0" smtClean="0">
                <a:latin typeface="Calibri" pitchFamily="34" charset="0"/>
              </a:rPr>
              <a:t>étreinte fatale</a:t>
            </a:r>
            <a:r>
              <a:rPr lang="fr-FR" sz="2400" dirty="0" smtClean="0">
                <a:latin typeface="Calibri" pitchFamily="34" charset="0"/>
              </a:rPr>
              <a:t>…</a:t>
            </a:r>
          </a:p>
          <a:p>
            <a:endParaRPr lang="fr-FR" sz="2400" dirty="0" smtClean="0">
              <a:latin typeface="Calibri" pitchFamily="34" charset="0"/>
            </a:endParaRPr>
          </a:p>
          <a:p>
            <a:r>
              <a:rPr lang="fr-FR" sz="2400" dirty="0" smtClean="0">
                <a:latin typeface="Calibri" pitchFamily="34" charset="0"/>
              </a:rPr>
              <a:t>Le système peut mettre fin à cette situation de blocage en annulant la requête du thread victime du verrou (déterminée par des règles complexes visant à tuer le « plus faible »…): on parle alors de DEADLOCK.</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lnSpcReduction="10000"/>
          </a:bodyPr>
          <a:lstStyle/>
          <a:p>
            <a:endParaRPr lang="fr-FR" sz="1600" dirty="0" smtClean="0"/>
          </a:p>
          <a:p>
            <a:r>
              <a:rPr lang="fr-FR" sz="3200" b="1" dirty="0" smtClean="0">
                <a:latin typeface="Calibri" pitchFamily="34" charset="0"/>
              </a:rPr>
              <a:t>Verrous et niveaux d’isolation des transactions (1):</a:t>
            </a:r>
            <a:endParaRPr lang="fr-FR" sz="2400" b="1" u="sng" dirty="0" smtClean="0">
              <a:latin typeface="Calibri" pitchFamily="34" charset="0"/>
            </a:endParaRP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Il </a:t>
            </a:r>
            <a:r>
              <a:rPr lang="fr-FR" sz="2400" dirty="0" smtClean="0">
                <a:latin typeface="Calibri" pitchFamily="34" charset="0"/>
              </a:rPr>
              <a:t>existe plusieurs modes de verrouillage : partagé, mise à jour, exclusif, </a:t>
            </a:r>
            <a:r>
              <a:rPr lang="fr-FR" sz="2400" dirty="0" err="1" smtClean="0">
                <a:latin typeface="Calibri" pitchFamily="34" charset="0"/>
              </a:rPr>
              <a:t>intent</a:t>
            </a:r>
            <a:r>
              <a:rPr lang="fr-FR" sz="2400" dirty="0" smtClean="0">
                <a:latin typeface="Calibri" pitchFamily="34" charset="0"/>
              </a:rPr>
              <a:t> et schéma</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Les verrous sont maintenus le temps nécessaire pour protéger la ressource au niveau demandé mais la durée des verrous partagés utilisés pour protéger les lectures dépend des niveaux d'isolement de la transaction</a:t>
            </a:r>
            <a:r>
              <a:rPr lang="fr-FR" sz="2400" dirty="0" smtClean="0">
                <a:latin typeface="Calibri" pitchFamily="34" charset="0"/>
              </a:rPr>
              <a: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a:t>
            </a:r>
            <a:r>
              <a:rPr lang="fr-FR" sz="2400" dirty="0" smtClean="0">
                <a:latin typeface="Calibri" pitchFamily="34" charset="0"/>
              </a:rPr>
              <a:t>Les verrous exclusifs utilisés pour protéger les mises à jour sont maintenus jusqu'à la fin de la transaction.</a:t>
            </a:r>
          </a:p>
          <a:p>
            <a:pPr>
              <a:buFont typeface="Wingdings" pitchFamily="2" charset="2"/>
              <a:buChar char="ü"/>
            </a:pPr>
            <a:endParaRPr lang="fr-FR" sz="2400" dirty="0" err="1"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Unité de logique de traitement ACID (1):</a:t>
            </a:r>
          </a:p>
          <a:p>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transaction est une suite d'opérations effectuées comme une seule unité logique de travail.</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unité logique de travail doit posséder quatre propriétés appelées propriétés </a:t>
            </a:r>
            <a:r>
              <a:rPr lang="fr-FR" sz="2400" b="1" dirty="0" smtClean="0">
                <a:latin typeface="Calibri" pitchFamily="34" charset="0"/>
              </a:rPr>
              <a:t>ACID</a:t>
            </a:r>
            <a:r>
              <a:rPr lang="fr-FR" sz="2400" dirty="0" smtClean="0">
                <a:latin typeface="Calibri" pitchFamily="34" charset="0"/>
              </a:rPr>
              <a:t> (</a:t>
            </a:r>
            <a:r>
              <a:rPr lang="fr-FR" sz="2400" b="1" dirty="0" smtClean="0">
                <a:latin typeface="Calibri" pitchFamily="34" charset="0"/>
              </a:rPr>
              <a:t>Atomicité</a:t>
            </a:r>
            <a:r>
              <a:rPr lang="fr-FR" sz="2400" dirty="0" smtClean="0">
                <a:latin typeface="Calibri" pitchFamily="34" charset="0"/>
              </a:rPr>
              <a:t>, </a:t>
            </a:r>
            <a:r>
              <a:rPr lang="fr-FR" sz="2400" b="1" dirty="0" smtClean="0">
                <a:latin typeface="Calibri" pitchFamily="34" charset="0"/>
              </a:rPr>
              <a:t>Cohérence</a:t>
            </a:r>
            <a:r>
              <a:rPr lang="fr-FR" sz="2400" dirty="0" smtClean="0">
                <a:latin typeface="Calibri" pitchFamily="34" charset="0"/>
              </a:rPr>
              <a:t>, </a:t>
            </a:r>
            <a:r>
              <a:rPr lang="fr-FR" sz="2400" b="1" dirty="0" smtClean="0">
                <a:latin typeface="Calibri" pitchFamily="34" charset="0"/>
              </a:rPr>
              <a:t>Isolation</a:t>
            </a:r>
            <a:r>
              <a:rPr lang="fr-FR" sz="2400" dirty="0" smtClean="0">
                <a:latin typeface="Calibri" pitchFamily="34" charset="0"/>
              </a:rPr>
              <a:t> et </a:t>
            </a:r>
            <a:r>
              <a:rPr lang="fr-FR" sz="2400" b="1" dirty="0" smtClean="0">
                <a:latin typeface="Calibri" pitchFamily="34" charset="0"/>
              </a:rPr>
              <a:t>Durabilité</a:t>
            </a:r>
            <a:r>
              <a:rPr lang="fr-FR" sz="2400" dirty="0" smtClean="0">
                <a:latin typeface="Calibri" pitchFamily="34" charset="0"/>
              </a:rPr>
              <a:t>), pour être considérée  comme une transaction.</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Verrous et niveaux d’isolation des transactions (1):</a:t>
            </a:r>
            <a:endParaRPr lang="fr-FR" sz="2400" b="1" u="sng"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Exemple (1):</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9218" name="Picture 2" descr="D:\my courses for ofppt\M16 SGBD 1\img.png"/>
          <p:cNvPicPr>
            <a:picLocks noChangeAspect="1" noChangeArrowheads="1"/>
          </p:cNvPicPr>
          <p:nvPr/>
        </p:nvPicPr>
        <p:blipFill>
          <a:blip r:embed="rId2"/>
          <a:srcRect/>
          <a:stretch>
            <a:fillRect/>
          </a:stretch>
        </p:blipFill>
        <p:spPr bwMode="auto">
          <a:xfrm>
            <a:off x="1500166" y="3643314"/>
            <a:ext cx="6643734" cy="2286016"/>
          </a:xfrm>
          <a:prstGeom prst="rect">
            <a:avLst/>
          </a:prstGeom>
          <a:noFill/>
        </p:spPr>
      </p:pic>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Verrous et niveaux d’isolation des transactions (1):</a:t>
            </a:r>
            <a:endParaRPr lang="fr-FR" sz="2400" b="1" u="sng"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Exemple (2):</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10242" name="Picture 2" descr="D:\my courses for ofppt\M16 SGBD 1\img.png"/>
          <p:cNvPicPr>
            <a:picLocks noChangeAspect="1" noChangeArrowheads="1"/>
          </p:cNvPicPr>
          <p:nvPr/>
        </p:nvPicPr>
        <p:blipFill>
          <a:blip r:embed="rId2"/>
          <a:srcRect/>
          <a:stretch>
            <a:fillRect/>
          </a:stretch>
        </p:blipFill>
        <p:spPr bwMode="auto">
          <a:xfrm>
            <a:off x="1928794" y="3643314"/>
            <a:ext cx="5715040" cy="2143140"/>
          </a:xfrm>
          <a:prstGeom prst="rect">
            <a:avLst/>
          </a:prstGeom>
          <a:noFill/>
        </p:spPr>
      </p:pic>
    </p:spTree>
  </p:cSld>
  <p:clrMapOvr>
    <a:masterClrMapping/>
  </p:clrMapOvr>
  <p:transition>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Verrous et niveaux d’isolation des transactions (1):</a:t>
            </a:r>
            <a:endParaRPr lang="fr-FR" sz="2400" b="1" u="sng"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Exemple (3):</a:t>
            </a:r>
          </a:p>
          <a:p>
            <a:endParaRPr lang="fr-FR" sz="2400" b="1" u="sng" dirty="0" smtClean="0">
              <a:latin typeface="Calibri" pitchFamily="34" charset="0"/>
            </a:endParaRPr>
          </a:p>
          <a:p>
            <a:r>
              <a:rPr lang="fr-FR" sz="2400" dirty="0" smtClean="0">
                <a:latin typeface="Calibri" pitchFamily="34" charset="0"/>
              </a:rPr>
              <a:t>Que faut-il faire pour débloquer la situation et permettre à la requête d’extraction de s’exécuter ?</a:t>
            </a: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Verrous et niveaux d’isolation des transactions (1):</a:t>
            </a:r>
            <a:endParaRPr lang="fr-FR" sz="2400" b="1" u="sng"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Exemple (4):</a:t>
            </a:r>
          </a:p>
          <a:p>
            <a:endParaRPr lang="fr-FR" sz="2400" b="1" u="sng" dirty="0" smtClean="0">
              <a:latin typeface="Calibri" pitchFamily="34" charset="0"/>
            </a:endParaRPr>
          </a:p>
          <a:p>
            <a:endParaRPr lang="fr-FR" sz="2400" dirty="0" smtClean="0">
              <a:latin typeface="Calibri" pitchFamily="34" charset="0"/>
            </a:endParaRPr>
          </a:p>
          <a:p>
            <a:r>
              <a:rPr lang="fr-FR" sz="2400" dirty="0" smtClean="0">
                <a:latin typeface="Calibri" pitchFamily="34" charset="0"/>
              </a:rPr>
              <a:t>Mais </a:t>
            </a:r>
            <a:r>
              <a:rPr lang="fr-FR" sz="2400" dirty="0" smtClean="0">
                <a:latin typeface="Calibri" pitchFamily="34" charset="0"/>
              </a:rPr>
              <a:t>c’est bien sûr terminer la transaction 1 par un COMMIT !</a:t>
            </a:r>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Verrous et niveaux d’isolation des transactions (1):</a:t>
            </a:r>
            <a:endParaRPr lang="fr-FR" sz="2400" b="1" u="sng"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endParaRPr lang="fr-FR" sz="2400" dirty="0" smtClean="0">
              <a:latin typeface="Calibri" pitchFamily="34" charset="0"/>
            </a:endParaRPr>
          </a:p>
          <a:p>
            <a:pPr>
              <a:buFont typeface="Wingdings" pitchFamily="2" charset="2"/>
              <a:buChar char="ü"/>
            </a:pPr>
            <a:endParaRPr lang="fr-FR" sz="2400" dirty="0" smtClean="0">
              <a:latin typeface="Calibri" pitchFamily="34" charset="0"/>
            </a:endParaRPr>
          </a:p>
        </p:txBody>
      </p:sp>
      <p:pic>
        <p:nvPicPr>
          <p:cNvPr id="11266" name="Picture 2" descr="D:\my courses for ofppt\M16 SGBD 1\img.png"/>
          <p:cNvPicPr>
            <a:picLocks noChangeAspect="1" noChangeArrowheads="1"/>
          </p:cNvPicPr>
          <p:nvPr/>
        </p:nvPicPr>
        <p:blipFill>
          <a:blip r:embed="rId2"/>
          <a:srcRect/>
          <a:stretch>
            <a:fillRect/>
          </a:stretch>
        </p:blipFill>
        <p:spPr bwMode="auto">
          <a:xfrm>
            <a:off x="1071538" y="2571744"/>
            <a:ext cx="7572428" cy="4000528"/>
          </a:xfrm>
          <a:prstGeom prst="rect">
            <a:avLst/>
          </a:prstGeom>
          <a:noFill/>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Unité de logique de traitement ACID (2):</a:t>
            </a:r>
          </a:p>
          <a:p>
            <a:endParaRPr lang="fr-FR" sz="2400"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Atomicité:</a:t>
            </a:r>
          </a:p>
          <a:p>
            <a:r>
              <a:rPr lang="fr-FR" sz="2400" dirty="0" smtClean="0">
                <a:latin typeface="Calibri" pitchFamily="34" charset="0"/>
              </a:rPr>
              <a:t>Une transaction doit être une unité de travail indivisible ; soit toutes les modifications de données sont effectuées, soit aucune ne l'est.</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Unité de logique de traitement ACID (3):</a:t>
            </a:r>
          </a:p>
          <a:p>
            <a:endParaRPr lang="fr-FR" sz="2400"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Cohérence:</a:t>
            </a:r>
          </a:p>
          <a:p>
            <a:pPr>
              <a:buFont typeface="Wingdings" pitchFamily="2" charset="2"/>
              <a:buChar char="ü"/>
            </a:pPr>
            <a:r>
              <a:rPr lang="fr-FR" sz="2400" dirty="0" smtClean="0">
                <a:latin typeface="Calibri" pitchFamily="34" charset="0"/>
              </a:rPr>
              <a:t> Lorsqu'elle est terminée, une transaction doit laisser les données dans un état cohérent.</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Dans une base de données relationnelle, toutes les règles doivent être appliquées aux modifications apportées par la transaction, afin de conserver l'intégrité de toutes les données.</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7772400" cy="1470025"/>
          </a:xfrm>
        </p:spPr>
        <p:txBody>
          <a:bodyPr>
            <a:noAutofit/>
          </a:bodyPr>
          <a:lstStyle/>
          <a:p>
            <a:r>
              <a:rPr lang="fr-FR" sz="2000" b="1" u="sng" dirty="0" smtClean="0"/>
              <a:t>Groupe TDI2</a:t>
            </a:r>
            <a:br>
              <a:rPr lang="fr-FR" sz="2000" b="1" u="sng" dirty="0" smtClean="0"/>
            </a:br>
            <a:r>
              <a:rPr lang="fr-FR" sz="2000" b="1" u="sng" dirty="0" smtClean="0"/>
              <a:t>Module:  SGBD 1</a:t>
            </a:r>
            <a:br>
              <a:rPr lang="fr-FR" sz="2000" b="1" u="sng" dirty="0" smtClean="0"/>
            </a:br>
            <a:r>
              <a:rPr lang="fr-FR" sz="2000" b="1" u="sng" dirty="0" smtClean="0"/>
              <a:t>Chapitre 9:  SQL – Gestion des transactions</a:t>
            </a:r>
            <a:br>
              <a:rPr lang="fr-FR" sz="2000" b="1" u="sng" dirty="0" smtClean="0"/>
            </a:br>
            <a:r>
              <a:rPr lang="fr-FR" sz="2000" b="1" u="sng" dirty="0" smtClean="0"/>
              <a:t>ISTA TINGHIR</a:t>
            </a:r>
            <a:endParaRPr lang="fr-FR" sz="2000" b="1" u="sng" dirty="0"/>
          </a:p>
        </p:txBody>
      </p:sp>
      <p:sp>
        <p:nvSpPr>
          <p:cNvPr id="3" name="Sous-titre 2"/>
          <p:cNvSpPr>
            <a:spLocks noGrp="1"/>
          </p:cNvSpPr>
          <p:nvPr>
            <p:ph type="subTitle" idx="1"/>
          </p:nvPr>
        </p:nvSpPr>
        <p:spPr>
          <a:xfrm>
            <a:off x="0" y="1643050"/>
            <a:ext cx="9144000" cy="5214950"/>
          </a:xfrm>
        </p:spPr>
        <p:txBody>
          <a:bodyPr>
            <a:normAutofit/>
          </a:bodyPr>
          <a:lstStyle/>
          <a:p>
            <a:endParaRPr lang="fr-FR" sz="1600" dirty="0" smtClean="0"/>
          </a:p>
          <a:p>
            <a:r>
              <a:rPr lang="fr-FR" sz="3200" b="1" dirty="0" smtClean="0">
                <a:latin typeface="Calibri" pitchFamily="34" charset="0"/>
              </a:rPr>
              <a:t>Unité de logique de traitement ACID (4):</a:t>
            </a:r>
          </a:p>
          <a:p>
            <a:endParaRPr lang="fr-FR" sz="2400" dirty="0" smtClean="0">
              <a:latin typeface="Calibri" pitchFamily="34" charset="0"/>
            </a:endParaRPr>
          </a:p>
          <a:p>
            <a:endParaRPr lang="fr-FR" sz="2400" dirty="0" smtClean="0">
              <a:latin typeface="Calibri" pitchFamily="34" charset="0"/>
            </a:endParaRPr>
          </a:p>
          <a:p>
            <a:r>
              <a:rPr lang="fr-FR" sz="2400" b="1" u="sng" dirty="0" smtClean="0">
                <a:latin typeface="Calibri" pitchFamily="34" charset="0"/>
              </a:rPr>
              <a:t>Isolation (1):</a:t>
            </a:r>
          </a:p>
          <a:p>
            <a:pPr>
              <a:buFont typeface="Wingdings" pitchFamily="2" charset="2"/>
              <a:buChar char="ü"/>
            </a:pPr>
            <a:r>
              <a:rPr lang="fr-FR" sz="2400" dirty="0" smtClean="0">
                <a:latin typeface="Calibri" pitchFamily="34" charset="0"/>
              </a:rPr>
              <a:t> Les modifications effectuées par des transactions concurrentes doivent être isolées transaction par transaction.</a:t>
            </a:r>
          </a:p>
          <a:p>
            <a:pPr>
              <a:buFont typeface="Wingdings" pitchFamily="2" charset="2"/>
              <a:buChar char="ü"/>
            </a:pPr>
            <a:endParaRPr lang="fr-FR" sz="2400" dirty="0" smtClean="0">
              <a:latin typeface="Calibri" pitchFamily="34" charset="0"/>
            </a:endParaRPr>
          </a:p>
          <a:p>
            <a:pPr>
              <a:buFont typeface="Wingdings" pitchFamily="2" charset="2"/>
              <a:buChar char="ü"/>
            </a:pPr>
            <a:r>
              <a:rPr lang="fr-FR" sz="2400" dirty="0" smtClean="0">
                <a:latin typeface="Calibri" pitchFamily="34" charset="0"/>
              </a:rPr>
              <a:t> Une transaction accède aux données soit dans l'état où elles étaient avant d'être modifiées par une transaction concurrente, soit telles qu'elles se présentent après exécution de cette dernière, mais jamais dans un état intermédiaire.</a:t>
            </a: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3593</TotalTime>
  <Words>2616</Words>
  <Application>Microsoft Office PowerPoint</Application>
  <PresentationFormat>Affichage à l'écran (4:3)</PresentationFormat>
  <Paragraphs>447</Paragraphs>
  <Slides>64</Slides>
  <Notes>0</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64</vt:i4>
      </vt:variant>
    </vt:vector>
  </HeadingPairs>
  <TitlesOfParts>
    <vt:vector size="66" baseType="lpstr">
      <vt:lpstr>Solstice</vt:lpstr>
      <vt:lpstr>Paintbrush Picture</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8:  SQL – MAJ des données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8:  SQL – MAJ des données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8:  SQL – MAJ des données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lpstr>Groupe TDI2 Module:  SGBD 1 Chapitre 9:  SQL – Gestion des transactions ISTA TINGHIR</vt:lpstr>
    </vt:vector>
  </TitlesOfParts>
  <Company>Unicornis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L’histoire des langages de programmation</dc:title>
  <dc:creator>AchRaFoS</dc:creator>
  <cp:lastModifiedBy>Omar EL HADIRI</cp:lastModifiedBy>
  <cp:revision>1471</cp:revision>
  <dcterms:created xsi:type="dcterms:W3CDTF">2009-12-22T22:41:48Z</dcterms:created>
  <dcterms:modified xsi:type="dcterms:W3CDTF">2015-10-12T22:12:45Z</dcterms:modified>
</cp:coreProperties>
</file>