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sldIdLst>
    <p:sldId id="256" r:id="rId2"/>
    <p:sldId id="267" r:id="rId3"/>
    <p:sldId id="269" r:id="rId4"/>
    <p:sldId id="270" r:id="rId5"/>
    <p:sldId id="271" r:id="rId6"/>
    <p:sldId id="272" r:id="rId7"/>
    <p:sldId id="280" r:id="rId8"/>
    <p:sldId id="284" r:id="rId9"/>
    <p:sldId id="282" r:id="rId10"/>
    <p:sldId id="289" r:id="rId11"/>
    <p:sldId id="285" r:id="rId12"/>
    <p:sldId id="287" r:id="rId13"/>
    <p:sldId id="275" r:id="rId14"/>
    <p:sldId id="281" r:id="rId15"/>
    <p:sldId id="288" r:id="rId16"/>
    <p:sldId id="290" r:id="rId17"/>
    <p:sldId id="295" r:id="rId18"/>
    <p:sldId id="297" r:id="rId19"/>
    <p:sldId id="293" r:id="rId20"/>
    <p:sldId id="294" r:id="rId21"/>
    <p:sldId id="298" r:id="rId22"/>
    <p:sldId id="274" r:id="rId23"/>
    <p:sldId id="299"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B3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8863" autoAdjust="0"/>
  </p:normalViewPr>
  <p:slideViewPr>
    <p:cSldViewPr snapToGrid="0">
      <p:cViewPr varScale="1">
        <p:scale>
          <a:sx n="100" d="100"/>
          <a:sy n="100" d="100"/>
        </p:scale>
        <p:origin x="9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10.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9.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ata5.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9.png"/><Relationship Id="rId7" Type="http://schemas.openxmlformats.org/officeDocument/2006/relationships/image" Target="../media/image39.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11.svg"/><Relationship Id="rId9" Type="http://schemas.openxmlformats.org/officeDocument/2006/relationships/image" Target="../media/image41.png"/></Relationships>
</file>

<file path=ppt/diagrams/_rels/data6.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ata7.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ata8.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ata9.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9.png"/><Relationship Id="rId7" Type="http://schemas.openxmlformats.org/officeDocument/2006/relationships/image" Target="../media/image47.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9.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9.png"/><Relationship Id="rId7" Type="http://schemas.openxmlformats.org/officeDocument/2006/relationships/image" Target="../media/image39.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11.svg"/><Relationship Id="rId9" Type="http://schemas.openxmlformats.org/officeDocument/2006/relationships/image" Target="../media/image41.png"/></Relationships>
</file>

<file path=ppt/diagrams/_rels/drawing6.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8.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9.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9.png"/><Relationship Id="rId7" Type="http://schemas.openxmlformats.org/officeDocument/2006/relationships/image" Target="../media/image47.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FAD8BB-2A15-4306-B7BA-C2B4F31875FE}"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5E95C557-FDD1-4BF4-9D2C-2E97976FEC2D}">
      <dgm:prSet/>
      <dgm:spPr/>
      <dgm:t>
        <a:bodyPr/>
        <a:lstStyle/>
        <a:p>
          <a:r>
            <a:rPr lang="en-US" dirty="0"/>
            <a:t>Mission Statement: Company XYZ aims to invest in the cab industry by identifying the most promising company based on market presence, revenue generation, customer loyalty, and overall usage.</a:t>
          </a:r>
        </a:p>
      </dgm:t>
    </dgm:pt>
    <dgm:pt modelId="{1D93AF5B-F0A5-4188-89C7-5156F69BDB54}" type="parTrans" cxnId="{A9B95210-9334-4E56-878C-E01143DA1EBB}">
      <dgm:prSet/>
      <dgm:spPr/>
      <dgm:t>
        <a:bodyPr/>
        <a:lstStyle/>
        <a:p>
          <a:endParaRPr lang="en-US"/>
        </a:p>
      </dgm:t>
    </dgm:pt>
    <dgm:pt modelId="{E35D9F9F-B279-40A0-8C76-49A923D0DC87}" type="sibTrans" cxnId="{A9B95210-9334-4E56-878C-E01143DA1EBB}">
      <dgm:prSet/>
      <dgm:spPr/>
      <dgm:t>
        <a:bodyPr/>
        <a:lstStyle/>
        <a:p>
          <a:endParaRPr lang="en-US"/>
        </a:p>
      </dgm:t>
    </dgm:pt>
    <dgm:pt modelId="{07D84A0D-5A12-4802-9CE7-A37A1E86A90C}">
      <dgm:prSet/>
      <dgm:spPr/>
      <dgm:t>
        <a:bodyPr/>
        <a:lstStyle/>
        <a:p>
          <a:r>
            <a:rPr lang="en-US" dirty="0"/>
            <a:t>Data Analysis Approach: Analyzed four datasets from January 2016 to December 2018, covering cab transaction details, customer demographics, transaction mappings, and city statistics.</a:t>
          </a:r>
        </a:p>
      </dgm:t>
    </dgm:pt>
    <dgm:pt modelId="{7BA081ED-E403-4F60-8268-D7458D0F9D83}" type="parTrans" cxnId="{9FB086B1-4355-463E-A6FA-2577920B00AC}">
      <dgm:prSet/>
      <dgm:spPr/>
      <dgm:t>
        <a:bodyPr/>
        <a:lstStyle/>
        <a:p>
          <a:endParaRPr lang="en-US"/>
        </a:p>
      </dgm:t>
    </dgm:pt>
    <dgm:pt modelId="{AEF3D1C1-2D66-4829-87DE-D1F3F1AAC8A7}" type="sibTrans" cxnId="{9FB086B1-4355-463E-A6FA-2577920B00AC}">
      <dgm:prSet/>
      <dgm:spPr/>
      <dgm:t>
        <a:bodyPr/>
        <a:lstStyle/>
        <a:p>
          <a:endParaRPr lang="en-US"/>
        </a:p>
      </dgm:t>
    </dgm:pt>
    <dgm:pt modelId="{2ECD75A7-1BAD-4E7D-A5FC-88EE4F47DF0C}">
      <dgm:prSet/>
      <dgm:spPr/>
      <dgm:t>
        <a:bodyPr/>
        <a:lstStyle/>
        <a:p>
          <a:r>
            <a:rPr lang="en-US" dirty="0"/>
            <a:t>Key Findings: Yellow Cab holds 55.2% of the market, generates higher revenue, has a higher proportion of repeating customers, but share the same market and follows similar usage trends with Pink Cab.</a:t>
          </a:r>
        </a:p>
      </dgm:t>
    </dgm:pt>
    <dgm:pt modelId="{001307D3-FE17-4684-8877-5C9C567FE8BC}" type="parTrans" cxnId="{C5798956-B24C-4570-AC40-15598E79B4A5}">
      <dgm:prSet/>
      <dgm:spPr/>
      <dgm:t>
        <a:bodyPr/>
        <a:lstStyle/>
        <a:p>
          <a:endParaRPr lang="en-US"/>
        </a:p>
      </dgm:t>
    </dgm:pt>
    <dgm:pt modelId="{76F6B9BC-7F03-4F9F-9F54-796E8DB7BD37}" type="sibTrans" cxnId="{C5798956-B24C-4570-AC40-15598E79B4A5}">
      <dgm:prSet/>
      <dgm:spPr/>
      <dgm:t>
        <a:bodyPr/>
        <a:lstStyle/>
        <a:p>
          <a:endParaRPr lang="en-US"/>
        </a:p>
      </dgm:t>
    </dgm:pt>
    <dgm:pt modelId="{2BE5195B-CB0C-4031-B59D-CE958D064822}">
      <dgm:prSet/>
      <dgm:spPr/>
      <dgm:t>
        <a:bodyPr/>
        <a:lstStyle/>
        <a:p>
          <a:r>
            <a:rPr lang="en-US"/>
            <a:t>Overall Conclusion: Invest in Yellow Cab but leave room for Pink Cab’s potential</a:t>
          </a:r>
        </a:p>
      </dgm:t>
    </dgm:pt>
    <dgm:pt modelId="{0DC4A2D4-A00B-499E-8C0D-BAA83998D88A}" type="parTrans" cxnId="{4522B33E-964E-46C9-B1E9-4B1F24D93018}">
      <dgm:prSet/>
      <dgm:spPr/>
      <dgm:t>
        <a:bodyPr/>
        <a:lstStyle/>
        <a:p>
          <a:endParaRPr lang="en-US"/>
        </a:p>
      </dgm:t>
    </dgm:pt>
    <dgm:pt modelId="{303045FA-BCF9-4327-A0DB-1486DA784F42}" type="sibTrans" cxnId="{4522B33E-964E-46C9-B1E9-4B1F24D93018}">
      <dgm:prSet/>
      <dgm:spPr/>
      <dgm:t>
        <a:bodyPr/>
        <a:lstStyle/>
        <a:p>
          <a:endParaRPr lang="en-US"/>
        </a:p>
      </dgm:t>
    </dgm:pt>
    <dgm:pt modelId="{E3FBDD6B-B53D-449A-98DC-08F306034B25}" type="pres">
      <dgm:prSet presAssocID="{0EFAD8BB-2A15-4306-B7BA-C2B4F31875FE}" presName="root" presStyleCnt="0">
        <dgm:presLayoutVars>
          <dgm:dir/>
          <dgm:resizeHandles val="exact"/>
        </dgm:presLayoutVars>
      </dgm:prSet>
      <dgm:spPr/>
    </dgm:pt>
    <dgm:pt modelId="{7EC75256-4916-4DF4-A7A8-BC08F94717C2}" type="pres">
      <dgm:prSet presAssocID="{5E95C557-FDD1-4BF4-9D2C-2E97976FEC2D}" presName="compNode" presStyleCnt="0"/>
      <dgm:spPr/>
    </dgm:pt>
    <dgm:pt modelId="{3F7B50B4-85C5-4E96-A143-2247BD820874}" type="pres">
      <dgm:prSet presAssocID="{5E95C557-FDD1-4BF4-9D2C-2E97976FEC2D}" presName="bgRect" presStyleLbl="bgShp" presStyleIdx="0" presStyleCnt="4"/>
      <dgm:spPr/>
    </dgm:pt>
    <dgm:pt modelId="{F5A30980-4DF6-40C0-9B99-BEE4398F2596}" type="pres">
      <dgm:prSet presAssocID="{5E95C557-FDD1-4BF4-9D2C-2E97976FEC2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Graph with Upward Trend"/>
        </a:ext>
      </dgm:extLst>
    </dgm:pt>
    <dgm:pt modelId="{00B93A91-411D-4A99-8B68-52D23C95BE92}" type="pres">
      <dgm:prSet presAssocID="{5E95C557-FDD1-4BF4-9D2C-2E97976FEC2D}" presName="spaceRect" presStyleCnt="0"/>
      <dgm:spPr/>
    </dgm:pt>
    <dgm:pt modelId="{5AB95E09-6BE9-41C6-AA2A-ABF0A1B770F1}" type="pres">
      <dgm:prSet presAssocID="{5E95C557-FDD1-4BF4-9D2C-2E97976FEC2D}" presName="parTx" presStyleLbl="revTx" presStyleIdx="0" presStyleCnt="4">
        <dgm:presLayoutVars>
          <dgm:chMax val="0"/>
          <dgm:chPref val="0"/>
        </dgm:presLayoutVars>
      </dgm:prSet>
      <dgm:spPr/>
    </dgm:pt>
    <dgm:pt modelId="{A1F70445-2C8C-437E-9886-7EF72D8265B9}" type="pres">
      <dgm:prSet presAssocID="{E35D9F9F-B279-40A0-8C76-49A923D0DC87}" presName="sibTrans" presStyleCnt="0"/>
      <dgm:spPr/>
    </dgm:pt>
    <dgm:pt modelId="{C4199445-CA69-488B-BAF3-12B282E380F1}" type="pres">
      <dgm:prSet presAssocID="{07D84A0D-5A12-4802-9CE7-A37A1E86A90C}" presName="compNode" presStyleCnt="0"/>
      <dgm:spPr/>
    </dgm:pt>
    <dgm:pt modelId="{CD647B62-3A7D-47A7-BFBA-0714495E4F9F}" type="pres">
      <dgm:prSet presAssocID="{07D84A0D-5A12-4802-9CE7-A37A1E86A90C}" presName="bgRect" presStyleLbl="bgShp" presStyleIdx="1" presStyleCnt="4"/>
      <dgm:spPr/>
    </dgm:pt>
    <dgm:pt modelId="{4AA25B8C-FA34-4371-9203-8498EADAD559}" type="pres">
      <dgm:prSet presAssocID="{07D84A0D-5A12-4802-9CE7-A37A1E86A90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redit card"/>
        </a:ext>
      </dgm:extLst>
    </dgm:pt>
    <dgm:pt modelId="{1752F85E-A55D-497F-BF19-E1C3E66893B3}" type="pres">
      <dgm:prSet presAssocID="{07D84A0D-5A12-4802-9CE7-A37A1E86A90C}" presName="spaceRect" presStyleCnt="0"/>
      <dgm:spPr/>
    </dgm:pt>
    <dgm:pt modelId="{C91E2D15-8032-4DC6-94B8-76B6FBC6884A}" type="pres">
      <dgm:prSet presAssocID="{07D84A0D-5A12-4802-9CE7-A37A1E86A90C}" presName="parTx" presStyleLbl="revTx" presStyleIdx="1" presStyleCnt="4">
        <dgm:presLayoutVars>
          <dgm:chMax val="0"/>
          <dgm:chPref val="0"/>
        </dgm:presLayoutVars>
      </dgm:prSet>
      <dgm:spPr/>
    </dgm:pt>
    <dgm:pt modelId="{C2BA85EF-7B7C-4B7D-A062-EF720115E5E1}" type="pres">
      <dgm:prSet presAssocID="{AEF3D1C1-2D66-4829-87DE-D1F3F1AAC8A7}" presName="sibTrans" presStyleCnt="0"/>
      <dgm:spPr/>
    </dgm:pt>
    <dgm:pt modelId="{23D8ED56-36BE-41A4-9C69-3840A1D3452A}" type="pres">
      <dgm:prSet presAssocID="{2ECD75A7-1BAD-4E7D-A5FC-88EE4F47DF0C}" presName="compNode" presStyleCnt="0"/>
      <dgm:spPr/>
    </dgm:pt>
    <dgm:pt modelId="{FD4C81AC-BBA0-4E8F-BD24-FBBE33D5FA07}" type="pres">
      <dgm:prSet presAssocID="{2ECD75A7-1BAD-4E7D-A5FC-88EE4F47DF0C}" presName="bgRect" presStyleLbl="bgShp" presStyleIdx="2" presStyleCnt="4"/>
      <dgm:spPr/>
    </dgm:pt>
    <dgm:pt modelId="{C9288AFD-6760-494D-8189-F62F30C443C7}" type="pres">
      <dgm:prSet presAssocID="{2ECD75A7-1BAD-4E7D-A5FC-88EE4F47DF0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terpillar"/>
        </a:ext>
      </dgm:extLst>
    </dgm:pt>
    <dgm:pt modelId="{7B35D155-3D75-43A1-9D14-4915F23186CB}" type="pres">
      <dgm:prSet presAssocID="{2ECD75A7-1BAD-4E7D-A5FC-88EE4F47DF0C}" presName="spaceRect" presStyleCnt="0"/>
      <dgm:spPr/>
    </dgm:pt>
    <dgm:pt modelId="{EEF57191-15B8-4AB7-81D0-ED5885F953DA}" type="pres">
      <dgm:prSet presAssocID="{2ECD75A7-1BAD-4E7D-A5FC-88EE4F47DF0C}" presName="parTx" presStyleLbl="revTx" presStyleIdx="2" presStyleCnt="4">
        <dgm:presLayoutVars>
          <dgm:chMax val="0"/>
          <dgm:chPref val="0"/>
        </dgm:presLayoutVars>
      </dgm:prSet>
      <dgm:spPr/>
    </dgm:pt>
    <dgm:pt modelId="{C1BE816D-E6E7-4EFC-900E-F0DDAFA40464}" type="pres">
      <dgm:prSet presAssocID="{76F6B9BC-7F03-4F9F-9F54-796E8DB7BD37}" presName="sibTrans" presStyleCnt="0"/>
      <dgm:spPr/>
    </dgm:pt>
    <dgm:pt modelId="{473612DF-0ACD-4768-A2A0-35AAB3A01711}" type="pres">
      <dgm:prSet presAssocID="{2BE5195B-CB0C-4031-B59D-CE958D064822}" presName="compNode" presStyleCnt="0"/>
      <dgm:spPr/>
    </dgm:pt>
    <dgm:pt modelId="{2177E162-C2DD-40A5-B0FB-6AA1B0080D85}" type="pres">
      <dgm:prSet presAssocID="{2BE5195B-CB0C-4031-B59D-CE958D064822}" presName="bgRect" presStyleLbl="bgShp" presStyleIdx="3" presStyleCnt="4"/>
      <dgm:spPr/>
    </dgm:pt>
    <dgm:pt modelId="{C7D8220B-1392-4454-8584-C84B2F17B56B}" type="pres">
      <dgm:prSet presAssocID="{2BE5195B-CB0C-4031-B59D-CE958D06482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xi"/>
        </a:ext>
      </dgm:extLst>
    </dgm:pt>
    <dgm:pt modelId="{ECE9E1A3-1B61-4C38-89B7-0F167A1FDE95}" type="pres">
      <dgm:prSet presAssocID="{2BE5195B-CB0C-4031-B59D-CE958D064822}" presName="spaceRect" presStyleCnt="0"/>
      <dgm:spPr/>
    </dgm:pt>
    <dgm:pt modelId="{3B9CC7EF-2649-4171-A1D9-9117C3D10A85}" type="pres">
      <dgm:prSet presAssocID="{2BE5195B-CB0C-4031-B59D-CE958D064822}" presName="parTx" presStyleLbl="revTx" presStyleIdx="3" presStyleCnt="4">
        <dgm:presLayoutVars>
          <dgm:chMax val="0"/>
          <dgm:chPref val="0"/>
        </dgm:presLayoutVars>
      </dgm:prSet>
      <dgm:spPr/>
    </dgm:pt>
  </dgm:ptLst>
  <dgm:cxnLst>
    <dgm:cxn modelId="{A9B95210-9334-4E56-878C-E01143DA1EBB}" srcId="{0EFAD8BB-2A15-4306-B7BA-C2B4F31875FE}" destId="{5E95C557-FDD1-4BF4-9D2C-2E97976FEC2D}" srcOrd="0" destOrd="0" parTransId="{1D93AF5B-F0A5-4188-89C7-5156F69BDB54}" sibTransId="{E35D9F9F-B279-40A0-8C76-49A923D0DC87}"/>
    <dgm:cxn modelId="{4522B33E-964E-46C9-B1E9-4B1F24D93018}" srcId="{0EFAD8BB-2A15-4306-B7BA-C2B4F31875FE}" destId="{2BE5195B-CB0C-4031-B59D-CE958D064822}" srcOrd="3" destOrd="0" parTransId="{0DC4A2D4-A00B-499E-8C0D-BAA83998D88A}" sibTransId="{303045FA-BCF9-4327-A0DB-1486DA784F42}"/>
    <dgm:cxn modelId="{670F3461-5A4C-4785-8599-CFA503F8B5BE}" type="presOf" srcId="{2BE5195B-CB0C-4031-B59D-CE958D064822}" destId="{3B9CC7EF-2649-4171-A1D9-9117C3D10A85}" srcOrd="0" destOrd="0" presId="urn:microsoft.com/office/officeart/2018/2/layout/IconVerticalSolidList"/>
    <dgm:cxn modelId="{26872F46-416C-495F-8A47-195B76A7FE62}" type="presOf" srcId="{0EFAD8BB-2A15-4306-B7BA-C2B4F31875FE}" destId="{E3FBDD6B-B53D-449A-98DC-08F306034B25}" srcOrd="0" destOrd="0" presId="urn:microsoft.com/office/officeart/2018/2/layout/IconVerticalSolidList"/>
    <dgm:cxn modelId="{C5798956-B24C-4570-AC40-15598E79B4A5}" srcId="{0EFAD8BB-2A15-4306-B7BA-C2B4F31875FE}" destId="{2ECD75A7-1BAD-4E7D-A5FC-88EE4F47DF0C}" srcOrd="2" destOrd="0" parTransId="{001307D3-FE17-4684-8877-5C9C567FE8BC}" sibTransId="{76F6B9BC-7F03-4F9F-9F54-796E8DB7BD37}"/>
    <dgm:cxn modelId="{CF3FE685-7A00-48EA-92AD-2CC22FCA0676}" type="presOf" srcId="{5E95C557-FDD1-4BF4-9D2C-2E97976FEC2D}" destId="{5AB95E09-6BE9-41C6-AA2A-ABF0A1B770F1}" srcOrd="0" destOrd="0" presId="urn:microsoft.com/office/officeart/2018/2/layout/IconVerticalSolidList"/>
    <dgm:cxn modelId="{2B380DA7-7277-4332-8802-D5AA25B9E3A8}" type="presOf" srcId="{07D84A0D-5A12-4802-9CE7-A37A1E86A90C}" destId="{C91E2D15-8032-4DC6-94B8-76B6FBC6884A}" srcOrd="0" destOrd="0" presId="urn:microsoft.com/office/officeart/2018/2/layout/IconVerticalSolidList"/>
    <dgm:cxn modelId="{9FB086B1-4355-463E-A6FA-2577920B00AC}" srcId="{0EFAD8BB-2A15-4306-B7BA-C2B4F31875FE}" destId="{07D84A0D-5A12-4802-9CE7-A37A1E86A90C}" srcOrd="1" destOrd="0" parTransId="{7BA081ED-E403-4F60-8268-D7458D0F9D83}" sibTransId="{AEF3D1C1-2D66-4829-87DE-D1F3F1AAC8A7}"/>
    <dgm:cxn modelId="{61284FE9-C4E8-4F40-9FF0-DA6674409911}" type="presOf" srcId="{2ECD75A7-1BAD-4E7D-A5FC-88EE4F47DF0C}" destId="{EEF57191-15B8-4AB7-81D0-ED5885F953DA}" srcOrd="0" destOrd="0" presId="urn:microsoft.com/office/officeart/2018/2/layout/IconVerticalSolidList"/>
    <dgm:cxn modelId="{C85629DD-9135-413F-8C10-979352C5B09B}" type="presParOf" srcId="{E3FBDD6B-B53D-449A-98DC-08F306034B25}" destId="{7EC75256-4916-4DF4-A7A8-BC08F94717C2}" srcOrd="0" destOrd="0" presId="urn:microsoft.com/office/officeart/2018/2/layout/IconVerticalSolidList"/>
    <dgm:cxn modelId="{C0D5CE78-7D3A-4482-9086-60A0F083432A}" type="presParOf" srcId="{7EC75256-4916-4DF4-A7A8-BC08F94717C2}" destId="{3F7B50B4-85C5-4E96-A143-2247BD820874}" srcOrd="0" destOrd="0" presId="urn:microsoft.com/office/officeart/2018/2/layout/IconVerticalSolidList"/>
    <dgm:cxn modelId="{9D894468-AB1A-4135-8135-CF0C76FAB5E1}" type="presParOf" srcId="{7EC75256-4916-4DF4-A7A8-BC08F94717C2}" destId="{F5A30980-4DF6-40C0-9B99-BEE4398F2596}" srcOrd="1" destOrd="0" presId="urn:microsoft.com/office/officeart/2018/2/layout/IconVerticalSolidList"/>
    <dgm:cxn modelId="{66AD3A68-9659-48A5-9BBA-05E939568CD9}" type="presParOf" srcId="{7EC75256-4916-4DF4-A7A8-BC08F94717C2}" destId="{00B93A91-411D-4A99-8B68-52D23C95BE92}" srcOrd="2" destOrd="0" presId="urn:microsoft.com/office/officeart/2018/2/layout/IconVerticalSolidList"/>
    <dgm:cxn modelId="{1B0540A8-E947-4E36-9930-B9F8B5B3C691}" type="presParOf" srcId="{7EC75256-4916-4DF4-A7A8-BC08F94717C2}" destId="{5AB95E09-6BE9-41C6-AA2A-ABF0A1B770F1}" srcOrd="3" destOrd="0" presId="urn:microsoft.com/office/officeart/2018/2/layout/IconVerticalSolidList"/>
    <dgm:cxn modelId="{ED3C8D4E-4FD2-4539-997A-6532CA0BF8E5}" type="presParOf" srcId="{E3FBDD6B-B53D-449A-98DC-08F306034B25}" destId="{A1F70445-2C8C-437E-9886-7EF72D8265B9}" srcOrd="1" destOrd="0" presId="urn:microsoft.com/office/officeart/2018/2/layout/IconVerticalSolidList"/>
    <dgm:cxn modelId="{833ED438-76DD-45EC-9B55-2ADD34748526}" type="presParOf" srcId="{E3FBDD6B-B53D-449A-98DC-08F306034B25}" destId="{C4199445-CA69-488B-BAF3-12B282E380F1}" srcOrd="2" destOrd="0" presId="urn:microsoft.com/office/officeart/2018/2/layout/IconVerticalSolidList"/>
    <dgm:cxn modelId="{9C7781D5-A63C-4F75-B0F3-F71104A748F3}" type="presParOf" srcId="{C4199445-CA69-488B-BAF3-12B282E380F1}" destId="{CD647B62-3A7D-47A7-BFBA-0714495E4F9F}" srcOrd="0" destOrd="0" presId="urn:microsoft.com/office/officeart/2018/2/layout/IconVerticalSolidList"/>
    <dgm:cxn modelId="{0B960249-EBCA-42F6-89F6-41DB4B7E0B9A}" type="presParOf" srcId="{C4199445-CA69-488B-BAF3-12B282E380F1}" destId="{4AA25B8C-FA34-4371-9203-8498EADAD559}" srcOrd="1" destOrd="0" presId="urn:microsoft.com/office/officeart/2018/2/layout/IconVerticalSolidList"/>
    <dgm:cxn modelId="{8CF1B7D5-4C33-4394-9BF8-A62B997BDF77}" type="presParOf" srcId="{C4199445-CA69-488B-BAF3-12B282E380F1}" destId="{1752F85E-A55D-497F-BF19-E1C3E66893B3}" srcOrd="2" destOrd="0" presId="urn:microsoft.com/office/officeart/2018/2/layout/IconVerticalSolidList"/>
    <dgm:cxn modelId="{CCDDE081-52E5-45B2-B271-E20944A65E21}" type="presParOf" srcId="{C4199445-CA69-488B-BAF3-12B282E380F1}" destId="{C91E2D15-8032-4DC6-94B8-76B6FBC6884A}" srcOrd="3" destOrd="0" presId="urn:microsoft.com/office/officeart/2018/2/layout/IconVerticalSolidList"/>
    <dgm:cxn modelId="{42E9D391-1478-48C2-9646-5F5BE4D8BBFC}" type="presParOf" srcId="{E3FBDD6B-B53D-449A-98DC-08F306034B25}" destId="{C2BA85EF-7B7C-4B7D-A062-EF720115E5E1}" srcOrd="3" destOrd="0" presId="urn:microsoft.com/office/officeart/2018/2/layout/IconVerticalSolidList"/>
    <dgm:cxn modelId="{3BD71896-1EF4-4E76-B201-3B71275267AF}" type="presParOf" srcId="{E3FBDD6B-B53D-449A-98DC-08F306034B25}" destId="{23D8ED56-36BE-41A4-9C69-3840A1D3452A}" srcOrd="4" destOrd="0" presId="urn:microsoft.com/office/officeart/2018/2/layout/IconVerticalSolidList"/>
    <dgm:cxn modelId="{0FAAE370-68B2-49D1-B7A4-566C60DBE44E}" type="presParOf" srcId="{23D8ED56-36BE-41A4-9C69-3840A1D3452A}" destId="{FD4C81AC-BBA0-4E8F-BD24-FBBE33D5FA07}" srcOrd="0" destOrd="0" presId="urn:microsoft.com/office/officeart/2018/2/layout/IconVerticalSolidList"/>
    <dgm:cxn modelId="{D10D61D7-6967-4156-AB2B-121543ACD3E9}" type="presParOf" srcId="{23D8ED56-36BE-41A4-9C69-3840A1D3452A}" destId="{C9288AFD-6760-494D-8189-F62F30C443C7}" srcOrd="1" destOrd="0" presId="urn:microsoft.com/office/officeart/2018/2/layout/IconVerticalSolidList"/>
    <dgm:cxn modelId="{1EC1B7E3-7E23-4941-A01E-D01778D52EE3}" type="presParOf" srcId="{23D8ED56-36BE-41A4-9C69-3840A1D3452A}" destId="{7B35D155-3D75-43A1-9D14-4915F23186CB}" srcOrd="2" destOrd="0" presId="urn:microsoft.com/office/officeart/2018/2/layout/IconVerticalSolidList"/>
    <dgm:cxn modelId="{74D8E141-B113-4814-A9A8-F155408BF5CA}" type="presParOf" srcId="{23D8ED56-36BE-41A4-9C69-3840A1D3452A}" destId="{EEF57191-15B8-4AB7-81D0-ED5885F953DA}" srcOrd="3" destOrd="0" presId="urn:microsoft.com/office/officeart/2018/2/layout/IconVerticalSolidList"/>
    <dgm:cxn modelId="{9F19C831-17E7-457E-BEEA-787300BD510B}" type="presParOf" srcId="{E3FBDD6B-B53D-449A-98DC-08F306034B25}" destId="{C1BE816D-E6E7-4EFC-900E-F0DDAFA40464}" srcOrd="5" destOrd="0" presId="urn:microsoft.com/office/officeart/2018/2/layout/IconVerticalSolidList"/>
    <dgm:cxn modelId="{AC223ADD-038C-4206-A3EF-6333768128DD}" type="presParOf" srcId="{E3FBDD6B-B53D-449A-98DC-08F306034B25}" destId="{473612DF-0ACD-4768-A2A0-35AAB3A01711}" srcOrd="6" destOrd="0" presId="urn:microsoft.com/office/officeart/2018/2/layout/IconVerticalSolidList"/>
    <dgm:cxn modelId="{D86E0B6E-349D-47C9-867F-7E0BF85A5B60}" type="presParOf" srcId="{473612DF-0ACD-4768-A2A0-35AAB3A01711}" destId="{2177E162-C2DD-40A5-B0FB-6AA1B0080D85}" srcOrd="0" destOrd="0" presId="urn:microsoft.com/office/officeart/2018/2/layout/IconVerticalSolidList"/>
    <dgm:cxn modelId="{3E6087C3-3823-44D5-AB69-3611B8569B30}" type="presParOf" srcId="{473612DF-0ACD-4768-A2A0-35AAB3A01711}" destId="{C7D8220B-1392-4454-8584-C84B2F17B56B}" srcOrd="1" destOrd="0" presId="urn:microsoft.com/office/officeart/2018/2/layout/IconVerticalSolidList"/>
    <dgm:cxn modelId="{C17F8760-89E5-43F0-B31F-9E28F2DD095A}" type="presParOf" srcId="{473612DF-0ACD-4768-A2A0-35AAB3A01711}" destId="{ECE9E1A3-1B61-4C38-89B7-0F167A1FDE95}" srcOrd="2" destOrd="0" presId="urn:microsoft.com/office/officeart/2018/2/layout/IconVerticalSolidList"/>
    <dgm:cxn modelId="{084B3507-CAAE-46C3-9ABF-79417C961618}" type="presParOf" srcId="{473612DF-0ACD-4768-A2A0-35AAB3A01711}" destId="{3B9CC7EF-2649-4171-A1D9-9117C3D10A8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0128359-647E-4743-BDAB-FD9828E26A13}" type="doc">
      <dgm:prSet loTypeId="urn:microsoft.com/office/officeart/2018/2/layout/IconCircleList" loCatId="icon" qsTypeId="urn:microsoft.com/office/officeart/2005/8/quickstyle/simple1" qsCatId="simple" csTypeId="urn:microsoft.com/office/officeart/2018/5/colors/Iconchunking_neutralbg_accent2_2" csCatId="accent2" phldr="1"/>
      <dgm:spPr/>
      <dgm:t>
        <a:bodyPr/>
        <a:lstStyle/>
        <a:p>
          <a:endParaRPr lang="en-US"/>
        </a:p>
      </dgm:t>
    </dgm:pt>
    <dgm:pt modelId="{EE185C6D-B19A-4A5E-AAC8-FA1658ADDF93}">
      <dgm:prSet custT="1"/>
      <dgm:spPr/>
      <dgm:t>
        <a:bodyPr/>
        <a:lstStyle/>
        <a:p>
          <a:r>
            <a:rPr lang="en-US" sz="1800" dirty="0"/>
            <a:t># H0 (Null Hypothesis): There is no difference in age group preferences for either cab company.</a:t>
          </a:r>
        </a:p>
      </dgm:t>
    </dgm:pt>
    <dgm:pt modelId="{4E5F6164-96B4-48EF-993E-8A52E67225E5}" type="parTrans" cxnId="{0FE532E7-DBF2-4EA4-A478-5B5473A2CA0D}">
      <dgm:prSet/>
      <dgm:spPr/>
      <dgm:t>
        <a:bodyPr/>
        <a:lstStyle/>
        <a:p>
          <a:endParaRPr lang="en-US"/>
        </a:p>
      </dgm:t>
    </dgm:pt>
    <dgm:pt modelId="{2545ACBD-9E9C-451C-B2A6-CEB10CDB4301}" type="sibTrans" cxnId="{0FE532E7-DBF2-4EA4-A478-5B5473A2CA0D}">
      <dgm:prSet/>
      <dgm:spPr/>
      <dgm:t>
        <a:bodyPr/>
        <a:lstStyle/>
        <a:p>
          <a:endParaRPr lang="en-US"/>
        </a:p>
      </dgm:t>
    </dgm:pt>
    <dgm:pt modelId="{057C6349-B397-4911-BDDC-500CC5779A18}">
      <dgm:prSet custT="1"/>
      <dgm:spPr/>
      <dgm:t>
        <a:bodyPr/>
        <a:lstStyle/>
        <a:p>
          <a:r>
            <a:rPr lang="en-US" sz="1800" dirty="0"/>
            <a:t># H1 (Alternative Hypothesis): The age group analysis suggests no significant preference for either cab company within specific age groups, indicating that both Pink Cab and Yellow Cab serve customers across all age ranges fairly evenly.</a:t>
          </a:r>
        </a:p>
      </dgm:t>
    </dgm:pt>
    <dgm:pt modelId="{37E51330-ED36-457A-B8BE-3959C1E19A4E}" type="parTrans" cxnId="{42F83382-A384-4394-8421-B4987FDB1335}">
      <dgm:prSet/>
      <dgm:spPr/>
      <dgm:t>
        <a:bodyPr/>
        <a:lstStyle/>
        <a:p>
          <a:endParaRPr lang="en-US"/>
        </a:p>
      </dgm:t>
    </dgm:pt>
    <dgm:pt modelId="{ECB354C3-3CF5-45DD-A964-5AE35199AB2A}" type="sibTrans" cxnId="{42F83382-A384-4394-8421-B4987FDB1335}">
      <dgm:prSet/>
      <dgm:spPr/>
      <dgm:t>
        <a:bodyPr/>
        <a:lstStyle/>
        <a:p>
          <a:endParaRPr lang="en-US"/>
        </a:p>
      </dgm:t>
    </dgm:pt>
    <dgm:pt modelId="{4D229DA3-177E-4C54-A364-793161AA8816}">
      <dgm:prSet custT="1"/>
      <dgm:spPr/>
      <dgm:t>
        <a:bodyPr/>
        <a:lstStyle/>
        <a:p>
          <a:r>
            <a:rPr lang="en-US" sz="1800" dirty="0"/>
            <a:t>chi2 = 18.957</a:t>
          </a:r>
        </a:p>
        <a:p>
          <a:r>
            <a:rPr lang="en-US" sz="1800" dirty="0"/>
            <a:t>p-value = 0.002</a:t>
          </a:r>
        </a:p>
      </dgm:t>
    </dgm:pt>
    <dgm:pt modelId="{84520527-660B-47E3-BA36-F293620AF2E4}" type="parTrans" cxnId="{B75B2CDE-830F-42AC-8F08-DA0F74BFFC90}">
      <dgm:prSet/>
      <dgm:spPr/>
      <dgm:t>
        <a:bodyPr/>
        <a:lstStyle/>
        <a:p>
          <a:endParaRPr lang="en-US"/>
        </a:p>
      </dgm:t>
    </dgm:pt>
    <dgm:pt modelId="{C7F254E8-DE15-42B8-AAB1-FE8D913728A5}" type="sibTrans" cxnId="{B75B2CDE-830F-42AC-8F08-DA0F74BFFC90}">
      <dgm:prSet/>
      <dgm:spPr/>
      <dgm:t>
        <a:bodyPr/>
        <a:lstStyle/>
        <a:p>
          <a:endParaRPr lang="en-US"/>
        </a:p>
      </dgm:t>
    </dgm:pt>
    <dgm:pt modelId="{79F88397-2BDD-4644-A876-95F065B14050}">
      <dgm:prSet custT="1"/>
      <dgm:spPr/>
      <dgm:t>
        <a:bodyPr/>
        <a:lstStyle/>
        <a:p>
          <a:r>
            <a:rPr lang="en-US" sz="1800" dirty="0">
              <a:solidFill>
                <a:srgbClr val="FF0000"/>
              </a:solidFill>
            </a:rPr>
            <a:t>Reject the null hypothesis. </a:t>
          </a:r>
          <a:r>
            <a:rPr lang="en-US" sz="1800" dirty="0"/>
            <a:t>There is no significant preference for either cab company within specific age groups, indicating that both companies serve customers across all age ranges fairly evenly</a:t>
          </a:r>
        </a:p>
      </dgm:t>
    </dgm:pt>
    <dgm:pt modelId="{6C8FFBB1-24F9-42A7-8C03-F253060E4237}" type="parTrans" cxnId="{06E4968D-62C0-4721-848A-99379CA3805E}">
      <dgm:prSet/>
      <dgm:spPr/>
      <dgm:t>
        <a:bodyPr/>
        <a:lstStyle/>
        <a:p>
          <a:endParaRPr lang="en-US"/>
        </a:p>
      </dgm:t>
    </dgm:pt>
    <dgm:pt modelId="{DB9F912F-F6B9-44F3-A0A1-B7C191B0C467}" type="sibTrans" cxnId="{06E4968D-62C0-4721-848A-99379CA3805E}">
      <dgm:prSet/>
      <dgm:spPr/>
      <dgm:t>
        <a:bodyPr/>
        <a:lstStyle/>
        <a:p>
          <a:endParaRPr lang="en-US"/>
        </a:p>
      </dgm:t>
    </dgm:pt>
    <dgm:pt modelId="{125800FD-CFF0-4885-A76E-16A0BC8407C6}" type="pres">
      <dgm:prSet presAssocID="{C0128359-647E-4743-BDAB-FD9828E26A13}" presName="root" presStyleCnt="0">
        <dgm:presLayoutVars>
          <dgm:dir/>
          <dgm:resizeHandles val="exact"/>
        </dgm:presLayoutVars>
      </dgm:prSet>
      <dgm:spPr/>
    </dgm:pt>
    <dgm:pt modelId="{2374E4EA-7807-4296-A355-DFD5DC603AF1}" type="pres">
      <dgm:prSet presAssocID="{C0128359-647E-4743-BDAB-FD9828E26A13}" presName="container" presStyleCnt="0">
        <dgm:presLayoutVars>
          <dgm:dir/>
          <dgm:resizeHandles val="exact"/>
        </dgm:presLayoutVars>
      </dgm:prSet>
      <dgm:spPr/>
    </dgm:pt>
    <dgm:pt modelId="{8A9E9DF1-6ED8-4046-BB77-4FED07FC2B2A}" type="pres">
      <dgm:prSet presAssocID="{EE185C6D-B19A-4A5E-AAC8-FA1658ADDF93}" presName="compNode" presStyleCnt="0"/>
      <dgm:spPr/>
    </dgm:pt>
    <dgm:pt modelId="{0C31A4DE-7176-4C1B-9388-D2396E69EA36}" type="pres">
      <dgm:prSet presAssocID="{EE185C6D-B19A-4A5E-AAC8-FA1658ADDF93}" presName="iconBgRect" presStyleLbl="bgShp" presStyleIdx="0" presStyleCnt="4"/>
      <dgm:spPr/>
    </dgm:pt>
    <dgm:pt modelId="{054A5777-BA12-42C7-AAA9-B254CAC54DA2}" type="pres">
      <dgm:prSet presAssocID="{EE185C6D-B19A-4A5E-AAC8-FA1658ADDF9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xi"/>
        </a:ext>
      </dgm:extLst>
    </dgm:pt>
    <dgm:pt modelId="{8ADD4D1F-4755-482A-8178-33D6F2F5CDA0}" type="pres">
      <dgm:prSet presAssocID="{EE185C6D-B19A-4A5E-AAC8-FA1658ADDF93}" presName="spaceRect" presStyleCnt="0"/>
      <dgm:spPr/>
    </dgm:pt>
    <dgm:pt modelId="{BEF6AE18-E9A8-49CA-AF94-3BB78EDA14A5}" type="pres">
      <dgm:prSet presAssocID="{EE185C6D-B19A-4A5E-AAC8-FA1658ADDF93}" presName="textRect" presStyleLbl="revTx" presStyleIdx="0" presStyleCnt="4">
        <dgm:presLayoutVars>
          <dgm:chMax val="1"/>
          <dgm:chPref val="1"/>
        </dgm:presLayoutVars>
      </dgm:prSet>
      <dgm:spPr/>
    </dgm:pt>
    <dgm:pt modelId="{A65D9A19-7EF7-4532-A6F7-54C838762635}" type="pres">
      <dgm:prSet presAssocID="{2545ACBD-9E9C-451C-B2A6-CEB10CDB4301}" presName="sibTrans" presStyleLbl="sibTrans2D1" presStyleIdx="0" presStyleCnt="0"/>
      <dgm:spPr/>
    </dgm:pt>
    <dgm:pt modelId="{030C3BC7-4EB8-4BDE-B870-A6A07048053C}" type="pres">
      <dgm:prSet presAssocID="{057C6349-B397-4911-BDDC-500CC5779A18}" presName="compNode" presStyleCnt="0"/>
      <dgm:spPr/>
    </dgm:pt>
    <dgm:pt modelId="{93F54D3B-CF18-40BC-9D56-531A97D49A56}" type="pres">
      <dgm:prSet presAssocID="{057C6349-B397-4911-BDDC-500CC5779A18}" presName="iconBgRect" presStyleLbl="bgShp" presStyleIdx="1" presStyleCnt="4"/>
      <dgm:spPr/>
    </dgm:pt>
    <dgm:pt modelId="{5CB77F13-F221-4094-8836-D3BA3432D35D}" type="pres">
      <dgm:prSet presAssocID="{057C6349-B397-4911-BDDC-500CC5779A1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lot"/>
        </a:ext>
      </dgm:extLst>
    </dgm:pt>
    <dgm:pt modelId="{AEC2CB4A-AE05-49BD-B0DA-CF41AEB6085E}" type="pres">
      <dgm:prSet presAssocID="{057C6349-B397-4911-BDDC-500CC5779A18}" presName="spaceRect" presStyleCnt="0"/>
      <dgm:spPr/>
    </dgm:pt>
    <dgm:pt modelId="{A48B0A8E-9C1E-4B16-80B1-965C5F5CA12A}" type="pres">
      <dgm:prSet presAssocID="{057C6349-B397-4911-BDDC-500CC5779A18}" presName="textRect" presStyleLbl="revTx" presStyleIdx="1" presStyleCnt="4">
        <dgm:presLayoutVars>
          <dgm:chMax val="1"/>
          <dgm:chPref val="1"/>
        </dgm:presLayoutVars>
      </dgm:prSet>
      <dgm:spPr/>
    </dgm:pt>
    <dgm:pt modelId="{B5C99F74-2BFD-4DEB-8A40-165A135268CB}" type="pres">
      <dgm:prSet presAssocID="{ECB354C3-3CF5-45DD-A964-5AE35199AB2A}" presName="sibTrans" presStyleLbl="sibTrans2D1" presStyleIdx="0" presStyleCnt="0"/>
      <dgm:spPr/>
    </dgm:pt>
    <dgm:pt modelId="{014EC634-BED2-4688-AB0F-790EA90CAC92}" type="pres">
      <dgm:prSet presAssocID="{4D229DA3-177E-4C54-A364-793161AA8816}" presName="compNode" presStyleCnt="0"/>
      <dgm:spPr/>
    </dgm:pt>
    <dgm:pt modelId="{D6FD4A5A-9656-4081-973D-0867429FD4E2}" type="pres">
      <dgm:prSet presAssocID="{4D229DA3-177E-4C54-A364-793161AA8816}" presName="iconBgRect" presStyleLbl="bgShp" presStyleIdx="2" presStyleCnt="4"/>
      <dgm:spPr/>
    </dgm:pt>
    <dgm:pt modelId="{1D575B55-41C0-49B0-A945-BE6280779AE4}" type="pres">
      <dgm:prSet presAssocID="{4D229DA3-177E-4C54-A364-793161AA881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ce"/>
        </a:ext>
      </dgm:extLst>
    </dgm:pt>
    <dgm:pt modelId="{9D070C9C-6587-4E7B-B7EA-B6A36FFEB1AD}" type="pres">
      <dgm:prSet presAssocID="{4D229DA3-177E-4C54-A364-793161AA8816}" presName="spaceRect" presStyleCnt="0"/>
      <dgm:spPr/>
    </dgm:pt>
    <dgm:pt modelId="{5B94786E-4F11-4022-ACA0-798A6109AD0B}" type="pres">
      <dgm:prSet presAssocID="{4D229DA3-177E-4C54-A364-793161AA8816}" presName="textRect" presStyleLbl="revTx" presStyleIdx="2" presStyleCnt="4">
        <dgm:presLayoutVars>
          <dgm:chMax val="1"/>
          <dgm:chPref val="1"/>
        </dgm:presLayoutVars>
      </dgm:prSet>
      <dgm:spPr/>
    </dgm:pt>
    <dgm:pt modelId="{6AE55744-9830-4596-B5AD-3A66EE3E735E}" type="pres">
      <dgm:prSet presAssocID="{C7F254E8-DE15-42B8-AAB1-FE8D913728A5}" presName="sibTrans" presStyleLbl="sibTrans2D1" presStyleIdx="0" presStyleCnt="0"/>
      <dgm:spPr/>
    </dgm:pt>
    <dgm:pt modelId="{55F8DCC8-196F-4A5C-BED0-BE7D6AA56DE3}" type="pres">
      <dgm:prSet presAssocID="{79F88397-2BDD-4644-A876-95F065B14050}" presName="compNode" presStyleCnt="0"/>
      <dgm:spPr/>
    </dgm:pt>
    <dgm:pt modelId="{2ED1B4ED-17DC-4968-89FF-D38BCFCAE8E6}" type="pres">
      <dgm:prSet presAssocID="{79F88397-2BDD-4644-A876-95F065B14050}" presName="iconBgRect" presStyleLbl="bgShp" presStyleIdx="3" presStyleCnt="4"/>
      <dgm:spPr/>
    </dgm:pt>
    <dgm:pt modelId="{3E423A25-889D-4B4D-96EA-46F119B7AC6E}" type="pres">
      <dgm:prSet presAssocID="{79F88397-2BDD-4644-A876-95F065B1405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F29DB3F4-A69B-4853-87CB-7271B00A2ABC}" type="pres">
      <dgm:prSet presAssocID="{79F88397-2BDD-4644-A876-95F065B14050}" presName="spaceRect" presStyleCnt="0"/>
      <dgm:spPr/>
    </dgm:pt>
    <dgm:pt modelId="{B50B4D43-C54B-4106-82F7-4481224C87F7}" type="pres">
      <dgm:prSet presAssocID="{79F88397-2BDD-4644-A876-95F065B14050}" presName="textRect" presStyleLbl="revTx" presStyleIdx="3" presStyleCnt="4">
        <dgm:presLayoutVars>
          <dgm:chMax val="1"/>
          <dgm:chPref val="1"/>
        </dgm:presLayoutVars>
      </dgm:prSet>
      <dgm:spPr/>
    </dgm:pt>
  </dgm:ptLst>
  <dgm:cxnLst>
    <dgm:cxn modelId="{6A28A916-A389-4B97-BB06-C8D544B5B602}" type="presOf" srcId="{4D229DA3-177E-4C54-A364-793161AA8816}" destId="{5B94786E-4F11-4022-ACA0-798A6109AD0B}" srcOrd="0" destOrd="0" presId="urn:microsoft.com/office/officeart/2018/2/layout/IconCircleList"/>
    <dgm:cxn modelId="{50B5E43E-A994-48F8-8A6D-F0A570E4EC78}" type="presOf" srcId="{79F88397-2BDD-4644-A876-95F065B14050}" destId="{B50B4D43-C54B-4106-82F7-4481224C87F7}" srcOrd="0" destOrd="0" presId="urn:microsoft.com/office/officeart/2018/2/layout/IconCircleList"/>
    <dgm:cxn modelId="{D9E4A168-1C63-4C0A-A64C-4AB3F47899CE}" type="presOf" srcId="{057C6349-B397-4911-BDDC-500CC5779A18}" destId="{A48B0A8E-9C1E-4B16-80B1-965C5F5CA12A}" srcOrd="0" destOrd="0" presId="urn:microsoft.com/office/officeart/2018/2/layout/IconCircleList"/>
    <dgm:cxn modelId="{5956234E-DE39-4683-9C52-0BD5D5C4CAB4}" type="presOf" srcId="{ECB354C3-3CF5-45DD-A964-5AE35199AB2A}" destId="{B5C99F74-2BFD-4DEB-8A40-165A135268CB}" srcOrd="0" destOrd="0" presId="urn:microsoft.com/office/officeart/2018/2/layout/IconCircleList"/>
    <dgm:cxn modelId="{42F83382-A384-4394-8421-B4987FDB1335}" srcId="{C0128359-647E-4743-BDAB-FD9828E26A13}" destId="{057C6349-B397-4911-BDDC-500CC5779A18}" srcOrd="1" destOrd="0" parTransId="{37E51330-ED36-457A-B8BE-3959C1E19A4E}" sibTransId="{ECB354C3-3CF5-45DD-A964-5AE35199AB2A}"/>
    <dgm:cxn modelId="{06E4968D-62C0-4721-848A-99379CA3805E}" srcId="{C0128359-647E-4743-BDAB-FD9828E26A13}" destId="{79F88397-2BDD-4644-A876-95F065B14050}" srcOrd="3" destOrd="0" parTransId="{6C8FFBB1-24F9-42A7-8C03-F253060E4237}" sibTransId="{DB9F912F-F6B9-44F3-A0A1-B7C191B0C467}"/>
    <dgm:cxn modelId="{6B7909A3-73EC-42D0-B898-474A37FD923A}" type="presOf" srcId="{C0128359-647E-4743-BDAB-FD9828E26A13}" destId="{125800FD-CFF0-4885-A76E-16A0BC8407C6}" srcOrd="0" destOrd="0" presId="urn:microsoft.com/office/officeart/2018/2/layout/IconCircleList"/>
    <dgm:cxn modelId="{92509EBF-E633-4193-A66E-65A2D8543507}" type="presOf" srcId="{EE185C6D-B19A-4A5E-AAC8-FA1658ADDF93}" destId="{BEF6AE18-E9A8-49CA-AF94-3BB78EDA14A5}" srcOrd="0" destOrd="0" presId="urn:microsoft.com/office/officeart/2018/2/layout/IconCircleList"/>
    <dgm:cxn modelId="{A5E463CC-D5FD-4058-BA77-21B2D4D688C5}" type="presOf" srcId="{C7F254E8-DE15-42B8-AAB1-FE8D913728A5}" destId="{6AE55744-9830-4596-B5AD-3A66EE3E735E}" srcOrd="0" destOrd="0" presId="urn:microsoft.com/office/officeart/2018/2/layout/IconCircleList"/>
    <dgm:cxn modelId="{C3332ADA-0B49-41A7-B2AF-84FDC60B29A6}" type="presOf" srcId="{2545ACBD-9E9C-451C-B2A6-CEB10CDB4301}" destId="{A65D9A19-7EF7-4532-A6F7-54C838762635}" srcOrd="0" destOrd="0" presId="urn:microsoft.com/office/officeart/2018/2/layout/IconCircleList"/>
    <dgm:cxn modelId="{B75B2CDE-830F-42AC-8F08-DA0F74BFFC90}" srcId="{C0128359-647E-4743-BDAB-FD9828E26A13}" destId="{4D229DA3-177E-4C54-A364-793161AA8816}" srcOrd="2" destOrd="0" parTransId="{84520527-660B-47E3-BA36-F293620AF2E4}" sibTransId="{C7F254E8-DE15-42B8-AAB1-FE8D913728A5}"/>
    <dgm:cxn modelId="{0FE532E7-DBF2-4EA4-A478-5B5473A2CA0D}" srcId="{C0128359-647E-4743-BDAB-FD9828E26A13}" destId="{EE185C6D-B19A-4A5E-AAC8-FA1658ADDF93}" srcOrd="0" destOrd="0" parTransId="{4E5F6164-96B4-48EF-993E-8A52E67225E5}" sibTransId="{2545ACBD-9E9C-451C-B2A6-CEB10CDB4301}"/>
    <dgm:cxn modelId="{92EEF317-71A4-4A0F-86D1-0E5FAAC421F7}" type="presParOf" srcId="{125800FD-CFF0-4885-A76E-16A0BC8407C6}" destId="{2374E4EA-7807-4296-A355-DFD5DC603AF1}" srcOrd="0" destOrd="0" presId="urn:microsoft.com/office/officeart/2018/2/layout/IconCircleList"/>
    <dgm:cxn modelId="{DAE42907-9976-459C-8AF8-BCAAA95BC91D}" type="presParOf" srcId="{2374E4EA-7807-4296-A355-DFD5DC603AF1}" destId="{8A9E9DF1-6ED8-4046-BB77-4FED07FC2B2A}" srcOrd="0" destOrd="0" presId="urn:microsoft.com/office/officeart/2018/2/layout/IconCircleList"/>
    <dgm:cxn modelId="{E3436D84-70F0-4B49-9CD8-BB8B345AADCD}" type="presParOf" srcId="{8A9E9DF1-6ED8-4046-BB77-4FED07FC2B2A}" destId="{0C31A4DE-7176-4C1B-9388-D2396E69EA36}" srcOrd="0" destOrd="0" presId="urn:microsoft.com/office/officeart/2018/2/layout/IconCircleList"/>
    <dgm:cxn modelId="{4BB6AA7F-95B5-4FBF-BF5D-0F42CC9AEFFD}" type="presParOf" srcId="{8A9E9DF1-6ED8-4046-BB77-4FED07FC2B2A}" destId="{054A5777-BA12-42C7-AAA9-B254CAC54DA2}" srcOrd="1" destOrd="0" presId="urn:microsoft.com/office/officeart/2018/2/layout/IconCircleList"/>
    <dgm:cxn modelId="{6C6ED1FC-80C3-4377-9128-2C3DD09EADF9}" type="presParOf" srcId="{8A9E9DF1-6ED8-4046-BB77-4FED07FC2B2A}" destId="{8ADD4D1F-4755-482A-8178-33D6F2F5CDA0}" srcOrd="2" destOrd="0" presId="urn:microsoft.com/office/officeart/2018/2/layout/IconCircleList"/>
    <dgm:cxn modelId="{63720495-F549-4A90-856C-160BA644D6AD}" type="presParOf" srcId="{8A9E9DF1-6ED8-4046-BB77-4FED07FC2B2A}" destId="{BEF6AE18-E9A8-49CA-AF94-3BB78EDA14A5}" srcOrd="3" destOrd="0" presId="urn:microsoft.com/office/officeart/2018/2/layout/IconCircleList"/>
    <dgm:cxn modelId="{71EA0569-EDF9-4727-8A9A-DE6970BEA211}" type="presParOf" srcId="{2374E4EA-7807-4296-A355-DFD5DC603AF1}" destId="{A65D9A19-7EF7-4532-A6F7-54C838762635}" srcOrd="1" destOrd="0" presId="urn:microsoft.com/office/officeart/2018/2/layout/IconCircleList"/>
    <dgm:cxn modelId="{675225B1-1073-4B8F-9EED-3AF88D105262}" type="presParOf" srcId="{2374E4EA-7807-4296-A355-DFD5DC603AF1}" destId="{030C3BC7-4EB8-4BDE-B870-A6A07048053C}" srcOrd="2" destOrd="0" presId="urn:microsoft.com/office/officeart/2018/2/layout/IconCircleList"/>
    <dgm:cxn modelId="{5FEBDE57-52E8-40C6-9063-C8DCA83C390E}" type="presParOf" srcId="{030C3BC7-4EB8-4BDE-B870-A6A07048053C}" destId="{93F54D3B-CF18-40BC-9D56-531A97D49A56}" srcOrd="0" destOrd="0" presId="urn:microsoft.com/office/officeart/2018/2/layout/IconCircleList"/>
    <dgm:cxn modelId="{29AAB28B-89BD-4186-BD6B-9D1F9925959F}" type="presParOf" srcId="{030C3BC7-4EB8-4BDE-B870-A6A07048053C}" destId="{5CB77F13-F221-4094-8836-D3BA3432D35D}" srcOrd="1" destOrd="0" presId="urn:microsoft.com/office/officeart/2018/2/layout/IconCircleList"/>
    <dgm:cxn modelId="{1B436F40-8961-489B-980D-25587F8BA4AA}" type="presParOf" srcId="{030C3BC7-4EB8-4BDE-B870-A6A07048053C}" destId="{AEC2CB4A-AE05-49BD-B0DA-CF41AEB6085E}" srcOrd="2" destOrd="0" presId="urn:microsoft.com/office/officeart/2018/2/layout/IconCircleList"/>
    <dgm:cxn modelId="{A33F2057-E5FB-4D65-9B7F-89E6527CD7C7}" type="presParOf" srcId="{030C3BC7-4EB8-4BDE-B870-A6A07048053C}" destId="{A48B0A8E-9C1E-4B16-80B1-965C5F5CA12A}" srcOrd="3" destOrd="0" presId="urn:microsoft.com/office/officeart/2018/2/layout/IconCircleList"/>
    <dgm:cxn modelId="{E81A3CDB-2DC3-48BB-8968-241DBE270553}" type="presParOf" srcId="{2374E4EA-7807-4296-A355-DFD5DC603AF1}" destId="{B5C99F74-2BFD-4DEB-8A40-165A135268CB}" srcOrd="3" destOrd="0" presId="urn:microsoft.com/office/officeart/2018/2/layout/IconCircleList"/>
    <dgm:cxn modelId="{FFD1CF91-1780-4A8C-8ABF-27D176B97630}" type="presParOf" srcId="{2374E4EA-7807-4296-A355-DFD5DC603AF1}" destId="{014EC634-BED2-4688-AB0F-790EA90CAC92}" srcOrd="4" destOrd="0" presId="urn:microsoft.com/office/officeart/2018/2/layout/IconCircleList"/>
    <dgm:cxn modelId="{5BF66D82-5911-430A-86FC-375D0DFF7110}" type="presParOf" srcId="{014EC634-BED2-4688-AB0F-790EA90CAC92}" destId="{D6FD4A5A-9656-4081-973D-0867429FD4E2}" srcOrd="0" destOrd="0" presId="urn:microsoft.com/office/officeart/2018/2/layout/IconCircleList"/>
    <dgm:cxn modelId="{03EE44F8-A300-4C1A-880F-3FDD22EB5FD0}" type="presParOf" srcId="{014EC634-BED2-4688-AB0F-790EA90CAC92}" destId="{1D575B55-41C0-49B0-A945-BE6280779AE4}" srcOrd="1" destOrd="0" presId="urn:microsoft.com/office/officeart/2018/2/layout/IconCircleList"/>
    <dgm:cxn modelId="{6A02A41D-20CE-4309-B20D-C3C310ABA865}" type="presParOf" srcId="{014EC634-BED2-4688-AB0F-790EA90CAC92}" destId="{9D070C9C-6587-4E7B-B7EA-B6A36FFEB1AD}" srcOrd="2" destOrd="0" presId="urn:microsoft.com/office/officeart/2018/2/layout/IconCircleList"/>
    <dgm:cxn modelId="{9EA082B8-A263-4821-AF87-41E3A31019B2}" type="presParOf" srcId="{014EC634-BED2-4688-AB0F-790EA90CAC92}" destId="{5B94786E-4F11-4022-ACA0-798A6109AD0B}" srcOrd="3" destOrd="0" presId="urn:microsoft.com/office/officeart/2018/2/layout/IconCircleList"/>
    <dgm:cxn modelId="{0D0570DB-9FF7-4B93-86F1-5321611C9C30}" type="presParOf" srcId="{2374E4EA-7807-4296-A355-DFD5DC603AF1}" destId="{6AE55744-9830-4596-B5AD-3A66EE3E735E}" srcOrd="5" destOrd="0" presId="urn:microsoft.com/office/officeart/2018/2/layout/IconCircleList"/>
    <dgm:cxn modelId="{A62C9FC1-6FC7-403E-95A7-A667BB97336D}" type="presParOf" srcId="{2374E4EA-7807-4296-A355-DFD5DC603AF1}" destId="{55F8DCC8-196F-4A5C-BED0-BE7D6AA56DE3}" srcOrd="6" destOrd="0" presId="urn:microsoft.com/office/officeart/2018/2/layout/IconCircleList"/>
    <dgm:cxn modelId="{D2E92EEC-7B8C-4E2F-A3F3-9E933A92B1F7}" type="presParOf" srcId="{55F8DCC8-196F-4A5C-BED0-BE7D6AA56DE3}" destId="{2ED1B4ED-17DC-4968-89FF-D38BCFCAE8E6}" srcOrd="0" destOrd="0" presId="urn:microsoft.com/office/officeart/2018/2/layout/IconCircleList"/>
    <dgm:cxn modelId="{795E73FF-0747-47E8-8303-43EE6F1E3D82}" type="presParOf" srcId="{55F8DCC8-196F-4A5C-BED0-BE7D6AA56DE3}" destId="{3E423A25-889D-4B4D-96EA-46F119B7AC6E}" srcOrd="1" destOrd="0" presId="urn:microsoft.com/office/officeart/2018/2/layout/IconCircleList"/>
    <dgm:cxn modelId="{EE1722C6-DA22-4456-848B-1E44130D4E09}" type="presParOf" srcId="{55F8DCC8-196F-4A5C-BED0-BE7D6AA56DE3}" destId="{F29DB3F4-A69B-4853-87CB-7271B00A2ABC}" srcOrd="2" destOrd="0" presId="urn:microsoft.com/office/officeart/2018/2/layout/IconCircleList"/>
    <dgm:cxn modelId="{A4A0CEAC-076F-4943-A1F8-76DA966A6742}" type="presParOf" srcId="{55F8DCC8-196F-4A5C-BED0-BE7D6AA56DE3}" destId="{B50B4D43-C54B-4106-82F7-4481224C87F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48FFE06-E575-4E5F-B2A1-B7C94F1D63B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43EA336-B078-4A87-8155-407F5F3827FD}">
      <dgm:prSet custT="1"/>
      <dgm:spPr/>
      <dgm:t>
        <a:bodyPr/>
        <a:lstStyle/>
        <a:p>
          <a:r>
            <a:rPr lang="en-US" sz="2000" dirty="0"/>
            <a:t>Yellow Cab generates significantly higher revenue per kilometer.</a:t>
          </a:r>
        </a:p>
      </dgm:t>
    </dgm:pt>
    <dgm:pt modelId="{5B843DAC-7E48-4602-A14C-26CA6876D312}" type="parTrans" cxnId="{66DBC48B-EA8D-4771-8142-D2E954749753}">
      <dgm:prSet/>
      <dgm:spPr/>
      <dgm:t>
        <a:bodyPr/>
        <a:lstStyle/>
        <a:p>
          <a:endParaRPr lang="en-US"/>
        </a:p>
      </dgm:t>
    </dgm:pt>
    <dgm:pt modelId="{D885B9D1-5C57-46CD-84FA-F130A03AE46F}" type="sibTrans" cxnId="{66DBC48B-EA8D-4771-8142-D2E954749753}">
      <dgm:prSet/>
      <dgm:spPr/>
      <dgm:t>
        <a:bodyPr/>
        <a:lstStyle/>
        <a:p>
          <a:endParaRPr lang="en-US"/>
        </a:p>
      </dgm:t>
    </dgm:pt>
    <dgm:pt modelId="{6527A94B-22D8-4121-8469-D000B194DE55}">
      <dgm:prSet custT="1"/>
      <dgm:spPr/>
      <dgm:t>
        <a:bodyPr/>
        <a:lstStyle/>
        <a:p>
          <a:r>
            <a:rPr lang="en-US" sz="2000" dirty="0"/>
            <a:t>No significant difference in the number of users per city between Yellow Cab and Pink Cab.</a:t>
          </a:r>
        </a:p>
      </dgm:t>
    </dgm:pt>
    <dgm:pt modelId="{16382BEC-DED9-4205-BB3E-46A707C4B4B3}" type="parTrans" cxnId="{8A98F04A-0D38-4148-BCB1-39E2D2E83794}">
      <dgm:prSet/>
      <dgm:spPr/>
      <dgm:t>
        <a:bodyPr/>
        <a:lstStyle/>
        <a:p>
          <a:endParaRPr lang="en-US"/>
        </a:p>
      </dgm:t>
    </dgm:pt>
    <dgm:pt modelId="{B46C8CDF-A8C0-4E5F-BE17-97CA1A51EBC6}" type="sibTrans" cxnId="{8A98F04A-0D38-4148-BCB1-39E2D2E83794}">
      <dgm:prSet/>
      <dgm:spPr/>
      <dgm:t>
        <a:bodyPr/>
        <a:lstStyle/>
        <a:p>
          <a:endParaRPr lang="en-US"/>
        </a:p>
      </dgm:t>
    </dgm:pt>
    <dgm:pt modelId="{3031B3F1-6CE5-4B75-AAFF-9D731B22646E}">
      <dgm:prSet custT="1"/>
      <dgm:spPr/>
      <dgm:t>
        <a:bodyPr/>
        <a:lstStyle/>
        <a:p>
          <a:r>
            <a:rPr lang="en-US" sz="2000" dirty="0"/>
            <a:t>Significant gender-based differences in cab usage, with more females using cab services.</a:t>
          </a:r>
        </a:p>
      </dgm:t>
    </dgm:pt>
    <dgm:pt modelId="{3AB0EFB2-5BA6-4F18-AE23-C1EDB18DF2AE}" type="parTrans" cxnId="{CEE33D90-8AAE-49D5-9E34-15E3D36E2FCC}">
      <dgm:prSet/>
      <dgm:spPr/>
      <dgm:t>
        <a:bodyPr/>
        <a:lstStyle/>
        <a:p>
          <a:endParaRPr lang="en-US"/>
        </a:p>
      </dgm:t>
    </dgm:pt>
    <dgm:pt modelId="{94DE250F-9E08-4BB2-9D93-CE890862F7CF}" type="sibTrans" cxnId="{CEE33D90-8AAE-49D5-9E34-15E3D36E2FCC}">
      <dgm:prSet/>
      <dgm:spPr/>
      <dgm:t>
        <a:bodyPr/>
        <a:lstStyle/>
        <a:p>
          <a:endParaRPr lang="en-US"/>
        </a:p>
      </dgm:t>
    </dgm:pt>
    <dgm:pt modelId="{78AF7A77-5957-4A02-99A8-56A1B3128DAE}">
      <dgm:prSet custT="1"/>
      <dgm:spPr/>
      <dgm:t>
        <a:bodyPr/>
        <a:lstStyle/>
        <a:p>
          <a:r>
            <a:rPr lang="en-US" sz="2000" dirty="0"/>
            <a:t>No significant differences in cab usage based on age or income.</a:t>
          </a:r>
        </a:p>
      </dgm:t>
    </dgm:pt>
    <dgm:pt modelId="{9E6F19B9-4FD2-467F-B6CD-CF7032441A1A}" type="parTrans" cxnId="{F58611FE-95C0-423B-9D95-BDEF489CC015}">
      <dgm:prSet/>
      <dgm:spPr/>
      <dgm:t>
        <a:bodyPr/>
        <a:lstStyle/>
        <a:p>
          <a:endParaRPr lang="en-US"/>
        </a:p>
      </dgm:t>
    </dgm:pt>
    <dgm:pt modelId="{7B64DB24-9B43-4758-8C6F-320D57535870}" type="sibTrans" cxnId="{F58611FE-95C0-423B-9D95-BDEF489CC015}">
      <dgm:prSet/>
      <dgm:spPr/>
      <dgm:t>
        <a:bodyPr/>
        <a:lstStyle/>
        <a:p>
          <a:endParaRPr lang="en-US"/>
        </a:p>
      </dgm:t>
    </dgm:pt>
    <dgm:pt modelId="{A2387E48-080A-4FDB-864E-6A0235DD7D52}">
      <dgm:prSet custT="1"/>
      <dgm:spPr/>
      <dgm:t>
        <a:bodyPr/>
        <a:lstStyle/>
        <a:p>
          <a:r>
            <a:rPr lang="en-US" sz="2000" dirty="0"/>
            <a:t>Higher contribution of repeat customers to Yellow Cab's total revenue.</a:t>
          </a:r>
        </a:p>
      </dgm:t>
    </dgm:pt>
    <dgm:pt modelId="{7C649734-2A59-458D-B5C2-0FDB879329E5}" type="parTrans" cxnId="{F3757C23-6E85-4552-A5A7-6139BF1C6A26}">
      <dgm:prSet/>
      <dgm:spPr/>
      <dgm:t>
        <a:bodyPr/>
        <a:lstStyle/>
        <a:p>
          <a:endParaRPr lang="en-US"/>
        </a:p>
      </dgm:t>
    </dgm:pt>
    <dgm:pt modelId="{1D026310-BC62-45BF-81E1-B2D080F66B3A}" type="sibTrans" cxnId="{F3757C23-6E85-4552-A5A7-6139BF1C6A26}">
      <dgm:prSet/>
      <dgm:spPr/>
      <dgm:t>
        <a:bodyPr/>
        <a:lstStyle/>
        <a:p>
          <a:endParaRPr lang="en-US"/>
        </a:p>
      </dgm:t>
    </dgm:pt>
    <dgm:pt modelId="{92332D06-54F7-4579-9150-E61D0F2CAA52}" type="pres">
      <dgm:prSet presAssocID="{248FFE06-E575-4E5F-B2A1-B7C94F1D63BD}" presName="linear" presStyleCnt="0">
        <dgm:presLayoutVars>
          <dgm:animLvl val="lvl"/>
          <dgm:resizeHandles val="exact"/>
        </dgm:presLayoutVars>
      </dgm:prSet>
      <dgm:spPr/>
    </dgm:pt>
    <dgm:pt modelId="{47F82CE2-A94C-4D1F-A820-DB3112D3A4C8}" type="pres">
      <dgm:prSet presAssocID="{A43EA336-B078-4A87-8155-407F5F3827FD}" presName="parentText" presStyleLbl="node1" presStyleIdx="0" presStyleCnt="5">
        <dgm:presLayoutVars>
          <dgm:chMax val="0"/>
          <dgm:bulletEnabled val="1"/>
        </dgm:presLayoutVars>
      </dgm:prSet>
      <dgm:spPr/>
    </dgm:pt>
    <dgm:pt modelId="{F282D5DF-101A-47C0-BE2C-6E580BFA1DCE}" type="pres">
      <dgm:prSet presAssocID="{D885B9D1-5C57-46CD-84FA-F130A03AE46F}" presName="spacer" presStyleCnt="0"/>
      <dgm:spPr/>
    </dgm:pt>
    <dgm:pt modelId="{27CFFD0C-1039-4B36-B39A-04DF1A0795A7}" type="pres">
      <dgm:prSet presAssocID="{6527A94B-22D8-4121-8469-D000B194DE55}" presName="parentText" presStyleLbl="node1" presStyleIdx="1" presStyleCnt="5">
        <dgm:presLayoutVars>
          <dgm:chMax val="0"/>
          <dgm:bulletEnabled val="1"/>
        </dgm:presLayoutVars>
      </dgm:prSet>
      <dgm:spPr/>
    </dgm:pt>
    <dgm:pt modelId="{62CD92FF-79FE-431B-BCF8-8FE7FF458488}" type="pres">
      <dgm:prSet presAssocID="{B46C8CDF-A8C0-4E5F-BE17-97CA1A51EBC6}" presName="spacer" presStyleCnt="0"/>
      <dgm:spPr/>
    </dgm:pt>
    <dgm:pt modelId="{ABE84141-160F-41A0-AE3C-2CEE5B29B941}" type="pres">
      <dgm:prSet presAssocID="{3031B3F1-6CE5-4B75-AAFF-9D731B22646E}" presName="parentText" presStyleLbl="node1" presStyleIdx="2" presStyleCnt="5">
        <dgm:presLayoutVars>
          <dgm:chMax val="0"/>
          <dgm:bulletEnabled val="1"/>
        </dgm:presLayoutVars>
      </dgm:prSet>
      <dgm:spPr/>
    </dgm:pt>
    <dgm:pt modelId="{956DF2BC-D36F-446E-8245-3EBEBE92568D}" type="pres">
      <dgm:prSet presAssocID="{94DE250F-9E08-4BB2-9D93-CE890862F7CF}" presName="spacer" presStyleCnt="0"/>
      <dgm:spPr/>
    </dgm:pt>
    <dgm:pt modelId="{287F3574-9BAD-4C0D-A9EF-A080F9493B96}" type="pres">
      <dgm:prSet presAssocID="{78AF7A77-5957-4A02-99A8-56A1B3128DAE}" presName="parentText" presStyleLbl="node1" presStyleIdx="3" presStyleCnt="5">
        <dgm:presLayoutVars>
          <dgm:chMax val="0"/>
          <dgm:bulletEnabled val="1"/>
        </dgm:presLayoutVars>
      </dgm:prSet>
      <dgm:spPr/>
    </dgm:pt>
    <dgm:pt modelId="{C1A3ABA4-8189-4B50-8787-37EB30433045}" type="pres">
      <dgm:prSet presAssocID="{7B64DB24-9B43-4758-8C6F-320D57535870}" presName="spacer" presStyleCnt="0"/>
      <dgm:spPr/>
    </dgm:pt>
    <dgm:pt modelId="{D561217A-1557-4AFE-AE25-9CC61F30404F}" type="pres">
      <dgm:prSet presAssocID="{A2387E48-080A-4FDB-864E-6A0235DD7D52}" presName="parentText" presStyleLbl="node1" presStyleIdx="4" presStyleCnt="5">
        <dgm:presLayoutVars>
          <dgm:chMax val="0"/>
          <dgm:bulletEnabled val="1"/>
        </dgm:presLayoutVars>
      </dgm:prSet>
      <dgm:spPr/>
    </dgm:pt>
  </dgm:ptLst>
  <dgm:cxnLst>
    <dgm:cxn modelId="{F3757C23-6E85-4552-A5A7-6139BF1C6A26}" srcId="{248FFE06-E575-4E5F-B2A1-B7C94F1D63BD}" destId="{A2387E48-080A-4FDB-864E-6A0235DD7D52}" srcOrd="4" destOrd="0" parTransId="{7C649734-2A59-458D-B5C2-0FDB879329E5}" sibTransId="{1D026310-BC62-45BF-81E1-B2D080F66B3A}"/>
    <dgm:cxn modelId="{8A98F04A-0D38-4148-BCB1-39E2D2E83794}" srcId="{248FFE06-E575-4E5F-B2A1-B7C94F1D63BD}" destId="{6527A94B-22D8-4121-8469-D000B194DE55}" srcOrd="1" destOrd="0" parTransId="{16382BEC-DED9-4205-BB3E-46A707C4B4B3}" sibTransId="{B46C8CDF-A8C0-4E5F-BE17-97CA1A51EBC6}"/>
    <dgm:cxn modelId="{B9EDC650-3209-459D-A3B4-5C2284BD0FD9}" type="presOf" srcId="{248FFE06-E575-4E5F-B2A1-B7C94F1D63BD}" destId="{92332D06-54F7-4579-9150-E61D0F2CAA52}" srcOrd="0" destOrd="0" presId="urn:microsoft.com/office/officeart/2005/8/layout/vList2"/>
    <dgm:cxn modelId="{9FAC2383-DD02-464D-A456-FEB4323FDD40}" type="presOf" srcId="{6527A94B-22D8-4121-8469-D000B194DE55}" destId="{27CFFD0C-1039-4B36-B39A-04DF1A0795A7}" srcOrd="0" destOrd="0" presId="urn:microsoft.com/office/officeart/2005/8/layout/vList2"/>
    <dgm:cxn modelId="{66DBC48B-EA8D-4771-8142-D2E954749753}" srcId="{248FFE06-E575-4E5F-B2A1-B7C94F1D63BD}" destId="{A43EA336-B078-4A87-8155-407F5F3827FD}" srcOrd="0" destOrd="0" parTransId="{5B843DAC-7E48-4602-A14C-26CA6876D312}" sibTransId="{D885B9D1-5C57-46CD-84FA-F130A03AE46F}"/>
    <dgm:cxn modelId="{CEE33D90-8AAE-49D5-9E34-15E3D36E2FCC}" srcId="{248FFE06-E575-4E5F-B2A1-B7C94F1D63BD}" destId="{3031B3F1-6CE5-4B75-AAFF-9D731B22646E}" srcOrd="2" destOrd="0" parTransId="{3AB0EFB2-5BA6-4F18-AE23-C1EDB18DF2AE}" sibTransId="{94DE250F-9E08-4BB2-9D93-CE890862F7CF}"/>
    <dgm:cxn modelId="{E07E69A7-B268-4289-BC9C-05176A2244B2}" type="presOf" srcId="{A2387E48-080A-4FDB-864E-6A0235DD7D52}" destId="{D561217A-1557-4AFE-AE25-9CC61F30404F}" srcOrd="0" destOrd="0" presId="urn:microsoft.com/office/officeart/2005/8/layout/vList2"/>
    <dgm:cxn modelId="{EE2326CC-1360-4BC7-AB6E-D46E7B3037A4}" type="presOf" srcId="{78AF7A77-5957-4A02-99A8-56A1B3128DAE}" destId="{287F3574-9BAD-4C0D-A9EF-A080F9493B96}" srcOrd="0" destOrd="0" presId="urn:microsoft.com/office/officeart/2005/8/layout/vList2"/>
    <dgm:cxn modelId="{CC09CFD9-FFA6-4ED2-92FB-8835FD195909}" type="presOf" srcId="{A43EA336-B078-4A87-8155-407F5F3827FD}" destId="{47F82CE2-A94C-4D1F-A820-DB3112D3A4C8}" srcOrd="0" destOrd="0" presId="urn:microsoft.com/office/officeart/2005/8/layout/vList2"/>
    <dgm:cxn modelId="{D9DEC8F7-A550-422E-8117-BB414D9B6EAE}" type="presOf" srcId="{3031B3F1-6CE5-4B75-AAFF-9D731B22646E}" destId="{ABE84141-160F-41A0-AE3C-2CEE5B29B941}" srcOrd="0" destOrd="0" presId="urn:microsoft.com/office/officeart/2005/8/layout/vList2"/>
    <dgm:cxn modelId="{F58611FE-95C0-423B-9D95-BDEF489CC015}" srcId="{248FFE06-E575-4E5F-B2A1-B7C94F1D63BD}" destId="{78AF7A77-5957-4A02-99A8-56A1B3128DAE}" srcOrd="3" destOrd="0" parTransId="{9E6F19B9-4FD2-467F-B6CD-CF7032441A1A}" sibTransId="{7B64DB24-9B43-4758-8C6F-320D57535870}"/>
    <dgm:cxn modelId="{7F00A823-8408-4FB3-8787-FE351562A056}" type="presParOf" srcId="{92332D06-54F7-4579-9150-E61D0F2CAA52}" destId="{47F82CE2-A94C-4D1F-A820-DB3112D3A4C8}" srcOrd="0" destOrd="0" presId="urn:microsoft.com/office/officeart/2005/8/layout/vList2"/>
    <dgm:cxn modelId="{8FCE7A29-F85A-482B-BC04-3DF2E2084B4C}" type="presParOf" srcId="{92332D06-54F7-4579-9150-E61D0F2CAA52}" destId="{F282D5DF-101A-47C0-BE2C-6E580BFA1DCE}" srcOrd="1" destOrd="0" presId="urn:microsoft.com/office/officeart/2005/8/layout/vList2"/>
    <dgm:cxn modelId="{822BFA31-905D-4B89-806A-15FD0242CC21}" type="presParOf" srcId="{92332D06-54F7-4579-9150-E61D0F2CAA52}" destId="{27CFFD0C-1039-4B36-B39A-04DF1A0795A7}" srcOrd="2" destOrd="0" presId="urn:microsoft.com/office/officeart/2005/8/layout/vList2"/>
    <dgm:cxn modelId="{FC29405F-1EE6-4557-9793-2E42E7E455D8}" type="presParOf" srcId="{92332D06-54F7-4579-9150-E61D0F2CAA52}" destId="{62CD92FF-79FE-431B-BCF8-8FE7FF458488}" srcOrd="3" destOrd="0" presId="urn:microsoft.com/office/officeart/2005/8/layout/vList2"/>
    <dgm:cxn modelId="{1B1A4081-31BD-4775-A0E3-827C7B6C1042}" type="presParOf" srcId="{92332D06-54F7-4579-9150-E61D0F2CAA52}" destId="{ABE84141-160F-41A0-AE3C-2CEE5B29B941}" srcOrd="4" destOrd="0" presId="urn:microsoft.com/office/officeart/2005/8/layout/vList2"/>
    <dgm:cxn modelId="{21595E04-6C9F-4FF1-A006-9A32DCDD4F2F}" type="presParOf" srcId="{92332D06-54F7-4579-9150-E61D0F2CAA52}" destId="{956DF2BC-D36F-446E-8245-3EBEBE92568D}" srcOrd="5" destOrd="0" presId="urn:microsoft.com/office/officeart/2005/8/layout/vList2"/>
    <dgm:cxn modelId="{85BC71AD-05B2-4D84-905C-4A8FB5B2A1E3}" type="presParOf" srcId="{92332D06-54F7-4579-9150-E61D0F2CAA52}" destId="{287F3574-9BAD-4C0D-A9EF-A080F9493B96}" srcOrd="6" destOrd="0" presId="urn:microsoft.com/office/officeart/2005/8/layout/vList2"/>
    <dgm:cxn modelId="{7699732A-34E5-4548-B29E-3A37029BA304}" type="presParOf" srcId="{92332D06-54F7-4579-9150-E61D0F2CAA52}" destId="{C1A3ABA4-8189-4B50-8787-37EB30433045}" srcOrd="7" destOrd="0" presId="urn:microsoft.com/office/officeart/2005/8/layout/vList2"/>
    <dgm:cxn modelId="{4E400F25-A943-40CC-A044-944D858CD989}" type="presParOf" srcId="{92332D06-54F7-4579-9150-E61D0F2CAA52}" destId="{D561217A-1557-4AFE-AE25-9CC61F30404F}"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D964E3-8FC5-43BB-9A5D-620C4D20470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CE8A4D3-0152-4B2F-A157-244F1261E7FD}">
      <dgm:prSet custT="1"/>
      <dgm:spPr/>
      <dgm:t>
        <a:bodyPr/>
        <a:lstStyle/>
        <a:p>
          <a:pPr>
            <a:lnSpc>
              <a:spcPct val="100000"/>
            </a:lnSpc>
          </a:pPr>
          <a:r>
            <a:rPr lang="en-US" sz="2000" dirty="0"/>
            <a:t>XYZ is looking to invest in the Cab Industry due to its rapid growth in recent years.</a:t>
          </a:r>
        </a:p>
      </dgm:t>
    </dgm:pt>
    <dgm:pt modelId="{B5FDE317-97AC-4BF5-B434-0093AD962649}" type="parTrans" cxnId="{7ACDA8F9-976A-4787-805D-880FB902CDA9}">
      <dgm:prSet/>
      <dgm:spPr/>
      <dgm:t>
        <a:bodyPr/>
        <a:lstStyle/>
        <a:p>
          <a:endParaRPr lang="en-US"/>
        </a:p>
      </dgm:t>
    </dgm:pt>
    <dgm:pt modelId="{0601A189-8039-4B7D-B44A-BCD9108C0E8C}" type="sibTrans" cxnId="{7ACDA8F9-976A-4787-805D-880FB902CDA9}">
      <dgm:prSet/>
      <dgm:spPr/>
      <dgm:t>
        <a:bodyPr/>
        <a:lstStyle/>
        <a:p>
          <a:endParaRPr lang="en-US"/>
        </a:p>
      </dgm:t>
    </dgm:pt>
    <dgm:pt modelId="{1F768A49-6226-47B7-B356-91624170CCDE}">
      <dgm:prSet custT="1"/>
      <dgm:spPr/>
      <dgm:t>
        <a:bodyPr/>
        <a:lstStyle/>
        <a:p>
          <a:pPr>
            <a:lnSpc>
              <a:spcPct val="100000"/>
            </a:lnSpc>
          </a:pPr>
          <a:r>
            <a:rPr lang="en-US" sz="2000" dirty="0"/>
            <a:t>Following their Go-to-Market(G2M) business strategy, they want to understand the market before taking the final decision.</a:t>
          </a:r>
        </a:p>
      </dgm:t>
    </dgm:pt>
    <dgm:pt modelId="{C0D8B508-9991-48F9-AE19-D9250B5C7956}" type="parTrans" cxnId="{F3276EA9-41C3-4581-9330-7434D58035F9}">
      <dgm:prSet/>
      <dgm:spPr/>
      <dgm:t>
        <a:bodyPr/>
        <a:lstStyle/>
        <a:p>
          <a:endParaRPr lang="en-US"/>
        </a:p>
      </dgm:t>
    </dgm:pt>
    <dgm:pt modelId="{79443CC8-1B30-4D3C-A983-1F71F8515FA8}" type="sibTrans" cxnId="{F3276EA9-41C3-4581-9330-7434D58035F9}">
      <dgm:prSet/>
      <dgm:spPr/>
      <dgm:t>
        <a:bodyPr/>
        <a:lstStyle/>
        <a:p>
          <a:endParaRPr lang="en-US"/>
        </a:p>
      </dgm:t>
    </dgm:pt>
    <dgm:pt modelId="{D72AB789-E48C-4BA6-88E1-81F4D500AF9C}">
      <dgm:prSet custT="1"/>
      <dgm:spPr/>
      <dgm:t>
        <a:bodyPr/>
        <a:lstStyle/>
        <a:p>
          <a:pPr>
            <a:lnSpc>
              <a:spcPct val="100000"/>
            </a:lnSpc>
          </a:pPr>
          <a:r>
            <a:rPr lang="en-US" sz="2000" dirty="0"/>
            <a:t>The goal of the analysis is to provide company XYZ with actionable insight to identify the right company to make an investment.</a:t>
          </a:r>
        </a:p>
      </dgm:t>
    </dgm:pt>
    <dgm:pt modelId="{625F1648-BEE4-4B23-B803-2CED38882639}" type="parTrans" cxnId="{DAF9ADF7-6192-49F6-B161-325B2663CB80}">
      <dgm:prSet/>
      <dgm:spPr/>
      <dgm:t>
        <a:bodyPr/>
        <a:lstStyle/>
        <a:p>
          <a:endParaRPr lang="en-US"/>
        </a:p>
      </dgm:t>
    </dgm:pt>
    <dgm:pt modelId="{0584E16B-F10F-433B-ADD8-1707AD339048}" type="sibTrans" cxnId="{DAF9ADF7-6192-49F6-B161-325B2663CB80}">
      <dgm:prSet/>
      <dgm:spPr/>
      <dgm:t>
        <a:bodyPr/>
        <a:lstStyle/>
        <a:p>
          <a:endParaRPr lang="en-US"/>
        </a:p>
      </dgm:t>
    </dgm:pt>
    <dgm:pt modelId="{FF7801FD-F21F-402E-9639-7C8712AD4080}" type="pres">
      <dgm:prSet presAssocID="{ADD964E3-8FC5-43BB-9A5D-620C4D204709}" presName="root" presStyleCnt="0">
        <dgm:presLayoutVars>
          <dgm:dir/>
          <dgm:resizeHandles val="exact"/>
        </dgm:presLayoutVars>
      </dgm:prSet>
      <dgm:spPr/>
    </dgm:pt>
    <dgm:pt modelId="{B114A76A-1943-4513-9C15-B2FE404CFCB0}" type="pres">
      <dgm:prSet presAssocID="{ACE8A4D3-0152-4B2F-A157-244F1261E7FD}" presName="compNode" presStyleCnt="0"/>
      <dgm:spPr/>
    </dgm:pt>
    <dgm:pt modelId="{7CEADE86-EE38-48AA-AAE1-9AB197BE9ABA}" type="pres">
      <dgm:prSet presAssocID="{ACE8A4D3-0152-4B2F-A157-244F1261E7FD}" presName="bgRect" presStyleLbl="bgShp" presStyleIdx="0" presStyleCnt="3"/>
      <dgm:spPr/>
    </dgm:pt>
    <dgm:pt modelId="{69233BCD-13D4-4DD7-A7B7-31C95D528EC5}" type="pres">
      <dgm:prSet presAssocID="{ACE8A4D3-0152-4B2F-A157-244F1261E7F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xi"/>
        </a:ext>
      </dgm:extLst>
    </dgm:pt>
    <dgm:pt modelId="{C2EB3346-E183-4B28-8738-0F952A7D25E4}" type="pres">
      <dgm:prSet presAssocID="{ACE8A4D3-0152-4B2F-A157-244F1261E7FD}" presName="spaceRect" presStyleCnt="0"/>
      <dgm:spPr/>
    </dgm:pt>
    <dgm:pt modelId="{E7086D47-F88E-430E-A688-3F1446C17302}" type="pres">
      <dgm:prSet presAssocID="{ACE8A4D3-0152-4B2F-A157-244F1261E7FD}" presName="parTx" presStyleLbl="revTx" presStyleIdx="0" presStyleCnt="3">
        <dgm:presLayoutVars>
          <dgm:chMax val="0"/>
          <dgm:chPref val="0"/>
        </dgm:presLayoutVars>
      </dgm:prSet>
      <dgm:spPr/>
    </dgm:pt>
    <dgm:pt modelId="{9F56DDB6-BA78-42D0-B3ED-A1AF4BA4EF05}" type="pres">
      <dgm:prSet presAssocID="{0601A189-8039-4B7D-B44A-BCD9108C0E8C}" presName="sibTrans" presStyleCnt="0"/>
      <dgm:spPr/>
    </dgm:pt>
    <dgm:pt modelId="{E4D6C029-543A-4578-B3C6-D5ABD9A1E568}" type="pres">
      <dgm:prSet presAssocID="{1F768A49-6226-47B7-B356-91624170CCDE}" presName="compNode" presStyleCnt="0"/>
      <dgm:spPr/>
    </dgm:pt>
    <dgm:pt modelId="{DA7B4E35-7F4E-4EA1-8209-A13ECCAFD611}" type="pres">
      <dgm:prSet presAssocID="{1F768A49-6226-47B7-B356-91624170CCDE}" presName="bgRect" presStyleLbl="bgShp" presStyleIdx="1" presStyleCnt="3"/>
      <dgm:spPr/>
    </dgm:pt>
    <dgm:pt modelId="{A79D52D2-2ECC-4782-BDFF-9C1B021814A0}" type="pres">
      <dgm:prSet presAssocID="{1F768A49-6226-47B7-B356-91624170CCD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BAA7A128-D1B7-499C-98BA-FC8749E774BD}" type="pres">
      <dgm:prSet presAssocID="{1F768A49-6226-47B7-B356-91624170CCDE}" presName="spaceRect" presStyleCnt="0"/>
      <dgm:spPr/>
    </dgm:pt>
    <dgm:pt modelId="{93CE4A03-6787-4122-9C4D-B40936D101AD}" type="pres">
      <dgm:prSet presAssocID="{1F768A49-6226-47B7-B356-91624170CCDE}" presName="parTx" presStyleLbl="revTx" presStyleIdx="1" presStyleCnt="3">
        <dgm:presLayoutVars>
          <dgm:chMax val="0"/>
          <dgm:chPref val="0"/>
        </dgm:presLayoutVars>
      </dgm:prSet>
      <dgm:spPr/>
    </dgm:pt>
    <dgm:pt modelId="{944355DB-DE6C-440C-9A16-157966901C02}" type="pres">
      <dgm:prSet presAssocID="{79443CC8-1B30-4D3C-A983-1F71F8515FA8}" presName="sibTrans" presStyleCnt="0"/>
      <dgm:spPr/>
    </dgm:pt>
    <dgm:pt modelId="{3CB591B6-D28B-4D38-87DE-E8F0E37891E3}" type="pres">
      <dgm:prSet presAssocID="{D72AB789-E48C-4BA6-88E1-81F4D500AF9C}" presName="compNode" presStyleCnt="0"/>
      <dgm:spPr/>
    </dgm:pt>
    <dgm:pt modelId="{01CE7CB1-EA92-4990-A72F-F17F546A56BD}" type="pres">
      <dgm:prSet presAssocID="{D72AB789-E48C-4BA6-88E1-81F4D500AF9C}" presName="bgRect" presStyleLbl="bgShp" presStyleIdx="2" presStyleCnt="3"/>
      <dgm:spPr/>
    </dgm:pt>
    <dgm:pt modelId="{F77B92F0-A0AA-4132-AE8D-5F737FFEE8F6}" type="pres">
      <dgm:prSet presAssocID="{D72AB789-E48C-4BA6-88E1-81F4D500AF9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385F5B9D-7B63-456E-98EE-2A6AA72C5BC6}" type="pres">
      <dgm:prSet presAssocID="{D72AB789-E48C-4BA6-88E1-81F4D500AF9C}" presName="spaceRect" presStyleCnt="0"/>
      <dgm:spPr/>
    </dgm:pt>
    <dgm:pt modelId="{7ED8CCCD-328C-4710-8D50-1BCBEC02B350}" type="pres">
      <dgm:prSet presAssocID="{D72AB789-E48C-4BA6-88E1-81F4D500AF9C}" presName="parTx" presStyleLbl="revTx" presStyleIdx="2" presStyleCnt="3">
        <dgm:presLayoutVars>
          <dgm:chMax val="0"/>
          <dgm:chPref val="0"/>
        </dgm:presLayoutVars>
      </dgm:prSet>
      <dgm:spPr/>
    </dgm:pt>
  </dgm:ptLst>
  <dgm:cxnLst>
    <dgm:cxn modelId="{E6C7230F-FA61-475D-B57B-372A61E99EBA}" type="presOf" srcId="{ACE8A4D3-0152-4B2F-A157-244F1261E7FD}" destId="{E7086D47-F88E-430E-A688-3F1446C17302}" srcOrd="0" destOrd="0" presId="urn:microsoft.com/office/officeart/2018/2/layout/IconVerticalSolidList"/>
    <dgm:cxn modelId="{4973927F-8D8A-4020-B281-D63A74C526F1}" type="presOf" srcId="{1F768A49-6226-47B7-B356-91624170CCDE}" destId="{93CE4A03-6787-4122-9C4D-B40936D101AD}" srcOrd="0" destOrd="0" presId="urn:microsoft.com/office/officeart/2018/2/layout/IconVerticalSolidList"/>
    <dgm:cxn modelId="{367D1095-4B44-42E5-8CFF-12004059DFA2}" type="presOf" srcId="{ADD964E3-8FC5-43BB-9A5D-620C4D204709}" destId="{FF7801FD-F21F-402E-9639-7C8712AD4080}" srcOrd="0" destOrd="0" presId="urn:microsoft.com/office/officeart/2018/2/layout/IconVerticalSolidList"/>
    <dgm:cxn modelId="{F3276EA9-41C3-4581-9330-7434D58035F9}" srcId="{ADD964E3-8FC5-43BB-9A5D-620C4D204709}" destId="{1F768A49-6226-47B7-B356-91624170CCDE}" srcOrd="1" destOrd="0" parTransId="{C0D8B508-9991-48F9-AE19-D9250B5C7956}" sibTransId="{79443CC8-1B30-4D3C-A983-1F71F8515FA8}"/>
    <dgm:cxn modelId="{EC3CBCF3-2D4A-4E46-A851-03C715924063}" type="presOf" srcId="{D72AB789-E48C-4BA6-88E1-81F4D500AF9C}" destId="{7ED8CCCD-328C-4710-8D50-1BCBEC02B350}" srcOrd="0" destOrd="0" presId="urn:microsoft.com/office/officeart/2018/2/layout/IconVerticalSolidList"/>
    <dgm:cxn modelId="{DAF9ADF7-6192-49F6-B161-325B2663CB80}" srcId="{ADD964E3-8FC5-43BB-9A5D-620C4D204709}" destId="{D72AB789-E48C-4BA6-88E1-81F4D500AF9C}" srcOrd="2" destOrd="0" parTransId="{625F1648-BEE4-4B23-B803-2CED38882639}" sibTransId="{0584E16B-F10F-433B-ADD8-1707AD339048}"/>
    <dgm:cxn modelId="{7ACDA8F9-976A-4787-805D-880FB902CDA9}" srcId="{ADD964E3-8FC5-43BB-9A5D-620C4D204709}" destId="{ACE8A4D3-0152-4B2F-A157-244F1261E7FD}" srcOrd="0" destOrd="0" parTransId="{B5FDE317-97AC-4BF5-B434-0093AD962649}" sibTransId="{0601A189-8039-4B7D-B44A-BCD9108C0E8C}"/>
    <dgm:cxn modelId="{463C8379-61D2-4054-A640-E21B75E4370F}" type="presParOf" srcId="{FF7801FD-F21F-402E-9639-7C8712AD4080}" destId="{B114A76A-1943-4513-9C15-B2FE404CFCB0}" srcOrd="0" destOrd="0" presId="urn:microsoft.com/office/officeart/2018/2/layout/IconVerticalSolidList"/>
    <dgm:cxn modelId="{CAAE4DBB-A894-4E63-9C1C-C529A3536AA2}" type="presParOf" srcId="{B114A76A-1943-4513-9C15-B2FE404CFCB0}" destId="{7CEADE86-EE38-48AA-AAE1-9AB197BE9ABA}" srcOrd="0" destOrd="0" presId="urn:microsoft.com/office/officeart/2018/2/layout/IconVerticalSolidList"/>
    <dgm:cxn modelId="{EC8319DD-5D34-40F0-9E5D-75AA07649AD0}" type="presParOf" srcId="{B114A76A-1943-4513-9C15-B2FE404CFCB0}" destId="{69233BCD-13D4-4DD7-A7B7-31C95D528EC5}" srcOrd="1" destOrd="0" presId="urn:microsoft.com/office/officeart/2018/2/layout/IconVerticalSolidList"/>
    <dgm:cxn modelId="{79DED72C-4166-4159-9CB8-C9AF96119BB4}" type="presParOf" srcId="{B114A76A-1943-4513-9C15-B2FE404CFCB0}" destId="{C2EB3346-E183-4B28-8738-0F952A7D25E4}" srcOrd="2" destOrd="0" presId="urn:microsoft.com/office/officeart/2018/2/layout/IconVerticalSolidList"/>
    <dgm:cxn modelId="{859C5FAD-008C-4E87-9224-03424BFD6107}" type="presParOf" srcId="{B114A76A-1943-4513-9C15-B2FE404CFCB0}" destId="{E7086D47-F88E-430E-A688-3F1446C17302}" srcOrd="3" destOrd="0" presId="urn:microsoft.com/office/officeart/2018/2/layout/IconVerticalSolidList"/>
    <dgm:cxn modelId="{A4DEDE0A-734B-4BF6-9D50-1C2A6B1BBF35}" type="presParOf" srcId="{FF7801FD-F21F-402E-9639-7C8712AD4080}" destId="{9F56DDB6-BA78-42D0-B3ED-A1AF4BA4EF05}" srcOrd="1" destOrd="0" presId="urn:microsoft.com/office/officeart/2018/2/layout/IconVerticalSolidList"/>
    <dgm:cxn modelId="{A4D6E6A0-4685-4D51-BC18-C576C840F874}" type="presParOf" srcId="{FF7801FD-F21F-402E-9639-7C8712AD4080}" destId="{E4D6C029-543A-4578-B3C6-D5ABD9A1E568}" srcOrd="2" destOrd="0" presId="urn:microsoft.com/office/officeart/2018/2/layout/IconVerticalSolidList"/>
    <dgm:cxn modelId="{9B71D6B6-DA7E-478A-9927-BD457F53AEAA}" type="presParOf" srcId="{E4D6C029-543A-4578-B3C6-D5ABD9A1E568}" destId="{DA7B4E35-7F4E-4EA1-8209-A13ECCAFD611}" srcOrd="0" destOrd="0" presId="urn:microsoft.com/office/officeart/2018/2/layout/IconVerticalSolidList"/>
    <dgm:cxn modelId="{4D0EF947-FBE3-4E84-B4D5-B48124F05881}" type="presParOf" srcId="{E4D6C029-543A-4578-B3C6-D5ABD9A1E568}" destId="{A79D52D2-2ECC-4782-BDFF-9C1B021814A0}" srcOrd="1" destOrd="0" presId="urn:microsoft.com/office/officeart/2018/2/layout/IconVerticalSolidList"/>
    <dgm:cxn modelId="{A0A4ACBF-B66A-4295-A5BD-0CAA4C276454}" type="presParOf" srcId="{E4D6C029-543A-4578-B3C6-D5ABD9A1E568}" destId="{BAA7A128-D1B7-499C-98BA-FC8749E774BD}" srcOrd="2" destOrd="0" presId="urn:microsoft.com/office/officeart/2018/2/layout/IconVerticalSolidList"/>
    <dgm:cxn modelId="{ECF342A2-6751-450B-A6F0-BD088E066EF3}" type="presParOf" srcId="{E4D6C029-543A-4578-B3C6-D5ABD9A1E568}" destId="{93CE4A03-6787-4122-9C4D-B40936D101AD}" srcOrd="3" destOrd="0" presId="urn:microsoft.com/office/officeart/2018/2/layout/IconVerticalSolidList"/>
    <dgm:cxn modelId="{D7F6CCEF-6FC0-454A-8CEA-61122A2013CC}" type="presParOf" srcId="{FF7801FD-F21F-402E-9639-7C8712AD4080}" destId="{944355DB-DE6C-440C-9A16-157966901C02}" srcOrd="3" destOrd="0" presId="urn:microsoft.com/office/officeart/2018/2/layout/IconVerticalSolidList"/>
    <dgm:cxn modelId="{5754B8B2-2DD1-4243-9D05-E496507D18C8}" type="presParOf" srcId="{FF7801FD-F21F-402E-9639-7C8712AD4080}" destId="{3CB591B6-D28B-4D38-87DE-E8F0E37891E3}" srcOrd="4" destOrd="0" presId="urn:microsoft.com/office/officeart/2018/2/layout/IconVerticalSolidList"/>
    <dgm:cxn modelId="{5FB4BA28-5916-48D5-B257-51E7BE48134E}" type="presParOf" srcId="{3CB591B6-D28B-4D38-87DE-E8F0E37891E3}" destId="{01CE7CB1-EA92-4990-A72F-F17F546A56BD}" srcOrd="0" destOrd="0" presId="urn:microsoft.com/office/officeart/2018/2/layout/IconVerticalSolidList"/>
    <dgm:cxn modelId="{481B1BE5-ECA2-4711-BD4F-86167BCC1B15}" type="presParOf" srcId="{3CB591B6-D28B-4D38-87DE-E8F0E37891E3}" destId="{F77B92F0-A0AA-4132-AE8D-5F737FFEE8F6}" srcOrd="1" destOrd="0" presId="urn:microsoft.com/office/officeart/2018/2/layout/IconVerticalSolidList"/>
    <dgm:cxn modelId="{C3FB15FC-7945-4ABC-AFEF-6CD0E32BC7D1}" type="presParOf" srcId="{3CB591B6-D28B-4D38-87DE-E8F0E37891E3}" destId="{385F5B9D-7B63-456E-98EE-2A6AA72C5BC6}" srcOrd="2" destOrd="0" presId="urn:microsoft.com/office/officeart/2018/2/layout/IconVerticalSolidList"/>
    <dgm:cxn modelId="{5CC3FFE8-2E08-4DDA-9ED5-482453478817}" type="presParOf" srcId="{3CB591B6-D28B-4D38-87DE-E8F0E37891E3}" destId="{7ED8CCCD-328C-4710-8D50-1BCBEC02B35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3E4ACC-6CDA-4830-8738-06D1876BF314}"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3E3EE078-D83B-4A5F-A907-0A71AAD56BB2}">
      <dgm:prSet custT="1"/>
      <dgm:spPr/>
      <dgm:t>
        <a:bodyPr/>
        <a:lstStyle/>
        <a:p>
          <a:r>
            <a:rPr lang="en-US" sz="2000" dirty="0"/>
            <a:t>Four datasets from January 31, 2016, to December 31, 2018, containing cab transaction details, customer demographics, transaction mappings, and city statistics were explored and analyzed.</a:t>
          </a:r>
        </a:p>
      </dgm:t>
    </dgm:pt>
    <dgm:pt modelId="{CD7CDE0E-28F8-4ABD-867D-223C81870FD3}" type="parTrans" cxnId="{ACC00604-E2C9-4FBC-A524-C50D92746DB9}">
      <dgm:prSet/>
      <dgm:spPr/>
      <dgm:t>
        <a:bodyPr/>
        <a:lstStyle/>
        <a:p>
          <a:endParaRPr lang="en-US"/>
        </a:p>
      </dgm:t>
    </dgm:pt>
    <dgm:pt modelId="{7E5C727E-1347-4DD7-8708-7A9A517A5B45}" type="sibTrans" cxnId="{ACC00604-E2C9-4FBC-A524-C50D92746DB9}">
      <dgm:prSet/>
      <dgm:spPr/>
      <dgm:t>
        <a:bodyPr/>
        <a:lstStyle/>
        <a:p>
          <a:endParaRPr lang="en-US"/>
        </a:p>
      </dgm:t>
    </dgm:pt>
    <dgm:pt modelId="{5172BB0F-5D1A-4783-8C30-68894F86F502}">
      <dgm:prSet custT="1"/>
      <dgm:spPr/>
      <dgm:t>
        <a:bodyPr/>
        <a:lstStyle/>
        <a:p>
          <a:r>
            <a:rPr lang="en-US" sz="2000" dirty="0"/>
            <a:t>The data was merged, processed, and compared, with insights visualized through various charts and graphs to aid in decision-making.</a:t>
          </a:r>
        </a:p>
      </dgm:t>
    </dgm:pt>
    <dgm:pt modelId="{9581839C-A39B-4535-8F55-A405858440BD}" type="parTrans" cxnId="{18FBCBE7-0D98-4A98-91D0-2CF875AE65C9}">
      <dgm:prSet/>
      <dgm:spPr/>
      <dgm:t>
        <a:bodyPr/>
        <a:lstStyle/>
        <a:p>
          <a:endParaRPr lang="en-US"/>
        </a:p>
      </dgm:t>
    </dgm:pt>
    <dgm:pt modelId="{D85DA36D-EDD8-44CF-9DF2-002F8A2A536E}" type="sibTrans" cxnId="{18FBCBE7-0D98-4A98-91D0-2CF875AE65C9}">
      <dgm:prSet/>
      <dgm:spPr/>
      <dgm:t>
        <a:bodyPr/>
        <a:lstStyle/>
        <a:p>
          <a:endParaRPr lang="en-US"/>
        </a:p>
      </dgm:t>
    </dgm:pt>
    <dgm:pt modelId="{BB76D752-E9BB-442E-9559-44DAF6D1EDD7}" type="pres">
      <dgm:prSet presAssocID="{5E3E4ACC-6CDA-4830-8738-06D1876BF314}" presName="linear" presStyleCnt="0">
        <dgm:presLayoutVars>
          <dgm:animLvl val="lvl"/>
          <dgm:resizeHandles val="exact"/>
        </dgm:presLayoutVars>
      </dgm:prSet>
      <dgm:spPr/>
    </dgm:pt>
    <dgm:pt modelId="{5F0D0C9E-D67A-48DE-BDFD-21DB0D2B472E}" type="pres">
      <dgm:prSet presAssocID="{3E3EE078-D83B-4A5F-A907-0A71AAD56BB2}" presName="parentText" presStyleLbl="node1" presStyleIdx="0" presStyleCnt="2">
        <dgm:presLayoutVars>
          <dgm:chMax val="0"/>
          <dgm:bulletEnabled val="1"/>
        </dgm:presLayoutVars>
      </dgm:prSet>
      <dgm:spPr/>
    </dgm:pt>
    <dgm:pt modelId="{071C3798-E30C-4BF3-86BC-CF9302DB400B}" type="pres">
      <dgm:prSet presAssocID="{7E5C727E-1347-4DD7-8708-7A9A517A5B45}" presName="spacer" presStyleCnt="0"/>
      <dgm:spPr/>
    </dgm:pt>
    <dgm:pt modelId="{90E19CC3-DBA4-4561-9CAF-344A2EC82DE8}" type="pres">
      <dgm:prSet presAssocID="{5172BB0F-5D1A-4783-8C30-68894F86F502}" presName="parentText" presStyleLbl="node1" presStyleIdx="1" presStyleCnt="2">
        <dgm:presLayoutVars>
          <dgm:chMax val="0"/>
          <dgm:bulletEnabled val="1"/>
        </dgm:presLayoutVars>
      </dgm:prSet>
      <dgm:spPr/>
    </dgm:pt>
  </dgm:ptLst>
  <dgm:cxnLst>
    <dgm:cxn modelId="{ACC00604-E2C9-4FBC-A524-C50D92746DB9}" srcId="{5E3E4ACC-6CDA-4830-8738-06D1876BF314}" destId="{3E3EE078-D83B-4A5F-A907-0A71AAD56BB2}" srcOrd="0" destOrd="0" parTransId="{CD7CDE0E-28F8-4ABD-867D-223C81870FD3}" sibTransId="{7E5C727E-1347-4DD7-8708-7A9A517A5B45}"/>
    <dgm:cxn modelId="{636A8058-34A9-48E5-A008-6EA805C5F92C}" type="presOf" srcId="{5172BB0F-5D1A-4783-8C30-68894F86F502}" destId="{90E19CC3-DBA4-4561-9CAF-344A2EC82DE8}" srcOrd="0" destOrd="0" presId="urn:microsoft.com/office/officeart/2005/8/layout/vList2"/>
    <dgm:cxn modelId="{542EA5BA-44B6-47D7-87E2-9802AA977A07}" type="presOf" srcId="{3E3EE078-D83B-4A5F-A907-0A71AAD56BB2}" destId="{5F0D0C9E-D67A-48DE-BDFD-21DB0D2B472E}" srcOrd="0" destOrd="0" presId="urn:microsoft.com/office/officeart/2005/8/layout/vList2"/>
    <dgm:cxn modelId="{3116F8D9-70C3-494F-B882-1447D9DEC239}" type="presOf" srcId="{5E3E4ACC-6CDA-4830-8738-06D1876BF314}" destId="{BB76D752-E9BB-442E-9559-44DAF6D1EDD7}" srcOrd="0" destOrd="0" presId="urn:microsoft.com/office/officeart/2005/8/layout/vList2"/>
    <dgm:cxn modelId="{18FBCBE7-0D98-4A98-91D0-2CF875AE65C9}" srcId="{5E3E4ACC-6CDA-4830-8738-06D1876BF314}" destId="{5172BB0F-5D1A-4783-8C30-68894F86F502}" srcOrd="1" destOrd="0" parTransId="{9581839C-A39B-4535-8F55-A405858440BD}" sibTransId="{D85DA36D-EDD8-44CF-9DF2-002F8A2A536E}"/>
    <dgm:cxn modelId="{2CF68855-FD61-4E0B-9710-5A5AFCAB5B61}" type="presParOf" srcId="{BB76D752-E9BB-442E-9559-44DAF6D1EDD7}" destId="{5F0D0C9E-D67A-48DE-BDFD-21DB0D2B472E}" srcOrd="0" destOrd="0" presId="urn:microsoft.com/office/officeart/2005/8/layout/vList2"/>
    <dgm:cxn modelId="{11A3AE12-956D-4865-9D9C-31D422CF1439}" type="presParOf" srcId="{BB76D752-E9BB-442E-9559-44DAF6D1EDD7}" destId="{071C3798-E30C-4BF3-86BC-CF9302DB400B}" srcOrd="1" destOrd="0" presId="urn:microsoft.com/office/officeart/2005/8/layout/vList2"/>
    <dgm:cxn modelId="{292C3AA9-9BCA-4FCD-A091-013CCE4C8977}" type="presParOf" srcId="{BB76D752-E9BB-442E-9559-44DAF6D1EDD7}" destId="{90E19CC3-DBA4-4561-9CAF-344A2EC82DE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74AAB5-1AF6-48DD-99FF-EFD449DFD851}"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AE6ED904-A954-4F33-AD22-F3075907C79B}">
      <dgm:prSet custT="1"/>
      <dgm:spPr/>
      <dgm:t>
        <a:bodyPr/>
        <a:lstStyle/>
        <a:p>
          <a:r>
            <a:rPr lang="en-US" sz="2000" dirty="0"/>
            <a:t>Exploratory Data Analysis (EDA) refers to the process of analyzing datasets to summarize the main characteristics using visual methods.</a:t>
          </a:r>
        </a:p>
      </dgm:t>
    </dgm:pt>
    <dgm:pt modelId="{7EB7F97C-5A77-4748-8FAB-EE72F6B318CF}" type="parTrans" cxnId="{3CBF0E27-920E-460F-A6BB-07AE57F26D72}">
      <dgm:prSet/>
      <dgm:spPr/>
      <dgm:t>
        <a:bodyPr/>
        <a:lstStyle/>
        <a:p>
          <a:endParaRPr lang="en-US"/>
        </a:p>
      </dgm:t>
    </dgm:pt>
    <dgm:pt modelId="{19E31426-D2AC-4F5D-96A2-76BFC8744DE5}" type="sibTrans" cxnId="{3CBF0E27-920E-460F-A6BB-07AE57F26D72}">
      <dgm:prSet/>
      <dgm:spPr/>
      <dgm:t>
        <a:bodyPr/>
        <a:lstStyle/>
        <a:p>
          <a:endParaRPr lang="en-US"/>
        </a:p>
      </dgm:t>
    </dgm:pt>
    <dgm:pt modelId="{7D597663-7702-4334-90A7-9A6B77874DAC}">
      <dgm:prSet custT="1"/>
      <dgm:spPr/>
      <dgm:t>
        <a:bodyPr/>
        <a:lstStyle/>
        <a:p>
          <a:r>
            <a:rPr lang="en-US" sz="2000" dirty="0"/>
            <a:t>The following slides will look at an in-depth analysis of various aspects of cab service performance.</a:t>
          </a:r>
        </a:p>
      </dgm:t>
    </dgm:pt>
    <dgm:pt modelId="{5A0E8910-7F11-47C3-8298-A0FC74169C5B}" type="parTrans" cxnId="{485C7705-6B91-4DFC-9BC9-4EB40D16D8AD}">
      <dgm:prSet/>
      <dgm:spPr/>
      <dgm:t>
        <a:bodyPr/>
        <a:lstStyle/>
        <a:p>
          <a:endParaRPr lang="en-US"/>
        </a:p>
      </dgm:t>
    </dgm:pt>
    <dgm:pt modelId="{D4C7ABB8-41E9-4124-8D2B-2DE27B807E18}" type="sibTrans" cxnId="{485C7705-6B91-4DFC-9BC9-4EB40D16D8AD}">
      <dgm:prSet/>
      <dgm:spPr/>
      <dgm:t>
        <a:bodyPr/>
        <a:lstStyle/>
        <a:p>
          <a:endParaRPr lang="en-US"/>
        </a:p>
      </dgm:t>
    </dgm:pt>
    <dgm:pt modelId="{A46D5CDF-FDD0-4174-B058-96ACBE055C3E}" type="pres">
      <dgm:prSet presAssocID="{9074AAB5-1AF6-48DD-99FF-EFD449DFD851}" presName="root" presStyleCnt="0">
        <dgm:presLayoutVars>
          <dgm:dir/>
          <dgm:resizeHandles val="exact"/>
        </dgm:presLayoutVars>
      </dgm:prSet>
      <dgm:spPr/>
    </dgm:pt>
    <dgm:pt modelId="{B77441B3-0F7B-453B-8A1F-0BC82BCC8E67}" type="pres">
      <dgm:prSet presAssocID="{AE6ED904-A954-4F33-AD22-F3075907C79B}" presName="compNode" presStyleCnt="0"/>
      <dgm:spPr/>
    </dgm:pt>
    <dgm:pt modelId="{367F4380-F13C-4697-91C0-56C6E158C910}" type="pres">
      <dgm:prSet presAssocID="{AE6ED904-A954-4F33-AD22-F3075907C79B}" presName="bgRect" presStyleLbl="bgShp" presStyleIdx="0" presStyleCnt="2"/>
      <dgm:spPr/>
    </dgm:pt>
    <dgm:pt modelId="{AA285E27-490B-4B5F-82E9-142AEB05467A}" type="pres">
      <dgm:prSet presAssocID="{AE6ED904-A954-4F33-AD22-F3075907C79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2F0C9A02-57C8-4F9D-B773-0A9DDA850F1D}" type="pres">
      <dgm:prSet presAssocID="{AE6ED904-A954-4F33-AD22-F3075907C79B}" presName="spaceRect" presStyleCnt="0"/>
      <dgm:spPr/>
    </dgm:pt>
    <dgm:pt modelId="{8754198D-2A3F-43B8-B027-A380403038C0}" type="pres">
      <dgm:prSet presAssocID="{AE6ED904-A954-4F33-AD22-F3075907C79B}" presName="parTx" presStyleLbl="revTx" presStyleIdx="0" presStyleCnt="2">
        <dgm:presLayoutVars>
          <dgm:chMax val="0"/>
          <dgm:chPref val="0"/>
        </dgm:presLayoutVars>
      </dgm:prSet>
      <dgm:spPr/>
    </dgm:pt>
    <dgm:pt modelId="{4F2F02F3-05AE-4EFC-A615-6C316E865F3D}" type="pres">
      <dgm:prSet presAssocID="{19E31426-D2AC-4F5D-96A2-76BFC8744DE5}" presName="sibTrans" presStyleCnt="0"/>
      <dgm:spPr/>
    </dgm:pt>
    <dgm:pt modelId="{30814A58-1E6D-40CF-93EA-DC9A1BCBE01C}" type="pres">
      <dgm:prSet presAssocID="{7D597663-7702-4334-90A7-9A6B77874DAC}" presName="compNode" presStyleCnt="0"/>
      <dgm:spPr/>
    </dgm:pt>
    <dgm:pt modelId="{CC5FEBD7-CA11-4CC6-822A-6B29F011A2D0}" type="pres">
      <dgm:prSet presAssocID="{7D597663-7702-4334-90A7-9A6B77874DAC}" presName="bgRect" presStyleLbl="bgShp" presStyleIdx="1" presStyleCnt="2"/>
      <dgm:spPr/>
    </dgm:pt>
    <dgm:pt modelId="{6586A7C2-689E-4066-8B20-00B2E76AF883}" type="pres">
      <dgm:prSet presAssocID="{7D597663-7702-4334-90A7-9A6B77874DA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acher"/>
        </a:ext>
      </dgm:extLst>
    </dgm:pt>
    <dgm:pt modelId="{4D036B0C-1E5C-4841-BDEB-82F155A38BA6}" type="pres">
      <dgm:prSet presAssocID="{7D597663-7702-4334-90A7-9A6B77874DAC}" presName="spaceRect" presStyleCnt="0"/>
      <dgm:spPr/>
    </dgm:pt>
    <dgm:pt modelId="{56C73B94-A11D-4C2D-B283-4888EBB34EC6}" type="pres">
      <dgm:prSet presAssocID="{7D597663-7702-4334-90A7-9A6B77874DAC}" presName="parTx" presStyleLbl="revTx" presStyleIdx="1" presStyleCnt="2">
        <dgm:presLayoutVars>
          <dgm:chMax val="0"/>
          <dgm:chPref val="0"/>
        </dgm:presLayoutVars>
      </dgm:prSet>
      <dgm:spPr/>
    </dgm:pt>
  </dgm:ptLst>
  <dgm:cxnLst>
    <dgm:cxn modelId="{485C7705-6B91-4DFC-9BC9-4EB40D16D8AD}" srcId="{9074AAB5-1AF6-48DD-99FF-EFD449DFD851}" destId="{7D597663-7702-4334-90A7-9A6B77874DAC}" srcOrd="1" destOrd="0" parTransId="{5A0E8910-7F11-47C3-8298-A0FC74169C5B}" sibTransId="{D4C7ABB8-41E9-4124-8D2B-2DE27B807E18}"/>
    <dgm:cxn modelId="{3CBF0E27-920E-460F-A6BB-07AE57F26D72}" srcId="{9074AAB5-1AF6-48DD-99FF-EFD449DFD851}" destId="{AE6ED904-A954-4F33-AD22-F3075907C79B}" srcOrd="0" destOrd="0" parTransId="{7EB7F97C-5A77-4748-8FAB-EE72F6B318CF}" sibTransId="{19E31426-D2AC-4F5D-96A2-76BFC8744DE5}"/>
    <dgm:cxn modelId="{B3A58A3E-0D19-4157-B54F-6FA43A5C678D}" type="presOf" srcId="{AE6ED904-A954-4F33-AD22-F3075907C79B}" destId="{8754198D-2A3F-43B8-B027-A380403038C0}" srcOrd="0" destOrd="0" presId="urn:microsoft.com/office/officeart/2018/2/layout/IconVerticalSolidList"/>
    <dgm:cxn modelId="{1A15EAC2-A568-4D7F-B2ED-17584C1772B9}" type="presOf" srcId="{7D597663-7702-4334-90A7-9A6B77874DAC}" destId="{56C73B94-A11D-4C2D-B283-4888EBB34EC6}" srcOrd="0" destOrd="0" presId="urn:microsoft.com/office/officeart/2018/2/layout/IconVerticalSolidList"/>
    <dgm:cxn modelId="{20C5BDC3-78D6-405C-B880-855DE5E48B70}" type="presOf" srcId="{9074AAB5-1AF6-48DD-99FF-EFD449DFD851}" destId="{A46D5CDF-FDD0-4174-B058-96ACBE055C3E}" srcOrd="0" destOrd="0" presId="urn:microsoft.com/office/officeart/2018/2/layout/IconVerticalSolidList"/>
    <dgm:cxn modelId="{B61DED69-5264-4CF9-8EE0-A661E96289FE}" type="presParOf" srcId="{A46D5CDF-FDD0-4174-B058-96ACBE055C3E}" destId="{B77441B3-0F7B-453B-8A1F-0BC82BCC8E67}" srcOrd="0" destOrd="0" presId="urn:microsoft.com/office/officeart/2018/2/layout/IconVerticalSolidList"/>
    <dgm:cxn modelId="{1D0646B4-CFE9-4C25-8588-7FCD4FF709D9}" type="presParOf" srcId="{B77441B3-0F7B-453B-8A1F-0BC82BCC8E67}" destId="{367F4380-F13C-4697-91C0-56C6E158C910}" srcOrd="0" destOrd="0" presId="urn:microsoft.com/office/officeart/2018/2/layout/IconVerticalSolidList"/>
    <dgm:cxn modelId="{E305FF23-92CD-4071-BCFC-0A3056177137}" type="presParOf" srcId="{B77441B3-0F7B-453B-8A1F-0BC82BCC8E67}" destId="{AA285E27-490B-4B5F-82E9-142AEB05467A}" srcOrd="1" destOrd="0" presId="urn:microsoft.com/office/officeart/2018/2/layout/IconVerticalSolidList"/>
    <dgm:cxn modelId="{FB857FE0-0C67-430B-B323-ACDA08D0949D}" type="presParOf" srcId="{B77441B3-0F7B-453B-8A1F-0BC82BCC8E67}" destId="{2F0C9A02-57C8-4F9D-B773-0A9DDA850F1D}" srcOrd="2" destOrd="0" presId="urn:microsoft.com/office/officeart/2018/2/layout/IconVerticalSolidList"/>
    <dgm:cxn modelId="{AE595D50-71A1-4BBE-9BF2-DDD0F39823B9}" type="presParOf" srcId="{B77441B3-0F7B-453B-8A1F-0BC82BCC8E67}" destId="{8754198D-2A3F-43B8-B027-A380403038C0}" srcOrd="3" destOrd="0" presId="urn:microsoft.com/office/officeart/2018/2/layout/IconVerticalSolidList"/>
    <dgm:cxn modelId="{661C711A-18A4-4FA9-A578-10956ACBB754}" type="presParOf" srcId="{A46D5CDF-FDD0-4174-B058-96ACBE055C3E}" destId="{4F2F02F3-05AE-4EFC-A615-6C316E865F3D}" srcOrd="1" destOrd="0" presId="urn:microsoft.com/office/officeart/2018/2/layout/IconVerticalSolidList"/>
    <dgm:cxn modelId="{D2DCF361-72BC-4B40-BB68-4345CF86C967}" type="presParOf" srcId="{A46D5CDF-FDD0-4174-B058-96ACBE055C3E}" destId="{30814A58-1E6D-40CF-93EA-DC9A1BCBE01C}" srcOrd="2" destOrd="0" presId="urn:microsoft.com/office/officeart/2018/2/layout/IconVerticalSolidList"/>
    <dgm:cxn modelId="{332E4F01-5AD1-4D04-B456-987EC90CF6D5}" type="presParOf" srcId="{30814A58-1E6D-40CF-93EA-DC9A1BCBE01C}" destId="{CC5FEBD7-CA11-4CC6-822A-6B29F011A2D0}" srcOrd="0" destOrd="0" presId="urn:microsoft.com/office/officeart/2018/2/layout/IconVerticalSolidList"/>
    <dgm:cxn modelId="{4DB47EA0-A0DE-4581-BF55-8EDE03A35FF9}" type="presParOf" srcId="{30814A58-1E6D-40CF-93EA-DC9A1BCBE01C}" destId="{6586A7C2-689E-4066-8B20-00B2E76AF883}" srcOrd="1" destOrd="0" presId="urn:microsoft.com/office/officeart/2018/2/layout/IconVerticalSolidList"/>
    <dgm:cxn modelId="{279BF9E3-E7CC-4A91-92E8-BF696FA2DFC4}" type="presParOf" srcId="{30814A58-1E6D-40CF-93EA-DC9A1BCBE01C}" destId="{4D036B0C-1E5C-4841-BDEB-82F155A38BA6}" srcOrd="2" destOrd="0" presId="urn:microsoft.com/office/officeart/2018/2/layout/IconVerticalSolidList"/>
    <dgm:cxn modelId="{8A81917F-4601-47AD-9F37-8BD5DD7EF1A5}" type="presParOf" srcId="{30814A58-1E6D-40CF-93EA-DC9A1BCBE01C}" destId="{56C73B94-A11D-4C2D-B283-4888EBB34EC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DDEE6E-5FA5-41C1-974F-CA7F9B2F026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E635626-517C-447B-8D2E-3090E2547635}">
      <dgm:prSet custT="1"/>
      <dgm:spPr/>
      <dgm:t>
        <a:bodyPr/>
        <a:lstStyle/>
        <a:p>
          <a:r>
            <a:rPr lang="en-US" sz="2000" dirty="0"/>
            <a:t>Impact of Distance on Revenue</a:t>
          </a:r>
        </a:p>
      </dgm:t>
    </dgm:pt>
    <dgm:pt modelId="{EC8A9661-3A95-4751-9935-3405AF0B06A5}" type="parTrans" cxnId="{B70EEFF5-08B5-484C-8CD1-AF584BE0F29D}">
      <dgm:prSet/>
      <dgm:spPr/>
      <dgm:t>
        <a:bodyPr/>
        <a:lstStyle/>
        <a:p>
          <a:endParaRPr lang="en-US"/>
        </a:p>
      </dgm:t>
    </dgm:pt>
    <dgm:pt modelId="{C9FF4CC4-6FFE-4EF4-86AD-CD437BDABA90}" type="sibTrans" cxnId="{B70EEFF5-08B5-484C-8CD1-AF584BE0F29D}">
      <dgm:prSet/>
      <dgm:spPr/>
      <dgm:t>
        <a:bodyPr/>
        <a:lstStyle/>
        <a:p>
          <a:endParaRPr lang="en-US"/>
        </a:p>
      </dgm:t>
    </dgm:pt>
    <dgm:pt modelId="{F7AABBF9-C33F-43EA-A32D-740DBD79DED1}">
      <dgm:prSet custT="1"/>
      <dgm:spPr/>
      <dgm:t>
        <a:bodyPr/>
        <a:lstStyle/>
        <a:p>
          <a:r>
            <a:rPr lang="en-US" sz="2000" dirty="0"/>
            <a:t>Cab Usage and City Population</a:t>
          </a:r>
        </a:p>
      </dgm:t>
    </dgm:pt>
    <dgm:pt modelId="{0AEC776A-FE43-4B04-8BCB-F592823D9297}" type="parTrans" cxnId="{DE09A7C1-E503-4A3C-8FF0-F43109FB469F}">
      <dgm:prSet/>
      <dgm:spPr/>
      <dgm:t>
        <a:bodyPr/>
        <a:lstStyle/>
        <a:p>
          <a:endParaRPr lang="en-US"/>
        </a:p>
      </dgm:t>
    </dgm:pt>
    <dgm:pt modelId="{AFF0E29C-B01F-4B13-B0B7-6367566D1E6C}" type="sibTrans" cxnId="{DE09A7C1-E503-4A3C-8FF0-F43109FB469F}">
      <dgm:prSet/>
      <dgm:spPr/>
      <dgm:t>
        <a:bodyPr/>
        <a:lstStyle/>
        <a:p>
          <a:endParaRPr lang="en-US"/>
        </a:p>
      </dgm:t>
    </dgm:pt>
    <dgm:pt modelId="{97833CA3-6814-4145-81F9-4FE64A142362}">
      <dgm:prSet custT="1"/>
      <dgm:spPr/>
      <dgm:t>
        <a:bodyPr/>
        <a:lstStyle/>
        <a:p>
          <a:r>
            <a:rPr lang="en-US" sz="2000" dirty="0"/>
            <a:t>Certain demographic groups (age, gender, income) influence on cab services usage.</a:t>
          </a:r>
        </a:p>
      </dgm:t>
    </dgm:pt>
    <dgm:pt modelId="{274DBEBE-DBEC-4F40-B954-E2D2B8B8B4AA}" type="parTrans" cxnId="{119D6ACD-B8BD-4C05-A3AB-C45A16AF1639}">
      <dgm:prSet/>
      <dgm:spPr/>
      <dgm:t>
        <a:bodyPr/>
        <a:lstStyle/>
        <a:p>
          <a:endParaRPr lang="en-US"/>
        </a:p>
      </dgm:t>
    </dgm:pt>
    <dgm:pt modelId="{0684DF99-7A9B-440D-9DB3-7F99A3B5CA68}" type="sibTrans" cxnId="{119D6ACD-B8BD-4C05-A3AB-C45A16AF1639}">
      <dgm:prSet/>
      <dgm:spPr/>
      <dgm:t>
        <a:bodyPr/>
        <a:lstStyle/>
        <a:p>
          <a:endParaRPr lang="en-US"/>
        </a:p>
      </dgm:t>
    </dgm:pt>
    <dgm:pt modelId="{5149C37D-86FA-4784-BA55-4F20134F1B68}">
      <dgm:prSet custT="1"/>
      <dgm:spPr/>
      <dgm:t>
        <a:bodyPr/>
        <a:lstStyle/>
        <a:p>
          <a:r>
            <a:rPr lang="en-US" sz="2000" dirty="0"/>
            <a:t>Contribution of Repeat Customers to Total Revenue</a:t>
          </a:r>
        </a:p>
      </dgm:t>
    </dgm:pt>
    <dgm:pt modelId="{C8396928-AEDC-4867-8E24-89179CED1E9D}" type="parTrans" cxnId="{803A578B-6355-4723-B192-3893349125D7}">
      <dgm:prSet/>
      <dgm:spPr/>
      <dgm:t>
        <a:bodyPr/>
        <a:lstStyle/>
        <a:p>
          <a:endParaRPr lang="en-US"/>
        </a:p>
      </dgm:t>
    </dgm:pt>
    <dgm:pt modelId="{D00859AD-460F-4FD3-B028-0C285F81BBEC}" type="sibTrans" cxnId="{803A578B-6355-4723-B192-3893349125D7}">
      <dgm:prSet/>
      <dgm:spPr/>
      <dgm:t>
        <a:bodyPr/>
        <a:lstStyle/>
        <a:p>
          <a:endParaRPr lang="en-US"/>
        </a:p>
      </dgm:t>
    </dgm:pt>
    <dgm:pt modelId="{EC047B40-5476-420F-A19D-AA1289C9AFCF}">
      <dgm:prSet custT="1"/>
      <dgm:spPr/>
      <dgm:t>
        <a:bodyPr/>
        <a:lstStyle/>
        <a:p>
          <a:r>
            <a:rPr lang="en-US" sz="2000" dirty="0"/>
            <a:t>Age Group Preferences for Cab Companies</a:t>
          </a:r>
        </a:p>
      </dgm:t>
    </dgm:pt>
    <dgm:pt modelId="{7C4443D6-D5D5-410C-8ED4-6C2C2CF6201A}" type="parTrans" cxnId="{B534B896-004E-4138-9589-0FADCD299B8C}">
      <dgm:prSet/>
      <dgm:spPr/>
      <dgm:t>
        <a:bodyPr/>
        <a:lstStyle/>
        <a:p>
          <a:endParaRPr lang="en-US"/>
        </a:p>
      </dgm:t>
    </dgm:pt>
    <dgm:pt modelId="{0930019B-01BE-46B3-BAB8-DB0C7062C093}" type="sibTrans" cxnId="{B534B896-004E-4138-9589-0FADCD299B8C}">
      <dgm:prSet/>
      <dgm:spPr/>
      <dgm:t>
        <a:bodyPr/>
        <a:lstStyle/>
        <a:p>
          <a:endParaRPr lang="en-US"/>
        </a:p>
      </dgm:t>
    </dgm:pt>
    <dgm:pt modelId="{9FA94330-FFFD-4E32-8A6F-920FB264A8DA}" type="pres">
      <dgm:prSet presAssocID="{94DDEE6E-5FA5-41C1-974F-CA7F9B2F0268}" presName="root" presStyleCnt="0">
        <dgm:presLayoutVars>
          <dgm:dir/>
          <dgm:resizeHandles val="exact"/>
        </dgm:presLayoutVars>
      </dgm:prSet>
      <dgm:spPr/>
    </dgm:pt>
    <dgm:pt modelId="{12D06EE7-2E43-43A0-8FE8-86053789739A}" type="pres">
      <dgm:prSet presAssocID="{5E635626-517C-447B-8D2E-3090E2547635}" presName="compNode" presStyleCnt="0"/>
      <dgm:spPr/>
    </dgm:pt>
    <dgm:pt modelId="{15736AE3-9B8A-4B37-B5F2-C3E19BE25894}" type="pres">
      <dgm:prSet presAssocID="{5E635626-517C-447B-8D2E-3090E2547635}" presName="bgRect" presStyleLbl="bgShp" presStyleIdx="0" presStyleCnt="5"/>
      <dgm:spPr/>
    </dgm:pt>
    <dgm:pt modelId="{485AEFAD-1286-41BA-9FCD-511108484F28}" type="pres">
      <dgm:prSet presAssocID="{5E635626-517C-447B-8D2E-3090E254763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141855FA-4455-458A-BC5C-BADA23299955}" type="pres">
      <dgm:prSet presAssocID="{5E635626-517C-447B-8D2E-3090E2547635}" presName="spaceRect" presStyleCnt="0"/>
      <dgm:spPr/>
    </dgm:pt>
    <dgm:pt modelId="{528764D9-C70D-4737-B6E6-6F1DDC0B1944}" type="pres">
      <dgm:prSet presAssocID="{5E635626-517C-447B-8D2E-3090E2547635}" presName="parTx" presStyleLbl="revTx" presStyleIdx="0" presStyleCnt="5">
        <dgm:presLayoutVars>
          <dgm:chMax val="0"/>
          <dgm:chPref val="0"/>
        </dgm:presLayoutVars>
      </dgm:prSet>
      <dgm:spPr/>
    </dgm:pt>
    <dgm:pt modelId="{AE9F7570-7891-4BDF-BEE7-CD12A75D4864}" type="pres">
      <dgm:prSet presAssocID="{C9FF4CC4-6FFE-4EF4-86AD-CD437BDABA90}" presName="sibTrans" presStyleCnt="0"/>
      <dgm:spPr/>
    </dgm:pt>
    <dgm:pt modelId="{2B281561-4868-474E-A511-83B0A138D2E3}" type="pres">
      <dgm:prSet presAssocID="{F7AABBF9-C33F-43EA-A32D-740DBD79DED1}" presName="compNode" presStyleCnt="0"/>
      <dgm:spPr/>
    </dgm:pt>
    <dgm:pt modelId="{D47A71D1-F173-4832-B17F-14E079ABC89E}" type="pres">
      <dgm:prSet presAssocID="{F7AABBF9-C33F-43EA-A32D-740DBD79DED1}" presName="bgRect" presStyleLbl="bgShp" presStyleIdx="1" presStyleCnt="5"/>
      <dgm:spPr/>
    </dgm:pt>
    <dgm:pt modelId="{517B821D-55E8-4A54-A100-7C372E02B004}" type="pres">
      <dgm:prSet presAssocID="{F7AABBF9-C33F-43EA-A32D-740DBD79DED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xi"/>
        </a:ext>
      </dgm:extLst>
    </dgm:pt>
    <dgm:pt modelId="{902328C3-121C-453C-83E4-1BBB1C638663}" type="pres">
      <dgm:prSet presAssocID="{F7AABBF9-C33F-43EA-A32D-740DBD79DED1}" presName="spaceRect" presStyleCnt="0"/>
      <dgm:spPr/>
    </dgm:pt>
    <dgm:pt modelId="{DCA92F7B-087B-4BF4-A183-0EDE228CD606}" type="pres">
      <dgm:prSet presAssocID="{F7AABBF9-C33F-43EA-A32D-740DBD79DED1}" presName="parTx" presStyleLbl="revTx" presStyleIdx="1" presStyleCnt="5">
        <dgm:presLayoutVars>
          <dgm:chMax val="0"/>
          <dgm:chPref val="0"/>
        </dgm:presLayoutVars>
      </dgm:prSet>
      <dgm:spPr/>
    </dgm:pt>
    <dgm:pt modelId="{57708A7A-4C0D-40AF-BCC3-708662670D7F}" type="pres">
      <dgm:prSet presAssocID="{AFF0E29C-B01F-4B13-B0B7-6367566D1E6C}" presName="sibTrans" presStyleCnt="0"/>
      <dgm:spPr/>
    </dgm:pt>
    <dgm:pt modelId="{6D7652A8-7B44-4E68-AD07-06B2D06119D6}" type="pres">
      <dgm:prSet presAssocID="{97833CA3-6814-4145-81F9-4FE64A142362}" presName="compNode" presStyleCnt="0"/>
      <dgm:spPr/>
    </dgm:pt>
    <dgm:pt modelId="{CD403BF7-F3D4-409E-8567-94C74CBDD04D}" type="pres">
      <dgm:prSet presAssocID="{97833CA3-6814-4145-81F9-4FE64A142362}" presName="bgRect" presStyleLbl="bgShp" presStyleIdx="2" presStyleCnt="5"/>
      <dgm:spPr/>
    </dgm:pt>
    <dgm:pt modelId="{FBA37BA8-FE48-4E5D-8022-E81D43A70B4F}" type="pres">
      <dgm:prSet presAssocID="{97833CA3-6814-4145-81F9-4FE64A14236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
        </a:ext>
      </dgm:extLst>
    </dgm:pt>
    <dgm:pt modelId="{EF81EC48-0F86-4573-9AB7-B0E1FE87EA71}" type="pres">
      <dgm:prSet presAssocID="{97833CA3-6814-4145-81F9-4FE64A142362}" presName="spaceRect" presStyleCnt="0"/>
      <dgm:spPr/>
    </dgm:pt>
    <dgm:pt modelId="{F2AC5B88-3878-4080-BBEA-4EDA8CAF3270}" type="pres">
      <dgm:prSet presAssocID="{97833CA3-6814-4145-81F9-4FE64A142362}" presName="parTx" presStyleLbl="revTx" presStyleIdx="2" presStyleCnt="5">
        <dgm:presLayoutVars>
          <dgm:chMax val="0"/>
          <dgm:chPref val="0"/>
        </dgm:presLayoutVars>
      </dgm:prSet>
      <dgm:spPr/>
    </dgm:pt>
    <dgm:pt modelId="{2744C848-5B05-4DEF-AA09-538AA0374446}" type="pres">
      <dgm:prSet presAssocID="{0684DF99-7A9B-440D-9DB3-7F99A3B5CA68}" presName="sibTrans" presStyleCnt="0"/>
      <dgm:spPr/>
    </dgm:pt>
    <dgm:pt modelId="{2CAE5074-7559-4553-A0D9-E7A47FE02364}" type="pres">
      <dgm:prSet presAssocID="{5149C37D-86FA-4784-BA55-4F20134F1B68}" presName="compNode" presStyleCnt="0"/>
      <dgm:spPr/>
    </dgm:pt>
    <dgm:pt modelId="{47C565DC-CE6F-446D-BB1A-E1DF202BE36D}" type="pres">
      <dgm:prSet presAssocID="{5149C37D-86FA-4784-BA55-4F20134F1B68}" presName="bgRect" presStyleLbl="bgShp" presStyleIdx="3" presStyleCnt="5"/>
      <dgm:spPr/>
    </dgm:pt>
    <dgm:pt modelId="{B492D011-18D0-418E-9D6D-1E1C158666B5}" type="pres">
      <dgm:prSet presAssocID="{5149C37D-86FA-4784-BA55-4F20134F1B6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ins"/>
        </a:ext>
      </dgm:extLst>
    </dgm:pt>
    <dgm:pt modelId="{02C1EECE-0F03-426A-83AB-6E0E303EB235}" type="pres">
      <dgm:prSet presAssocID="{5149C37D-86FA-4784-BA55-4F20134F1B68}" presName="spaceRect" presStyleCnt="0"/>
      <dgm:spPr/>
    </dgm:pt>
    <dgm:pt modelId="{AAC8CF77-2960-4B76-801E-F6077244BDBA}" type="pres">
      <dgm:prSet presAssocID="{5149C37D-86FA-4784-BA55-4F20134F1B68}" presName="parTx" presStyleLbl="revTx" presStyleIdx="3" presStyleCnt="5">
        <dgm:presLayoutVars>
          <dgm:chMax val="0"/>
          <dgm:chPref val="0"/>
        </dgm:presLayoutVars>
      </dgm:prSet>
      <dgm:spPr/>
    </dgm:pt>
    <dgm:pt modelId="{3EC8A667-64A6-4676-86E3-024303BDD4FC}" type="pres">
      <dgm:prSet presAssocID="{D00859AD-460F-4FD3-B028-0C285F81BBEC}" presName="sibTrans" presStyleCnt="0"/>
      <dgm:spPr/>
    </dgm:pt>
    <dgm:pt modelId="{DE506BE4-580A-4C77-8065-86954F41C6A3}" type="pres">
      <dgm:prSet presAssocID="{EC047B40-5476-420F-A19D-AA1289C9AFCF}" presName="compNode" presStyleCnt="0"/>
      <dgm:spPr/>
    </dgm:pt>
    <dgm:pt modelId="{DF67BE64-0F18-493D-BF81-9A97FF6072E0}" type="pres">
      <dgm:prSet presAssocID="{EC047B40-5476-420F-A19D-AA1289C9AFCF}" presName="bgRect" presStyleLbl="bgShp" presStyleIdx="4" presStyleCnt="5"/>
      <dgm:spPr/>
    </dgm:pt>
    <dgm:pt modelId="{EDD495C5-943C-413F-932C-66F7E0B14484}" type="pres">
      <dgm:prSet presAssocID="{EC047B40-5476-420F-A19D-AA1289C9AFC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
        </a:ext>
      </dgm:extLst>
    </dgm:pt>
    <dgm:pt modelId="{54B32D32-AB36-4CC3-9671-2CD3EB7D80B8}" type="pres">
      <dgm:prSet presAssocID="{EC047B40-5476-420F-A19D-AA1289C9AFCF}" presName="spaceRect" presStyleCnt="0"/>
      <dgm:spPr/>
    </dgm:pt>
    <dgm:pt modelId="{DC8F9123-9D33-4BD7-B893-04FA86707C71}" type="pres">
      <dgm:prSet presAssocID="{EC047B40-5476-420F-A19D-AA1289C9AFCF}" presName="parTx" presStyleLbl="revTx" presStyleIdx="4" presStyleCnt="5">
        <dgm:presLayoutVars>
          <dgm:chMax val="0"/>
          <dgm:chPref val="0"/>
        </dgm:presLayoutVars>
      </dgm:prSet>
      <dgm:spPr/>
    </dgm:pt>
  </dgm:ptLst>
  <dgm:cxnLst>
    <dgm:cxn modelId="{4C02625E-F0FC-4DE9-92BB-ECF06C8A87BD}" type="presOf" srcId="{F7AABBF9-C33F-43EA-A32D-740DBD79DED1}" destId="{DCA92F7B-087B-4BF4-A183-0EDE228CD606}" srcOrd="0" destOrd="0" presId="urn:microsoft.com/office/officeart/2018/2/layout/IconVerticalSolidList"/>
    <dgm:cxn modelId="{F36FC96C-1F11-4704-B4BC-39D45395EEA0}" type="presOf" srcId="{94DDEE6E-5FA5-41C1-974F-CA7F9B2F0268}" destId="{9FA94330-FFFD-4E32-8A6F-920FB264A8DA}" srcOrd="0" destOrd="0" presId="urn:microsoft.com/office/officeart/2018/2/layout/IconVerticalSolidList"/>
    <dgm:cxn modelId="{E9668974-DEA2-4D54-AFB7-1E4A108F2AC9}" type="presOf" srcId="{EC047B40-5476-420F-A19D-AA1289C9AFCF}" destId="{DC8F9123-9D33-4BD7-B893-04FA86707C71}" srcOrd="0" destOrd="0" presId="urn:microsoft.com/office/officeart/2018/2/layout/IconVerticalSolidList"/>
    <dgm:cxn modelId="{803A578B-6355-4723-B192-3893349125D7}" srcId="{94DDEE6E-5FA5-41C1-974F-CA7F9B2F0268}" destId="{5149C37D-86FA-4784-BA55-4F20134F1B68}" srcOrd="3" destOrd="0" parTransId="{C8396928-AEDC-4867-8E24-89179CED1E9D}" sibTransId="{D00859AD-460F-4FD3-B028-0C285F81BBEC}"/>
    <dgm:cxn modelId="{B534B896-004E-4138-9589-0FADCD299B8C}" srcId="{94DDEE6E-5FA5-41C1-974F-CA7F9B2F0268}" destId="{EC047B40-5476-420F-A19D-AA1289C9AFCF}" srcOrd="4" destOrd="0" parTransId="{7C4443D6-D5D5-410C-8ED4-6C2C2CF6201A}" sibTransId="{0930019B-01BE-46B3-BAB8-DB0C7062C093}"/>
    <dgm:cxn modelId="{FD0DAAB5-451B-482E-A346-5432E88154FE}" type="presOf" srcId="{5E635626-517C-447B-8D2E-3090E2547635}" destId="{528764D9-C70D-4737-B6E6-6F1DDC0B1944}" srcOrd="0" destOrd="0" presId="urn:microsoft.com/office/officeart/2018/2/layout/IconVerticalSolidList"/>
    <dgm:cxn modelId="{DE09A7C1-E503-4A3C-8FF0-F43109FB469F}" srcId="{94DDEE6E-5FA5-41C1-974F-CA7F9B2F0268}" destId="{F7AABBF9-C33F-43EA-A32D-740DBD79DED1}" srcOrd="1" destOrd="0" parTransId="{0AEC776A-FE43-4B04-8BCB-F592823D9297}" sibTransId="{AFF0E29C-B01F-4B13-B0B7-6367566D1E6C}"/>
    <dgm:cxn modelId="{119D6ACD-B8BD-4C05-A3AB-C45A16AF1639}" srcId="{94DDEE6E-5FA5-41C1-974F-CA7F9B2F0268}" destId="{97833CA3-6814-4145-81F9-4FE64A142362}" srcOrd="2" destOrd="0" parTransId="{274DBEBE-DBEC-4F40-B954-E2D2B8B8B4AA}" sibTransId="{0684DF99-7A9B-440D-9DB3-7F99A3B5CA68}"/>
    <dgm:cxn modelId="{856AE1CF-8BFF-493F-BE59-5DECB7D35545}" type="presOf" srcId="{97833CA3-6814-4145-81F9-4FE64A142362}" destId="{F2AC5B88-3878-4080-BBEA-4EDA8CAF3270}" srcOrd="0" destOrd="0" presId="urn:microsoft.com/office/officeart/2018/2/layout/IconVerticalSolidList"/>
    <dgm:cxn modelId="{3AB954DE-6B10-437A-87FA-C4942F7D1FBA}" type="presOf" srcId="{5149C37D-86FA-4784-BA55-4F20134F1B68}" destId="{AAC8CF77-2960-4B76-801E-F6077244BDBA}" srcOrd="0" destOrd="0" presId="urn:microsoft.com/office/officeart/2018/2/layout/IconVerticalSolidList"/>
    <dgm:cxn modelId="{B70EEFF5-08B5-484C-8CD1-AF584BE0F29D}" srcId="{94DDEE6E-5FA5-41C1-974F-CA7F9B2F0268}" destId="{5E635626-517C-447B-8D2E-3090E2547635}" srcOrd="0" destOrd="0" parTransId="{EC8A9661-3A95-4751-9935-3405AF0B06A5}" sibTransId="{C9FF4CC4-6FFE-4EF4-86AD-CD437BDABA90}"/>
    <dgm:cxn modelId="{92949837-000D-4EE0-83D7-FD79FA22312C}" type="presParOf" srcId="{9FA94330-FFFD-4E32-8A6F-920FB264A8DA}" destId="{12D06EE7-2E43-43A0-8FE8-86053789739A}" srcOrd="0" destOrd="0" presId="urn:microsoft.com/office/officeart/2018/2/layout/IconVerticalSolidList"/>
    <dgm:cxn modelId="{E9289CB3-B41E-485D-B743-B132E3220131}" type="presParOf" srcId="{12D06EE7-2E43-43A0-8FE8-86053789739A}" destId="{15736AE3-9B8A-4B37-B5F2-C3E19BE25894}" srcOrd="0" destOrd="0" presId="urn:microsoft.com/office/officeart/2018/2/layout/IconVerticalSolidList"/>
    <dgm:cxn modelId="{523F8DFB-BE24-4CD2-94E7-20F8ED88942A}" type="presParOf" srcId="{12D06EE7-2E43-43A0-8FE8-86053789739A}" destId="{485AEFAD-1286-41BA-9FCD-511108484F28}" srcOrd="1" destOrd="0" presId="urn:microsoft.com/office/officeart/2018/2/layout/IconVerticalSolidList"/>
    <dgm:cxn modelId="{1E07E9C4-D62C-4EAD-A9B8-A28F2E82A709}" type="presParOf" srcId="{12D06EE7-2E43-43A0-8FE8-86053789739A}" destId="{141855FA-4455-458A-BC5C-BADA23299955}" srcOrd="2" destOrd="0" presId="urn:microsoft.com/office/officeart/2018/2/layout/IconVerticalSolidList"/>
    <dgm:cxn modelId="{FB4FB852-94E6-4EFA-8561-7138A4393DFF}" type="presParOf" srcId="{12D06EE7-2E43-43A0-8FE8-86053789739A}" destId="{528764D9-C70D-4737-B6E6-6F1DDC0B1944}" srcOrd="3" destOrd="0" presId="urn:microsoft.com/office/officeart/2018/2/layout/IconVerticalSolidList"/>
    <dgm:cxn modelId="{EE5C13A9-8F3A-41AB-89DF-A5C1DA64251C}" type="presParOf" srcId="{9FA94330-FFFD-4E32-8A6F-920FB264A8DA}" destId="{AE9F7570-7891-4BDF-BEE7-CD12A75D4864}" srcOrd="1" destOrd="0" presId="urn:microsoft.com/office/officeart/2018/2/layout/IconVerticalSolidList"/>
    <dgm:cxn modelId="{A3E00B3E-036E-48B8-AF28-9C7107F337A5}" type="presParOf" srcId="{9FA94330-FFFD-4E32-8A6F-920FB264A8DA}" destId="{2B281561-4868-474E-A511-83B0A138D2E3}" srcOrd="2" destOrd="0" presId="urn:microsoft.com/office/officeart/2018/2/layout/IconVerticalSolidList"/>
    <dgm:cxn modelId="{062E9F31-9554-4C56-A29A-6631DDA28601}" type="presParOf" srcId="{2B281561-4868-474E-A511-83B0A138D2E3}" destId="{D47A71D1-F173-4832-B17F-14E079ABC89E}" srcOrd="0" destOrd="0" presId="urn:microsoft.com/office/officeart/2018/2/layout/IconVerticalSolidList"/>
    <dgm:cxn modelId="{2B457194-3330-4D34-91A0-81EA06920985}" type="presParOf" srcId="{2B281561-4868-474E-A511-83B0A138D2E3}" destId="{517B821D-55E8-4A54-A100-7C372E02B004}" srcOrd="1" destOrd="0" presId="urn:microsoft.com/office/officeart/2018/2/layout/IconVerticalSolidList"/>
    <dgm:cxn modelId="{AD555E88-0FE9-4C95-9CE0-4259CE15B984}" type="presParOf" srcId="{2B281561-4868-474E-A511-83B0A138D2E3}" destId="{902328C3-121C-453C-83E4-1BBB1C638663}" srcOrd="2" destOrd="0" presId="urn:microsoft.com/office/officeart/2018/2/layout/IconVerticalSolidList"/>
    <dgm:cxn modelId="{60934DA9-D1DF-4620-BAE1-7DE1953DCCDF}" type="presParOf" srcId="{2B281561-4868-474E-A511-83B0A138D2E3}" destId="{DCA92F7B-087B-4BF4-A183-0EDE228CD606}" srcOrd="3" destOrd="0" presId="urn:microsoft.com/office/officeart/2018/2/layout/IconVerticalSolidList"/>
    <dgm:cxn modelId="{1AD91317-5720-49F9-AE0A-BB7358CF9883}" type="presParOf" srcId="{9FA94330-FFFD-4E32-8A6F-920FB264A8DA}" destId="{57708A7A-4C0D-40AF-BCC3-708662670D7F}" srcOrd="3" destOrd="0" presId="urn:microsoft.com/office/officeart/2018/2/layout/IconVerticalSolidList"/>
    <dgm:cxn modelId="{FE9D805E-C790-4536-9DA0-351EC7B29595}" type="presParOf" srcId="{9FA94330-FFFD-4E32-8A6F-920FB264A8DA}" destId="{6D7652A8-7B44-4E68-AD07-06B2D06119D6}" srcOrd="4" destOrd="0" presId="urn:microsoft.com/office/officeart/2018/2/layout/IconVerticalSolidList"/>
    <dgm:cxn modelId="{6AD04C16-264D-4647-9D67-0FEE55E3C2AE}" type="presParOf" srcId="{6D7652A8-7B44-4E68-AD07-06B2D06119D6}" destId="{CD403BF7-F3D4-409E-8567-94C74CBDD04D}" srcOrd="0" destOrd="0" presId="urn:microsoft.com/office/officeart/2018/2/layout/IconVerticalSolidList"/>
    <dgm:cxn modelId="{8BC6CBB6-06B3-42EB-A5C1-704AF7AF0E88}" type="presParOf" srcId="{6D7652A8-7B44-4E68-AD07-06B2D06119D6}" destId="{FBA37BA8-FE48-4E5D-8022-E81D43A70B4F}" srcOrd="1" destOrd="0" presId="urn:microsoft.com/office/officeart/2018/2/layout/IconVerticalSolidList"/>
    <dgm:cxn modelId="{3F49CC21-2206-46DC-8884-F9F98DCE5672}" type="presParOf" srcId="{6D7652A8-7B44-4E68-AD07-06B2D06119D6}" destId="{EF81EC48-0F86-4573-9AB7-B0E1FE87EA71}" srcOrd="2" destOrd="0" presId="urn:microsoft.com/office/officeart/2018/2/layout/IconVerticalSolidList"/>
    <dgm:cxn modelId="{2DC75287-4DCA-4827-99B1-92B6240C6955}" type="presParOf" srcId="{6D7652A8-7B44-4E68-AD07-06B2D06119D6}" destId="{F2AC5B88-3878-4080-BBEA-4EDA8CAF3270}" srcOrd="3" destOrd="0" presId="urn:microsoft.com/office/officeart/2018/2/layout/IconVerticalSolidList"/>
    <dgm:cxn modelId="{BFDE5FFA-EB57-47EB-BB3E-76FCCE624DB8}" type="presParOf" srcId="{9FA94330-FFFD-4E32-8A6F-920FB264A8DA}" destId="{2744C848-5B05-4DEF-AA09-538AA0374446}" srcOrd="5" destOrd="0" presId="urn:microsoft.com/office/officeart/2018/2/layout/IconVerticalSolidList"/>
    <dgm:cxn modelId="{6664E485-106D-4210-A0AB-A43D39593958}" type="presParOf" srcId="{9FA94330-FFFD-4E32-8A6F-920FB264A8DA}" destId="{2CAE5074-7559-4553-A0D9-E7A47FE02364}" srcOrd="6" destOrd="0" presId="urn:microsoft.com/office/officeart/2018/2/layout/IconVerticalSolidList"/>
    <dgm:cxn modelId="{83491591-2821-4B71-97FB-A71D10765C99}" type="presParOf" srcId="{2CAE5074-7559-4553-A0D9-E7A47FE02364}" destId="{47C565DC-CE6F-446D-BB1A-E1DF202BE36D}" srcOrd="0" destOrd="0" presId="urn:microsoft.com/office/officeart/2018/2/layout/IconVerticalSolidList"/>
    <dgm:cxn modelId="{6ABDB273-8AD5-4CB3-A096-F2A2A12943E0}" type="presParOf" srcId="{2CAE5074-7559-4553-A0D9-E7A47FE02364}" destId="{B492D011-18D0-418E-9D6D-1E1C158666B5}" srcOrd="1" destOrd="0" presId="urn:microsoft.com/office/officeart/2018/2/layout/IconVerticalSolidList"/>
    <dgm:cxn modelId="{34D11F2D-B632-4B4B-A87E-1D0D390F0513}" type="presParOf" srcId="{2CAE5074-7559-4553-A0D9-E7A47FE02364}" destId="{02C1EECE-0F03-426A-83AB-6E0E303EB235}" srcOrd="2" destOrd="0" presId="urn:microsoft.com/office/officeart/2018/2/layout/IconVerticalSolidList"/>
    <dgm:cxn modelId="{99955F57-44CC-4C9E-A370-C6200E5482FB}" type="presParOf" srcId="{2CAE5074-7559-4553-A0D9-E7A47FE02364}" destId="{AAC8CF77-2960-4B76-801E-F6077244BDBA}" srcOrd="3" destOrd="0" presId="urn:microsoft.com/office/officeart/2018/2/layout/IconVerticalSolidList"/>
    <dgm:cxn modelId="{65ADCBA0-14D9-42A4-9728-AE6C8AC4BBE2}" type="presParOf" srcId="{9FA94330-FFFD-4E32-8A6F-920FB264A8DA}" destId="{3EC8A667-64A6-4676-86E3-024303BDD4FC}" srcOrd="7" destOrd="0" presId="urn:microsoft.com/office/officeart/2018/2/layout/IconVerticalSolidList"/>
    <dgm:cxn modelId="{F8B3B046-9D87-4EDA-8C04-AEF83125286B}" type="presParOf" srcId="{9FA94330-FFFD-4E32-8A6F-920FB264A8DA}" destId="{DE506BE4-580A-4C77-8065-86954F41C6A3}" srcOrd="8" destOrd="0" presId="urn:microsoft.com/office/officeart/2018/2/layout/IconVerticalSolidList"/>
    <dgm:cxn modelId="{3BA63D8C-AADB-44F7-BD43-38D5E2B52E51}" type="presParOf" srcId="{DE506BE4-580A-4C77-8065-86954F41C6A3}" destId="{DF67BE64-0F18-493D-BF81-9A97FF6072E0}" srcOrd="0" destOrd="0" presId="urn:microsoft.com/office/officeart/2018/2/layout/IconVerticalSolidList"/>
    <dgm:cxn modelId="{BE860292-F000-4EC8-A789-395DB5DB5CEF}" type="presParOf" srcId="{DE506BE4-580A-4C77-8065-86954F41C6A3}" destId="{EDD495C5-943C-413F-932C-66F7E0B14484}" srcOrd="1" destOrd="0" presId="urn:microsoft.com/office/officeart/2018/2/layout/IconVerticalSolidList"/>
    <dgm:cxn modelId="{52883749-FCF0-4186-B2EA-832769C415A0}" type="presParOf" srcId="{DE506BE4-580A-4C77-8065-86954F41C6A3}" destId="{54B32D32-AB36-4CC3-9671-2CD3EB7D80B8}" srcOrd="2" destOrd="0" presId="urn:microsoft.com/office/officeart/2018/2/layout/IconVerticalSolidList"/>
    <dgm:cxn modelId="{855810C0-00B2-45AB-9135-69B2F6F31766}" type="presParOf" srcId="{DE506BE4-580A-4C77-8065-86954F41C6A3}" destId="{DC8F9123-9D33-4BD7-B893-04FA86707C7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BD17839-505A-46C6-80B8-B0F21D53D603}" type="doc">
      <dgm:prSet loTypeId="urn:microsoft.com/office/officeart/2018/2/layout/IconCircle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A043C98A-09DF-4682-B8F1-2AC269D1CF92}">
      <dgm:prSet custT="1"/>
      <dgm:spPr/>
      <dgm:t>
        <a:bodyPr/>
        <a:lstStyle/>
        <a:p>
          <a:pPr>
            <a:lnSpc>
              <a:spcPct val="100000"/>
            </a:lnSpc>
          </a:pPr>
          <a:r>
            <a:rPr lang="en-US" sz="1800" dirty="0"/>
            <a:t>H0 (Null Hypothesis): There is no difference in the average revenue per kilometer between Yellow Cab and Pink Cab.</a:t>
          </a:r>
        </a:p>
      </dgm:t>
    </dgm:pt>
    <dgm:pt modelId="{2C70059C-1C49-4EDD-97AE-19C913DB4DC5}" type="parTrans" cxnId="{FB37A1C5-A1EE-410F-942F-FC470C181C38}">
      <dgm:prSet/>
      <dgm:spPr/>
      <dgm:t>
        <a:bodyPr/>
        <a:lstStyle/>
        <a:p>
          <a:endParaRPr lang="en-US"/>
        </a:p>
      </dgm:t>
    </dgm:pt>
    <dgm:pt modelId="{C5A98F67-2DF7-4E9D-A26C-B0BAB9E0B65C}" type="sibTrans" cxnId="{FB37A1C5-A1EE-410F-942F-FC470C181C38}">
      <dgm:prSet/>
      <dgm:spPr/>
      <dgm:t>
        <a:bodyPr/>
        <a:lstStyle/>
        <a:p>
          <a:pPr>
            <a:lnSpc>
              <a:spcPct val="100000"/>
            </a:lnSpc>
          </a:pPr>
          <a:endParaRPr lang="en-US"/>
        </a:p>
      </dgm:t>
    </dgm:pt>
    <dgm:pt modelId="{03EC7B4E-7C01-4301-9845-9496B5FB2715}">
      <dgm:prSet custT="1"/>
      <dgm:spPr/>
      <dgm:t>
        <a:bodyPr/>
        <a:lstStyle/>
        <a:p>
          <a:pPr>
            <a:lnSpc>
              <a:spcPct val="100000"/>
            </a:lnSpc>
          </a:pPr>
          <a:r>
            <a:rPr lang="en-US" sz="1800" dirty="0"/>
            <a:t>H1 (Alternative Hypothesis): Yellow Cab has a higher average revenue per kilometer compared to Pink Cab.</a:t>
          </a:r>
        </a:p>
      </dgm:t>
    </dgm:pt>
    <dgm:pt modelId="{E4298236-F8BE-422B-ACAC-A05AA42382F8}" type="parTrans" cxnId="{E0598E90-AE42-4385-9147-8E081E843B2A}">
      <dgm:prSet/>
      <dgm:spPr/>
      <dgm:t>
        <a:bodyPr/>
        <a:lstStyle/>
        <a:p>
          <a:endParaRPr lang="en-US"/>
        </a:p>
      </dgm:t>
    </dgm:pt>
    <dgm:pt modelId="{5C2A89BE-A7B0-476E-AB6B-0033353598FD}" type="sibTrans" cxnId="{E0598E90-AE42-4385-9147-8E081E843B2A}">
      <dgm:prSet/>
      <dgm:spPr/>
      <dgm:t>
        <a:bodyPr/>
        <a:lstStyle/>
        <a:p>
          <a:pPr>
            <a:lnSpc>
              <a:spcPct val="100000"/>
            </a:lnSpc>
          </a:pPr>
          <a:endParaRPr lang="en-US"/>
        </a:p>
      </dgm:t>
    </dgm:pt>
    <dgm:pt modelId="{DA8B6679-9427-4F35-849D-54847927FB79}">
      <dgm:prSet custT="1"/>
      <dgm:spPr/>
      <dgm:t>
        <a:bodyPr/>
        <a:lstStyle/>
        <a:p>
          <a:pPr>
            <a:lnSpc>
              <a:spcPct val="100000"/>
            </a:lnSpc>
          </a:pPr>
          <a:r>
            <a:rPr lang="en-US" sz="1800" dirty="0"/>
            <a:t>t-statistic = -320.98</a:t>
          </a:r>
        </a:p>
        <a:p>
          <a:pPr>
            <a:lnSpc>
              <a:spcPct val="100000"/>
            </a:lnSpc>
          </a:pPr>
          <a:r>
            <a:rPr lang="en-US" sz="1800" dirty="0"/>
            <a:t>p-value = 0.0</a:t>
          </a:r>
        </a:p>
      </dgm:t>
    </dgm:pt>
    <dgm:pt modelId="{2373C8EE-F6D2-4187-89A4-98CB0D3E1E0D}" type="parTrans" cxnId="{BAC321A5-B062-4DF4-9D72-9F4B865E8F07}">
      <dgm:prSet/>
      <dgm:spPr/>
      <dgm:t>
        <a:bodyPr/>
        <a:lstStyle/>
        <a:p>
          <a:endParaRPr lang="en-US"/>
        </a:p>
      </dgm:t>
    </dgm:pt>
    <dgm:pt modelId="{A78B51A5-FA2D-4881-B6D9-2DEA86988878}" type="sibTrans" cxnId="{BAC321A5-B062-4DF4-9D72-9F4B865E8F07}">
      <dgm:prSet/>
      <dgm:spPr/>
      <dgm:t>
        <a:bodyPr/>
        <a:lstStyle/>
        <a:p>
          <a:pPr>
            <a:lnSpc>
              <a:spcPct val="100000"/>
            </a:lnSpc>
          </a:pPr>
          <a:endParaRPr lang="en-US"/>
        </a:p>
      </dgm:t>
    </dgm:pt>
    <dgm:pt modelId="{777FB190-7AD8-4390-99DE-49D9E9DEEAEA}">
      <dgm:prSet custT="1"/>
      <dgm:spPr/>
      <dgm:t>
        <a:bodyPr/>
        <a:lstStyle/>
        <a:p>
          <a:pPr>
            <a:lnSpc>
              <a:spcPct val="100000"/>
            </a:lnSpc>
          </a:pPr>
          <a:r>
            <a:rPr lang="en-US" sz="1800" dirty="0">
              <a:solidFill>
                <a:srgbClr val="FF0000"/>
              </a:solidFill>
            </a:rPr>
            <a:t>Reject the null hypothesis. </a:t>
          </a:r>
          <a:r>
            <a:rPr lang="en-US" sz="1800" dirty="0">
              <a:solidFill>
                <a:srgbClr val="3B3B3B"/>
              </a:solidFill>
            </a:rPr>
            <a:t>Yellow Cab</a:t>
          </a:r>
          <a:r>
            <a:rPr lang="en-US" sz="1800" dirty="0"/>
            <a:t> generates significantly higher revenue per kilometer than Pink Cab, indicating more efficient pricing or higher value trips.</a:t>
          </a:r>
        </a:p>
      </dgm:t>
    </dgm:pt>
    <dgm:pt modelId="{B6F03E20-829D-4B70-AA9B-B0D4BE72ECEE}" type="parTrans" cxnId="{0F925C40-0681-4A67-93B1-216B6DE764D9}">
      <dgm:prSet/>
      <dgm:spPr/>
      <dgm:t>
        <a:bodyPr/>
        <a:lstStyle/>
        <a:p>
          <a:endParaRPr lang="en-US"/>
        </a:p>
      </dgm:t>
    </dgm:pt>
    <dgm:pt modelId="{65BD43AC-73C4-4905-B68C-7209ACE94086}" type="sibTrans" cxnId="{0F925C40-0681-4A67-93B1-216B6DE764D9}">
      <dgm:prSet/>
      <dgm:spPr/>
      <dgm:t>
        <a:bodyPr/>
        <a:lstStyle/>
        <a:p>
          <a:endParaRPr lang="en-US"/>
        </a:p>
      </dgm:t>
    </dgm:pt>
    <dgm:pt modelId="{877C0866-F4B7-4499-9C8E-07987D474FF4}" type="pres">
      <dgm:prSet presAssocID="{ABD17839-505A-46C6-80B8-B0F21D53D603}" presName="root" presStyleCnt="0">
        <dgm:presLayoutVars>
          <dgm:dir/>
          <dgm:resizeHandles val="exact"/>
        </dgm:presLayoutVars>
      </dgm:prSet>
      <dgm:spPr/>
    </dgm:pt>
    <dgm:pt modelId="{7CF8B124-CD00-451B-AAA2-20356C667844}" type="pres">
      <dgm:prSet presAssocID="{ABD17839-505A-46C6-80B8-B0F21D53D603}" presName="container" presStyleCnt="0">
        <dgm:presLayoutVars>
          <dgm:dir/>
          <dgm:resizeHandles val="exact"/>
        </dgm:presLayoutVars>
      </dgm:prSet>
      <dgm:spPr/>
    </dgm:pt>
    <dgm:pt modelId="{852C71CD-6144-4366-B451-50439F11A543}" type="pres">
      <dgm:prSet presAssocID="{A043C98A-09DF-4682-B8F1-2AC269D1CF92}" presName="compNode" presStyleCnt="0"/>
      <dgm:spPr/>
    </dgm:pt>
    <dgm:pt modelId="{00EB2B1F-6082-4088-8D9F-3B2FBE422418}" type="pres">
      <dgm:prSet presAssocID="{A043C98A-09DF-4682-B8F1-2AC269D1CF92}" presName="iconBgRect" presStyleLbl="bgShp" presStyleIdx="0" presStyleCnt="4"/>
      <dgm:spPr/>
    </dgm:pt>
    <dgm:pt modelId="{68037B55-FB2A-4708-A51A-D8DB1FEA8F9F}" type="pres">
      <dgm:prSet presAssocID="{A043C98A-09DF-4682-B8F1-2AC269D1CF9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xi"/>
        </a:ext>
      </dgm:extLst>
    </dgm:pt>
    <dgm:pt modelId="{F96F59D2-2708-4C50-AC6B-3B3F62722F9D}" type="pres">
      <dgm:prSet presAssocID="{A043C98A-09DF-4682-B8F1-2AC269D1CF92}" presName="spaceRect" presStyleCnt="0"/>
      <dgm:spPr/>
    </dgm:pt>
    <dgm:pt modelId="{A200EC23-4F0B-4BD9-9BBF-F03C1DA43CAF}" type="pres">
      <dgm:prSet presAssocID="{A043C98A-09DF-4682-B8F1-2AC269D1CF92}" presName="textRect" presStyleLbl="revTx" presStyleIdx="0" presStyleCnt="4">
        <dgm:presLayoutVars>
          <dgm:chMax val="1"/>
          <dgm:chPref val="1"/>
        </dgm:presLayoutVars>
      </dgm:prSet>
      <dgm:spPr/>
    </dgm:pt>
    <dgm:pt modelId="{45D84E3E-F453-431D-B60F-BA01519E3568}" type="pres">
      <dgm:prSet presAssocID="{C5A98F67-2DF7-4E9D-A26C-B0BAB9E0B65C}" presName="sibTrans" presStyleLbl="sibTrans2D1" presStyleIdx="0" presStyleCnt="0"/>
      <dgm:spPr/>
    </dgm:pt>
    <dgm:pt modelId="{710C76BD-A140-496B-BE12-94DF1A57B5C7}" type="pres">
      <dgm:prSet presAssocID="{03EC7B4E-7C01-4301-9845-9496B5FB2715}" presName="compNode" presStyleCnt="0"/>
      <dgm:spPr/>
    </dgm:pt>
    <dgm:pt modelId="{458F4692-9C57-4453-99EF-33AD55D09B96}" type="pres">
      <dgm:prSet presAssocID="{03EC7B4E-7C01-4301-9845-9496B5FB2715}" presName="iconBgRect" presStyleLbl="bgShp" presStyleIdx="1" presStyleCnt="4"/>
      <dgm:spPr/>
    </dgm:pt>
    <dgm:pt modelId="{AAFABD06-F698-4D0D-B18F-487BCE19A524}" type="pres">
      <dgm:prSet presAssocID="{03EC7B4E-7C01-4301-9845-9496B5FB271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affic Light"/>
        </a:ext>
      </dgm:extLst>
    </dgm:pt>
    <dgm:pt modelId="{72A00BE4-C11F-4068-AEAB-92D4FE1FD8DD}" type="pres">
      <dgm:prSet presAssocID="{03EC7B4E-7C01-4301-9845-9496B5FB2715}" presName="spaceRect" presStyleCnt="0"/>
      <dgm:spPr/>
    </dgm:pt>
    <dgm:pt modelId="{63D306C8-E11F-4865-80C5-BBF1817B609D}" type="pres">
      <dgm:prSet presAssocID="{03EC7B4E-7C01-4301-9845-9496B5FB2715}" presName="textRect" presStyleLbl="revTx" presStyleIdx="1" presStyleCnt="4">
        <dgm:presLayoutVars>
          <dgm:chMax val="1"/>
          <dgm:chPref val="1"/>
        </dgm:presLayoutVars>
      </dgm:prSet>
      <dgm:spPr/>
    </dgm:pt>
    <dgm:pt modelId="{62D34A85-6AA7-4D67-B051-B2BFF9A7E257}" type="pres">
      <dgm:prSet presAssocID="{5C2A89BE-A7B0-476E-AB6B-0033353598FD}" presName="sibTrans" presStyleLbl="sibTrans2D1" presStyleIdx="0" presStyleCnt="0"/>
      <dgm:spPr/>
    </dgm:pt>
    <dgm:pt modelId="{36E56164-F775-47A5-8E97-564B8781BE57}" type="pres">
      <dgm:prSet presAssocID="{DA8B6679-9427-4F35-849D-54847927FB79}" presName="compNode" presStyleCnt="0"/>
      <dgm:spPr/>
    </dgm:pt>
    <dgm:pt modelId="{683BA49F-5505-4C8D-9166-97D8786FAEC4}" type="pres">
      <dgm:prSet presAssocID="{DA8B6679-9427-4F35-849D-54847927FB79}" presName="iconBgRect" presStyleLbl="bgShp" presStyleIdx="2" presStyleCnt="4"/>
      <dgm:spPr/>
    </dgm:pt>
    <dgm:pt modelId="{3E39DFDC-C808-4D1B-A7FA-8D87DAE85DB0}" type="pres">
      <dgm:prSet presAssocID="{DA8B6679-9427-4F35-849D-54847927FB7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ce"/>
        </a:ext>
      </dgm:extLst>
    </dgm:pt>
    <dgm:pt modelId="{4E23B6A9-A5C8-4B13-8A87-777A971A7D6A}" type="pres">
      <dgm:prSet presAssocID="{DA8B6679-9427-4F35-849D-54847927FB79}" presName="spaceRect" presStyleCnt="0"/>
      <dgm:spPr/>
    </dgm:pt>
    <dgm:pt modelId="{74283606-5E30-447E-B25E-F9E77AA11BE5}" type="pres">
      <dgm:prSet presAssocID="{DA8B6679-9427-4F35-849D-54847927FB79}" presName="textRect" presStyleLbl="revTx" presStyleIdx="2" presStyleCnt="4">
        <dgm:presLayoutVars>
          <dgm:chMax val="1"/>
          <dgm:chPref val="1"/>
        </dgm:presLayoutVars>
      </dgm:prSet>
      <dgm:spPr/>
    </dgm:pt>
    <dgm:pt modelId="{79D05E01-209C-4544-80A0-E22F5BBAA4D2}" type="pres">
      <dgm:prSet presAssocID="{A78B51A5-FA2D-4881-B6D9-2DEA86988878}" presName="sibTrans" presStyleLbl="sibTrans2D1" presStyleIdx="0" presStyleCnt="0"/>
      <dgm:spPr/>
    </dgm:pt>
    <dgm:pt modelId="{212B303A-B89D-43E4-89E1-4276A1E5D01F}" type="pres">
      <dgm:prSet presAssocID="{777FB190-7AD8-4390-99DE-49D9E9DEEAEA}" presName="compNode" presStyleCnt="0"/>
      <dgm:spPr/>
    </dgm:pt>
    <dgm:pt modelId="{DB4AA7B9-A990-4286-8720-C266B9ED6C75}" type="pres">
      <dgm:prSet presAssocID="{777FB190-7AD8-4390-99DE-49D9E9DEEAEA}" presName="iconBgRect" presStyleLbl="bgShp" presStyleIdx="3" presStyleCnt="4"/>
      <dgm:spPr/>
    </dgm:pt>
    <dgm:pt modelId="{136BE914-42C4-485E-938C-879B78A072C2}" type="pres">
      <dgm:prSet presAssocID="{777FB190-7AD8-4390-99DE-49D9E9DEEAE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B7544BB0-41CA-4CAF-B58D-BAB9C492EA08}" type="pres">
      <dgm:prSet presAssocID="{777FB190-7AD8-4390-99DE-49D9E9DEEAEA}" presName="spaceRect" presStyleCnt="0"/>
      <dgm:spPr/>
    </dgm:pt>
    <dgm:pt modelId="{414282B1-4E59-4A17-B9B6-FDAB777CA2BC}" type="pres">
      <dgm:prSet presAssocID="{777FB190-7AD8-4390-99DE-49D9E9DEEAEA}" presName="textRect" presStyleLbl="revTx" presStyleIdx="3" presStyleCnt="4">
        <dgm:presLayoutVars>
          <dgm:chMax val="1"/>
          <dgm:chPref val="1"/>
        </dgm:presLayoutVars>
      </dgm:prSet>
      <dgm:spPr/>
    </dgm:pt>
  </dgm:ptLst>
  <dgm:cxnLst>
    <dgm:cxn modelId="{F2939A0C-2D2C-4C59-BED7-A186BC207570}" type="presOf" srcId="{A043C98A-09DF-4682-B8F1-2AC269D1CF92}" destId="{A200EC23-4F0B-4BD9-9BBF-F03C1DA43CAF}" srcOrd="0" destOrd="0" presId="urn:microsoft.com/office/officeart/2018/2/layout/IconCircleList"/>
    <dgm:cxn modelId="{0F925C40-0681-4A67-93B1-216B6DE764D9}" srcId="{ABD17839-505A-46C6-80B8-B0F21D53D603}" destId="{777FB190-7AD8-4390-99DE-49D9E9DEEAEA}" srcOrd="3" destOrd="0" parTransId="{B6F03E20-829D-4B70-AA9B-B0D4BE72ECEE}" sibTransId="{65BD43AC-73C4-4905-B68C-7209ACE94086}"/>
    <dgm:cxn modelId="{2B289955-FADF-4223-99BD-BE4A03E36C47}" type="presOf" srcId="{777FB190-7AD8-4390-99DE-49D9E9DEEAEA}" destId="{414282B1-4E59-4A17-B9B6-FDAB777CA2BC}" srcOrd="0" destOrd="0" presId="urn:microsoft.com/office/officeart/2018/2/layout/IconCircleList"/>
    <dgm:cxn modelId="{10B07858-DFF1-4E5C-B3C3-D473F5957BBC}" type="presOf" srcId="{A78B51A5-FA2D-4881-B6D9-2DEA86988878}" destId="{79D05E01-209C-4544-80A0-E22F5BBAA4D2}" srcOrd="0" destOrd="0" presId="urn:microsoft.com/office/officeart/2018/2/layout/IconCircleList"/>
    <dgm:cxn modelId="{68C94E8A-EF03-44EF-847B-3287DF03E76F}" type="presOf" srcId="{DA8B6679-9427-4F35-849D-54847927FB79}" destId="{74283606-5E30-447E-B25E-F9E77AA11BE5}" srcOrd="0" destOrd="0" presId="urn:microsoft.com/office/officeart/2018/2/layout/IconCircleList"/>
    <dgm:cxn modelId="{E0598E90-AE42-4385-9147-8E081E843B2A}" srcId="{ABD17839-505A-46C6-80B8-B0F21D53D603}" destId="{03EC7B4E-7C01-4301-9845-9496B5FB2715}" srcOrd="1" destOrd="0" parTransId="{E4298236-F8BE-422B-ACAC-A05AA42382F8}" sibTransId="{5C2A89BE-A7B0-476E-AB6B-0033353598FD}"/>
    <dgm:cxn modelId="{BAC321A5-B062-4DF4-9D72-9F4B865E8F07}" srcId="{ABD17839-505A-46C6-80B8-B0F21D53D603}" destId="{DA8B6679-9427-4F35-849D-54847927FB79}" srcOrd="2" destOrd="0" parTransId="{2373C8EE-F6D2-4187-89A4-98CB0D3E1E0D}" sibTransId="{A78B51A5-FA2D-4881-B6D9-2DEA86988878}"/>
    <dgm:cxn modelId="{D16E8AB6-DD8B-45F1-961F-CFF668B6BB75}" type="presOf" srcId="{5C2A89BE-A7B0-476E-AB6B-0033353598FD}" destId="{62D34A85-6AA7-4D67-B051-B2BFF9A7E257}" srcOrd="0" destOrd="0" presId="urn:microsoft.com/office/officeart/2018/2/layout/IconCircleList"/>
    <dgm:cxn modelId="{A57D1BBC-FDFE-4900-9798-2ADBF5E4FCFF}" type="presOf" srcId="{C5A98F67-2DF7-4E9D-A26C-B0BAB9E0B65C}" destId="{45D84E3E-F453-431D-B60F-BA01519E3568}" srcOrd="0" destOrd="0" presId="urn:microsoft.com/office/officeart/2018/2/layout/IconCircleList"/>
    <dgm:cxn modelId="{FB37A1C5-A1EE-410F-942F-FC470C181C38}" srcId="{ABD17839-505A-46C6-80B8-B0F21D53D603}" destId="{A043C98A-09DF-4682-B8F1-2AC269D1CF92}" srcOrd="0" destOrd="0" parTransId="{2C70059C-1C49-4EDD-97AE-19C913DB4DC5}" sibTransId="{C5A98F67-2DF7-4E9D-A26C-B0BAB9E0B65C}"/>
    <dgm:cxn modelId="{A713ECC9-B8E3-448C-911C-634C5D2312D1}" type="presOf" srcId="{ABD17839-505A-46C6-80B8-B0F21D53D603}" destId="{877C0866-F4B7-4499-9C8E-07987D474FF4}" srcOrd="0" destOrd="0" presId="urn:microsoft.com/office/officeart/2018/2/layout/IconCircleList"/>
    <dgm:cxn modelId="{16D201DD-C6C0-446E-B503-6AAF20BC5F86}" type="presOf" srcId="{03EC7B4E-7C01-4301-9845-9496B5FB2715}" destId="{63D306C8-E11F-4865-80C5-BBF1817B609D}" srcOrd="0" destOrd="0" presId="urn:microsoft.com/office/officeart/2018/2/layout/IconCircleList"/>
    <dgm:cxn modelId="{3E669A78-66CC-4753-BF45-E892165D4E0C}" type="presParOf" srcId="{877C0866-F4B7-4499-9C8E-07987D474FF4}" destId="{7CF8B124-CD00-451B-AAA2-20356C667844}" srcOrd="0" destOrd="0" presId="urn:microsoft.com/office/officeart/2018/2/layout/IconCircleList"/>
    <dgm:cxn modelId="{652B3092-7031-4FB2-9947-F6ED29A5A761}" type="presParOf" srcId="{7CF8B124-CD00-451B-AAA2-20356C667844}" destId="{852C71CD-6144-4366-B451-50439F11A543}" srcOrd="0" destOrd="0" presId="urn:microsoft.com/office/officeart/2018/2/layout/IconCircleList"/>
    <dgm:cxn modelId="{82473FB9-1442-4199-9EF4-74C5927D88BE}" type="presParOf" srcId="{852C71CD-6144-4366-B451-50439F11A543}" destId="{00EB2B1F-6082-4088-8D9F-3B2FBE422418}" srcOrd="0" destOrd="0" presId="urn:microsoft.com/office/officeart/2018/2/layout/IconCircleList"/>
    <dgm:cxn modelId="{6CA5B3FC-F9EB-4902-9AC5-5EF8C0AC5A0C}" type="presParOf" srcId="{852C71CD-6144-4366-B451-50439F11A543}" destId="{68037B55-FB2A-4708-A51A-D8DB1FEA8F9F}" srcOrd="1" destOrd="0" presId="urn:microsoft.com/office/officeart/2018/2/layout/IconCircleList"/>
    <dgm:cxn modelId="{08D36A89-D967-4EF9-8215-21268AAE5C83}" type="presParOf" srcId="{852C71CD-6144-4366-B451-50439F11A543}" destId="{F96F59D2-2708-4C50-AC6B-3B3F62722F9D}" srcOrd="2" destOrd="0" presId="urn:microsoft.com/office/officeart/2018/2/layout/IconCircleList"/>
    <dgm:cxn modelId="{C3EF24F9-A090-4797-88AF-57218D9C0EF1}" type="presParOf" srcId="{852C71CD-6144-4366-B451-50439F11A543}" destId="{A200EC23-4F0B-4BD9-9BBF-F03C1DA43CAF}" srcOrd="3" destOrd="0" presId="urn:microsoft.com/office/officeart/2018/2/layout/IconCircleList"/>
    <dgm:cxn modelId="{B5724AC9-340A-4CE3-843B-3E9D908FFA93}" type="presParOf" srcId="{7CF8B124-CD00-451B-AAA2-20356C667844}" destId="{45D84E3E-F453-431D-B60F-BA01519E3568}" srcOrd="1" destOrd="0" presId="urn:microsoft.com/office/officeart/2018/2/layout/IconCircleList"/>
    <dgm:cxn modelId="{517489B2-4305-4720-9562-B416D867AFF2}" type="presParOf" srcId="{7CF8B124-CD00-451B-AAA2-20356C667844}" destId="{710C76BD-A140-496B-BE12-94DF1A57B5C7}" srcOrd="2" destOrd="0" presId="urn:microsoft.com/office/officeart/2018/2/layout/IconCircleList"/>
    <dgm:cxn modelId="{E78FCDA8-56C0-4EB1-A0C7-4500B6F6DDA5}" type="presParOf" srcId="{710C76BD-A140-496B-BE12-94DF1A57B5C7}" destId="{458F4692-9C57-4453-99EF-33AD55D09B96}" srcOrd="0" destOrd="0" presId="urn:microsoft.com/office/officeart/2018/2/layout/IconCircleList"/>
    <dgm:cxn modelId="{DF7AC985-A245-4788-9B82-AE8CD5F43ABE}" type="presParOf" srcId="{710C76BD-A140-496B-BE12-94DF1A57B5C7}" destId="{AAFABD06-F698-4D0D-B18F-487BCE19A524}" srcOrd="1" destOrd="0" presId="urn:microsoft.com/office/officeart/2018/2/layout/IconCircleList"/>
    <dgm:cxn modelId="{88826BDF-508E-4202-9A55-3C42AC11960A}" type="presParOf" srcId="{710C76BD-A140-496B-BE12-94DF1A57B5C7}" destId="{72A00BE4-C11F-4068-AEAB-92D4FE1FD8DD}" srcOrd="2" destOrd="0" presId="urn:microsoft.com/office/officeart/2018/2/layout/IconCircleList"/>
    <dgm:cxn modelId="{5D735069-DECB-4445-98C3-82A54F5286F5}" type="presParOf" srcId="{710C76BD-A140-496B-BE12-94DF1A57B5C7}" destId="{63D306C8-E11F-4865-80C5-BBF1817B609D}" srcOrd="3" destOrd="0" presId="urn:microsoft.com/office/officeart/2018/2/layout/IconCircleList"/>
    <dgm:cxn modelId="{66DBAD96-CBC1-4E1D-9A12-FA6C1E308A42}" type="presParOf" srcId="{7CF8B124-CD00-451B-AAA2-20356C667844}" destId="{62D34A85-6AA7-4D67-B051-B2BFF9A7E257}" srcOrd="3" destOrd="0" presId="urn:microsoft.com/office/officeart/2018/2/layout/IconCircleList"/>
    <dgm:cxn modelId="{6F82524F-3AB2-4308-A82E-ECDA888EA2A8}" type="presParOf" srcId="{7CF8B124-CD00-451B-AAA2-20356C667844}" destId="{36E56164-F775-47A5-8E97-564B8781BE57}" srcOrd="4" destOrd="0" presId="urn:microsoft.com/office/officeart/2018/2/layout/IconCircleList"/>
    <dgm:cxn modelId="{0B04CCDA-6489-4FCA-A94B-7CB12B85CC27}" type="presParOf" srcId="{36E56164-F775-47A5-8E97-564B8781BE57}" destId="{683BA49F-5505-4C8D-9166-97D8786FAEC4}" srcOrd="0" destOrd="0" presId="urn:microsoft.com/office/officeart/2018/2/layout/IconCircleList"/>
    <dgm:cxn modelId="{D3B93EF5-253B-4C75-9A84-4F91BBC54254}" type="presParOf" srcId="{36E56164-F775-47A5-8E97-564B8781BE57}" destId="{3E39DFDC-C808-4D1B-A7FA-8D87DAE85DB0}" srcOrd="1" destOrd="0" presId="urn:microsoft.com/office/officeart/2018/2/layout/IconCircleList"/>
    <dgm:cxn modelId="{70E52C4C-D027-4EFC-AF61-8F7A20F29E00}" type="presParOf" srcId="{36E56164-F775-47A5-8E97-564B8781BE57}" destId="{4E23B6A9-A5C8-4B13-8A87-777A971A7D6A}" srcOrd="2" destOrd="0" presId="urn:microsoft.com/office/officeart/2018/2/layout/IconCircleList"/>
    <dgm:cxn modelId="{3E1C0C34-1381-4D09-A29F-3E79486AC005}" type="presParOf" srcId="{36E56164-F775-47A5-8E97-564B8781BE57}" destId="{74283606-5E30-447E-B25E-F9E77AA11BE5}" srcOrd="3" destOrd="0" presId="urn:microsoft.com/office/officeart/2018/2/layout/IconCircleList"/>
    <dgm:cxn modelId="{5AFF27C2-96A5-4C64-8C42-6863238DC8AC}" type="presParOf" srcId="{7CF8B124-CD00-451B-AAA2-20356C667844}" destId="{79D05E01-209C-4544-80A0-E22F5BBAA4D2}" srcOrd="5" destOrd="0" presId="urn:microsoft.com/office/officeart/2018/2/layout/IconCircleList"/>
    <dgm:cxn modelId="{515B935D-0681-4345-9AE8-0A239C3B0EAB}" type="presParOf" srcId="{7CF8B124-CD00-451B-AAA2-20356C667844}" destId="{212B303A-B89D-43E4-89E1-4276A1E5D01F}" srcOrd="6" destOrd="0" presId="urn:microsoft.com/office/officeart/2018/2/layout/IconCircleList"/>
    <dgm:cxn modelId="{BE3F025F-9E42-45A7-9BF0-C882296C759F}" type="presParOf" srcId="{212B303A-B89D-43E4-89E1-4276A1E5D01F}" destId="{DB4AA7B9-A990-4286-8720-C266B9ED6C75}" srcOrd="0" destOrd="0" presId="urn:microsoft.com/office/officeart/2018/2/layout/IconCircleList"/>
    <dgm:cxn modelId="{C8293011-1431-43F8-935D-70D35BC83C83}" type="presParOf" srcId="{212B303A-B89D-43E4-89E1-4276A1E5D01F}" destId="{136BE914-42C4-485E-938C-879B78A072C2}" srcOrd="1" destOrd="0" presId="urn:microsoft.com/office/officeart/2018/2/layout/IconCircleList"/>
    <dgm:cxn modelId="{CB626898-577C-47C2-93F9-3D7BA377CD5A}" type="presParOf" srcId="{212B303A-B89D-43E4-89E1-4276A1E5D01F}" destId="{B7544BB0-41CA-4CAF-B58D-BAB9C492EA08}" srcOrd="2" destOrd="0" presId="urn:microsoft.com/office/officeart/2018/2/layout/IconCircleList"/>
    <dgm:cxn modelId="{CE6A1B0A-4085-458E-96B6-B901AE1E1E67}" type="presParOf" srcId="{212B303A-B89D-43E4-89E1-4276A1E5D01F}" destId="{414282B1-4E59-4A17-B9B6-FDAB777CA2B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BD17839-505A-46C6-80B8-B0F21D53D603}" type="doc">
      <dgm:prSet loTypeId="urn:microsoft.com/office/officeart/2018/2/layout/IconCircle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A043C98A-09DF-4682-B8F1-2AC269D1CF92}">
      <dgm:prSet custT="1"/>
      <dgm:spPr/>
      <dgm:t>
        <a:bodyPr/>
        <a:lstStyle/>
        <a:p>
          <a:r>
            <a:rPr lang="en-US" sz="1800" dirty="0"/>
            <a:t>H0 (Null Hypothesis): There is no difference in the number of users per city between Yellow Cab and Pink Cab.</a:t>
          </a:r>
        </a:p>
      </dgm:t>
    </dgm:pt>
    <dgm:pt modelId="{2C70059C-1C49-4EDD-97AE-19C913DB4DC5}" type="parTrans" cxnId="{FB37A1C5-A1EE-410F-942F-FC470C181C38}">
      <dgm:prSet/>
      <dgm:spPr/>
      <dgm:t>
        <a:bodyPr/>
        <a:lstStyle/>
        <a:p>
          <a:endParaRPr lang="en-US"/>
        </a:p>
      </dgm:t>
    </dgm:pt>
    <dgm:pt modelId="{C5A98F67-2DF7-4E9D-A26C-B0BAB9E0B65C}" type="sibTrans" cxnId="{FB37A1C5-A1EE-410F-942F-FC470C181C38}">
      <dgm:prSet/>
      <dgm:spPr/>
      <dgm:t>
        <a:bodyPr/>
        <a:lstStyle/>
        <a:p>
          <a:endParaRPr lang="en-US"/>
        </a:p>
      </dgm:t>
    </dgm:pt>
    <dgm:pt modelId="{03EC7B4E-7C01-4301-9845-9496B5FB2715}">
      <dgm:prSet custT="1"/>
      <dgm:spPr/>
      <dgm:t>
        <a:bodyPr/>
        <a:lstStyle/>
        <a:p>
          <a:r>
            <a:rPr lang="en-US" sz="1800" dirty="0"/>
            <a:t>H1 (Alternative Hypothesis): Yellow Cab has more users per city compared to Pink Cab in the majority of cities, indicating stronger market penetration in larger urban areas.</a:t>
          </a:r>
        </a:p>
      </dgm:t>
    </dgm:pt>
    <dgm:pt modelId="{E4298236-F8BE-422B-ACAC-A05AA42382F8}" type="parTrans" cxnId="{E0598E90-AE42-4385-9147-8E081E843B2A}">
      <dgm:prSet/>
      <dgm:spPr/>
      <dgm:t>
        <a:bodyPr/>
        <a:lstStyle/>
        <a:p>
          <a:endParaRPr lang="en-US"/>
        </a:p>
      </dgm:t>
    </dgm:pt>
    <dgm:pt modelId="{5C2A89BE-A7B0-476E-AB6B-0033353598FD}" type="sibTrans" cxnId="{E0598E90-AE42-4385-9147-8E081E843B2A}">
      <dgm:prSet/>
      <dgm:spPr/>
      <dgm:t>
        <a:bodyPr/>
        <a:lstStyle/>
        <a:p>
          <a:endParaRPr lang="en-US"/>
        </a:p>
      </dgm:t>
    </dgm:pt>
    <dgm:pt modelId="{DA8B6679-9427-4F35-849D-54847927FB79}">
      <dgm:prSet custT="1"/>
      <dgm:spPr/>
      <dgm:t>
        <a:bodyPr/>
        <a:lstStyle/>
        <a:p>
          <a:r>
            <a:rPr lang="en-US" sz="1800" dirty="0"/>
            <a:t>t-statistic = -1.463</a:t>
          </a:r>
        </a:p>
        <a:p>
          <a:r>
            <a:rPr lang="en-US" sz="1800" dirty="0"/>
            <a:t>p-value = 0.152</a:t>
          </a:r>
        </a:p>
      </dgm:t>
    </dgm:pt>
    <dgm:pt modelId="{2373C8EE-F6D2-4187-89A4-98CB0D3E1E0D}" type="parTrans" cxnId="{BAC321A5-B062-4DF4-9D72-9F4B865E8F07}">
      <dgm:prSet/>
      <dgm:spPr/>
      <dgm:t>
        <a:bodyPr/>
        <a:lstStyle/>
        <a:p>
          <a:endParaRPr lang="en-US"/>
        </a:p>
      </dgm:t>
    </dgm:pt>
    <dgm:pt modelId="{A78B51A5-FA2D-4881-B6D9-2DEA86988878}" type="sibTrans" cxnId="{BAC321A5-B062-4DF4-9D72-9F4B865E8F07}">
      <dgm:prSet/>
      <dgm:spPr/>
      <dgm:t>
        <a:bodyPr/>
        <a:lstStyle/>
        <a:p>
          <a:endParaRPr lang="en-US"/>
        </a:p>
      </dgm:t>
    </dgm:pt>
    <dgm:pt modelId="{777FB190-7AD8-4390-99DE-49D9E9DEEAEA}">
      <dgm:prSet/>
      <dgm:spPr/>
      <dgm:t>
        <a:bodyPr/>
        <a:lstStyle/>
        <a:p>
          <a:r>
            <a:rPr lang="en-US" dirty="0">
              <a:solidFill>
                <a:srgbClr val="FF0000"/>
              </a:solidFill>
            </a:rPr>
            <a:t>Fail to reject the null hypothesis</a:t>
          </a:r>
          <a:r>
            <a:rPr lang="en-US" dirty="0"/>
            <a:t>. There is no significant difference in the number of users per city between Yellow Cab and Pink Cab.</a:t>
          </a:r>
        </a:p>
      </dgm:t>
    </dgm:pt>
    <dgm:pt modelId="{B6F03E20-829D-4B70-AA9B-B0D4BE72ECEE}" type="parTrans" cxnId="{0F925C40-0681-4A67-93B1-216B6DE764D9}">
      <dgm:prSet/>
      <dgm:spPr/>
      <dgm:t>
        <a:bodyPr/>
        <a:lstStyle/>
        <a:p>
          <a:endParaRPr lang="en-US"/>
        </a:p>
      </dgm:t>
    </dgm:pt>
    <dgm:pt modelId="{65BD43AC-73C4-4905-B68C-7209ACE94086}" type="sibTrans" cxnId="{0F925C40-0681-4A67-93B1-216B6DE764D9}">
      <dgm:prSet/>
      <dgm:spPr/>
      <dgm:t>
        <a:bodyPr/>
        <a:lstStyle/>
        <a:p>
          <a:endParaRPr lang="en-US"/>
        </a:p>
      </dgm:t>
    </dgm:pt>
    <dgm:pt modelId="{877C0866-F4B7-4499-9C8E-07987D474FF4}" type="pres">
      <dgm:prSet presAssocID="{ABD17839-505A-46C6-80B8-B0F21D53D603}" presName="root" presStyleCnt="0">
        <dgm:presLayoutVars>
          <dgm:dir/>
          <dgm:resizeHandles val="exact"/>
        </dgm:presLayoutVars>
      </dgm:prSet>
      <dgm:spPr/>
    </dgm:pt>
    <dgm:pt modelId="{7CF8B124-CD00-451B-AAA2-20356C667844}" type="pres">
      <dgm:prSet presAssocID="{ABD17839-505A-46C6-80B8-B0F21D53D603}" presName="container" presStyleCnt="0">
        <dgm:presLayoutVars>
          <dgm:dir/>
          <dgm:resizeHandles val="exact"/>
        </dgm:presLayoutVars>
      </dgm:prSet>
      <dgm:spPr/>
    </dgm:pt>
    <dgm:pt modelId="{852C71CD-6144-4366-B451-50439F11A543}" type="pres">
      <dgm:prSet presAssocID="{A043C98A-09DF-4682-B8F1-2AC269D1CF92}" presName="compNode" presStyleCnt="0"/>
      <dgm:spPr/>
    </dgm:pt>
    <dgm:pt modelId="{00EB2B1F-6082-4088-8D9F-3B2FBE422418}" type="pres">
      <dgm:prSet presAssocID="{A043C98A-09DF-4682-B8F1-2AC269D1CF92}" presName="iconBgRect" presStyleLbl="bgShp" presStyleIdx="0" presStyleCnt="4"/>
      <dgm:spPr/>
    </dgm:pt>
    <dgm:pt modelId="{68037B55-FB2A-4708-A51A-D8DB1FEA8F9F}" type="pres">
      <dgm:prSet presAssocID="{A043C98A-09DF-4682-B8F1-2AC269D1CF9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xi"/>
        </a:ext>
      </dgm:extLst>
    </dgm:pt>
    <dgm:pt modelId="{F96F59D2-2708-4C50-AC6B-3B3F62722F9D}" type="pres">
      <dgm:prSet presAssocID="{A043C98A-09DF-4682-B8F1-2AC269D1CF92}" presName="spaceRect" presStyleCnt="0"/>
      <dgm:spPr/>
    </dgm:pt>
    <dgm:pt modelId="{A200EC23-4F0B-4BD9-9BBF-F03C1DA43CAF}" type="pres">
      <dgm:prSet presAssocID="{A043C98A-09DF-4682-B8F1-2AC269D1CF92}" presName="textRect" presStyleLbl="revTx" presStyleIdx="0" presStyleCnt="4">
        <dgm:presLayoutVars>
          <dgm:chMax val="1"/>
          <dgm:chPref val="1"/>
        </dgm:presLayoutVars>
      </dgm:prSet>
      <dgm:spPr/>
    </dgm:pt>
    <dgm:pt modelId="{45D84E3E-F453-431D-B60F-BA01519E3568}" type="pres">
      <dgm:prSet presAssocID="{C5A98F67-2DF7-4E9D-A26C-B0BAB9E0B65C}" presName="sibTrans" presStyleLbl="sibTrans2D1" presStyleIdx="0" presStyleCnt="0"/>
      <dgm:spPr/>
    </dgm:pt>
    <dgm:pt modelId="{710C76BD-A140-496B-BE12-94DF1A57B5C7}" type="pres">
      <dgm:prSet presAssocID="{03EC7B4E-7C01-4301-9845-9496B5FB2715}" presName="compNode" presStyleCnt="0"/>
      <dgm:spPr/>
    </dgm:pt>
    <dgm:pt modelId="{458F4692-9C57-4453-99EF-33AD55D09B96}" type="pres">
      <dgm:prSet presAssocID="{03EC7B4E-7C01-4301-9845-9496B5FB2715}" presName="iconBgRect" presStyleLbl="bgShp" presStyleIdx="1" presStyleCnt="4"/>
      <dgm:spPr/>
    </dgm:pt>
    <dgm:pt modelId="{AAFABD06-F698-4D0D-B18F-487BCE19A524}" type="pres">
      <dgm:prSet presAssocID="{03EC7B4E-7C01-4301-9845-9496B5FB271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affic Light"/>
        </a:ext>
      </dgm:extLst>
    </dgm:pt>
    <dgm:pt modelId="{72A00BE4-C11F-4068-AEAB-92D4FE1FD8DD}" type="pres">
      <dgm:prSet presAssocID="{03EC7B4E-7C01-4301-9845-9496B5FB2715}" presName="spaceRect" presStyleCnt="0"/>
      <dgm:spPr/>
    </dgm:pt>
    <dgm:pt modelId="{63D306C8-E11F-4865-80C5-BBF1817B609D}" type="pres">
      <dgm:prSet presAssocID="{03EC7B4E-7C01-4301-9845-9496B5FB2715}" presName="textRect" presStyleLbl="revTx" presStyleIdx="1" presStyleCnt="4">
        <dgm:presLayoutVars>
          <dgm:chMax val="1"/>
          <dgm:chPref val="1"/>
        </dgm:presLayoutVars>
      </dgm:prSet>
      <dgm:spPr/>
    </dgm:pt>
    <dgm:pt modelId="{62D34A85-6AA7-4D67-B051-B2BFF9A7E257}" type="pres">
      <dgm:prSet presAssocID="{5C2A89BE-A7B0-476E-AB6B-0033353598FD}" presName="sibTrans" presStyleLbl="sibTrans2D1" presStyleIdx="0" presStyleCnt="0"/>
      <dgm:spPr/>
    </dgm:pt>
    <dgm:pt modelId="{36E56164-F775-47A5-8E97-564B8781BE57}" type="pres">
      <dgm:prSet presAssocID="{DA8B6679-9427-4F35-849D-54847927FB79}" presName="compNode" presStyleCnt="0"/>
      <dgm:spPr/>
    </dgm:pt>
    <dgm:pt modelId="{683BA49F-5505-4C8D-9166-97D8786FAEC4}" type="pres">
      <dgm:prSet presAssocID="{DA8B6679-9427-4F35-849D-54847927FB79}" presName="iconBgRect" presStyleLbl="bgShp" presStyleIdx="2" presStyleCnt="4"/>
      <dgm:spPr/>
    </dgm:pt>
    <dgm:pt modelId="{3E39DFDC-C808-4D1B-A7FA-8D87DAE85DB0}" type="pres">
      <dgm:prSet presAssocID="{DA8B6679-9427-4F35-849D-54847927FB7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ce"/>
        </a:ext>
      </dgm:extLst>
    </dgm:pt>
    <dgm:pt modelId="{4E23B6A9-A5C8-4B13-8A87-777A971A7D6A}" type="pres">
      <dgm:prSet presAssocID="{DA8B6679-9427-4F35-849D-54847927FB79}" presName="spaceRect" presStyleCnt="0"/>
      <dgm:spPr/>
    </dgm:pt>
    <dgm:pt modelId="{74283606-5E30-447E-B25E-F9E77AA11BE5}" type="pres">
      <dgm:prSet presAssocID="{DA8B6679-9427-4F35-849D-54847927FB79}" presName="textRect" presStyleLbl="revTx" presStyleIdx="2" presStyleCnt="4">
        <dgm:presLayoutVars>
          <dgm:chMax val="1"/>
          <dgm:chPref val="1"/>
        </dgm:presLayoutVars>
      </dgm:prSet>
      <dgm:spPr/>
    </dgm:pt>
    <dgm:pt modelId="{79D05E01-209C-4544-80A0-E22F5BBAA4D2}" type="pres">
      <dgm:prSet presAssocID="{A78B51A5-FA2D-4881-B6D9-2DEA86988878}" presName="sibTrans" presStyleLbl="sibTrans2D1" presStyleIdx="0" presStyleCnt="0"/>
      <dgm:spPr/>
    </dgm:pt>
    <dgm:pt modelId="{212B303A-B89D-43E4-89E1-4276A1E5D01F}" type="pres">
      <dgm:prSet presAssocID="{777FB190-7AD8-4390-99DE-49D9E9DEEAEA}" presName="compNode" presStyleCnt="0"/>
      <dgm:spPr/>
    </dgm:pt>
    <dgm:pt modelId="{DB4AA7B9-A990-4286-8720-C266B9ED6C75}" type="pres">
      <dgm:prSet presAssocID="{777FB190-7AD8-4390-99DE-49D9E9DEEAEA}" presName="iconBgRect" presStyleLbl="bgShp" presStyleIdx="3" presStyleCnt="4"/>
      <dgm:spPr/>
    </dgm:pt>
    <dgm:pt modelId="{136BE914-42C4-485E-938C-879B78A072C2}" type="pres">
      <dgm:prSet presAssocID="{777FB190-7AD8-4390-99DE-49D9E9DEEAE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B7544BB0-41CA-4CAF-B58D-BAB9C492EA08}" type="pres">
      <dgm:prSet presAssocID="{777FB190-7AD8-4390-99DE-49D9E9DEEAEA}" presName="spaceRect" presStyleCnt="0"/>
      <dgm:spPr/>
    </dgm:pt>
    <dgm:pt modelId="{414282B1-4E59-4A17-B9B6-FDAB777CA2BC}" type="pres">
      <dgm:prSet presAssocID="{777FB190-7AD8-4390-99DE-49D9E9DEEAEA}" presName="textRect" presStyleLbl="revTx" presStyleIdx="3" presStyleCnt="4">
        <dgm:presLayoutVars>
          <dgm:chMax val="1"/>
          <dgm:chPref val="1"/>
        </dgm:presLayoutVars>
      </dgm:prSet>
      <dgm:spPr/>
    </dgm:pt>
  </dgm:ptLst>
  <dgm:cxnLst>
    <dgm:cxn modelId="{0F925C40-0681-4A67-93B1-216B6DE764D9}" srcId="{ABD17839-505A-46C6-80B8-B0F21D53D603}" destId="{777FB190-7AD8-4390-99DE-49D9E9DEEAEA}" srcOrd="3" destOrd="0" parTransId="{B6F03E20-829D-4B70-AA9B-B0D4BE72ECEE}" sibTransId="{65BD43AC-73C4-4905-B68C-7209ACE94086}"/>
    <dgm:cxn modelId="{E0598E90-AE42-4385-9147-8E081E843B2A}" srcId="{ABD17839-505A-46C6-80B8-B0F21D53D603}" destId="{03EC7B4E-7C01-4301-9845-9496B5FB2715}" srcOrd="1" destOrd="0" parTransId="{E4298236-F8BE-422B-ACAC-A05AA42382F8}" sibTransId="{5C2A89BE-A7B0-476E-AB6B-0033353598FD}"/>
    <dgm:cxn modelId="{8CB6F093-D6B8-48DE-B572-1F8E0E126BB6}" type="presOf" srcId="{DA8B6679-9427-4F35-849D-54847927FB79}" destId="{74283606-5E30-447E-B25E-F9E77AA11BE5}" srcOrd="0" destOrd="0" presId="urn:microsoft.com/office/officeart/2018/2/layout/IconCircleList"/>
    <dgm:cxn modelId="{BAC321A5-B062-4DF4-9D72-9F4B865E8F07}" srcId="{ABD17839-505A-46C6-80B8-B0F21D53D603}" destId="{DA8B6679-9427-4F35-849D-54847927FB79}" srcOrd="2" destOrd="0" parTransId="{2373C8EE-F6D2-4187-89A4-98CB0D3E1E0D}" sibTransId="{A78B51A5-FA2D-4881-B6D9-2DEA86988878}"/>
    <dgm:cxn modelId="{2C469BBF-3E45-4FF0-9742-9B5041357A99}" type="presOf" srcId="{777FB190-7AD8-4390-99DE-49D9E9DEEAEA}" destId="{414282B1-4E59-4A17-B9B6-FDAB777CA2BC}" srcOrd="0" destOrd="0" presId="urn:microsoft.com/office/officeart/2018/2/layout/IconCircleList"/>
    <dgm:cxn modelId="{FE36F8C2-4CB8-49FC-A5B6-D8131C18CFF3}" type="presOf" srcId="{C5A98F67-2DF7-4E9D-A26C-B0BAB9E0B65C}" destId="{45D84E3E-F453-431D-B60F-BA01519E3568}" srcOrd="0" destOrd="0" presId="urn:microsoft.com/office/officeart/2018/2/layout/IconCircleList"/>
    <dgm:cxn modelId="{FB37A1C5-A1EE-410F-942F-FC470C181C38}" srcId="{ABD17839-505A-46C6-80B8-B0F21D53D603}" destId="{A043C98A-09DF-4682-B8F1-2AC269D1CF92}" srcOrd="0" destOrd="0" parTransId="{2C70059C-1C49-4EDD-97AE-19C913DB4DC5}" sibTransId="{C5A98F67-2DF7-4E9D-A26C-B0BAB9E0B65C}"/>
    <dgm:cxn modelId="{A1A621CB-BB8C-4D59-B9A8-CF15A4F3A986}" type="presOf" srcId="{5C2A89BE-A7B0-476E-AB6B-0033353598FD}" destId="{62D34A85-6AA7-4D67-B051-B2BFF9A7E257}" srcOrd="0" destOrd="0" presId="urn:microsoft.com/office/officeart/2018/2/layout/IconCircleList"/>
    <dgm:cxn modelId="{7DF112CC-366D-4769-88EF-1B311DEACC8D}" type="presOf" srcId="{A043C98A-09DF-4682-B8F1-2AC269D1CF92}" destId="{A200EC23-4F0B-4BD9-9BBF-F03C1DA43CAF}" srcOrd="0" destOrd="0" presId="urn:microsoft.com/office/officeart/2018/2/layout/IconCircleList"/>
    <dgm:cxn modelId="{D711A2CD-AACC-491C-9543-3B035DE91B15}" type="presOf" srcId="{03EC7B4E-7C01-4301-9845-9496B5FB2715}" destId="{63D306C8-E11F-4865-80C5-BBF1817B609D}" srcOrd="0" destOrd="0" presId="urn:microsoft.com/office/officeart/2018/2/layout/IconCircleList"/>
    <dgm:cxn modelId="{7AE01BD6-5D87-4E61-9EB0-6DF3B3F862CD}" type="presOf" srcId="{ABD17839-505A-46C6-80B8-B0F21D53D603}" destId="{877C0866-F4B7-4499-9C8E-07987D474FF4}" srcOrd="0" destOrd="0" presId="urn:microsoft.com/office/officeart/2018/2/layout/IconCircleList"/>
    <dgm:cxn modelId="{BC282AF8-5294-47D1-AD5B-9F5521C55528}" type="presOf" srcId="{A78B51A5-FA2D-4881-B6D9-2DEA86988878}" destId="{79D05E01-209C-4544-80A0-E22F5BBAA4D2}" srcOrd="0" destOrd="0" presId="urn:microsoft.com/office/officeart/2018/2/layout/IconCircleList"/>
    <dgm:cxn modelId="{43805ABE-A39D-482D-984F-A12D49434581}" type="presParOf" srcId="{877C0866-F4B7-4499-9C8E-07987D474FF4}" destId="{7CF8B124-CD00-451B-AAA2-20356C667844}" srcOrd="0" destOrd="0" presId="urn:microsoft.com/office/officeart/2018/2/layout/IconCircleList"/>
    <dgm:cxn modelId="{2B02F73B-B101-412A-9DBF-0738B932EFE5}" type="presParOf" srcId="{7CF8B124-CD00-451B-AAA2-20356C667844}" destId="{852C71CD-6144-4366-B451-50439F11A543}" srcOrd="0" destOrd="0" presId="urn:microsoft.com/office/officeart/2018/2/layout/IconCircleList"/>
    <dgm:cxn modelId="{365EDD64-B02C-4F9E-9A00-5D89733106B9}" type="presParOf" srcId="{852C71CD-6144-4366-B451-50439F11A543}" destId="{00EB2B1F-6082-4088-8D9F-3B2FBE422418}" srcOrd="0" destOrd="0" presId="urn:microsoft.com/office/officeart/2018/2/layout/IconCircleList"/>
    <dgm:cxn modelId="{042777BC-6AB3-414B-9B30-DC8141D8CB2D}" type="presParOf" srcId="{852C71CD-6144-4366-B451-50439F11A543}" destId="{68037B55-FB2A-4708-A51A-D8DB1FEA8F9F}" srcOrd="1" destOrd="0" presId="urn:microsoft.com/office/officeart/2018/2/layout/IconCircleList"/>
    <dgm:cxn modelId="{36BE63BB-7744-4969-B9C7-830A0C0090EC}" type="presParOf" srcId="{852C71CD-6144-4366-B451-50439F11A543}" destId="{F96F59D2-2708-4C50-AC6B-3B3F62722F9D}" srcOrd="2" destOrd="0" presId="urn:microsoft.com/office/officeart/2018/2/layout/IconCircleList"/>
    <dgm:cxn modelId="{F40F1031-8112-4558-BD4F-049E700873AF}" type="presParOf" srcId="{852C71CD-6144-4366-B451-50439F11A543}" destId="{A200EC23-4F0B-4BD9-9BBF-F03C1DA43CAF}" srcOrd="3" destOrd="0" presId="urn:microsoft.com/office/officeart/2018/2/layout/IconCircleList"/>
    <dgm:cxn modelId="{6CD361D0-0E1A-4849-BD6D-B02FFEC703A4}" type="presParOf" srcId="{7CF8B124-CD00-451B-AAA2-20356C667844}" destId="{45D84E3E-F453-431D-B60F-BA01519E3568}" srcOrd="1" destOrd="0" presId="urn:microsoft.com/office/officeart/2018/2/layout/IconCircleList"/>
    <dgm:cxn modelId="{4CA2DD7E-D62F-427E-97E9-3E8B0A6F0E57}" type="presParOf" srcId="{7CF8B124-CD00-451B-AAA2-20356C667844}" destId="{710C76BD-A140-496B-BE12-94DF1A57B5C7}" srcOrd="2" destOrd="0" presId="urn:microsoft.com/office/officeart/2018/2/layout/IconCircleList"/>
    <dgm:cxn modelId="{28406A87-0B25-4902-8288-8AE1EA71FC24}" type="presParOf" srcId="{710C76BD-A140-496B-BE12-94DF1A57B5C7}" destId="{458F4692-9C57-4453-99EF-33AD55D09B96}" srcOrd="0" destOrd="0" presId="urn:microsoft.com/office/officeart/2018/2/layout/IconCircleList"/>
    <dgm:cxn modelId="{E709DD77-2A52-4C56-B51B-71EFDE0DCB9C}" type="presParOf" srcId="{710C76BD-A140-496B-BE12-94DF1A57B5C7}" destId="{AAFABD06-F698-4D0D-B18F-487BCE19A524}" srcOrd="1" destOrd="0" presId="urn:microsoft.com/office/officeart/2018/2/layout/IconCircleList"/>
    <dgm:cxn modelId="{5C5A1722-62E9-4EC2-8AD5-42EBDEE39825}" type="presParOf" srcId="{710C76BD-A140-496B-BE12-94DF1A57B5C7}" destId="{72A00BE4-C11F-4068-AEAB-92D4FE1FD8DD}" srcOrd="2" destOrd="0" presId="urn:microsoft.com/office/officeart/2018/2/layout/IconCircleList"/>
    <dgm:cxn modelId="{64DA7682-BF4F-4132-9E77-5D8E5C73CB6F}" type="presParOf" srcId="{710C76BD-A140-496B-BE12-94DF1A57B5C7}" destId="{63D306C8-E11F-4865-80C5-BBF1817B609D}" srcOrd="3" destOrd="0" presId="urn:microsoft.com/office/officeart/2018/2/layout/IconCircleList"/>
    <dgm:cxn modelId="{A8ED709F-C6F9-4242-8583-B59DF0A6A540}" type="presParOf" srcId="{7CF8B124-CD00-451B-AAA2-20356C667844}" destId="{62D34A85-6AA7-4D67-B051-B2BFF9A7E257}" srcOrd="3" destOrd="0" presId="urn:microsoft.com/office/officeart/2018/2/layout/IconCircleList"/>
    <dgm:cxn modelId="{A63B4DA3-4940-4AE8-BA88-98BD4B93628D}" type="presParOf" srcId="{7CF8B124-CD00-451B-AAA2-20356C667844}" destId="{36E56164-F775-47A5-8E97-564B8781BE57}" srcOrd="4" destOrd="0" presId="urn:microsoft.com/office/officeart/2018/2/layout/IconCircleList"/>
    <dgm:cxn modelId="{4BF2955F-4623-4B11-9D9C-18C45BBF06A4}" type="presParOf" srcId="{36E56164-F775-47A5-8E97-564B8781BE57}" destId="{683BA49F-5505-4C8D-9166-97D8786FAEC4}" srcOrd="0" destOrd="0" presId="urn:microsoft.com/office/officeart/2018/2/layout/IconCircleList"/>
    <dgm:cxn modelId="{9C4E3307-1118-45CB-AB1C-5DF13AEEA85F}" type="presParOf" srcId="{36E56164-F775-47A5-8E97-564B8781BE57}" destId="{3E39DFDC-C808-4D1B-A7FA-8D87DAE85DB0}" srcOrd="1" destOrd="0" presId="urn:microsoft.com/office/officeart/2018/2/layout/IconCircleList"/>
    <dgm:cxn modelId="{D4751EF5-AB50-43FB-864A-6C38D21F4CDC}" type="presParOf" srcId="{36E56164-F775-47A5-8E97-564B8781BE57}" destId="{4E23B6A9-A5C8-4B13-8A87-777A971A7D6A}" srcOrd="2" destOrd="0" presId="urn:microsoft.com/office/officeart/2018/2/layout/IconCircleList"/>
    <dgm:cxn modelId="{D5279107-E8C8-4BF5-9006-1D833F094D11}" type="presParOf" srcId="{36E56164-F775-47A5-8E97-564B8781BE57}" destId="{74283606-5E30-447E-B25E-F9E77AA11BE5}" srcOrd="3" destOrd="0" presId="urn:microsoft.com/office/officeart/2018/2/layout/IconCircleList"/>
    <dgm:cxn modelId="{0F4DEB61-F7F0-429C-A005-D8DBC27AB2B5}" type="presParOf" srcId="{7CF8B124-CD00-451B-AAA2-20356C667844}" destId="{79D05E01-209C-4544-80A0-E22F5BBAA4D2}" srcOrd="5" destOrd="0" presId="urn:microsoft.com/office/officeart/2018/2/layout/IconCircleList"/>
    <dgm:cxn modelId="{81FA6145-0BDC-4309-BC33-7EB46190B267}" type="presParOf" srcId="{7CF8B124-CD00-451B-AAA2-20356C667844}" destId="{212B303A-B89D-43E4-89E1-4276A1E5D01F}" srcOrd="6" destOrd="0" presId="urn:microsoft.com/office/officeart/2018/2/layout/IconCircleList"/>
    <dgm:cxn modelId="{7E1158F4-4541-4721-9A6F-5D9C5D4E79EF}" type="presParOf" srcId="{212B303A-B89D-43E4-89E1-4276A1E5D01F}" destId="{DB4AA7B9-A990-4286-8720-C266B9ED6C75}" srcOrd="0" destOrd="0" presId="urn:microsoft.com/office/officeart/2018/2/layout/IconCircleList"/>
    <dgm:cxn modelId="{E7653A2A-7736-41EE-8CA0-4BD0A0BD366C}" type="presParOf" srcId="{212B303A-B89D-43E4-89E1-4276A1E5D01F}" destId="{136BE914-42C4-485E-938C-879B78A072C2}" srcOrd="1" destOrd="0" presId="urn:microsoft.com/office/officeart/2018/2/layout/IconCircleList"/>
    <dgm:cxn modelId="{3C4717B9-B653-4701-B317-D39A4CBB1CE6}" type="presParOf" srcId="{212B303A-B89D-43E4-89E1-4276A1E5D01F}" destId="{B7544BB0-41CA-4CAF-B58D-BAB9C492EA08}" srcOrd="2" destOrd="0" presId="urn:microsoft.com/office/officeart/2018/2/layout/IconCircleList"/>
    <dgm:cxn modelId="{47E236F0-2CAA-40D0-B8AD-590A40F137E0}" type="presParOf" srcId="{212B303A-B89D-43E4-89E1-4276A1E5D01F}" destId="{414282B1-4E59-4A17-B9B6-FDAB777CA2B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BD17839-505A-46C6-80B8-B0F21D53D603}" type="doc">
      <dgm:prSet loTypeId="urn:microsoft.com/office/officeart/2018/2/layout/IconCircle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A043C98A-09DF-4682-B8F1-2AC269D1CF92}">
      <dgm:prSet custT="1"/>
      <dgm:spPr/>
      <dgm:t>
        <a:bodyPr/>
        <a:lstStyle/>
        <a:p>
          <a:r>
            <a:rPr lang="en-US" sz="1800" dirty="0"/>
            <a:t>H0 (Null Hypothesis): There is no difference in cab usage based on demographic groups (age, gender, income) between Yellow Cab and Pink Cab.</a:t>
          </a:r>
        </a:p>
      </dgm:t>
    </dgm:pt>
    <dgm:pt modelId="{2C70059C-1C49-4EDD-97AE-19C913DB4DC5}" type="parTrans" cxnId="{FB37A1C5-A1EE-410F-942F-FC470C181C38}">
      <dgm:prSet/>
      <dgm:spPr/>
      <dgm:t>
        <a:bodyPr/>
        <a:lstStyle/>
        <a:p>
          <a:endParaRPr lang="en-US"/>
        </a:p>
      </dgm:t>
    </dgm:pt>
    <dgm:pt modelId="{C5A98F67-2DF7-4E9D-A26C-B0BAB9E0B65C}" type="sibTrans" cxnId="{FB37A1C5-A1EE-410F-942F-FC470C181C38}">
      <dgm:prSet/>
      <dgm:spPr/>
      <dgm:t>
        <a:bodyPr/>
        <a:lstStyle/>
        <a:p>
          <a:endParaRPr lang="en-US"/>
        </a:p>
      </dgm:t>
    </dgm:pt>
    <dgm:pt modelId="{03EC7B4E-7C01-4301-9845-9496B5FB2715}">
      <dgm:prSet/>
      <dgm:spPr/>
      <dgm:t>
        <a:bodyPr/>
        <a:lstStyle/>
        <a:p>
          <a:r>
            <a:rPr lang="en-US" dirty="0"/>
            <a:t>H1 (Alternative Hypothesis): There are significant differences in cab usage based on demographic groups, with more females using cab services compared to males, and similar income and age distributions for both companies.</a:t>
          </a:r>
        </a:p>
      </dgm:t>
    </dgm:pt>
    <dgm:pt modelId="{E4298236-F8BE-422B-ACAC-A05AA42382F8}" type="parTrans" cxnId="{E0598E90-AE42-4385-9147-8E081E843B2A}">
      <dgm:prSet/>
      <dgm:spPr/>
      <dgm:t>
        <a:bodyPr/>
        <a:lstStyle/>
        <a:p>
          <a:endParaRPr lang="en-US"/>
        </a:p>
      </dgm:t>
    </dgm:pt>
    <dgm:pt modelId="{5C2A89BE-A7B0-476E-AB6B-0033353598FD}" type="sibTrans" cxnId="{E0598E90-AE42-4385-9147-8E081E843B2A}">
      <dgm:prSet/>
      <dgm:spPr/>
      <dgm:t>
        <a:bodyPr/>
        <a:lstStyle/>
        <a:p>
          <a:endParaRPr lang="en-US"/>
        </a:p>
      </dgm:t>
    </dgm:pt>
    <dgm:pt modelId="{DA8B6679-9427-4F35-849D-54847927FB79}">
      <dgm:prSet custT="1"/>
      <dgm:spPr/>
      <dgm:t>
        <a:bodyPr/>
        <a:lstStyle/>
        <a:p>
          <a:r>
            <a:rPr lang="en-US" sz="1800" dirty="0"/>
            <a:t>Gender: chi2 = 107.2, p-value = 3.98e-25</a:t>
          </a:r>
        </a:p>
        <a:p>
          <a:r>
            <a:rPr lang="en-US" sz="1800" dirty="0"/>
            <a:t>Age: t-statistic = -0.378</a:t>
          </a:r>
        </a:p>
        <a:p>
          <a:r>
            <a:rPr lang="en-US" sz="1800" dirty="0"/>
            <a:t>p-value = 0.706</a:t>
          </a:r>
        </a:p>
        <a:p>
          <a:r>
            <a:rPr lang="en-US" sz="1800" dirty="0"/>
            <a:t>Income: t-statistic = 0.427, p-value = 0.6692975005750657</a:t>
          </a:r>
        </a:p>
      </dgm:t>
    </dgm:pt>
    <dgm:pt modelId="{2373C8EE-F6D2-4187-89A4-98CB0D3E1E0D}" type="parTrans" cxnId="{BAC321A5-B062-4DF4-9D72-9F4B865E8F07}">
      <dgm:prSet/>
      <dgm:spPr/>
      <dgm:t>
        <a:bodyPr/>
        <a:lstStyle/>
        <a:p>
          <a:endParaRPr lang="en-US"/>
        </a:p>
      </dgm:t>
    </dgm:pt>
    <dgm:pt modelId="{A78B51A5-FA2D-4881-B6D9-2DEA86988878}" type="sibTrans" cxnId="{BAC321A5-B062-4DF4-9D72-9F4B865E8F07}">
      <dgm:prSet/>
      <dgm:spPr/>
      <dgm:t>
        <a:bodyPr/>
        <a:lstStyle/>
        <a:p>
          <a:endParaRPr lang="en-US"/>
        </a:p>
      </dgm:t>
    </dgm:pt>
    <dgm:pt modelId="{777FB190-7AD8-4390-99DE-49D9E9DEEAEA}">
      <dgm:prSet custT="1"/>
      <dgm:spPr/>
      <dgm:t>
        <a:bodyPr/>
        <a:lstStyle/>
        <a:p>
          <a:r>
            <a:rPr lang="en-US" sz="1400" dirty="0"/>
            <a:t>Gender: </a:t>
          </a:r>
          <a:r>
            <a:rPr lang="en-US" sz="1400" dirty="0">
              <a:solidFill>
                <a:srgbClr val="FF0000"/>
              </a:solidFill>
            </a:rPr>
            <a:t>Reject the null hypothesis</a:t>
          </a:r>
          <a:r>
            <a:rPr lang="en-US" sz="1400" dirty="0"/>
            <a:t>. There are significant differences in cab usage based on gender, with more females using cab services.</a:t>
          </a:r>
        </a:p>
        <a:p>
          <a:r>
            <a:rPr lang="en-US" sz="1400" dirty="0"/>
            <a:t>Age: </a:t>
          </a:r>
          <a:r>
            <a:rPr lang="en-US" sz="1400" dirty="0">
              <a:solidFill>
                <a:srgbClr val="FF0000"/>
              </a:solidFill>
            </a:rPr>
            <a:t>Fail to reject the null hypothesis</a:t>
          </a:r>
          <a:r>
            <a:rPr lang="en-US" sz="1400" dirty="0"/>
            <a:t>. There is no significant difference in cab usage based on age.</a:t>
          </a:r>
        </a:p>
        <a:p>
          <a:r>
            <a:rPr lang="en-US" sz="1400" dirty="0"/>
            <a:t>Income: </a:t>
          </a:r>
          <a:r>
            <a:rPr lang="en-US" sz="1400" dirty="0">
              <a:solidFill>
                <a:srgbClr val="FF0000"/>
              </a:solidFill>
            </a:rPr>
            <a:t>Fail to reject the null hypothesis</a:t>
          </a:r>
          <a:r>
            <a:rPr lang="en-US" sz="1400" dirty="0"/>
            <a:t>. There is no significant difference in cab usage based on income.</a:t>
          </a:r>
        </a:p>
        <a:p>
          <a:endParaRPr lang="en-US" sz="1100" dirty="0"/>
        </a:p>
      </dgm:t>
    </dgm:pt>
    <dgm:pt modelId="{B6F03E20-829D-4B70-AA9B-B0D4BE72ECEE}" type="parTrans" cxnId="{0F925C40-0681-4A67-93B1-216B6DE764D9}">
      <dgm:prSet/>
      <dgm:spPr/>
      <dgm:t>
        <a:bodyPr/>
        <a:lstStyle/>
        <a:p>
          <a:endParaRPr lang="en-US"/>
        </a:p>
      </dgm:t>
    </dgm:pt>
    <dgm:pt modelId="{65BD43AC-73C4-4905-B68C-7209ACE94086}" type="sibTrans" cxnId="{0F925C40-0681-4A67-93B1-216B6DE764D9}">
      <dgm:prSet/>
      <dgm:spPr/>
      <dgm:t>
        <a:bodyPr/>
        <a:lstStyle/>
        <a:p>
          <a:endParaRPr lang="en-US"/>
        </a:p>
      </dgm:t>
    </dgm:pt>
    <dgm:pt modelId="{877C0866-F4B7-4499-9C8E-07987D474FF4}" type="pres">
      <dgm:prSet presAssocID="{ABD17839-505A-46C6-80B8-B0F21D53D603}" presName="root" presStyleCnt="0">
        <dgm:presLayoutVars>
          <dgm:dir/>
          <dgm:resizeHandles val="exact"/>
        </dgm:presLayoutVars>
      </dgm:prSet>
      <dgm:spPr/>
    </dgm:pt>
    <dgm:pt modelId="{7CF8B124-CD00-451B-AAA2-20356C667844}" type="pres">
      <dgm:prSet presAssocID="{ABD17839-505A-46C6-80B8-B0F21D53D603}" presName="container" presStyleCnt="0">
        <dgm:presLayoutVars>
          <dgm:dir/>
          <dgm:resizeHandles val="exact"/>
        </dgm:presLayoutVars>
      </dgm:prSet>
      <dgm:spPr/>
    </dgm:pt>
    <dgm:pt modelId="{852C71CD-6144-4366-B451-50439F11A543}" type="pres">
      <dgm:prSet presAssocID="{A043C98A-09DF-4682-B8F1-2AC269D1CF92}" presName="compNode" presStyleCnt="0"/>
      <dgm:spPr/>
    </dgm:pt>
    <dgm:pt modelId="{00EB2B1F-6082-4088-8D9F-3B2FBE422418}" type="pres">
      <dgm:prSet presAssocID="{A043C98A-09DF-4682-B8F1-2AC269D1CF92}" presName="iconBgRect" presStyleLbl="bgShp" presStyleIdx="0" presStyleCnt="4"/>
      <dgm:spPr/>
    </dgm:pt>
    <dgm:pt modelId="{68037B55-FB2A-4708-A51A-D8DB1FEA8F9F}" type="pres">
      <dgm:prSet presAssocID="{A043C98A-09DF-4682-B8F1-2AC269D1CF9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xi"/>
        </a:ext>
      </dgm:extLst>
    </dgm:pt>
    <dgm:pt modelId="{F96F59D2-2708-4C50-AC6B-3B3F62722F9D}" type="pres">
      <dgm:prSet presAssocID="{A043C98A-09DF-4682-B8F1-2AC269D1CF92}" presName="spaceRect" presStyleCnt="0"/>
      <dgm:spPr/>
    </dgm:pt>
    <dgm:pt modelId="{A200EC23-4F0B-4BD9-9BBF-F03C1DA43CAF}" type="pres">
      <dgm:prSet presAssocID="{A043C98A-09DF-4682-B8F1-2AC269D1CF92}" presName="textRect" presStyleLbl="revTx" presStyleIdx="0" presStyleCnt="4">
        <dgm:presLayoutVars>
          <dgm:chMax val="1"/>
          <dgm:chPref val="1"/>
        </dgm:presLayoutVars>
      </dgm:prSet>
      <dgm:spPr/>
    </dgm:pt>
    <dgm:pt modelId="{45D84E3E-F453-431D-B60F-BA01519E3568}" type="pres">
      <dgm:prSet presAssocID="{C5A98F67-2DF7-4E9D-A26C-B0BAB9E0B65C}" presName="sibTrans" presStyleLbl="sibTrans2D1" presStyleIdx="0" presStyleCnt="0"/>
      <dgm:spPr/>
    </dgm:pt>
    <dgm:pt modelId="{710C76BD-A140-496B-BE12-94DF1A57B5C7}" type="pres">
      <dgm:prSet presAssocID="{03EC7B4E-7C01-4301-9845-9496B5FB2715}" presName="compNode" presStyleCnt="0"/>
      <dgm:spPr/>
    </dgm:pt>
    <dgm:pt modelId="{458F4692-9C57-4453-99EF-33AD55D09B96}" type="pres">
      <dgm:prSet presAssocID="{03EC7B4E-7C01-4301-9845-9496B5FB2715}" presName="iconBgRect" presStyleLbl="bgShp" presStyleIdx="1" presStyleCnt="4"/>
      <dgm:spPr/>
    </dgm:pt>
    <dgm:pt modelId="{AAFABD06-F698-4D0D-B18F-487BCE19A524}" type="pres">
      <dgm:prSet presAssocID="{03EC7B4E-7C01-4301-9845-9496B5FB271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affic Light"/>
        </a:ext>
      </dgm:extLst>
    </dgm:pt>
    <dgm:pt modelId="{72A00BE4-C11F-4068-AEAB-92D4FE1FD8DD}" type="pres">
      <dgm:prSet presAssocID="{03EC7B4E-7C01-4301-9845-9496B5FB2715}" presName="spaceRect" presStyleCnt="0"/>
      <dgm:spPr/>
    </dgm:pt>
    <dgm:pt modelId="{63D306C8-E11F-4865-80C5-BBF1817B609D}" type="pres">
      <dgm:prSet presAssocID="{03EC7B4E-7C01-4301-9845-9496B5FB2715}" presName="textRect" presStyleLbl="revTx" presStyleIdx="1" presStyleCnt="4">
        <dgm:presLayoutVars>
          <dgm:chMax val="1"/>
          <dgm:chPref val="1"/>
        </dgm:presLayoutVars>
      </dgm:prSet>
      <dgm:spPr/>
    </dgm:pt>
    <dgm:pt modelId="{62D34A85-6AA7-4D67-B051-B2BFF9A7E257}" type="pres">
      <dgm:prSet presAssocID="{5C2A89BE-A7B0-476E-AB6B-0033353598FD}" presName="sibTrans" presStyleLbl="sibTrans2D1" presStyleIdx="0" presStyleCnt="0"/>
      <dgm:spPr/>
    </dgm:pt>
    <dgm:pt modelId="{36E56164-F775-47A5-8E97-564B8781BE57}" type="pres">
      <dgm:prSet presAssocID="{DA8B6679-9427-4F35-849D-54847927FB79}" presName="compNode" presStyleCnt="0"/>
      <dgm:spPr/>
    </dgm:pt>
    <dgm:pt modelId="{683BA49F-5505-4C8D-9166-97D8786FAEC4}" type="pres">
      <dgm:prSet presAssocID="{DA8B6679-9427-4F35-849D-54847927FB79}" presName="iconBgRect" presStyleLbl="bgShp" presStyleIdx="2" presStyleCnt="4"/>
      <dgm:spPr/>
    </dgm:pt>
    <dgm:pt modelId="{3E39DFDC-C808-4D1B-A7FA-8D87DAE85DB0}" type="pres">
      <dgm:prSet presAssocID="{DA8B6679-9427-4F35-849D-54847927FB7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ce"/>
        </a:ext>
      </dgm:extLst>
    </dgm:pt>
    <dgm:pt modelId="{4E23B6A9-A5C8-4B13-8A87-777A971A7D6A}" type="pres">
      <dgm:prSet presAssocID="{DA8B6679-9427-4F35-849D-54847927FB79}" presName="spaceRect" presStyleCnt="0"/>
      <dgm:spPr/>
    </dgm:pt>
    <dgm:pt modelId="{74283606-5E30-447E-B25E-F9E77AA11BE5}" type="pres">
      <dgm:prSet presAssocID="{DA8B6679-9427-4F35-849D-54847927FB79}" presName="textRect" presStyleLbl="revTx" presStyleIdx="2" presStyleCnt="4" custScaleY="136837">
        <dgm:presLayoutVars>
          <dgm:chMax val="1"/>
          <dgm:chPref val="1"/>
        </dgm:presLayoutVars>
      </dgm:prSet>
      <dgm:spPr/>
    </dgm:pt>
    <dgm:pt modelId="{79D05E01-209C-4544-80A0-E22F5BBAA4D2}" type="pres">
      <dgm:prSet presAssocID="{A78B51A5-FA2D-4881-B6D9-2DEA86988878}" presName="sibTrans" presStyleLbl="sibTrans2D1" presStyleIdx="0" presStyleCnt="0"/>
      <dgm:spPr/>
    </dgm:pt>
    <dgm:pt modelId="{212B303A-B89D-43E4-89E1-4276A1E5D01F}" type="pres">
      <dgm:prSet presAssocID="{777FB190-7AD8-4390-99DE-49D9E9DEEAEA}" presName="compNode" presStyleCnt="0"/>
      <dgm:spPr/>
    </dgm:pt>
    <dgm:pt modelId="{DB4AA7B9-A990-4286-8720-C266B9ED6C75}" type="pres">
      <dgm:prSet presAssocID="{777FB190-7AD8-4390-99DE-49D9E9DEEAEA}" presName="iconBgRect" presStyleLbl="bgShp" presStyleIdx="3" presStyleCnt="4"/>
      <dgm:spPr/>
    </dgm:pt>
    <dgm:pt modelId="{136BE914-42C4-485E-938C-879B78A072C2}" type="pres">
      <dgm:prSet presAssocID="{777FB190-7AD8-4390-99DE-49D9E9DEEAE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B7544BB0-41CA-4CAF-B58D-BAB9C492EA08}" type="pres">
      <dgm:prSet presAssocID="{777FB190-7AD8-4390-99DE-49D9E9DEEAEA}" presName="spaceRect" presStyleCnt="0"/>
      <dgm:spPr/>
    </dgm:pt>
    <dgm:pt modelId="{414282B1-4E59-4A17-B9B6-FDAB777CA2BC}" type="pres">
      <dgm:prSet presAssocID="{777FB190-7AD8-4390-99DE-49D9E9DEEAEA}" presName="textRect" presStyleLbl="revTx" presStyleIdx="3" presStyleCnt="4">
        <dgm:presLayoutVars>
          <dgm:chMax val="1"/>
          <dgm:chPref val="1"/>
        </dgm:presLayoutVars>
      </dgm:prSet>
      <dgm:spPr/>
    </dgm:pt>
  </dgm:ptLst>
  <dgm:cxnLst>
    <dgm:cxn modelId="{0F925C40-0681-4A67-93B1-216B6DE764D9}" srcId="{ABD17839-505A-46C6-80B8-B0F21D53D603}" destId="{777FB190-7AD8-4390-99DE-49D9E9DEEAEA}" srcOrd="3" destOrd="0" parTransId="{B6F03E20-829D-4B70-AA9B-B0D4BE72ECEE}" sibTransId="{65BD43AC-73C4-4905-B68C-7209ACE94086}"/>
    <dgm:cxn modelId="{E0598E90-AE42-4385-9147-8E081E843B2A}" srcId="{ABD17839-505A-46C6-80B8-B0F21D53D603}" destId="{03EC7B4E-7C01-4301-9845-9496B5FB2715}" srcOrd="1" destOrd="0" parTransId="{E4298236-F8BE-422B-ACAC-A05AA42382F8}" sibTransId="{5C2A89BE-A7B0-476E-AB6B-0033353598FD}"/>
    <dgm:cxn modelId="{8CB6F093-D6B8-48DE-B572-1F8E0E126BB6}" type="presOf" srcId="{DA8B6679-9427-4F35-849D-54847927FB79}" destId="{74283606-5E30-447E-B25E-F9E77AA11BE5}" srcOrd="0" destOrd="0" presId="urn:microsoft.com/office/officeart/2018/2/layout/IconCircleList"/>
    <dgm:cxn modelId="{BAC321A5-B062-4DF4-9D72-9F4B865E8F07}" srcId="{ABD17839-505A-46C6-80B8-B0F21D53D603}" destId="{DA8B6679-9427-4F35-849D-54847927FB79}" srcOrd="2" destOrd="0" parTransId="{2373C8EE-F6D2-4187-89A4-98CB0D3E1E0D}" sibTransId="{A78B51A5-FA2D-4881-B6D9-2DEA86988878}"/>
    <dgm:cxn modelId="{2C469BBF-3E45-4FF0-9742-9B5041357A99}" type="presOf" srcId="{777FB190-7AD8-4390-99DE-49D9E9DEEAEA}" destId="{414282B1-4E59-4A17-B9B6-FDAB777CA2BC}" srcOrd="0" destOrd="0" presId="urn:microsoft.com/office/officeart/2018/2/layout/IconCircleList"/>
    <dgm:cxn modelId="{FE36F8C2-4CB8-49FC-A5B6-D8131C18CFF3}" type="presOf" srcId="{C5A98F67-2DF7-4E9D-A26C-B0BAB9E0B65C}" destId="{45D84E3E-F453-431D-B60F-BA01519E3568}" srcOrd="0" destOrd="0" presId="urn:microsoft.com/office/officeart/2018/2/layout/IconCircleList"/>
    <dgm:cxn modelId="{FB37A1C5-A1EE-410F-942F-FC470C181C38}" srcId="{ABD17839-505A-46C6-80B8-B0F21D53D603}" destId="{A043C98A-09DF-4682-B8F1-2AC269D1CF92}" srcOrd="0" destOrd="0" parTransId="{2C70059C-1C49-4EDD-97AE-19C913DB4DC5}" sibTransId="{C5A98F67-2DF7-4E9D-A26C-B0BAB9E0B65C}"/>
    <dgm:cxn modelId="{A1A621CB-BB8C-4D59-B9A8-CF15A4F3A986}" type="presOf" srcId="{5C2A89BE-A7B0-476E-AB6B-0033353598FD}" destId="{62D34A85-6AA7-4D67-B051-B2BFF9A7E257}" srcOrd="0" destOrd="0" presId="urn:microsoft.com/office/officeart/2018/2/layout/IconCircleList"/>
    <dgm:cxn modelId="{7DF112CC-366D-4769-88EF-1B311DEACC8D}" type="presOf" srcId="{A043C98A-09DF-4682-B8F1-2AC269D1CF92}" destId="{A200EC23-4F0B-4BD9-9BBF-F03C1DA43CAF}" srcOrd="0" destOrd="0" presId="urn:microsoft.com/office/officeart/2018/2/layout/IconCircleList"/>
    <dgm:cxn modelId="{D711A2CD-AACC-491C-9543-3B035DE91B15}" type="presOf" srcId="{03EC7B4E-7C01-4301-9845-9496B5FB2715}" destId="{63D306C8-E11F-4865-80C5-BBF1817B609D}" srcOrd="0" destOrd="0" presId="urn:microsoft.com/office/officeart/2018/2/layout/IconCircleList"/>
    <dgm:cxn modelId="{7AE01BD6-5D87-4E61-9EB0-6DF3B3F862CD}" type="presOf" srcId="{ABD17839-505A-46C6-80B8-B0F21D53D603}" destId="{877C0866-F4B7-4499-9C8E-07987D474FF4}" srcOrd="0" destOrd="0" presId="urn:microsoft.com/office/officeart/2018/2/layout/IconCircleList"/>
    <dgm:cxn modelId="{BC282AF8-5294-47D1-AD5B-9F5521C55528}" type="presOf" srcId="{A78B51A5-FA2D-4881-B6D9-2DEA86988878}" destId="{79D05E01-209C-4544-80A0-E22F5BBAA4D2}" srcOrd="0" destOrd="0" presId="urn:microsoft.com/office/officeart/2018/2/layout/IconCircleList"/>
    <dgm:cxn modelId="{43805ABE-A39D-482D-984F-A12D49434581}" type="presParOf" srcId="{877C0866-F4B7-4499-9C8E-07987D474FF4}" destId="{7CF8B124-CD00-451B-AAA2-20356C667844}" srcOrd="0" destOrd="0" presId="urn:microsoft.com/office/officeart/2018/2/layout/IconCircleList"/>
    <dgm:cxn modelId="{2B02F73B-B101-412A-9DBF-0738B932EFE5}" type="presParOf" srcId="{7CF8B124-CD00-451B-AAA2-20356C667844}" destId="{852C71CD-6144-4366-B451-50439F11A543}" srcOrd="0" destOrd="0" presId="urn:microsoft.com/office/officeart/2018/2/layout/IconCircleList"/>
    <dgm:cxn modelId="{365EDD64-B02C-4F9E-9A00-5D89733106B9}" type="presParOf" srcId="{852C71CD-6144-4366-B451-50439F11A543}" destId="{00EB2B1F-6082-4088-8D9F-3B2FBE422418}" srcOrd="0" destOrd="0" presId="urn:microsoft.com/office/officeart/2018/2/layout/IconCircleList"/>
    <dgm:cxn modelId="{042777BC-6AB3-414B-9B30-DC8141D8CB2D}" type="presParOf" srcId="{852C71CD-6144-4366-B451-50439F11A543}" destId="{68037B55-FB2A-4708-A51A-D8DB1FEA8F9F}" srcOrd="1" destOrd="0" presId="urn:microsoft.com/office/officeart/2018/2/layout/IconCircleList"/>
    <dgm:cxn modelId="{36BE63BB-7744-4969-B9C7-830A0C0090EC}" type="presParOf" srcId="{852C71CD-6144-4366-B451-50439F11A543}" destId="{F96F59D2-2708-4C50-AC6B-3B3F62722F9D}" srcOrd="2" destOrd="0" presId="urn:microsoft.com/office/officeart/2018/2/layout/IconCircleList"/>
    <dgm:cxn modelId="{F40F1031-8112-4558-BD4F-049E700873AF}" type="presParOf" srcId="{852C71CD-6144-4366-B451-50439F11A543}" destId="{A200EC23-4F0B-4BD9-9BBF-F03C1DA43CAF}" srcOrd="3" destOrd="0" presId="urn:microsoft.com/office/officeart/2018/2/layout/IconCircleList"/>
    <dgm:cxn modelId="{6CD361D0-0E1A-4849-BD6D-B02FFEC703A4}" type="presParOf" srcId="{7CF8B124-CD00-451B-AAA2-20356C667844}" destId="{45D84E3E-F453-431D-B60F-BA01519E3568}" srcOrd="1" destOrd="0" presId="urn:microsoft.com/office/officeart/2018/2/layout/IconCircleList"/>
    <dgm:cxn modelId="{4CA2DD7E-D62F-427E-97E9-3E8B0A6F0E57}" type="presParOf" srcId="{7CF8B124-CD00-451B-AAA2-20356C667844}" destId="{710C76BD-A140-496B-BE12-94DF1A57B5C7}" srcOrd="2" destOrd="0" presId="urn:microsoft.com/office/officeart/2018/2/layout/IconCircleList"/>
    <dgm:cxn modelId="{28406A87-0B25-4902-8288-8AE1EA71FC24}" type="presParOf" srcId="{710C76BD-A140-496B-BE12-94DF1A57B5C7}" destId="{458F4692-9C57-4453-99EF-33AD55D09B96}" srcOrd="0" destOrd="0" presId="urn:microsoft.com/office/officeart/2018/2/layout/IconCircleList"/>
    <dgm:cxn modelId="{E709DD77-2A52-4C56-B51B-71EFDE0DCB9C}" type="presParOf" srcId="{710C76BD-A140-496B-BE12-94DF1A57B5C7}" destId="{AAFABD06-F698-4D0D-B18F-487BCE19A524}" srcOrd="1" destOrd="0" presId="urn:microsoft.com/office/officeart/2018/2/layout/IconCircleList"/>
    <dgm:cxn modelId="{5C5A1722-62E9-4EC2-8AD5-42EBDEE39825}" type="presParOf" srcId="{710C76BD-A140-496B-BE12-94DF1A57B5C7}" destId="{72A00BE4-C11F-4068-AEAB-92D4FE1FD8DD}" srcOrd="2" destOrd="0" presId="urn:microsoft.com/office/officeart/2018/2/layout/IconCircleList"/>
    <dgm:cxn modelId="{64DA7682-BF4F-4132-9E77-5D8E5C73CB6F}" type="presParOf" srcId="{710C76BD-A140-496B-BE12-94DF1A57B5C7}" destId="{63D306C8-E11F-4865-80C5-BBF1817B609D}" srcOrd="3" destOrd="0" presId="urn:microsoft.com/office/officeart/2018/2/layout/IconCircleList"/>
    <dgm:cxn modelId="{A8ED709F-C6F9-4242-8583-B59DF0A6A540}" type="presParOf" srcId="{7CF8B124-CD00-451B-AAA2-20356C667844}" destId="{62D34A85-6AA7-4D67-B051-B2BFF9A7E257}" srcOrd="3" destOrd="0" presId="urn:microsoft.com/office/officeart/2018/2/layout/IconCircleList"/>
    <dgm:cxn modelId="{A63B4DA3-4940-4AE8-BA88-98BD4B93628D}" type="presParOf" srcId="{7CF8B124-CD00-451B-AAA2-20356C667844}" destId="{36E56164-F775-47A5-8E97-564B8781BE57}" srcOrd="4" destOrd="0" presId="urn:microsoft.com/office/officeart/2018/2/layout/IconCircleList"/>
    <dgm:cxn modelId="{4BF2955F-4623-4B11-9D9C-18C45BBF06A4}" type="presParOf" srcId="{36E56164-F775-47A5-8E97-564B8781BE57}" destId="{683BA49F-5505-4C8D-9166-97D8786FAEC4}" srcOrd="0" destOrd="0" presId="urn:microsoft.com/office/officeart/2018/2/layout/IconCircleList"/>
    <dgm:cxn modelId="{9C4E3307-1118-45CB-AB1C-5DF13AEEA85F}" type="presParOf" srcId="{36E56164-F775-47A5-8E97-564B8781BE57}" destId="{3E39DFDC-C808-4D1B-A7FA-8D87DAE85DB0}" srcOrd="1" destOrd="0" presId="urn:microsoft.com/office/officeart/2018/2/layout/IconCircleList"/>
    <dgm:cxn modelId="{D4751EF5-AB50-43FB-864A-6C38D21F4CDC}" type="presParOf" srcId="{36E56164-F775-47A5-8E97-564B8781BE57}" destId="{4E23B6A9-A5C8-4B13-8A87-777A971A7D6A}" srcOrd="2" destOrd="0" presId="urn:microsoft.com/office/officeart/2018/2/layout/IconCircleList"/>
    <dgm:cxn modelId="{D5279107-E8C8-4BF5-9006-1D833F094D11}" type="presParOf" srcId="{36E56164-F775-47A5-8E97-564B8781BE57}" destId="{74283606-5E30-447E-B25E-F9E77AA11BE5}" srcOrd="3" destOrd="0" presId="urn:microsoft.com/office/officeart/2018/2/layout/IconCircleList"/>
    <dgm:cxn modelId="{0F4DEB61-F7F0-429C-A005-D8DBC27AB2B5}" type="presParOf" srcId="{7CF8B124-CD00-451B-AAA2-20356C667844}" destId="{79D05E01-209C-4544-80A0-E22F5BBAA4D2}" srcOrd="5" destOrd="0" presId="urn:microsoft.com/office/officeart/2018/2/layout/IconCircleList"/>
    <dgm:cxn modelId="{81FA6145-0BDC-4309-BC33-7EB46190B267}" type="presParOf" srcId="{7CF8B124-CD00-451B-AAA2-20356C667844}" destId="{212B303A-B89D-43E4-89E1-4276A1E5D01F}" srcOrd="6" destOrd="0" presId="urn:microsoft.com/office/officeart/2018/2/layout/IconCircleList"/>
    <dgm:cxn modelId="{7E1158F4-4541-4721-9A6F-5D9C5D4E79EF}" type="presParOf" srcId="{212B303A-B89D-43E4-89E1-4276A1E5D01F}" destId="{DB4AA7B9-A990-4286-8720-C266B9ED6C75}" srcOrd="0" destOrd="0" presId="urn:microsoft.com/office/officeart/2018/2/layout/IconCircleList"/>
    <dgm:cxn modelId="{E7653A2A-7736-41EE-8CA0-4BD0A0BD366C}" type="presParOf" srcId="{212B303A-B89D-43E4-89E1-4276A1E5D01F}" destId="{136BE914-42C4-485E-938C-879B78A072C2}" srcOrd="1" destOrd="0" presId="urn:microsoft.com/office/officeart/2018/2/layout/IconCircleList"/>
    <dgm:cxn modelId="{3C4717B9-B653-4701-B317-D39A4CBB1CE6}" type="presParOf" srcId="{212B303A-B89D-43E4-89E1-4276A1E5D01F}" destId="{B7544BB0-41CA-4CAF-B58D-BAB9C492EA08}" srcOrd="2" destOrd="0" presId="urn:microsoft.com/office/officeart/2018/2/layout/IconCircleList"/>
    <dgm:cxn modelId="{47E236F0-2CAA-40D0-B8AD-590A40F137E0}" type="presParOf" srcId="{212B303A-B89D-43E4-89E1-4276A1E5D01F}" destId="{414282B1-4E59-4A17-B9B6-FDAB777CA2B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D2EEEE3-9983-4CD0-A757-B208287F8E3F}" type="doc">
      <dgm:prSet loTypeId="urn:microsoft.com/office/officeart/2018/2/layout/IconCircle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1FCAE5A7-F862-4E6F-A656-486922CD853C}">
      <dgm:prSet custT="1"/>
      <dgm:spPr/>
      <dgm:t>
        <a:bodyPr/>
        <a:lstStyle/>
        <a:p>
          <a:r>
            <a:rPr lang="en-US" sz="1800" dirty="0"/>
            <a:t>H0 (Null Hypothesis): There is no difference in the contribution of repeat customers to total revenue between Yellow Cab and Pink Cab.</a:t>
          </a:r>
        </a:p>
      </dgm:t>
    </dgm:pt>
    <dgm:pt modelId="{2A7C164F-5731-402B-B003-103231A223A2}" type="parTrans" cxnId="{5B040CE1-FBE1-48B5-B627-92D64E2E7F2B}">
      <dgm:prSet/>
      <dgm:spPr/>
      <dgm:t>
        <a:bodyPr/>
        <a:lstStyle/>
        <a:p>
          <a:endParaRPr lang="en-US"/>
        </a:p>
      </dgm:t>
    </dgm:pt>
    <dgm:pt modelId="{A3300E3C-41E2-422C-A615-D06E1223E4B7}" type="sibTrans" cxnId="{5B040CE1-FBE1-48B5-B627-92D64E2E7F2B}">
      <dgm:prSet/>
      <dgm:spPr/>
      <dgm:t>
        <a:bodyPr/>
        <a:lstStyle/>
        <a:p>
          <a:endParaRPr lang="en-US"/>
        </a:p>
      </dgm:t>
    </dgm:pt>
    <dgm:pt modelId="{63FD308D-8371-4D50-A21D-9135F9161D8F}">
      <dgm:prSet custT="1"/>
      <dgm:spPr/>
      <dgm:t>
        <a:bodyPr/>
        <a:lstStyle/>
        <a:p>
          <a:r>
            <a:rPr lang="en-US" sz="1800" dirty="0"/>
            <a:t>H1 (Alternative Hypothesis): Yellow Cab has a higher proportion of repeat customers contributing to its total revenue compared to Pink Cab.  Additionally, there is a notable segment of customers who use both cab services.</a:t>
          </a:r>
        </a:p>
      </dgm:t>
    </dgm:pt>
    <dgm:pt modelId="{B5573FEB-59E6-4BDB-BA84-4B44EDBDDF75}" type="parTrans" cxnId="{958D17DB-84FC-4469-9297-E1590D849713}">
      <dgm:prSet/>
      <dgm:spPr/>
      <dgm:t>
        <a:bodyPr/>
        <a:lstStyle/>
        <a:p>
          <a:endParaRPr lang="en-US"/>
        </a:p>
      </dgm:t>
    </dgm:pt>
    <dgm:pt modelId="{0DA28881-871F-4399-B71E-153559DCA283}" type="sibTrans" cxnId="{958D17DB-84FC-4469-9297-E1590D849713}">
      <dgm:prSet/>
      <dgm:spPr/>
      <dgm:t>
        <a:bodyPr/>
        <a:lstStyle/>
        <a:p>
          <a:endParaRPr lang="en-US"/>
        </a:p>
      </dgm:t>
    </dgm:pt>
    <dgm:pt modelId="{6AC927CF-FE8B-490A-80E0-1EA730352B62}">
      <dgm:prSet custT="1"/>
      <dgm:spPr/>
      <dgm:t>
        <a:bodyPr/>
        <a:lstStyle/>
        <a:p>
          <a:r>
            <a:rPr lang="en-US" sz="1800" dirty="0"/>
            <a:t>z-statistic = -39.362</a:t>
          </a:r>
        </a:p>
        <a:p>
          <a:r>
            <a:rPr lang="en-US" sz="1800" dirty="0"/>
            <a:t>p-value = 0.0</a:t>
          </a:r>
        </a:p>
      </dgm:t>
    </dgm:pt>
    <dgm:pt modelId="{01540402-3C1B-42CE-84AD-3431396EC7DB}" type="parTrans" cxnId="{F434925F-6E68-4703-8B2F-7A9ACD08A537}">
      <dgm:prSet/>
      <dgm:spPr/>
      <dgm:t>
        <a:bodyPr/>
        <a:lstStyle/>
        <a:p>
          <a:endParaRPr lang="en-US"/>
        </a:p>
      </dgm:t>
    </dgm:pt>
    <dgm:pt modelId="{0A8F9F73-5B84-4E10-BC8B-D3910C0AB184}" type="sibTrans" cxnId="{F434925F-6E68-4703-8B2F-7A9ACD08A537}">
      <dgm:prSet/>
      <dgm:spPr/>
      <dgm:t>
        <a:bodyPr/>
        <a:lstStyle/>
        <a:p>
          <a:endParaRPr lang="en-US"/>
        </a:p>
      </dgm:t>
    </dgm:pt>
    <dgm:pt modelId="{82B77AC5-C208-4F7B-A056-A27B4596651F}">
      <dgm:prSet custT="1"/>
      <dgm:spPr/>
      <dgm:t>
        <a:bodyPr/>
        <a:lstStyle/>
        <a:p>
          <a:r>
            <a:rPr lang="en-US" sz="1800" dirty="0">
              <a:solidFill>
                <a:srgbClr val="FF0000"/>
              </a:solidFill>
            </a:rPr>
            <a:t>Reject the null hypothesis</a:t>
          </a:r>
          <a:r>
            <a:rPr lang="en-US" sz="1800" dirty="0"/>
            <a:t>. Yellow Cab has a significantly higher proportion of repeat customers contributing to its total revenue.</a:t>
          </a:r>
        </a:p>
      </dgm:t>
    </dgm:pt>
    <dgm:pt modelId="{0130DE96-66D6-422F-B2C5-6153087371A2}" type="parTrans" cxnId="{4E80D56C-DDE5-4886-9D3C-FFCAA3AA1F14}">
      <dgm:prSet/>
      <dgm:spPr/>
      <dgm:t>
        <a:bodyPr/>
        <a:lstStyle/>
        <a:p>
          <a:endParaRPr lang="en-US"/>
        </a:p>
      </dgm:t>
    </dgm:pt>
    <dgm:pt modelId="{CDF02E97-B3B3-4084-B11B-0FA685BF9584}" type="sibTrans" cxnId="{4E80D56C-DDE5-4886-9D3C-FFCAA3AA1F14}">
      <dgm:prSet/>
      <dgm:spPr/>
      <dgm:t>
        <a:bodyPr/>
        <a:lstStyle/>
        <a:p>
          <a:endParaRPr lang="en-US"/>
        </a:p>
      </dgm:t>
    </dgm:pt>
    <dgm:pt modelId="{22796798-921E-415B-936C-A9EB5BEAAF91}" type="pres">
      <dgm:prSet presAssocID="{BD2EEEE3-9983-4CD0-A757-B208287F8E3F}" presName="root" presStyleCnt="0">
        <dgm:presLayoutVars>
          <dgm:dir/>
          <dgm:resizeHandles val="exact"/>
        </dgm:presLayoutVars>
      </dgm:prSet>
      <dgm:spPr/>
    </dgm:pt>
    <dgm:pt modelId="{49204D94-D02F-44AD-A83D-6CE5816E260B}" type="pres">
      <dgm:prSet presAssocID="{BD2EEEE3-9983-4CD0-A757-B208287F8E3F}" presName="container" presStyleCnt="0">
        <dgm:presLayoutVars>
          <dgm:dir/>
          <dgm:resizeHandles val="exact"/>
        </dgm:presLayoutVars>
      </dgm:prSet>
      <dgm:spPr/>
    </dgm:pt>
    <dgm:pt modelId="{345B8C5E-282F-4D55-943A-58DFF9855130}" type="pres">
      <dgm:prSet presAssocID="{1FCAE5A7-F862-4E6F-A656-486922CD853C}" presName="compNode" presStyleCnt="0"/>
      <dgm:spPr/>
    </dgm:pt>
    <dgm:pt modelId="{698D457A-E2E0-4979-961A-92DCFA1B57A0}" type="pres">
      <dgm:prSet presAssocID="{1FCAE5A7-F862-4E6F-A656-486922CD853C}" presName="iconBgRect" presStyleLbl="bgShp" presStyleIdx="0" presStyleCnt="4"/>
      <dgm:spPr/>
    </dgm:pt>
    <dgm:pt modelId="{ED173905-92B9-4512-B753-7FE536372E53}" type="pres">
      <dgm:prSet presAssocID="{1FCAE5A7-F862-4E6F-A656-486922CD853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ffic Light"/>
        </a:ext>
      </dgm:extLst>
    </dgm:pt>
    <dgm:pt modelId="{5C9E527C-FD7E-4B13-BCB3-9853B187BAE8}" type="pres">
      <dgm:prSet presAssocID="{1FCAE5A7-F862-4E6F-A656-486922CD853C}" presName="spaceRect" presStyleCnt="0"/>
      <dgm:spPr/>
    </dgm:pt>
    <dgm:pt modelId="{DC956777-F5F3-4342-8F6C-03F3A1D10424}" type="pres">
      <dgm:prSet presAssocID="{1FCAE5A7-F862-4E6F-A656-486922CD853C}" presName="textRect" presStyleLbl="revTx" presStyleIdx="0" presStyleCnt="4">
        <dgm:presLayoutVars>
          <dgm:chMax val="1"/>
          <dgm:chPref val="1"/>
        </dgm:presLayoutVars>
      </dgm:prSet>
      <dgm:spPr/>
    </dgm:pt>
    <dgm:pt modelId="{AAE55429-14F1-4F36-928B-58BF60548AF1}" type="pres">
      <dgm:prSet presAssocID="{A3300E3C-41E2-422C-A615-D06E1223E4B7}" presName="sibTrans" presStyleLbl="sibTrans2D1" presStyleIdx="0" presStyleCnt="0"/>
      <dgm:spPr/>
    </dgm:pt>
    <dgm:pt modelId="{2EFD9D22-A6D8-43AC-8127-BB8C13EA9EC2}" type="pres">
      <dgm:prSet presAssocID="{63FD308D-8371-4D50-A21D-9135F9161D8F}" presName="compNode" presStyleCnt="0"/>
      <dgm:spPr/>
    </dgm:pt>
    <dgm:pt modelId="{A59AB437-1C99-45D0-A3D7-480DBFEDC8BC}" type="pres">
      <dgm:prSet presAssocID="{63FD308D-8371-4D50-A21D-9135F9161D8F}" presName="iconBgRect" presStyleLbl="bgShp" presStyleIdx="1" presStyleCnt="4"/>
      <dgm:spPr/>
    </dgm:pt>
    <dgm:pt modelId="{C230AADD-EFDA-41A3-B28F-D0B43AC8D443}" type="pres">
      <dgm:prSet presAssocID="{63FD308D-8371-4D50-A21D-9135F9161D8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xi"/>
        </a:ext>
      </dgm:extLst>
    </dgm:pt>
    <dgm:pt modelId="{689587BF-517D-476E-A9CB-42DD3CBB9A67}" type="pres">
      <dgm:prSet presAssocID="{63FD308D-8371-4D50-A21D-9135F9161D8F}" presName="spaceRect" presStyleCnt="0"/>
      <dgm:spPr/>
    </dgm:pt>
    <dgm:pt modelId="{C70137C1-5A65-4CF1-A313-8FB47E51A3BC}" type="pres">
      <dgm:prSet presAssocID="{63FD308D-8371-4D50-A21D-9135F9161D8F}" presName="textRect" presStyleLbl="revTx" presStyleIdx="1" presStyleCnt="4">
        <dgm:presLayoutVars>
          <dgm:chMax val="1"/>
          <dgm:chPref val="1"/>
        </dgm:presLayoutVars>
      </dgm:prSet>
      <dgm:spPr/>
    </dgm:pt>
    <dgm:pt modelId="{6041AB51-BF24-49F0-8360-E8F3141DA84C}" type="pres">
      <dgm:prSet presAssocID="{0DA28881-871F-4399-B71E-153559DCA283}" presName="sibTrans" presStyleLbl="sibTrans2D1" presStyleIdx="0" presStyleCnt="0"/>
      <dgm:spPr/>
    </dgm:pt>
    <dgm:pt modelId="{03D3170F-2D39-4C6E-8942-447B30122528}" type="pres">
      <dgm:prSet presAssocID="{6AC927CF-FE8B-490A-80E0-1EA730352B62}" presName="compNode" presStyleCnt="0"/>
      <dgm:spPr/>
    </dgm:pt>
    <dgm:pt modelId="{00F7DBA2-D391-4309-9191-46724A516125}" type="pres">
      <dgm:prSet presAssocID="{6AC927CF-FE8B-490A-80E0-1EA730352B62}" presName="iconBgRect" presStyleLbl="bgShp" presStyleIdx="2" presStyleCnt="4"/>
      <dgm:spPr/>
    </dgm:pt>
    <dgm:pt modelId="{778F37DA-9531-43DA-9CFB-5160C6CCB4FA}" type="pres">
      <dgm:prSet presAssocID="{6AC927CF-FE8B-490A-80E0-1EA730352B6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ce"/>
        </a:ext>
      </dgm:extLst>
    </dgm:pt>
    <dgm:pt modelId="{62B8DF58-E6F6-4ACE-BEE5-64FCCB98F4F0}" type="pres">
      <dgm:prSet presAssocID="{6AC927CF-FE8B-490A-80E0-1EA730352B62}" presName="spaceRect" presStyleCnt="0"/>
      <dgm:spPr/>
    </dgm:pt>
    <dgm:pt modelId="{4C38D81B-809E-4E58-80DA-8116024311DE}" type="pres">
      <dgm:prSet presAssocID="{6AC927CF-FE8B-490A-80E0-1EA730352B62}" presName="textRect" presStyleLbl="revTx" presStyleIdx="2" presStyleCnt="4">
        <dgm:presLayoutVars>
          <dgm:chMax val="1"/>
          <dgm:chPref val="1"/>
        </dgm:presLayoutVars>
      </dgm:prSet>
      <dgm:spPr/>
    </dgm:pt>
    <dgm:pt modelId="{8553D219-A3A8-4625-8ADE-877500AC7DC8}" type="pres">
      <dgm:prSet presAssocID="{0A8F9F73-5B84-4E10-BC8B-D3910C0AB184}" presName="sibTrans" presStyleLbl="sibTrans2D1" presStyleIdx="0" presStyleCnt="0"/>
      <dgm:spPr/>
    </dgm:pt>
    <dgm:pt modelId="{F60032BB-A0F9-4E66-B888-375DF0C028C8}" type="pres">
      <dgm:prSet presAssocID="{82B77AC5-C208-4F7B-A056-A27B4596651F}" presName="compNode" presStyleCnt="0"/>
      <dgm:spPr/>
    </dgm:pt>
    <dgm:pt modelId="{E3A8338B-5608-406A-9817-1CDBEE85BDD1}" type="pres">
      <dgm:prSet presAssocID="{82B77AC5-C208-4F7B-A056-A27B4596651F}" presName="iconBgRect" presStyleLbl="bgShp" presStyleIdx="3" presStyleCnt="4"/>
      <dgm:spPr/>
    </dgm:pt>
    <dgm:pt modelId="{1487DE8D-588E-42A7-84A5-3FC17A92FBDA}" type="pres">
      <dgm:prSet presAssocID="{82B77AC5-C208-4F7B-A056-A27B4596651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988B93D2-4A7D-41A0-94DC-E5B1E0FBBEE4}" type="pres">
      <dgm:prSet presAssocID="{82B77AC5-C208-4F7B-A056-A27B4596651F}" presName="spaceRect" presStyleCnt="0"/>
      <dgm:spPr/>
    </dgm:pt>
    <dgm:pt modelId="{B178CA60-7D75-4E55-8208-66DA347FE758}" type="pres">
      <dgm:prSet presAssocID="{82B77AC5-C208-4F7B-A056-A27B4596651F}" presName="textRect" presStyleLbl="revTx" presStyleIdx="3" presStyleCnt="4">
        <dgm:presLayoutVars>
          <dgm:chMax val="1"/>
          <dgm:chPref val="1"/>
        </dgm:presLayoutVars>
      </dgm:prSet>
      <dgm:spPr/>
    </dgm:pt>
  </dgm:ptLst>
  <dgm:cxnLst>
    <dgm:cxn modelId="{34BF080E-E798-416C-A4F9-7726F926F9A9}" type="presOf" srcId="{0A8F9F73-5B84-4E10-BC8B-D3910C0AB184}" destId="{8553D219-A3A8-4625-8ADE-877500AC7DC8}" srcOrd="0" destOrd="0" presId="urn:microsoft.com/office/officeart/2018/2/layout/IconCircleList"/>
    <dgm:cxn modelId="{F434925F-6E68-4703-8B2F-7A9ACD08A537}" srcId="{BD2EEEE3-9983-4CD0-A757-B208287F8E3F}" destId="{6AC927CF-FE8B-490A-80E0-1EA730352B62}" srcOrd="2" destOrd="0" parTransId="{01540402-3C1B-42CE-84AD-3431396EC7DB}" sibTransId="{0A8F9F73-5B84-4E10-BC8B-D3910C0AB184}"/>
    <dgm:cxn modelId="{60AED04A-F6EF-4DDA-BCF6-3D721ED796C1}" type="presOf" srcId="{0DA28881-871F-4399-B71E-153559DCA283}" destId="{6041AB51-BF24-49F0-8360-E8F3141DA84C}" srcOrd="0" destOrd="0" presId="urn:microsoft.com/office/officeart/2018/2/layout/IconCircleList"/>
    <dgm:cxn modelId="{1DB7D36A-9E7B-4BB2-AFD1-E73BFB17F135}" type="presOf" srcId="{A3300E3C-41E2-422C-A615-D06E1223E4B7}" destId="{AAE55429-14F1-4F36-928B-58BF60548AF1}" srcOrd="0" destOrd="0" presId="urn:microsoft.com/office/officeart/2018/2/layout/IconCircleList"/>
    <dgm:cxn modelId="{4E80D56C-DDE5-4886-9D3C-FFCAA3AA1F14}" srcId="{BD2EEEE3-9983-4CD0-A757-B208287F8E3F}" destId="{82B77AC5-C208-4F7B-A056-A27B4596651F}" srcOrd="3" destOrd="0" parTransId="{0130DE96-66D6-422F-B2C5-6153087371A2}" sibTransId="{CDF02E97-B3B3-4084-B11B-0FA685BF9584}"/>
    <dgm:cxn modelId="{DA3B2C7B-8EC7-4B50-88AE-3DC3B623616D}" type="presOf" srcId="{82B77AC5-C208-4F7B-A056-A27B4596651F}" destId="{B178CA60-7D75-4E55-8208-66DA347FE758}" srcOrd="0" destOrd="0" presId="urn:microsoft.com/office/officeart/2018/2/layout/IconCircleList"/>
    <dgm:cxn modelId="{13E6EC9A-7A21-4361-AC37-13FE405C77DF}" type="presOf" srcId="{63FD308D-8371-4D50-A21D-9135F9161D8F}" destId="{C70137C1-5A65-4CF1-A313-8FB47E51A3BC}" srcOrd="0" destOrd="0" presId="urn:microsoft.com/office/officeart/2018/2/layout/IconCircleList"/>
    <dgm:cxn modelId="{D69DBFA2-14A2-4BA7-ACC2-0D7E9A4D7182}" type="presOf" srcId="{1FCAE5A7-F862-4E6F-A656-486922CD853C}" destId="{DC956777-F5F3-4342-8F6C-03F3A1D10424}" srcOrd="0" destOrd="0" presId="urn:microsoft.com/office/officeart/2018/2/layout/IconCircleList"/>
    <dgm:cxn modelId="{9804D0D9-7BFE-41E2-A261-6E07AF89808B}" type="presOf" srcId="{6AC927CF-FE8B-490A-80E0-1EA730352B62}" destId="{4C38D81B-809E-4E58-80DA-8116024311DE}" srcOrd="0" destOrd="0" presId="urn:microsoft.com/office/officeart/2018/2/layout/IconCircleList"/>
    <dgm:cxn modelId="{958D17DB-84FC-4469-9297-E1590D849713}" srcId="{BD2EEEE3-9983-4CD0-A757-B208287F8E3F}" destId="{63FD308D-8371-4D50-A21D-9135F9161D8F}" srcOrd="1" destOrd="0" parTransId="{B5573FEB-59E6-4BDB-BA84-4B44EDBDDF75}" sibTransId="{0DA28881-871F-4399-B71E-153559DCA283}"/>
    <dgm:cxn modelId="{5B040CE1-FBE1-48B5-B627-92D64E2E7F2B}" srcId="{BD2EEEE3-9983-4CD0-A757-B208287F8E3F}" destId="{1FCAE5A7-F862-4E6F-A656-486922CD853C}" srcOrd="0" destOrd="0" parTransId="{2A7C164F-5731-402B-B003-103231A223A2}" sibTransId="{A3300E3C-41E2-422C-A615-D06E1223E4B7}"/>
    <dgm:cxn modelId="{89D882E5-4A24-45A1-A5C3-94F341390E83}" type="presOf" srcId="{BD2EEEE3-9983-4CD0-A757-B208287F8E3F}" destId="{22796798-921E-415B-936C-A9EB5BEAAF91}" srcOrd="0" destOrd="0" presId="urn:microsoft.com/office/officeart/2018/2/layout/IconCircleList"/>
    <dgm:cxn modelId="{5FED2BE1-1736-443C-A3C1-2E2F02D54353}" type="presParOf" srcId="{22796798-921E-415B-936C-A9EB5BEAAF91}" destId="{49204D94-D02F-44AD-A83D-6CE5816E260B}" srcOrd="0" destOrd="0" presId="urn:microsoft.com/office/officeart/2018/2/layout/IconCircleList"/>
    <dgm:cxn modelId="{D793BB1C-FB64-4707-8D6F-2E0FF44775B5}" type="presParOf" srcId="{49204D94-D02F-44AD-A83D-6CE5816E260B}" destId="{345B8C5E-282F-4D55-943A-58DFF9855130}" srcOrd="0" destOrd="0" presId="urn:microsoft.com/office/officeart/2018/2/layout/IconCircleList"/>
    <dgm:cxn modelId="{72495DCA-8F04-4420-BF0E-82E2A9BD323C}" type="presParOf" srcId="{345B8C5E-282F-4D55-943A-58DFF9855130}" destId="{698D457A-E2E0-4979-961A-92DCFA1B57A0}" srcOrd="0" destOrd="0" presId="urn:microsoft.com/office/officeart/2018/2/layout/IconCircleList"/>
    <dgm:cxn modelId="{E95FB8FF-9C66-4A9E-8400-6BA8D2E8D857}" type="presParOf" srcId="{345B8C5E-282F-4D55-943A-58DFF9855130}" destId="{ED173905-92B9-4512-B753-7FE536372E53}" srcOrd="1" destOrd="0" presId="urn:microsoft.com/office/officeart/2018/2/layout/IconCircleList"/>
    <dgm:cxn modelId="{5AE8C421-D23F-4E4D-8C2C-78BD19C0D371}" type="presParOf" srcId="{345B8C5E-282F-4D55-943A-58DFF9855130}" destId="{5C9E527C-FD7E-4B13-BCB3-9853B187BAE8}" srcOrd="2" destOrd="0" presId="urn:microsoft.com/office/officeart/2018/2/layout/IconCircleList"/>
    <dgm:cxn modelId="{34F37154-4CF4-4469-A3EB-BA23F368AA91}" type="presParOf" srcId="{345B8C5E-282F-4D55-943A-58DFF9855130}" destId="{DC956777-F5F3-4342-8F6C-03F3A1D10424}" srcOrd="3" destOrd="0" presId="urn:microsoft.com/office/officeart/2018/2/layout/IconCircleList"/>
    <dgm:cxn modelId="{77317FAD-BB4B-4E4B-ACAB-58157B1C49B2}" type="presParOf" srcId="{49204D94-D02F-44AD-A83D-6CE5816E260B}" destId="{AAE55429-14F1-4F36-928B-58BF60548AF1}" srcOrd="1" destOrd="0" presId="urn:microsoft.com/office/officeart/2018/2/layout/IconCircleList"/>
    <dgm:cxn modelId="{34712F57-7641-45C2-8CEE-0636030A0EA8}" type="presParOf" srcId="{49204D94-D02F-44AD-A83D-6CE5816E260B}" destId="{2EFD9D22-A6D8-43AC-8127-BB8C13EA9EC2}" srcOrd="2" destOrd="0" presId="urn:microsoft.com/office/officeart/2018/2/layout/IconCircleList"/>
    <dgm:cxn modelId="{364C28A6-CE76-49AC-8846-FDC8482E8280}" type="presParOf" srcId="{2EFD9D22-A6D8-43AC-8127-BB8C13EA9EC2}" destId="{A59AB437-1C99-45D0-A3D7-480DBFEDC8BC}" srcOrd="0" destOrd="0" presId="urn:microsoft.com/office/officeart/2018/2/layout/IconCircleList"/>
    <dgm:cxn modelId="{86F41911-4FE1-4A11-ADF2-1BA2F0CC5B2A}" type="presParOf" srcId="{2EFD9D22-A6D8-43AC-8127-BB8C13EA9EC2}" destId="{C230AADD-EFDA-41A3-B28F-D0B43AC8D443}" srcOrd="1" destOrd="0" presId="urn:microsoft.com/office/officeart/2018/2/layout/IconCircleList"/>
    <dgm:cxn modelId="{6D54473F-3A17-4B7E-90EA-7B4E970DBCB7}" type="presParOf" srcId="{2EFD9D22-A6D8-43AC-8127-BB8C13EA9EC2}" destId="{689587BF-517D-476E-A9CB-42DD3CBB9A67}" srcOrd="2" destOrd="0" presId="urn:microsoft.com/office/officeart/2018/2/layout/IconCircleList"/>
    <dgm:cxn modelId="{23B30901-030F-4DD7-9839-2BBD7D363F5F}" type="presParOf" srcId="{2EFD9D22-A6D8-43AC-8127-BB8C13EA9EC2}" destId="{C70137C1-5A65-4CF1-A313-8FB47E51A3BC}" srcOrd="3" destOrd="0" presId="urn:microsoft.com/office/officeart/2018/2/layout/IconCircleList"/>
    <dgm:cxn modelId="{D042BFED-483C-4D6F-BF77-3C741522EBE0}" type="presParOf" srcId="{49204D94-D02F-44AD-A83D-6CE5816E260B}" destId="{6041AB51-BF24-49F0-8360-E8F3141DA84C}" srcOrd="3" destOrd="0" presId="urn:microsoft.com/office/officeart/2018/2/layout/IconCircleList"/>
    <dgm:cxn modelId="{AC165D03-72D4-4776-B0B9-44AB342B435E}" type="presParOf" srcId="{49204D94-D02F-44AD-A83D-6CE5816E260B}" destId="{03D3170F-2D39-4C6E-8942-447B30122528}" srcOrd="4" destOrd="0" presId="urn:microsoft.com/office/officeart/2018/2/layout/IconCircleList"/>
    <dgm:cxn modelId="{21AA35FB-F2CD-40EF-8308-EC567C078322}" type="presParOf" srcId="{03D3170F-2D39-4C6E-8942-447B30122528}" destId="{00F7DBA2-D391-4309-9191-46724A516125}" srcOrd="0" destOrd="0" presId="urn:microsoft.com/office/officeart/2018/2/layout/IconCircleList"/>
    <dgm:cxn modelId="{32EF2D3D-6F74-4A9E-888D-B3EB20B5BCE1}" type="presParOf" srcId="{03D3170F-2D39-4C6E-8942-447B30122528}" destId="{778F37DA-9531-43DA-9CFB-5160C6CCB4FA}" srcOrd="1" destOrd="0" presId="urn:microsoft.com/office/officeart/2018/2/layout/IconCircleList"/>
    <dgm:cxn modelId="{C405EA9B-612E-40CC-B372-4AD16D4990FF}" type="presParOf" srcId="{03D3170F-2D39-4C6E-8942-447B30122528}" destId="{62B8DF58-E6F6-4ACE-BEE5-64FCCB98F4F0}" srcOrd="2" destOrd="0" presId="urn:microsoft.com/office/officeart/2018/2/layout/IconCircleList"/>
    <dgm:cxn modelId="{B9C9445D-A0F9-4D96-9D50-DD7346A7F439}" type="presParOf" srcId="{03D3170F-2D39-4C6E-8942-447B30122528}" destId="{4C38D81B-809E-4E58-80DA-8116024311DE}" srcOrd="3" destOrd="0" presId="urn:microsoft.com/office/officeart/2018/2/layout/IconCircleList"/>
    <dgm:cxn modelId="{737AB9E8-93B6-4810-A9CF-41BEB9238970}" type="presParOf" srcId="{49204D94-D02F-44AD-A83D-6CE5816E260B}" destId="{8553D219-A3A8-4625-8ADE-877500AC7DC8}" srcOrd="5" destOrd="0" presId="urn:microsoft.com/office/officeart/2018/2/layout/IconCircleList"/>
    <dgm:cxn modelId="{8E9C4588-ADD0-4607-AA22-6B99D1046D43}" type="presParOf" srcId="{49204D94-D02F-44AD-A83D-6CE5816E260B}" destId="{F60032BB-A0F9-4E66-B888-375DF0C028C8}" srcOrd="6" destOrd="0" presId="urn:microsoft.com/office/officeart/2018/2/layout/IconCircleList"/>
    <dgm:cxn modelId="{7D97A048-6095-4AF7-96CC-5BA5C886F1CA}" type="presParOf" srcId="{F60032BB-A0F9-4E66-B888-375DF0C028C8}" destId="{E3A8338B-5608-406A-9817-1CDBEE85BDD1}" srcOrd="0" destOrd="0" presId="urn:microsoft.com/office/officeart/2018/2/layout/IconCircleList"/>
    <dgm:cxn modelId="{7AF5111E-3889-4823-8286-ED7BDE805765}" type="presParOf" srcId="{F60032BB-A0F9-4E66-B888-375DF0C028C8}" destId="{1487DE8D-588E-42A7-84A5-3FC17A92FBDA}" srcOrd="1" destOrd="0" presId="urn:microsoft.com/office/officeart/2018/2/layout/IconCircleList"/>
    <dgm:cxn modelId="{1EF84B0C-C1A4-4716-AB85-8319FF7A0ABA}" type="presParOf" srcId="{F60032BB-A0F9-4E66-B888-375DF0C028C8}" destId="{988B93D2-4A7D-41A0-94DC-E5B1E0FBBEE4}" srcOrd="2" destOrd="0" presId="urn:microsoft.com/office/officeart/2018/2/layout/IconCircleList"/>
    <dgm:cxn modelId="{48907BF5-3019-4F80-B2AA-88735A36DF8F}" type="presParOf" srcId="{F60032BB-A0F9-4E66-B888-375DF0C028C8}" destId="{B178CA60-7D75-4E55-8208-66DA347FE75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7B50B4-85C5-4E96-A143-2247BD820874}">
      <dsp:nvSpPr>
        <dsp:cNvPr id="0" name=""/>
        <dsp:cNvSpPr/>
      </dsp:nvSpPr>
      <dsp:spPr>
        <a:xfrm>
          <a:off x="0" y="1806"/>
          <a:ext cx="10515600" cy="91556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A30980-4DF6-40C0-9B99-BEE4398F2596}">
      <dsp:nvSpPr>
        <dsp:cNvPr id="0" name=""/>
        <dsp:cNvSpPr/>
      </dsp:nvSpPr>
      <dsp:spPr>
        <a:xfrm>
          <a:off x="276958" y="207808"/>
          <a:ext cx="503560" cy="5035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B95E09-6BE9-41C6-AA2A-ABF0A1B770F1}">
      <dsp:nvSpPr>
        <dsp:cNvPr id="0" name=""/>
        <dsp:cNvSpPr/>
      </dsp:nvSpPr>
      <dsp:spPr>
        <a:xfrm>
          <a:off x="1057476" y="1806"/>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None/>
          </a:pPr>
          <a:r>
            <a:rPr lang="en-US" sz="1700" kern="1200" dirty="0"/>
            <a:t>Mission Statement: Company XYZ aims to invest in the cab industry by identifying the most promising company based on market presence, revenue generation, customer loyalty, and overall usage.</a:t>
          </a:r>
        </a:p>
      </dsp:txBody>
      <dsp:txXfrm>
        <a:off x="1057476" y="1806"/>
        <a:ext cx="9458123" cy="915564"/>
      </dsp:txXfrm>
    </dsp:sp>
    <dsp:sp modelId="{CD647B62-3A7D-47A7-BFBA-0714495E4F9F}">
      <dsp:nvSpPr>
        <dsp:cNvPr id="0" name=""/>
        <dsp:cNvSpPr/>
      </dsp:nvSpPr>
      <dsp:spPr>
        <a:xfrm>
          <a:off x="0" y="1146262"/>
          <a:ext cx="10515600" cy="915564"/>
        </a:xfrm>
        <a:prstGeom prst="roundRect">
          <a:avLst>
            <a:gd name="adj" fmla="val 10000"/>
          </a:avLst>
        </a:prstGeom>
        <a:solidFill>
          <a:schemeClr val="accent2">
            <a:hueOff val="-485121"/>
            <a:satOff val="-27976"/>
            <a:lumOff val="2876"/>
            <a:alphaOff val="0"/>
          </a:schemeClr>
        </a:solidFill>
        <a:ln>
          <a:noFill/>
        </a:ln>
        <a:effectLst/>
      </dsp:spPr>
      <dsp:style>
        <a:lnRef idx="0">
          <a:scrgbClr r="0" g="0" b="0"/>
        </a:lnRef>
        <a:fillRef idx="1">
          <a:scrgbClr r="0" g="0" b="0"/>
        </a:fillRef>
        <a:effectRef idx="0">
          <a:scrgbClr r="0" g="0" b="0"/>
        </a:effectRef>
        <a:fontRef idx="minor"/>
      </dsp:style>
    </dsp:sp>
    <dsp:sp modelId="{4AA25B8C-FA34-4371-9203-8498EADAD559}">
      <dsp:nvSpPr>
        <dsp:cNvPr id="0" name=""/>
        <dsp:cNvSpPr/>
      </dsp:nvSpPr>
      <dsp:spPr>
        <a:xfrm>
          <a:off x="276958" y="1352264"/>
          <a:ext cx="503560" cy="5035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1E2D15-8032-4DC6-94B8-76B6FBC6884A}">
      <dsp:nvSpPr>
        <dsp:cNvPr id="0" name=""/>
        <dsp:cNvSpPr/>
      </dsp:nvSpPr>
      <dsp:spPr>
        <a:xfrm>
          <a:off x="1057476" y="1146262"/>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None/>
          </a:pPr>
          <a:r>
            <a:rPr lang="en-US" sz="1700" kern="1200" dirty="0"/>
            <a:t>Data Analysis Approach: Analyzed four datasets from January 2016 to December 2018, covering cab transaction details, customer demographics, transaction mappings, and city statistics.</a:t>
          </a:r>
        </a:p>
      </dsp:txBody>
      <dsp:txXfrm>
        <a:off x="1057476" y="1146262"/>
        <a:ext cx="9458123" cy="915564"/>
      </dsp:txXfrm>
    </dsp:sp>
    <dsp:sp modelId="{FD4C81AC-BBA0-4E8F-BD24-FBBE33D5FA07}">
      <dsp:nvSpPr>
        <dsp:cNvPr id="0" name=""/>
        <dsp:cNvSpPr/>
      </dsp:nvSpPr>
      <dsp:spPr>
        <a:xfrm>
          <a:off x="0" y="2290717"/>
          <a:ext cx="10515600" cy="915564"/>
        </a:xfrm>
        <a:prstGeom prst="roundRect">
          <a:avLst>
            <a:gd name="adj" fmla="val 10000"/>
          </a:avLst>
        </a:prstGeom>
        <a:solidFill>
          <a:schemeClr val="accent2">
            <a:hueOff val="-970242"/>
            <a:satOff val="-55952"/>
            <a:lumOff val="5752"/>
            <a:alphaOff val="0"/>
          </a:schemeClr>
        </a:solidFill>
        <a:ln>
          <a:noFill/>
        </a:ln>
        <a:effectLst/>
      </dsp:spPr>
      <dsp:style>
        <a:lnRef idx="0">
          <a:scrgbClr r="0" g="0" b="0"/>
        </a:lnRef>
        <a:fillRef idx="1">
          <a:scrgbClr r="0" g="0" b="0"/>
        </a:fillRef>
        <a:effectRef idx="0">
          <a:scrgbClr r="0" g="0" b="0"/>
        </a:effectRef>
        <a:fontRef idx="minor"/>
      </dsp:style>
    </dsp:sp>
    <dsp:sp modelId="{C9288AFD-6760-494D-8189-F62F30C443C7}">
      <dsp:nvSpPr>
        <dsp:cNvPr id="0" name=""/>
        <dsp:cNvSpPr/>
      </dsp:nvSpPr>
      <dsp:spPr>
        <a:xfrm>
          <a:off x="276958" y="2496719"/>
          <a:ext cx="503560" cy="5035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F57191-15B8-4AB7-81D0-ED5885F953DA}">
      <dsp:nvSpPr>
        <dsp:cNvPr id="0" name=""/>
        <dsp:cNvSpPr/>
      </dsp:nvSpPr>
      <dsp:spPr>
        <a:xfrm>
          <a:off x="1057476" y="2290717"/>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None/>
          </a:pPr>
          <a:r>
            <a:rPr lang="en-US" sz="1700" kern="1200" dirty="0"/>
            <a:t>Key Findings: Yellow Cab holds 55.2% of the market, generates higher revenue, has a higher proportion of repeating customers, but share the same market and follows similar usage trends with Pink Cab.</a:t>
          </a:r>
        </a:p>
      </dsp:txBody>
      <dsp:txXfrm>
        <a:off x="1057476" y="2290717"/>
        <a:ext cx="9458123" cy="915564"/>
      </dsp:txXfrm>
    </dsp:sp>
    <dsp:sp modelId="{2177E162-C2DD-40A5-B0FB-6AA1B0080D85}">
      <dsp:nvSpPr>
        <dsp:cNvPr id="0" name=""/>
        <dsp:cNvSpPr/>
      </dsp:nvSpPr>
      <dsp:spPr>
        <a:xfrm>
          <a:off x="0" y="3435173"/>
          <a:ext cx="10515600" cy="915564"/>
        </a:xfrm>
        <a:prstGeom prst="roundRect">
          <a:avLst>
            <a:gd name="adj" fmla="val 1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dsp:style>
    </dsp:sp>
    <dsp:sp modelId="{C7D8220B-1392-4454-8584-C84B2F17B56B}">
      <dsp:nvSpPr>
        <dsp:cNvPr id="0" name=""/>
        <dsp:cNvSpPr/>
      </dsp:nvSpPr>
      <dsp:spPr>
        <a:xfrm>
          <a:off x="276958" y="3641175"/>
          <a:ext cx="503560" cy="5035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9CC7EF-2649-4171-A1D9-9117C3D10A85}">
      <dsp:nvSpPr>
        <dsp:cNvPr id="0" name=""/>
        <dsp:cNvSpPr/>
      </dsp:nvSpPr>
      <dsp:spPr>
        <a:xfrm>
          <a:off x="1057476" y="3435173"/>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None/>
          </a:pPr>
          <a:r>
            <a:rPr lang="en-US" sz="1700" kern="1200"/>
            <a:t>Overall Conclusion: Invest in Yellow Cab but leave room for Pink Cab’s potential</a:t>
          </a:r>
        </a:p>
      </dsp:txBody>
      <dsp:txXfrm>
        <a:off x="1057476" y="3435173"/>
        <a:ext cx="9458123" cy="91556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31A4DE-7176-4C1B-9388-D2396E69EA36}">
      <dsp:nvSpPr>
        <dsp:cNvPr id="0" name=""/>
        <dsp:cNvSpPr/>
      </dsp:nvSpPr>
      <dsp:spPr>
        <a:xfrm>
          <a:off x="210785" y="273818"/>
          <a:ext cx="1335114" cy="133511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4A5777-BA12-42C7-AAA9-B254CAC54DA2}">
      <dsp:nvSpPr>
        <dsp:cNvPr id="0" name=""/>
        <dsp:cNvSpPr/>
      </dsp:nvSpPr>
      <dsp:spPr>
        <a:xfrm>
          <a:off x="491159" y="554192"/>
          <a:ext cx="774366" cy="7743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F6AE18-E9A8-49CA-AF94-3BB78EDA14A5}">
      <dsp:nvSpPr>
        <dsp:cNvPr id="0" name=""/>
        <dsp:cNvSpPr/>
      </dsp:nvSpPr>
      <dsp:spPr>
        <a:xfrm>
          <a:off x="1831996" y="273818"/>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t># H0 (Null Hypothesis): There is no difference in age group preferences for either cab company.</a:t>
          </a:r>
        </a:p>
      </dsp:txBody>
      <dsp:txXfrm>
        <a:off x="1831996" y="273818"/>
        <a:ext cx="3147056" cy="1335114"/>
      </dsp:txXfrm>
    </dsp:sp>
    <dsp:sp modelId="{93F54D3B-CF18-40BC-9D56-531A97D49A56}">
      <dsp:nvSpPr>
        <dsp:cNvPr id="0" name=""/>
        <dsp:cNvSpPr/>
      </dsp:nvSpPr>
      <dsp:spPr>
        <a:xfrm>
          <a:off x="5527403" y="273818"/>
          <a:ext cx="1335114" cy="133511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B77F13-F221-4094-8836-D3BA3432D35D}">
      <dsp:nvSpPr>
        <dsp:cNvPr id="0" name=""/>
        <dsp:cNvSpPr/>
      </dsp:nvSpPr>
      <dsp:spPr>
        <a:xfrm>
          <a:off x="5807777" y="554192"/>
          <a:ext cx="774366" cy="7743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8B0A8E-9C1E-4B16-80B1-965C5F5CA12A}">
      <dsp:nvSpPr>
        <dsp:cNvPr id="0" name=""/>
        <dsp:cNvSpPr/>
      </dsp:nvSpPr>
      <dsp:spPr>
        <a:xfrm>
          <a:off x="7148614" y="273818"/>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t># H1 (Alternative Hypothesis): The age group analysis suggests no significant preference for either cab company within specific age groups, indicating that both Pink Cab and Yellow Cab serve customers across all age ranges fairly evenly.</a:t>
          </a:r>
        </a:p>
      </dsp:txBody>
      <dsp:txXfrm>
        <a:off x="7148614" y="273818"/>
        <a:ext cx="3147056" cy="1335114"/>
      </dsp:txXfrm>
    </dsp:sp>
    <dsp:sp modelId="{D6FD4A5A-9656-4081-973D-0867429FD4E2}">
      <dsp:nvSpPr>
        <dsp:cNvPr id="0" name=""/>
        <dsp:cNvSpPr/>
      </dsp:nvSpPr>
      <dsp:spPr>
        <a:xfrm>
          <a:off x="210785" y="2268014"/>
          <a:ext cx="1335114" cy="133511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575B55-41C0-49B0-A945-BE6280779AE4}">
      <dsp:nvSpPr>
        <dsp:cNvPr id="0" name=""/>
        <dsp:cNvSpPr/>
      </dsp:nvSpPr>
      <dsp:spPr>
        <a:xfrm>
          <a:off x="491159" y="2548388"/>
          <a:ext cx="774366" cy="7743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94786E-4F11-4022-ACA0-798A6109AD0B}">
      <dsp:nvSpPr>
        <dsp:cNvPr id="0" name=""/>
        <dsp:cNvSpPr/>
      </dsp:nvSpPr>
      <dsp:spPr>
        <a:xfrm>
          <a:off x="1831996" y="2268014"/>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t>chi2 = 18.957</a:t>
          </a:r>
        </a:p>
        <a:p>
          <a:pPr marL="0" lvl="0" indent="0" algn="l" defTabSz="800100">
            <a:lnSpc>
              <a:spcPct val="90000"/>
            </a:lnSpc>
            <a:spcBef>
              <a:spcPct val="0"/>
            </a:spcBef>
            <a:spcAft>
              <a:spcPct val="35000"/>
            </a:spcAft>
            <a:buNone/>
          </a:pPr>
          <a:r>
            <a:rPr lang="en-US" sz="1800" kern="1200" dirty="0"/>
            <a:t>p-value = 0.002</a:t>
          </a:r>
        </a:p>
      </dsp:txBody>
      <dsp:txXfrm>
        <a:off x="1831996" y="2268014"/>
        <a:ext cx="3147056" cy="1335114"/>
      </dsp:txXfrm>
    </dsp:sp>
    <dsp:sp modelId="{2ED1B4ED-17DC-4968-89FF-D38BCFCAE8E6}">
      <dsp:nvSpPr>
        <dsp:cNvPr id="0" name=""/>
        <dsp:cNvSpPr/>
      </dsp:nvSpPr>
      <dsp:spPr>
        <a:xfrm>
          <a:off x="5527403" y="2268014"/>
          <a:ext cx="1335114" cy="133511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423A25-889D-4B4D-96EA-46F119B7AC6E}">
      <dsp:nvSpPr>
        <dsp:cNvPr id="0" name=""/>
        <dsp:cNvSpPr/>
      </dsp:nvSpPr>
      <dsp:spPr>
        <a:xfrm>
          <a:off x="5807777" y="2548388"/>
          <a:ext cx="774366" cy="7743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0B4D43-C54B-4106-82F7-4481224C87F7}">
      <dsp:nvSpPr>
        <dsp:cNvPr id="0" name=""/>
        <dsp:cNvSpPr/>
      </dsp:nvSpPr>
      <dsp:spPr>
        <a:xfrm>
          <a:off x="7148614" y="2268014"/>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solidFill>
                <a:srgbClr val="FF0000"/>
              </a:solidFill>
            </a:rPr>
            <a:t>Reject the null hypothesis. </a:t>
          </a:r>
          <a:r>
            <a:rPr lang="en-US" sz="1800" kern="1200" dirty="0"/>
            <a:t>There is no significant preference for either cab company within specific age groups, indicating that both companies serve customers across all age ranges fairly evenly</a:t>
          </a:r>
        </a:p>
      </dsp:txBody>
      <dsp:txXfrm>
        <a:off x="7148614" y="2268014"/>
        <a:ext cx="3147056" cy="133511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F82CE2-A94C-4D1F-A820-DB3112D3A4C8}">
      <dsp:nvSpPr>
        <dsp:cNvPr id="0" name=""/>
        <dsp:cNvSpPr/>
      </dsp:nvSpPr>
      <dsp:spPr>
        <a:xfrm>
          <a:off x="0" y="21311"/>
          <a:ext cx="10515600" cy="767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Yellow Cab generates significantly higher revenue per kilometer.</a:t>
          </a:r>
        </a:p>
      </dsp:txBody>
      <dsp:txXfrm>
        <a:off x="37467" y="58778"/>
        <a:ext cx="10440666" cy="692586"/>
      </dsp:txXfrm>
    </dsp:sp>
    <dsp:sp modelId="{27CFFD0C-1039-4B36-B39A-04DF1A0795A7}">
      <dsp:nvSpPr>
        <dsp:cNvPr id="0" name=""/>
        <dsp:cNvSpPr/>
      </dsp:nvSpPr>
      <dsp:spPr>
        <a:xfrm>
          <a:off x="0" y="906912"/>
          <a:ext cx="10515600" cy="767520"/>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No significant difference in the number of users per city between Yellow Cab and Pink Cab.</a:t>
          </a:r>
        </a:p>
      </dsp:txBody>
      <dsp:txXfrm>
        <a:off x="37467" y="944379"/>
        <a:ext cx="10440666" cy="692586"/>
      </dsp:txXfrm>
    </dsp:sp>
    <dsp:sp modelId="{ABE84141-160F-41A0-AE3C-2CEE5B29B941}">
      <dsp:nvSpPr>
        <dsp:cNvPr id="0" name=""/>
        <dsp:cNvSpPr/>
      </dsp:nvSpPr>
      <dsp:spPr>
        <a:xfrm>
          <a:off x="0" y="1792512"/>
          <a:ext cx="10515600" cy="76752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Significant gender-based differences in cab usage, with more females using cab services.</a:t>
          </a:r>
        </a:p>
      </dsp:txBody>
      <dsp:txXfrm>
        <a:off x="37467" y="1829979"/>
        <a:ext cx="10440666" cy="692586"/>
      </dsp:txXfrm>
    </dsp:sp>
    <dsp:sp modelId="{287F3574-9BAD-4C0D-A9EF-A080F9493B96}">
      <dsp:nvSpPr>
        <dsp:cNvPr id="0" name=""/>
        <dsp:cNvSpPr/>
      </dsp:nvSpPr>
      <dsp:spPr>
        <a:xfrm>
          <a:off x="0" y="2678112"/>
          <a:ext cx="10515600" cy="767520"/>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No significant differences in cab usage based on age or income.</a:t>
          </a:r>
        </a:p>
      </dsp:txBody>
      <dsp:txXfrm>
        <a:off x="37467" y="2715579"/>
        <a:ext cx="10440666" cy="692586"/>
      </dsp:txXfrm>
    </dsp:sp>
    <dsp:sp modelId="{D561217A-1557-4AFE-AE25-9CC61F30404F}">
      <dsp:nvSpPr>
        <dsp:cNvPr id="0" name=""/>
        <dsp:cNvSpPr/>
      </dsp:nvSpPr>
      <dsp:spPr>
        <a:xfrm>
          <a:off x="0" y="3563712"/>
          <a:ext cx="10515600" cy="7675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Higher contribution of repeat customers to Yellow Cab's total revenue.</a:t>
          </a:r>
        </a:p>
      </dsp:txBody>
      <dsp:txXfrm>
        <a:off x="37467" y="3601179"/>
        <a:ext cx="10440666" cy="692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EADE86-EE38-48AA-AAE1-9AB197BE9ABA}">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233BCD-13D4-4DD7-A7B7-31C95D528EC5}">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086D47-F88E-430E-A688-3F1446C17302}">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89000">
            <a:lnSpc>
              <a:spcPct val="100000"/>
            </a:lnSpc>
            <a:spcBef>
              <a:spcPct val="0"/>
            </a:spcBef>
            <a:spcAft>
              <a:spcPct val="35000"/>
            </a:spcAft>
            <a:buNone/>
          </a:pPr>
          <a:r>
            <a:rPr lang="en-US" sz="2000" kern="1200" dirty="0"/>
            <a:t>XYZ is looking to invest in the Cab Industry due to its rapid growth in recent years.</a:t>
          </a:r>
        </a:p>
      </dsp:txBody>
      <dsp:txXfrm>
        <a:off x="1437631" y="531"/>
        <a:ext cx="9077968" cy="1244702"/>
      </dsp:txXfrm>
    </dsp:sp>
    <dsp:sp modelId="{DA7B4E35-7F4E-4EA1-8209-A13ECCAFD611}">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9D52D2-2ECC-4782-BDFF-9C1B021814A0}">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CE4A03-6787-4122-9C4D-B40936D101AD}">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89000">
            <a:lnSpc>
              <a:spcPct val="100000"/>
            </a:lnSpc>
            <a:spcBef>
              <a:spcPct val="0"/>
            </a:spcBef>
            <a:spcAft>
              <a:spcPct val="35000"/>
            </a:spcAft>
            <a:buNone/>
          </a:pPr>
          <a:r>
            <a:rPr lang="en-US" sz="2000" kern="1200" dirty="0"/>
            <a:t>Following their Go-to-Market(G2M) business strategy, they want to understand the market before taking the final decision.</a:t>
          </a:r>
        </a:p>
      </dsp:txBody>
      <dsp:txXfrm>
        <a:off x="1437631" y="1556410"/>
        <a:ext cx="9077968" cy="1244702"/>
      </dsp:txXfrm>
    </dsp:sp>
    <dsp:sp modelId="{01CE7CB1-EA92-4990-A72F-F17F546A56BD}">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7B92F0-A0AA-4132-AE8D-5F737FFEE8F6}">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D8CCCD-328C-4710-8D50-1BCBEC02B350}">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89000">
            <a:lnSpc>
              <a:spcPct val="100000"/>
            </a:lnSpc>
            <a:spcBef>
              <a:spcPct val="0"/>
            </a:spcBef>
            <a:spcAft>
              <a:spcPct val="35000"/>
            </a:spcAft>
            <a:buNone/>
          </a:pPr>
          <a:r>
            <a:rPr lang="en-US" sz="2000" kern="1200" dirty="0"/>
            <a:t>The goal of the analysis is to provide company XYZ with actionable insight to identify the right company to make an investment.</a:t>
          </a:r>
        </a:p>
      </dsp:txBody>
      <dsp:txXfrm>
        <a:off x="1437631" y="3112289"/>
        <a:ext cx="9077968" cy="12447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0D0C9E-D67A-48DE-BDFD-21DB0D2B472E}">
      <dsp:nvSpPr>
        <dsp:cNvPr id="0" name=""/>
        <dsp:cNvSpPr/>
      </dsp:nvSpPr>
      <dsp:spPr>
        <a:xfrm>
          <a:off x="0" y="537109"/>
          <a:ext cx="10168127" cy="121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Four datasets from January 31, 2016, to December 31, 2018, containing cab transaction details, customer demographics, transaction mappings, and city statistics were explored and analyzed.</a:t>
          </a:r>
        </a:p>
      </dsp:txBody>
      <dsp:txXfrm>
        <a:off x="59399" y="596508"/>
        <a:ext cx="10049329" cy="1098002"/>
      </dsp:txXfrm>
    </dsp:sp>
    <dsp:sp modelId="{90E19CC3-DBA4-4561-9CAF-344A2EC82DE8}">
      <dsp:nvSpPr>
        <dsp:cNvPr id="0" name=""/>
        <dsp:cNvSpPr/>
      </dsp:nvSpPr>
      <dsp:spPr>
        <a:xfrm>
          <a:off x="0" y="1941110"/>
          <a:ext cx="10168127" cy="1216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The data was merged, processed, and compared, with insights visualized through various charts and graphs to aid in decision-making.</a:t>
          </a:r>
        </a:p>
      </dsp:txBody>
      <dsp:txXfrm>
        <a:off x="59399" y="2000509"/>
        <a:ext cx="10049329" cy="10980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F4380-F13C-4697-91C0-56C6E158C910}">
      <dsp:nvSpPr>
        <dsp:cNvPr id="0" name=""/>
        <dsp:cNvSpPr/>
      </dsp:nvSpPr>
      <dsp:spPr>
        <a:xfrm>
          <a:off x="0" y="707092"/>
          <a:ext cx="10515600" cy="130540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285E27-490B-4B5F-82E9-142AEB05467A}">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54198D-2A3F-43B8-B027-A380403038C0}">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89000">
            <a:lnSpc>
              <a:spcPct val="90000"/>
            </a:lnSpc>
            <a:spcBef>
              <a:spcPct val="0"/>
            </a:spcBef>
            <a:spcAft>
              <a:spcPct val="35000"/>
            </a:spcAft>
            <a:buNone/>
          </a:pPr>
          <a:r>
            <a:rPr lang="en-US" sz="2000" kern="1200" dirty="0"/>
            <a:t>Exploratory Data Analysis (EDA) refers to the process of analyzing datasets to summarize the main characteristics using visual methods.</a:t>
          </a:r>
        </a:p>
      </dsp:txBody>
      <dsp:txXfrm>
        <a:off x="1507738" y="707092"/>
        <a:ext cx="9007861" cy="1305401"/>
      </dsp:txXfrm>
    </dsp:sp>
    <dsp:sp modelId="{CC5FEBD7-CA11-4CC6-822A-6B29F011A2D0}">
      <dsp:nvSpPr>
        <dsp:cNvPr id="0" name=""/>
        <dsp:cNvSpPr/>
      </dsp:nvSpPr>
      <dsp:spPr>
        <a:xfrm>
          <a:off x="0" y="2338844"/>
          <a:ext cx="10515600" cy="1305401"/>
        </a:xfrm>
        <a:prstGeom prst="roundRect">
          <a:avLst>
            <a:gd name="adj" fmla="val 1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dsp:style>
    </dsp:sp>
    <dsp:sp modelId="{6586A7C2-689E-4066-8B20-00B2E76AF883}">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C73B94-A11D-4C2D-B283-4888EBB34EC6}">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89000">
            <a:lnSpc>
              <a:spcPct val="90000"/>
            </a:lnSpc>
            <a:spcBef>
              <a:spcPct val="0"/>
            </a:spcBef>
            <a:spcAft>
              <a:spcPct val="35000"/>
            </a:spcAft>
            <a:buNone/>
          </a:pPr>
          <a:r>
            <a:rPr lang="en-US" sz="2000" kern="1200" dirty="0"/>
            <a:t>The following slides will look at an in-depth analysis of various aspects of cab service performance.</a:t>
          </a:r>
        </a:p>
      </dsp:txBody>
      <dsp:txXfrm>
        <a:off x="1507738" y="2338844"/>
        <a:ext cx="9007861" cy="13054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736AE3-9B8A-4B37-B5F2-C3E19BE25894}">
      <dsp:nvSpPr>
        <dsp:cNvPr id="0" name=""/>
        <dsp:cNvSpPr/>
      </dsp:nvSpPr>
      <dsp:spPr>
        <a:xfrm>
          <a:off x="0" y="4307"/>
          <a:ext cx="6364224" cy="91753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5AEFAD-1286-41BA-9FCD-511108484F28}">
      <dsp:nvSpPr>
        <dsp:cNvPr id="0" name=""/>
        <dsp:cNvSpPr/>
      </dsp:nvSpPr>
      <dsp:spPr>
        <a:xfrm>
          <a:off x="277554" y="210753"/>
          <a:ext cx="504644" cy="5046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8764D9-C70D-4737-B6E6-6F1DDC0B1944}">
      <dsp:nvSpPr>
        <dsp:cNvPr id="0" name=""/>
        <dsp:cNvSpPr/>
      </dsp:nvSpPr>
      <dsp:spPr>
        <a:xfrm>
          <a:off x="1059754" y="430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89000">
            <a:lnSpc>
              <a:spcPct val="90000"/>
            </a:lnSpc>
            <a:spcBef>
              <a:spcPct val="0"/>
            </a:spcBef>
            <a:spcAft>
              <a:spcPct val="35000"/>
            </a:spcAft>
            <a:buNone/>
          </a:pPr>
          <a:r>
            <a:rPr lang="en-US" sz="2000" kern="1200" dirty="0"/>
            <a:t>Impact of Distance on Revenue</a:t>
          </a:r>
        </a:p>
      </dsp:txBody>
      <dsp:txXfrm>
        <a:off x="1059754" y="4307"/>
        <a:ext cx="5304469" cy="917536"/>
      </dsp:txXfrm>
    </dsp:sp>
    <dsp:sp modelId="{D47A71D1-F173-4832-B17F-14E079ABC89E}">
      <dsp:nvSpPr>
        <dsp:cNvPr id="0" name=""/>
        <dsp:cNvSpPr/>
      </dsp:nvSpPr>
      <dsp:spPr>
        <a:xfrm>
          <a:off x="0" y="1151227"/>
          <a:ext cx="6364224" cy="91753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7B821D-55E8-4A54-A100-7C372E02B004}">
      <dsp:nvSpPr>
        <dsp:cNvPr id="0" name=""/>
        <dsp:cNvSpPr/>
      </dsp:nvSpPr>
      <dsp:spPr>
        <a:xfrm>
          <a:off x="277554" y="1357673"/>
          <a:ext cx="504644" cy="5046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A92F7B-087B-4BF4-A183-0EDE228CD606}">
      <dsp:nvSpPr>
        <dsp:cNvPr id="0" name=""/>
        <dsp:cNvSpPr/>
      </dsp:nvSpPr>
      <dsp:spPr>
        <a:xfrm>
          <a:off x="1059754" y="115122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89000">
            <a:lnSpc>
              <a:spcPct val="90000"/>
            </a:lnSpc>
            <a:spcBef>
              <a:spcPct val="0"/>
            </a:spcBef>
            <a:spcAft>
              <a:spcPct val="35000"/>
            </a:spcAft>
            <a:buNone/>
          </a:pPr>
          <a:r>
            <a:rPr lang="en-US" sz="2000" kern="1200" dirty="0"/>
            <a:t>Cab Usage and City Population</a:t>
          </a:r>
        </a:p>
      </dsp:txBody>
      <dsp:txXfrm>
        <a:off x="1059754" y="1151227"/>
        <a:ext cx="5304469" cy="917536"/>
      </dsp:txXfrm>
    </dsp:sp>
    <dsp:sp modelId="{CD403BF7-F3D4-409E-8567-94C74CBDD04D}">
      <dsp:nvSpPr>
        <dsp:cNvPr id="0" name=""/>
        <dsp:cNvSpPr/>
      </dsp:nvSpPr>
      <dsp:spPr>
        <a:xfrm>
          <a:off x="0" y="2298147"/>
          <a:ext cx="6364224" cy="91753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A37BA8-FE48-4E5D-8022-E81D43A70B4F}">
      <dsp:nvSpPr>
        <dsp:cNvPr id="0" name=""/>
        <dsp:cNvSpPr/>
      </dsp:nvSpPr>
      <dsp:spPr>
        <a:xfrm>
          <a:off x="277554" y="2504593"/>
          <a:ext cx="504644" cy="5046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AC5B88-3878-4080-BBEA-4EDA8CAF3270}">
      <dsp:nvSpPr>
        <dsp:cNvPr id="0" name=""/>
        <dsp:cNvSpPr/>
      </dsp:nvSpPr>
      <dsp:spPr>
        <a:xfrm>
          <a:off x="1059754" y="229814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89000">
            <a:lnSpc>
              <a:spcPct val="90000"/>
            </a:lnSpc>
            <a:spcBef>
              <a:spcPct val="0"/>
            </a:spcBef>
            <a:spcAft>
              <a:spcPct val="35000"/>
            </a:spcAft>
            <a:buNone/>
          </a:pPr>
          <a:r>
            <a:rPr lang="en-US" sz="2000" kern="1200" dirty="0"/>
            <a:t>Certain demographic groups (age, gender, income) influence on cab services usage.</a:t>
          </a:r>
        </a:p>
      </dsp:txBody>
      <dsp:txXfrm>
        <a:off x="1059754" y="2298147"/>
        <a:ext cx="5304469" cy="917536"/>
      </dsp:txXfrm>
    </dsp:sp>
    <dsp:sp modelId="{47C565DC-CE6F-446D-BB1A-E1DF202BE36D}">
      <dsp:nvSpPr>
        <dsp:cNvPr id="0" name=""/>
        <dsp:cNvSpPr/>
      </dsp:nvSpPr>
      <dsp:spPr>
        <a:xfrm>
          <a:off x="0" y="3445068"/>
          <a:ext cx="6364224" cy="91753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92D011-18D0-418E-9D6D-1E1C158666B5}">
      <dsp:nvSpPr>
        <dsp:cNvPr id="0" name=""/>
        <dsp:cNvSpPr/>
      </dsp:nvSpPr>
      <dsp:spPr>
        <a:xfrm>
          <a:off x="277554" y="3651513"/>
          <a:ext cx="504644" cy="5046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C8CF77-2960-4B76-801E-F6077244BDBA}">
      <dsp:nvSpPr>
        <dsp:cNvPr id="0" name=""/>
        <dsp:cNvSpPr/>
      </dsp:nvSpPr>
      <dsp:spPr>
        <a:xfrm>
          <a:off x="1059754" y="3445068"/>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89000">
            <a:lnSpc>
              <a:spcPct val="90000"/>
            </a:lnSpc>
            <a:spcBef>
              <a:spcPct val="0"/>
            </a:spcBef>
            <a:spcAft>
              <a:spcPct val="35000"/>
            </a:spcAft>
            <a:buNone/>
          </a:pPr>
          <a:r>
            <a:rPr lang="en-US" sz="2000" kern="1200" dirty="0"/>
            <a:t>Contribution of Repeat Customers to Total Revenue</a:t>
          </a:r>
        </a:p>
      </dsp:txBody>
      <dsp:txXfrm>
        <a:off x="1059754" y="3445068"/>
        <a:ext cx="5304469" cy="917536"/>
      </dsp:txXfrm>
    </dsp:sp>
    <dsp:sp modelId="{DF67BE64-0F18-493D-BF81-9A97FF6072E0}">
      <dsp:nvSpPr>
        <dsp:cNvPr id="0" name=""/>
        <dsp:cNvSpPr/>
      </dsp:nvSpPr>
      <dsp:spPr>
        <a:xfrm>
          <a:off x="0" y="4591988"/>
          <a:ext cx="6364224" cy="917536"/>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D495C5-943C-413F-932C-66F7E0B14484}">
      <dsp:nvSpPr>
        <dsp:cNvPr id="0" name=""/>
        <dsp:cNvSpPr/>
      </dsp:nvSpPr>
      <dsp:spPr>
        <a:xfrm>
          <a:off x="277554" y="4798433"/>
          <a:ext cx="504644" cy="5046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8F9123-9D33-4BD7-B893-04FA86707C71}">
      <dsp:nvSpPr>
        <dsp:cNvPr id="0" name=""/>
        <dsp:cNvSpPr/>
      </dsp:nvSpPr>
      <dsp:spPr>
        <a:xfrm>
          <a:off x="1059754" y="4591988"/>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89000">
            <a:lnSpc>
              <a:spcPct val="90000"/>
            </a:lnSpc>
            <a:spcBef>
              <a:spcPct val="0"/>
            </a:spcBef>
            <a:spcAft>
              <a:spcPct val="35000"/>
            </a:spcAft>
            <a:buNone/>
          </a:pPr>
          <a:r>
            <a:rPr lang="en-US" sz="2000" kern="1200" dirty="0"/>
            <a:t>Age Group Preferences for Cab Companies</a:t>
          </a:r>
        </a:p>
      </dsp:txBody>
      <dsp:txXfrm>
        <a:off x="1059754" y="4591988"/>
        <a:ext cx="5304469" cy="9175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EB2B1F-6082-4088-8D9F-3B2FBE422418}">
      <dsp:nvSpPr>
        <dsp:cNvPr id="0" name=""/>
        <dsp:cNvSpPr/>
      </dsp:nvSpPr>
      <dsp:spPr>
        <a:xfrm>
          <a:off x="212335" y="469890"/>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037B55-FB2A-4708-A51A-D8DB1FEA8F9F}">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00EC23-4F0B-4BD9-9BBF-F03C1DA43CAF}">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H0 (Null Hypothesis): There is no difference in the average revenue per kilometer between Yellow Cab and Pink Cab.</a:t>
          </a:r>
        </a:p>
      </dsp:txBody>
      <dsp:txXfrm>
        <a:off x="1834517" y="469890"/>
        <a:ext cx="3148942" cy="1335915"/>
      </dsp:txXfrm>
    </dsp:sp>
    <dsp:sp modelId="{458F4692-9C57-4453-99EF-33AD55D09B96}">
      <dsp:nvSpPr>
        <dsp:cNvPr id="0" name=""/>
        <dsp:cNvSpPr/>
      </dsp:nvSpPr>
      <dsp:spPr>
        <a:xfrm>
          <a:off x="5532139" y="469890"/>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FABD06-F698-4D0D-B18F-487BCE19A524}">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D306C8-E11F-4865-80C5-BBF1817B609D}">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H1 (Alternative Hypothesis): Yellow Cab has a higher average revenue per kilometer compared to Pink Cab.</a:t>
          </a:r>
        </a:p>
      </dsp:txBody>
      <dsp:txXfrm>
        <a:off x="7154322" y="469890"/>
        <a:ext cx="3148942" cy="1335915"/>
      </dsp:txXfrm>
    </dsp:sp>
    <dsp:sp modelId="{683BA49F-5505-4C8D-9166-97D8786FAEC4}">
      <dsp:nvSpPr>
        <dsp:cNvPr id="0" name=""/>
        <dsp:cNvSpPr/>
      </dsp:nvSpPr>
      <dsp:spPr>
        <a:xfrm>
          <a:off x="212335" y="2545532"/>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39DFDC-C808-4D1B-A7FA-8D87DAE85DB0}">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283606-5E30-447E-B25E-F9E77AA11BE5}">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t-statistic = -320.98</a:t>
          </a:r>
        </a:p>
        <a:p>
          <a:pPr marL="0" lvl="0" indent="0" algn="l" defTabSz="800100">
            <a:lnSpc>
              <a:spcPct val="100000"/>
            </a:lnSpc>
            <a:spcBef>
              <a:spcPct val="0"/>
            </a:spcBef>
            <a:spcAft>
              <a:spcPct val="35000"/>
            </a:spcAft>
            <a:buNone/>
          </a:pPr>
          <a:r>
            <a:rPr lang="en-US" sz="1800" kern="1200" dirty="0"/>
            <a:t>p-value = 0.0</a:t>
          </a:r>
        </a:p>
      </dsp:txBody>
      <dsp:txXfrm>
        <a:off x="1834517" y="2545532"/>
        <a:ext cx="3148942" cy="1335915"/>
      </dsp:txXfrm>
    </dsp:sp>
    <dsp:sp modelId="{DB4AA7B9-A990-4286-8720-C266B9ED6C75}">
      <dsp:nvSpPr>
        <dsp:cNvPr id="0" name=""/>
        <dsp:cNvSpPr/>
      </dsp:nvSpPr>
      <dsp:spPr>
        <a:xfrm>
          <a:off x="5532139" y="2545532"/>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6BE914-42C4-485E-938C-879B78A072C2}">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4282B1-4E59-4A17-B9B6-FDAB777CA2BC}">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solidFill>
                <a:srgbClr val="FF0000"/>
              </a:solidFill>
            </a:rPr>
            <a:t>Reject the null hypothesis. </a:t>
          </a:r>
          <a:r>
            <a:rPr lang="en-US" sz="1800" kern="1200" dirty="0">
              <a:solidFill>
                <a:srgbClr val="3B3B3B"/>
              </a:solidFill>
            </a:rPr>
            <a:t>Yellow Cab</a:t>
          </a:r>
          <a:r>
            <a:rPr lang="en-US" sz="1800" kern="1200" dirty="0"/>
            <a:t> generates significantly higher revenue per kilometer than Pink Cab, indicating more efficient pricing or higher value trips.</a:t>
          </a:r>
        </a:p>
      </dsp:txBody>
      <dsp:txXfrm>
        <a:off x="7154322" y="2545532"/>
        <a:ext cx="3148942" cy="133591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EB2B1F-6082-4088-8D9F-3B2FBE422418}">
      <dsp:nvSpPr>
        <dsp:cNvPr id="0" name=""/>
        <dsp:cNvSpPr/>
      </dsp:nvSpPr>
      <dsp:spPr>
        <a:xfrm>
          <a:off x="212335" y="469890"/>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037B55-FB2A-4708-A51A-D8DB1FEA8F9F}">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00EC23-4F0B-4BD9-9BBF-F03C1DA43CAF}">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t>H0 (Null Hypothesis): There is no difference in the number of users per city between Yellow Cab and Pink Cab.</a:t>
          </a:r>
        </a:p>
      </dsp:txBody>
      <dsp:txXfrm>
        <a:off x="1834517" y="469890"/>
        <a:ext cx="3148942" cy="1335915"/>
      </dsp:txXfrm>
    </dsp:sp>
    <dsp:sp modelId="{458F4692-9C57-4453-99EF-33AD55D09B96}">
      <dsp:nvSpPr>
        <dsp:cNvPr id="0" name=""/>
        <dsp:cNvSpPr/>
      </dsp:nvSpPr>
      <dsp:spPr>
        <a:xfrm>
          <a:off x="5532139" y="469890"/>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FABD06-F698-4D0D-B18F-487BCE19A524}">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D306C8-E11F-4865-80C5-BBF1817B609D}">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t>H1 (Alternative Hypothesis): Yellow Cab has more users per city compared to Pink Cab in the majority of cities, indicating stronger market penetration in larger urban areas.</a:t>
          </a:r>
        </a:p>
      </dsp:txBody>
      <dsp:txXfrm>
        <a:off x="7154322" y="469890"/>
        <a:ext cx="3148942" cy="1335915"/>
      </dsp:txXfrm>
    </dsp:sp>
    <dsp:sp modelId="{683BA49F-5505-4C8D-9166-97D8786FAEC4}">
      <dsp:nvSpPr>
        <dsp:cNvPr id="0" name=""/>
        <dsp:cNvSpPr/>
      </dsp:nvSpPr>
      <dsp:spPr>
        <a:xfrm>
          <a:off x="212335" y="2545532"/>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39DFDC-C808-4D1B-A7FA-8D87DAE85DB0}">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283606-5E30-447E-B25E-F9E77AA11BE5}">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t>t-statistic = -1.463</a:t>
          </a:r>
        </a:p>
        <a:p>
          <a:pPr marL="0" lvl="0" indent="0" algn="l" defTabSz="800100">
            <a:lnSpc>
              <a:spcPct val="90000"/>
            </a:lnSpc>
            <a:spcBef>
              <a:spcPct val="0"/>
            </a:spcBef>
            <a:spcAft>
              <a:spcPct val="35000"/>
            </a:spcAft>
            <a:buNone/>
          </a:pPr>
          <a:r>
            <a:rPr lang="en-US" sz="1800" kern="1200" dirty="0"/>
            <a:t>p-value = 0.152</a:t>
          </a:r>
        </a:p>
      </dsp:txBody>
      <dsp:txXfrm>
        <a:off x="1834517" y="2545532"/>
        <a:ext cx="3148942" cy="1335915"/>
      </dsp:txXfrm>
    </dsp:sp>
    <dsp:sp modelId="{DB4AA7B9-A990-4286-8720-C266B9ED6C75}">
      <dsp:nvSpPr>
        <dsp:cNvPr id="0" name=""/>
        <dsp:cNvSpPr/>
      </dsp:nvSpPr>
      <dsp:spPr>
        <a:xfrm>
          <a:off x="5532139" y="2545532"/>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6BE914-42C4-485E-938C-879B78A072C2}">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4282B1-4E59-4A17-B9B6-FDAB777CA2BC}">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solidFill>
                <a:srgbClr val="FF0000"/>
              </a:solidFill>
            </a:rPr>
            <a:t>Fail to reject the null hypothesis</a:t>
          </a:r>
          <a:r>
            <a:rPr lang="en-US" sz="1800" kern="1200" dirty="0"/>
            <a:t>. There is no significant difference in the number of users per city between Yellow Cab and Pink Cab.</a:t>
          </a:r>
        </a:p>
      </dsp:txBody>
      <dsp:txXfrm>
        <a:off x="7154322" y="2545532"/>
        <a:ext cx="3148942" cy="133591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EB2B1F-6082-4088-8D9F-3B2FBE422418}">
      <dsp:nvSpPr>
        <dsp:cNvPr id="0" name=""/>
        <dsp:cNvSpPr/>
      </dsp:nvSpPr>
      <dsp:spPr>
        <a:xfrm>
          <a:off x="212335" y="223834"/>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037B55-FB2A-4708-A51A-D8DB1FEA8F9F}">
      <dsp:nvSpPr>
        <dsp:cNvPr id="0" name=""/>
        <dsp:cNvSpPr/>
      </dsp:nvSpPr>
      <dsp:spPr>
        <a:xfrm>
          <a:off x="492877" y="504376"/>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00EC23-4F0B-4BD9-9BBF-F03C1DA43CAF}">
      <dsp:nvSpPr>
        <dsp:cNvPr id="0" name=""/>
        <dsp:cNvSpPr/>
      </dsp:nvSpPr>
      <dsp:spPr>
        <a:xfrm>
          <a:off x="1834517" y="223834"/>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t>H0 (Null Hypothesis): There is no difference in cab usage based on demographic groups (age, gender, income) between Yellow Cab and Pink Cab.</a:t>
          </a:r>
        </a:p>
      </dsp:txBody>
      <dsp:txXfrm>
        <a:off x="1834517" y="223834"/>
        <a:ext cx="3148942" cy="1335915"/>
      </dsp:txXfrm>
    </dsp:sp>
    <dsp:sp modelId="{458F4692-9C57-4453-99EF-33AD55D09B96}">
      <dsp:nvSpPr>
        <dsp:cNvPr id="0" name=""/>
        <dsp:cNvSpPr/>
      </dsp:nvSpPr>
      <dsp:spPr>
        <a:xfrm>
          <a:off x="5532139" y="223834"/>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FABD06-F698-4D0D-B18F-487BCE19A524}">
      <dsp:nvSpPr>
        <dsp:cNvPr id="0" name=""/>
        <dsp:cNvSpPr/>
      </dsp:nvSpPr>
      <dsp:spPr>
        <a:xfrm>
          <a:off x="5812681" y="504376"/>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D306C8-E11F-4865-80C5-BBF1817B609D}">
      <dsp:nvSpPr>
        <dsp:cNvPr id="0" name=""/>
        <dsp:cNvSpPr/>
      </dsp:nvSpPr>
      <dsp:spPr>
        <a:xfrm>
          <a:off x="7154322" y="223834"/>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t>H1 (Alternative Hypothesis): There are significant differences in cab usage based on demographic groups, with more females using cab services compared to males, and similar income and age distributions for both companies.</a:t>
          </a:r>
        </a:p>
      </dsp:txBody>
      <dsp:txXfrm>
        <a:off x="7154322" y="223834"/>
        <a:ext cx="3148942" cy="1335915"/>
      </dsp:txXfrm>
    </dsp:sp>
    <dsp:sp modelId="{683BA49F-5505-4C8D-9166-97D8786FAEC4}">
      <dsp:nvSpPr>
        <dsp:cNvPr id="0" name=""/>
        <dsp:cNvSpPr/>
      </dsp:nvSpPr>
      <dsp:spPr>
        <a:xfrm>
          <a:off x="212335" y="2545532"/>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39DFDC-C808-4D1B-A7FA-8D87DAE85DB0}">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283606-5E30-447E-B25E-F9E77AA11BE5}">
      <dsp:nvSpPr>
        <dsp:cNvPr id="0" name=""/>
        <dsp:cNvSpPr/>
      </dsp:nvSpPr>
      <dsp:spPr>
        <a:xfrm>
          <a:off x="1834517" y="2299477"/>
          <a:ext cx="3148942" cy="1828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t>Gender: chi2 = 107.2, p-value = 3.98e-25</a:t>
          </a:r>
        </a:p>
        <a:p>
          <a:pPr marL="0" lvl="0" indent="0" algn="l" defTabSz="800100">
            <a:lnSpc>
              <a:spcPct val="90000"/>
            </a:lnSpc>
            <a:spcBef>
              <a:spcPct val="0"/>
            </a:spcBef>
            <a:spcAft>
              <a:spcPct val="35000"/>
            </a:spcAft>
            <a:buNone/>
          </a:pPr>
          <a:r>
            <a:rPr lang="en-US" sz="1800" kern="1200" dirty="0"/>
            <a:t>Age: t-statistic = -0.378</a:t>
          </a:r>
        </a:p>
        <a:p>
          <a:pPr marL="0" lvl="0" indent="0" algn="l" defTabSz="800100">
            <a:lnSpc>
              <a:spcPct val="90000"/>
            </a:lnSpc>
            <a:spcBef>
              <a:spcPct val="0"/>
            </a:spcBef>
            <a:spcAft>
              <a:spcPct val="35000"/>
            </a:spcAft>
            <a:buNone/>
          </a:pPr>
          <a:r>
            <a:rPr lang="en-US" sz="1800" kern="1200" dirty="0"/>
            <a:t>p-value = 0.706</a:t>
          </a:r>
        </a:p>
        <a:p>
          <a:pPr marL="0" lvl="0" indent="0" algn="l" defTabSz="800100">
            <a:lnSpc>
              <a:spcPct val="90000"/>
            </a:lnSpc>
            <a:spcBef>
              <a:spcPct val="0"/>
            </a:spcBef>
            <a:spcAft>
              <a:spcPct val="35000"/>
            </a:spcAft>
            <a:buNone/>
          </a:pPr>
          <a:r>
            <a:rPr lang="en-US" sz="1800" kern="1200" dirty="0"/>
            <a:t>Income: t-statistic = 0.427, p-value = 0.6692975005750657</a:t>
          </a:r>
        </a:p>
      </dsp:txBody>
      <dsp:txXfrm>
        <a:off x="1834517" y="2299477"/>
        <a:ext cx="3148942" cy="1828026"/>
      </dsp:txXfrm>
    </dsp:sp>
    <dsp:sp modelId="{DB4AA7B9-A990-4286-8720-C266B9ED6C75}">
      <dsp:nvSpPr>
        <dsp:cNvPr id="0" name=""/>
        <dsp:cNvSpPr/>
      </dsp:nvSpPr>
      <dsp:spPr>
        <a:xfrm>
          <a:off x="5532139" y="2545532"/>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6BE914-42C4-485E-938C-879B78A072C2}">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4282B1-4E59-4A17-B9B6-FDAB777CA2BC}">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t>Gender: </a:t>
          </a:r>
          <a:r>
            <a:rPr lang="en-US" sz="1400" kern="1200" dirty="0">
              <a:solidFill>
                <a:srgbClr val="FF0000"/>
              </a:solidFill>
            </a:rPr>
            <a:t>Reject the null hypothesis</a:t>
          </a:r>
          <a:r>
            <a:rPr lang="en-US" sz="1400" kern="1200" dirty="0"/>
            <a:t>. There are significant differences in cab usage based on gender, with more females using cab services.</a:t>
          </a:r>
        </a:p>
        <a:p>
          <a:pPr marL="0" lvl="0" indent="0" algn="l" defTabSz="622300">
            <a:lnSpc>
              <a:spcPct val="90000"/>
            </a:lnSpc>
            <a:spcBef>
              <a:spcPct val="0"/>
            </a:spcBef>
            <a:spcAft>
              <a:spcPct val="35000"/>
            </a:spcAft>
            <a:buNone/>
          </a:pPr>
          <a:r>
            <a:rPr lang="en-US" sz="1400" kern="1200" dirty="0"/>
            <a:t>Age: </a:t>
          </a:r>
          <a:r>
            <a:rPr lang="en-US" sz="1400" kern="1200" dirty="0">
              <a:solidFill>
                <a:srgbClr val="FF0000"/>
              </a:solidFill>
            </a:rPr>
            <a:t>Fail to reject the null hypothesis</a:t>
          </a:r>
          <a:r>
            <a:rPr lang="en-US" sz="1400" kern="1200" dirty="0"/>
            <a:t>. There is no significant difference in cab usage based on age.</a:t>
          </a:r>
        </a:p>
        <a:p>
          <a:pPr marL="0" lvl="0" indent="0" algn="l" defTabSz="622300">
            <a:lnSpc>
              <a:spcPct val="90000"/>
            </a:lnSpc>
            <a:spcBef>
              <a:spcPct val="0"/>
            </a:spcBef>
            <a:spcAft>
              <a:spcPct val="35000"/>
            </a:spcAft>
            <a:buNone/>
          </a:pPr>
          <a:r>
            <a:rPr lang="en-US" sz="1400" kern="1200" dirty="0"/>
            <a:t>Income: </a:t>
          </a:r>
          <a:r>
            <a:rPr lang="en-US" sz="1400" kern="1200" dirty="0">
              <a:solidFill>
                <a:srgbClr val="FF0000"/>
              </a:solidFill>
            </a:rPr>
            <a:t>Fail to reject the null hypothesis</a:t>
          </a:r>
          <a:r>
            <a:rPr lang="en-US" sz="1400" kern="1200" dirty="0"/>
            <a:t>. There is no significant difference in cab usage based on income.</a:t>
          </a:r>
        </a:p>
        <a:p>
          <a:pPr marL="0" lvl="0" indent="0" algn="l" defTabSz="622300">
            <a:lnSpc>
              <a:spcPct val="90000"/>
            </a:lnSpc>
            <a:spcBef>
              <a:spcPct val="0"/>
            </a:spcBef>
            <a:spcAft>
              <a:spcPct val="35000"/>
            </a:spcAft>
            <a:buNone/>
          </a:pPr>
          <a:endParaRPr lang="en-US" sz="1100" kern="1200" dirty="0"/>
        </a:p>
      </dsp:txBody>
      <dsp:txXfrm>
        <a:off x="7154322" y="2545532"/>
        <a:ext cx="3148942" cy="133591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D457A-E2E0-4979-961A-92DCFA1B57A0}">
      <dsp:nvSpPr>
        <dsp:cNvPr id="0" name=""/>
        <dsp:cNvSpPr/>
      </dsp:nvSpPr>
      <dsp:spPr>
        <a:xfrm>
          <a:off x="210785" y="273818"/>
          <a:ext cx="1335114" cy="133511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173905-92B9-4512-B753-7FE536372E53}">
      <dsp:nvSpPr>
        <dsp:cNvPr id="0" name=""/>
        <dsp:cNvSpPr/>
      </dsp:nvSpPr>
      <dsp:spPr>
        <a:xfrm>
          <a:off x="491159" y="554192"/>
          <a:ext cx="774366" cy="7743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956777-F5F3-4342-8F6C-03F3A1D10424}">
      <dsp:nvSpPr>
        <dsp:cNvPr id="0" name=""/>
        <dsp:cNvSpPr/>
      </dsp:nvSpPr>
      <dsp:spPr>
        <a:xfrm>
          <a:off x="1831996" y="273818"/>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t>H0 (Null Hypothesis): There is no difference in the contribution of repeat customers to total revenue between Yellow Cab and Pink Cab.</a:t>
          </a:r>
        </a:p>
      </dsp:txBody>
      <dsp:txXfrm>
        <a:off x="1831996" y="273818"/>
        <a:ext cx="3147056" cy="1335114"/>
      </dsp:txXfrm>
    </dsp:sp>
    <dsp:sp modelId="{A59AB437-1C99-45D0-A3D7-480DBFEDC8BC}">
      <dsp:nvSpPr>
        <dsp:cNvPr id="0" name=""/>
        <dsp:cNvSpPr/>
      </dsp:nvSpPr>
      <dsp:spPr>
        <a:xfrm>
          <a:off x="5527403" y="273818"/>
          <a:ext cx="1335114" cy="133511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30AADD-EFDA-41A3-B28F-D0B43AC8D443}">
      <dsp:nvSpPr>
        <dsp:cNvPr id="0" name=""/>
        <dsp:cNvSpPr/>
      </dsp:nvSpPr>
      <dsp:spPr>
        <a:xfrm>
          <a:off x="5807777" y="554192"/>
          <a:ext cx="774366" cy="7743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0137C1-5A65-4CF1-A313-8FB47E51A3BC}">
      <dsp:nvSpPr>
        <dsp:cNvPr id="0" name=""/>
        <dsp:cNvSpPr/>
      </dsp:nvSpPr>
      <dsp:spPr>
        <a:xfrm>
          <a:off x="7148614" y="273818"/>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t>H1 (Alternative Hypothesis): Yellow Cab has a higher proportion of repeat customers contributing to its total revenue compared to Pink Cab.  Additionally, there is a notable segment of customers who use both cab services.</a:t>
          </a:r>
        </a:p>
      </dsp:txBody>
      <dsp:txXfrm>
        <a:off x="7148614" y="273818"/>
        <a:ext cx="3147056" cy="1335114"/>
      </dsp:txXfrm>
    </dsp:sp>
    <dsp:sp modelId="{00F7DBA2-D391-4309-9191-46724A516125}">
      <dsp:nvSpPr>
        <dsp:cNvPr id="0" name=""/>
        <dsp:cNvSpPr/>
      </dsp:nvSpPr>
      <dsp:spPr>
        <a:xfrm>
          <a:off x="210785" y="2268014"/>
          <a:ext cx="1335114" cy="133511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8F37DA-9531-43DA-9CFB-5160C6CCB4FA}">
      <dsp:nvSpPr>
        <dsp:cNvPr id="0" name=""/>
        <dsp:cNvSpPr/>
      </dsp:nvSpPr>
      <dsp:spPr>
        <a:xfrm>
          <a:off x="491159" y="2548388"/>
          <a:ext cx="774366" cy="7743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38D81B-809E-4E58-80DA-8116024311DE}">
      <dsp:nvSpPr>
        <dsp:cNvPr id="0" name=""/>
        <dsp:cNvSpPr/>
      </dsp:nvSpPr>
      <dsp:spPr>
        <a:xfrm>
          <a:off x="1831996" y="2268014"/>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t>z-statistic = -39.362</a:t>
          </a:r>
        </a:p>
        <a:p>
          <a:pPr marL="0" lvl="0" indent="0" algn="l" defTabSz="800100">
            <a:lnSpc>
              <a:spcPct val="90000"/>
            </a:lnSpc>
            <a:spcBef>
              <a:spcPct val="0"/>
            </a:spcBef>
            <a:spcAft>
              <a:spcPct val="35000"/>
            </a:spcAft>
            <a:buNone/>
          </a:pPr>
          <a:r>
            <a:rPr lang="en-US" sz="1800" kern="1200" dirty="0"/>
            <a:t>p-value = 0.0</a:t>
          </a:r>
        </a:p>
      </dsp:txBody>
      <dsp:txXfrm>
        <a:off x="1831996" y="2268014"/>
        <a:ext cx="3147056" cy="1335114"/>
      </dsp:txXfrm>
    </dsp:sp>
    <dsp:sp modelId="{E3A8338B-5608-406A-9817-1CDBEE85BDD1}">
      <dsp:nvSpPr>
        <dsp:cNvPr id="0" name=""/>
        <dsp:cNvSpPr/>
      </dsp:nvSpPr>
      <dsp:spPr>
        <a:xfrm>
          <a:off x="5527403" y="2268014"/>
          <a:ext cx="1335114" cy="133511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87DE8D-588E-42A7-84A5-3FC17A92FBDA}">
      <dsp:nvSpPr>
        <dsp:cNvPr id="0" name=""/>
        <dsp:cNvSpPr/>
      </dsp:nvSpPr>
      <dsp:spPr>
        <a:xfrm>
          <a:off x="5807777" y="2548388"/>
          <a:ext cx="774366" cy="7743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78CA60-7D75-4E55-8208-66DA347FE758}">
      <dsp:nvSpPr>
        <dsp:cNvPr id="0" name=""/>
        <dsp:cNvSpPr/>
      </dsp:nvSpPr>
      <dsp:spPr>
        <a:xfrm>
          <a:off x="7148614" y="2268014"/>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solidFill>
                <a:srgbClr val="FF0000"/>
              </a:solidFill>
            </a:rPr>
            <a:t>Reject the null hypothesis</a:t>
          </a:r>
          <a:r>
            <a:rPr lang="en-US" sz="1800" kern="1200" dirty="0"/>
            <a:t>. Yellow Cab has a significantly higher proportion of repeat customers contributing to its total revenue.</a:t>
          </a:r>
        </a:p>
      </dsp:txBody>
      <dsp:txXfrm>
        <a:off x="7148614" y="2268014"/>
        <a:ext cx="3147056" cy="133511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16554D-B77D-42FC-A980-AE68E40FE6AD}" type="datetimeFigureOut">
              <a:rPr lang="en-US" smtClean="0"/>
              <a:t>6/22/2024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8FEE7B-9119-4376-8369-446530414543}" type="slidenum">
              <a:rPr lang="en-US" smtClean="0"/>
              <a:t>‹#›</a:t>
            </a:fld>
            <a:endParaRPr lang="en-US"/>
          </a:p>
        </p:txBody>
      </p:sp>
    </p:spTree>
    <p:extLst>
      <p:ext uri="{BB962C8B-B14F-4D97-AF65-F5344CB8AC3E}">
        <p14:creationId xmlns:p14="http://schemas.microsoft.com/office/powerpoint/2010/main" val="804165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effectLst/>
              </a:rPr>
              <a:t># Hypothesis 1: Impact of Distance on Revenue</a:t>
            </a:r>
            <a:r>
              <a:rPr lang="en-US" dirty="0"/>
              <a:t> </a:t>
            </a:r>
            <a:r>
              <a:rPr lang="en-US" i="1" dirty="0">
                <a:effectLst/>
              </a:rPr>
              <a:t># H0 (Null Hypothesis): There is no difference in the average revenue per kilometer between Yellow Cab and Pink Cab.</a:t>
            </a:r>
            <a:r>
              <a:rPr lang="en-US" dirty="0"/>
              <a:t> </a:t>
            </a:r>
            <a:r>
              <a:rPr lang="en-US" i="1" dirty="0">
                <a:effectLst/>
              </a:rPr>
              <a:t># H1 (Alternative Hypothesis): Yellow Cab has a higher average revenue per kilometer compared to Pink Cab.</a:t>
            </a:r>
            <a:r>
              <a:rPr lang="en-US" dirty="0"/>
              <a:t> </a:t>
            </a:r>
            <a:r>
              <a:rPr lang="en-US" i="1" dirty="0">
                <a:effectLst/>
              </a:rPr>
              <a:t># Hypothesis 1: t-statistic = -320.9807762543478, p-value = 0.0</a:t>
            </a:r>
            <a:r>
              <a:rPr lang="en-US" dirty="0"/>
              <a:t> </a:t>
            </a:r>
            <a:r>
              <a:rPr lang="en-US" i="1" dirty="0">
                <a:effectLst/>
              </a:rPr>
              <a:t># Hypothesis 2: Cab Usage and City Population</a:t>
            </a:r>
            <a:r>
              <a:rPr lang="en-US" dirty="0"/>
              <a:t> </a:t>
            </a:r>
            <a:r>
              <a:rPr lang="en-US" i="1" dirty="0">
                <a:effectLst/>
              </a:rPr>
              <a:t># H0 (Null Hypothesis): There is no difference in the number of users per city between Yellow Cab and Pink Cab.</a:t>
            </a:r>
            <a:r>
              <a:rPr lang="en-US" dirty="0"/>
              <a:t> </a:t>
            </a:r>
            <a:r>
              <a:rPr lang="en-US" i="1" dirty="0">
                <a:effectLst/>
              </a:rPr>
              <a:t># H1 (Alternative Hypothesis): Yellow Cab has more users per city compared to Pink Cab in the majority of cities, # indicating stronger market penetration in larger urban areas.</a:t>
            </a:r>
            <a:r>
              <a:rPr lang="en-US" dirty="0"/>
              <a:t> </a:t>
            </a:r>
            <a:r>
              <a:rPr lang="en-US" i="1" dirty="0">
                <a:effectLst/>
              </a:rPr>
              <a:t># Hypothesis 2: t-statistic = -1.4634295900210088, p-value = 0.1520272056721823</a:t>
            </a:r>
            <a:r>
              <a:rPr lang="en-US" dirty="0"/>
              <a:t> </a:t>
            </a:r>
            <a:r>
              <a:rPr lang="en-US" i="1" dirty="0">
                <a:effectLst/>
              </a:rPr>
              <a:t># Hypothesis 3: Certain demographic groups (age, gender, income) influence on cab services usage.</a:t>
            </a:r>
            <a:r>
              <a:rPr lang="en-US" dirty="0"/>
              <a:t> </a:t>
            </a:r>
            <a:r>
              <a:rPr lang="en-US" i="1" dirty="0">
                <a:effectLst/>
              </a:rPr>
              <a:t># H0 (Null Hypothesis): There is no difference in cab usage based on demographic groups (age, gender, income) between Yellow Cab and Pink Cab.</a:t>
            </a:r>
            <a:r>
              <a:rPr lang="en-US" dirty="0"/>
              <a:t> </a:t>
            </a:r>
            <a:r>
              <a:rPr lang="en-US" i="1" dirty="0">
                <a:effectLst/>
              </a:rPr>
              <a:t># H1 (Alternative Hypothesis): There are significant differences in cab usage based on demographic groups, with more # females using cab services compared to males, and similar income and age distributions for both companies.</a:t>
            </a:r>
            <a:r>
              <a:rPr lang="en-US" dirty="0"/>
              <a:t> </a:t>
            </a:r>
            <a:r>
              <a:rPr lang="en-US" i="1" dirty="0">
                <a:effectLst/>
              </a:rPr>
              <a:t># Hypothesis 3 (Gender): chi2 = 107.22063897254299, p-value = 3.982674650131372e-25</a:t>
            </a:r>
            <a:r>
              <a:rPr lang="en-US" dirty="0"/>
              <a:t> </a:t>
            </a:r>
            <a:r>
              <a:rPr lang="en-US" i="1" dirty="0">
                <a:effectLst/>
              </a:rPr>
              <a:t># Hypothesis 3 (Age): t-statistic = -0.3777700356771092, p-value = 0.7056016582376317</a:t>
            </a:r>
            <a:r>
              <a:rPr lang="en-US" dirty="0"/>
              <a:t> </a:t>
            </a:r>
            <a:r>
              <a:rPr lang="en-US" i="1" dirty="0">
                <a:effectLst/>
              </a:rPr>
              <a:t># Hypothesis 3 (Income): t-statistic = 0.42711269788899975, p-value = 0.6692975005750657</a:t>
            </a:r>
            <a:r>
              <a:rPr lang="en-US" dirty="0"/>
              <a:t> </a:t>
            </a:r>
            <a:r>
              <a:rPr lang="en-US" i="1" dirty="0">
                <a:effectLst/>
              </a:rPr>
              <a:t># Hypothesis 4: Contribution of Repeat Customers to Total Revenue</a:t>
            </a:r>
            <a:r>
              <a:rPr lang="en-US" dirty="0"/>
              <a:t> </a:t>
            </a:r>
            <a:r>
              <a:rPr lang="en-US" i="1" dirty="0">
                <a:effectLst/>
              </a:rPr>
              <a:t># H0 (Null Hypothesis): There is no difference in the contribution of repeat customers to total revenue between Yellow Cab and Pink Cab.</a:t>
            </a:r>
            <a:r>
              <a:rPr lang="en-US" dirty="0"/>
              <a:t> </a:t>
            </a:r>
            <a:r>
              <a:rPr lang="en-US" i="1" dirty="0">
                <a:effectLst/>
              </a:rPr>
              <a:t># H1 (Alternative Hypothesis): Yellow Cab has a higher proportion of repeat customers contributing to its total revenue compared to Pink Cab. # Additionally, there is a notable segment of customers who use both cab services.</a:t>
            </a:r>
            <a:r>
              <a:rPr lang="en-US" dirty="0"/>
              <a:t> </a:t>
            </a:r>
            <a:r>
              <a:rPr lang="en-US" i="1" dirty="0">
                <a:effectLst/>
              </a:rPr>
              <a:t># Hypothesis 4: z-statistic = -39.3617148837474, p-value = 0.0</a:t>
            </a:r>
            <a:r>
              <a:rPr lang="en-US" dirty="0"/>
              <a:t> </a:t>
            </a:r>
            <a:r>
              <a:rPr lang="en-US" i="1" dirty="0">
                <a:effectLst/>
              </a:rPr>
              <a:t># Hypothesis 5: Age Group Preferences for Cab Companies</a:t>
            </a:r>
            <a:r>
              <a:rPr lang="en-US" dirty="0"/>
              <a:t> </a:t>
            </a:r>
            <a:r>
              <a:rPr lang="en-US" i="1" dirty="0">
                <a:effectLst/>
              </a:rPr>
              <a:t># H0 (Null Hypothesis): There is no difference in age group preferences for either cab company.</a:t>
            </a:r>
            <a:r>
              <a:rPr lang="en-US" dirty="0"/>
              <a:t> </a:t>
            </a:r>
            <a:r>
              <a:rPr lang="en-US" i="1" dirty="0">
                <a:effectLst/>
              </a:rPr>
              <a:t># H1 (Alternative Hypothesis): The age group analysis suggests no significant preference for either cab company within # specific age groups, indicating that both Pink Cab and Yellow Cab serve customers across all age ranges fairly evenly.</a:t>
            </a:r>
            <a:r>
              <a:rPr lang="en-US" dirty="0"/>
              <a:t> </a:t>
            </a:r>
            <a:r>
              <a:rPr lang="en-US" i="1" dirty="0">
                <a:effectLst/>
              </a:rPr>
              <a:t># Hypothesis 5: chi2 = 18.95665910841074, p-value = 0.0019581936565151313</a:t>
            </a:r>
            <a:endParaRPr lang="en-US" dirty="0"/>
          </a:p>
        </p:txBody>
      </p:sp>
      <p:sp>
        <p:nvSpPr>
          <p:cNvPr id="4" name="Slide Number Placeholder 3"/>
          <p:cNvSpPr>
            <a:spLocks noGrp="1"/>
          </p:cNvSpPr>
          <p:nvPr>
            <p:ph type="sldNum" sz="quarter" idx="5"/>
          </p:nvPr>
        </p:nvSpPr>
        <p:spPr/>
        <p:txBody>
          <a:bodyPr/>
          <a:lstStyle/>
          <a:p>
            <a:fld id="{118FEE7B-9119-4376-8369-446530414543}" type="slidenum">
              <a:rPr lang="en-US" smtClean="0"/>
              <a:t>15</a:t>
            </a:fld>
            <a:endParaRPr lang="en-US"/>
          </a:p>
        </p:txBody>
      </p:sp>
    </p:spTree>
    <p:extLst>
      <p:ext uri="{BB962C8B-B14F-4D97-AF65-F5344CB8AC3E}">
        <p14:creationId xmlns:p14="http://schemas.microsoft.com/office/powerpoint/2010/main" val="3692988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2.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solidFill>
                  <a:schemeClr val="bg1"/>
                </a:solidFill>
              </a:rPr>
              <a:t>G2M Insight For Cab Investment Firm</a:t>
            </a:r>
          </a:p>
          <a:p>
            <a:r>
              <a:rPr lang="en-US" sz="4000" dirty="0">
                <a:solidFill>
                  <a:schemeClr val="bg1"/>
                </a:solidFill>
              </a:rPr>
              <a:t>John Nguyen</a:t>
            </a:r>
          </a:p>
          <a:p>
            <a:r>
              <a:rPr lang="en-US" sz="2800" b="1" dirty="0">
                <a:solidFill>
                  <a:schemeClr val="bg1"/>
                </a:solidFill>
              </a:rPr>
              <a:t>21 June 2024</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B764DE-CBFE-864E-912E-4C87AC24A6B2}"/>
              </a:ext>
            </a:extLst>
          </p:cNvPr>
          <p:cNvSpPr>
            <a:spLocks noGrp="1"/>
          </p:cNvSpPr>
          <p:nvPr>
            <p:ph type="title"/>
          </p:nvPr>
        </p:nvSpPr>
        <p:spPr>
          <a:xfrm>
            <a:off x="1051560" y="586822"/>
            <a:ext cx="3657600" cy="1645920"/>
          </a:xfrm>
        </p:spPr>
        <p:txBody>
          <a:bodyPr vert="horz" lIns="91440" tIns="45720" rIns="91440" bIns="45720" rtlCol="0">
            <a:normAutofit fontScale="90000"/>
          </a:bodyPr>
          <a:lstStyle/>
          <a:p>
            <a:r>
              <a:rPr lang="en-US" sz="4000" dirty="0"/>
              <a:t>User Distribution and Demographics</a:t>
            </a:r>
          </a:p>
        </p:txBody>
      </p:sp>
      <p:sp>
        <p:nvSpPr>
          <p:cNvPr id="30" name="Rectangle 29">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2" name="Rectangle 31">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Content Placeholder 22">
            <a:extLst>
              <a:ext uri="{FF2B5EF4-FFF2-40B4-BE49-F238E27FC236}">
                <a16:creationId xmlns:a16="http://schemas.microsoft.com/office/drawing/2014/main" id="{F1BBFBE4-CEBE-521B-4260-9E5088CD6402}"/>
              </a:ext>
            </a:extLst>
          </p:cNvPr>
          <p:cNvSpPr>
            <a:spLocks noGrp="1"/>
          </p:cNvSpPr>
          <p:nvPr>
            <p:ph idx="1"/>
          </p:nvPr>
        </p:nvSpPr>
        <p:spPr>
          <a:xfrm>
            <a:off x="5250106" y="586822"/>
            <a:ext cx="6106742" cy="1645920"/>
          </a:xfrm>
        </p:spPr>
        <p:txBody>
          <a:bodyPr anchor="ctr">
            <a:normAutofit fontScale="92500" lnSpcReduction="10000"/>
          </a:bodyPr>
          <a:lstStyle/>
          <a:p>
            <a:r>
              <a:rPr lang="en-US" sz="1800" dirty="0"/>
              <a:t>No significant preference for either cab company within specific age groups.</a:t>
            </a:r>
          </a:p>
          <a:p>
            <a:r>
              <a:rPr lang="en-US" sz="1800" dirty="0"/>
              <a:t>Gender distribution is similar between Yellow Cab and Pink Cab, indicating comparable appeal across genders.</a:t>
            </a:r>
          </a:p>
          <a:p>
            <a:r>
              <a:rPr lang="en-US" sz="1800" dirty="0"/>
              <a:t>Both companies effectively serve all age groups and have a higher usage among females.</a:t>
            </a:r>
          </a:p>
        </p:txBody>
      </p:sp>
      <p:pic>
        <p:nvPicPr>
          <p:cNvPr id="7" name="Content Placeholder 6" descr="A graph of different colored bars&#10;&#10;Description automatically generated with medium confidence">
            <a:extLst>
              <a:ext uri="{FF2B5EF4-FFF2-40B4-BE49-F238E27FC236}">
                <a16:creationId xmlns:a16="http://schemas.microsoft.com/office/drawing/2014/main" id="{95C8530C-E1A5-2D34-B332-DAE1D3ECF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207" y="2729397"/>
            <a:ext cx="5258661" cy="3483864"/>
          </a:xfrm>
          <a:prstGeom prst="rect">
            <a:avLst/>
          </a:prstGeom>
        </p:spPr>
      </p:pic>
      <p:pic>
        <p:nvPicPr>
          <p:cNvPr id="10" name="Picture 9" descr="A graph with a yellow rectangle and pink squares&#10;&#10;Description automatically generated">
            <a:extLst>
              <a:ext uri="{FF2B5EF4-FFF2-40B4-BE49-F238E27FC236}">
                <a16:creationId xmlns:a16="http://schemas.microsoft.com/office/drawing/2014/main" id="{3F5C1338-5DCA-9C0F-8428-4CA585878A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8781" y="3104366"/>
            <a:ext cx="5523082" cy="2733926"/>
          </a:xfrm>
          <a:prstGeom prst="rect">
            <a:avLst/>
          </a:prstGeom>
        </p:spPr>
      </p:pic>
    </p:spTree>
    <p:extLst>
      <p:ext uri="{BB962C8B-B14F-4D97-AF65-F5344CB8AC3E}">
        <p14:creationId xmlns:p14="http://schemas.microsoft.com/office/powerpoint/2010/main" val="2586974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1988EA-0185-B50B-3D66-D3DE94DF747F}"/>
              </a:ext>
            </a:extLst>
          </p:cNvPr>
          <p:cNvSpPr>
            <a:spLocks noGrp="1"/>
          </p:cNvSpPr>
          <p:nvPr>
            <p:ph type="title"/>
          </p:nvPr>
        </p:nvSpPr>
        <p:spPr>
          <a:xfrm>
            <a:off x="1051560" y="586822"/>
            <a:ext cx="3657600" cy="1645920"/>
          </a:xfrm>
        </p:spPr>
        <p:txBody>
          <a:bodyPr vert="horz" lIns="91440" tIns="45720" rIns="91440" bIns="45720" rtlCol="0">
            <a:normAutofit/>
          </a:bodyPr>
          <a:lstStyle/>
          <a:p>
            <a:r>
              <a:rPr lang="en-US" sz="3200" dirty="0"/>
              <a:t>Repeated Customers to Total Revenue</a:t>
            </a:r>
          </a:p>
        </p:txBody>
      </p:sp>
      <p:sp>
        <p:nvSpPr>
          <p:cNvPr id="36" name="Rectangle 35">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8" name="Rectangle 37">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Content Placeholder 28">
            <a:extLst>
              <a:ext uri="{FF2B5EF4-FFF2-40B4-BE49-F238E27FC236}">
                <a16:creationId xmlns:a16="http://schemas.microsoft.com/office/drawing/2014/main" id="{3FACCD2F-7729-8178-BAED-A3131D891E33}"/>
              </a:ext>
            </a:extLst>
          </p:cNvPr>
          <p:cNvSpPr>
            <a:spLocks noGrp="1"/>
          </p:cNvSpPr>
          <p:nvPr>
            <p:ph idx="1"/>
          </p:nvPr>
        </p:nvSpPr>
        <p:spPr>
          <a:xfrm>
            <a:off x="5250106" y="586822"/>
            <a:ext cx="6106742" cy="1645920"/>
          </a:xfrm>
        </p:spPr>
        <p:txBody>
          <a:bodyPr anchor="ctr">
            <a:normAutofit/>
          </a:bodyPr>
          <a:lstStyle/>
          <a:p>
            <a:r>
              <a:rPr lang="en-US" sz="2000" dirty="0"/>
              <a:t>Yellow Cab has a higher proportion of repeat customers contributing to its total revenue.</a:t>
            </a:r>
          </a:p>
        </p:txBody>
      </p:sp>
      <p:pic>
        <p:nvPicPr>
          <p:cNvPr id="7" name="Picture 6" descr="A pink and blue pie chart&#10;&#10;Description automatically generated">
            <a:extLst>
              <a:ext uri="{FF2B5EF4-FFF2-40B4-BE49-F238E27FC236}">
                <a16:creationId xmlns:a16="http://schemas.microsoft.com/office/drawing/2014/main" id="{0E7E9D32-CC8E-54EE-471F-3139057E5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2731" y="2729397"/>
            <a:ext cx="3591612" cy="3483864"/>
          </a:xfrm>
          <a:prstGeom prst="rect">
            <a:avLst/>
          </a:prstGeom>
        </p:spPr>
      </p:pic>
      <p:pic>
        <p:nvPicPr>
          <p:cNvPr id="5" name="Content Placeholder 4" descr="A yellow circle with a blue circle and a blue circle with a blue circle with a blue circle with a blue circle with a blue circle with a blue circle with a blue circle with a blue circle&#10;&#10;Description automatically generated">
            <a:extLst>
              <a:ext uri="{FF2B5EF4-FFF2-40B4-BE49-F238E27FC236}">
                <a16:creationId xmlns:a16="http://schemas.microsoft.com/office/drawing/2014/main" id="{44977AB2-7C88-B52C-D8D3-A22EF3C81B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2119" y="2729397"/>
            <a:ext cx="3696406" cy="3483864"/>
          </a:xfrm>
          <a:prstGeom prst="rect">
            <a:avLst/>
          </a:prstGeom>
        </p:spPr>
      </p:pic>
    </p:spTree>
    <p:extLst>
      <p:ext uri="{BB962C8B-B14F-4D97-AF65-F5344CB8AC3E}">
        <p14:creationId xmlns:p14="http://schemas.microsoft.com/office/powerpoint/2010/main" val="1422022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A9611C8-709C-91AD-A43B-7C85E619DC13}"/>
              </a:ext>
            </a:extLst>
          </p:cNvPr>
          <p:cNvSpPr>
            <a:spLocks noGrp="1"/>
          </p:cNvSpPr>
          <p:nvPr>
            <p:ph type="title"/>
          </p:nvPr>
        </p:nvSpPr>
        <p:spPr>
          <a:xfrm>
            <a:off x="630936" y="457200"/>
            <a:ext cx="4343400" cy="1929384"/>
          </a:xfrm>
        </p:spPr>
        <p:txBody>
          <a:bodyPr vert="horz" lIns="91440" tIns="45720" rIns="91440" bIns="45720" rtlCol="0" anchor="ctr">
            <a:normAutofit/>
          </a:bodyPr>
          <a:lstStyle/>
          <a:p>
            <a:r>
              <a:rPr lang="en-US" sz="4800" dirty="0"/>
              <a:t>Time Series Analysis</a:t>
            </a:r>
          </a:p>
        </p:txBody>
      </p:sp>
      <p:sp>
        <p:nvSpPr>
          <p:cNvPr id="36"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19">
            <a:extLst>
              <a:ext uri="{FF2B5EF4-FFF2-40B4-BE49-F238E27FC236}">
                <a16:creationId xmlns:a16="http://schemas.microsoft.com/office/drawing/2014/main" id="{2F7F3DCA-E8F9-9947-B82E-4DFF06525723}"/>
              </a:ext>
            </a:extLst>
          </p:cNvPr>
          <p:cNvSpPr>
            <a:spLocks noGrp="1"/>
          </p:cNvSpPr>
          <p:nvPr>
            <p:ph idx="1"/>
          </p:nvPr>
        </p:nvSpPr>
        <p:spPr>
          <a:xfrm>
            <a:off x="5541263" y="457200"/>
            <a:ext cx="6007608" cy="1929384"/>
          </a:xfrm>
        </p:spPr>
        <p:txBody>
          <a:bodyPr anchor="ctr">
            <a:normAutofit lnSpcReduction="10000"/>
          </a:bodyPr>
          <a:lstStyle/>
          <a:p>
            <a:r>
              <a:rPr lang="en-US" sz="2000" dirty="0"/>
              <a:t>The trends in monthly cab usage for Yellow Cab and Pink Cab are similar.</a:t>
            </a:r>
          </a:p>
          <a:p>
            <a:r>
              <a:rPr lang="en-US" sz="2000" dirty="0"/>
              <a:t>Peaks in one company’s user base are mirrored by peaks in the other’s.</a:t>
            </a:r>
          </a:p>
          <a:p>
            <a:r>
              <a:rPr lang="en-US" sz="2000" dirty="0"/>
              <a:t>The similar trends suggest that external factors (e.g., seasonality, events) impact both companies equally</a:t>
            </a:r>
            <a:r>
              <a:rPr lang="en-US" sz="1900" dirty="0"/>
              <a:t>.</a:t>
            </a:r>
          </a:p>
        </p:txBody>
      </p:sp>
      <p:pic>
        <p:nvPicPr>
          <p:cNvPr id="5" name="Content Placeholder 4" descr="A graph showing a number of different colored lines&#10;&#10;Description automatically generated">
            <a:extLst>
              <a:ext uri="{FF2B5EF4-FFF2-40B4-BE49-F238E27FC236}">
                <a16:creationId xmlns:a16="http://schemas.microsoft.com/office/drawing/2014/main" id="{532F4CA1-9B24-F57E-D3C3-AD4088A4E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884696"/>
            <a:ext cx="5468112" cy="3048472"/>
          </a:xfrm>
          <a:prstGeom prst="rect">
            <a:avLst/>
          </a:prstGeom>
        </p:spPr>
      </p:pic>
      <p:pic>
        <p:nvPicPr>
          <p:cNvPr id="7" name="Picture 6" descr="A graph of a graph showing a line of a car&#10;&#10;Description automatically generated with medium confidence">
            <a:extLst>
              <a:ext uri="{FF2B5EF4-FFF2-40B4-BE49-F238E27FC236}">
                <a16:creationId xmlns:a16="http://schemas.microsoft.com/office/drawing/2014/main" id="{20B617CB-1999-F3A2-93D7-BF40162EB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4496" y="2898366"/>
            <a:ext cx="5468112" cy="3021132"/>
          </a:xfrm>
          <a:prstGeom prst="rect">
            <a:avLst/>
          </a:prstGeom>
        </p:spPr>
      </p:pic>
    </p:spTree>
    <p:extLst>
      <p:ext uri="{BB962C8B-B14F-4D97-AF65-F5344CB8AC3E}">
        <p14:creationId xmlns:p14="http://schemas.microsoft.com/office/powerpoint/2010/main" val="3697165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1" name="Rectangle 90">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491377-47E7-671A-CC1D-D2D680997D85}"/>
              </a:ext>
            </a:extLst>
          </p:cNvPr>
          <p:cNvSpPr>
            <a:spLocks noGrp="1"/>
          </p:cNvSpPr>
          <p:nvPr>
            <p:ph type="title"/>
          </p:nvPr>
        </p:nvSpPr>
        <p:spPr>
          <a:xfrm>
            <a:off x="1051560" y="586822"/>
            <a:ext cx="3657600" cy="1645920"/>
          </a:xfrm>
        </p:spPr>
        <p:txBody>
          <a:bodyPr vert="horz" lIns="91440" tIns="45720" rIns="91440" bIns="45720" rtlCol="0">
            <a:normAutofit/>
          </a:bodyPr>
          <a:lstStyle/>
          <a:p>
            <a:r>
              <a:rPr lang="en-US" sz="4800" dirty="0"/>
              <a:t>Total User vs. Total Revenue</a:t>
            </a:r>
          </a:p>
        </p:txBody>
      </p:sp>
      <p:sp>
        <p:nvSpPr>
          <p:cNvPr id="93" name="Rectangle 92">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95" name="Rectangle 94">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Content Placeholder 80">
            <a:extLst>
              <a:ext uri="{FF2B5EF4-FFF2-40B4-BE49-F238E27FC236}">
                <a16:creationId xmlns:a16="http://schemas.microsoft.com/office/drawing/2014/main" id="{F4D82F71-F9E9-374D-5048-167419C50572}"/>
              </a:ext>
            </a:extLst>
          </p:cNvPr>
          <p:cNvSpPr>
            <a:spLocks noGrp="1"/>
          </p:cNvSpPr>
          <p:nvPr>
            <p:ph idx="1"/>
          </p:nvPr>
        </p:nvSpPr>
        <p:spPr>
          <a:xfrm>
            <a:off x="5250106" y="586822"/>
            <a:ext cx="6106742" cy="1645920"/>
          </a:xfrm>
        </p:spPr>
        <p:txBody>
          <a:bodyPr anchor="ctr">
            <a:normAutofit/>
          </a:bodyPr>
          <a:lstStyle/>
          <a:p>
            <a:r>
              <a:rPr lang="en-US" sz="1800" dirty="0"/>
              <a:t>Yellow Cab has a higher number of users compared to Pink Cab, with a ratio of </a:t>
            </a:r>
            <a:r>
              <a:rPr lang="en-US" sz="2000" dirty="0"/>
              <a:t>approximately</a:t>
            </a:r>
            <a:r>
              <a:rPr lang="en-US" sz="1800" dirty="0"/>
              <a:t> 0.8:1.</a:t>
            </a:r>
          </a:p>
        </p:txBody>
      </p:sp>
      <p:pic>
        <p:nvPicPr>
          <p:cNvPr id="18" name="Content Placeholder 17" descr="A yellow circle with a pink circle with a number of percentages&#10;&#10;Description automatically generated">
            <a:extLst>
              <a:ext uri="{FF2B5EF4-FFF2-40B4-BE49-F238E27FC236}">
                <a16:creationId xmlns:a16="http://schemas.microsoft.com/office/drawing/2014/main" id="{B4651D5D-7744-4319-5846-15C5C26D5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573" y="2729397"/>
            <a:ext cx="3361928" cy="3483864"/>
          </a:xfrm>
          <a:prstGeom prst="rect">
            <a:avLst/>
          </a:prstGeom>
        </p:spPr>
      </p:pic>
      <p:pic>
        <p:nvPicPr>
          <p:cNvPr id="7" name="Picture 6" descr="A chart of a pie chart&#10;&#10;Description automatically generated">
            <a:extLst>
              <a:ext uri="{FF2B5EF4-FFF2-40B4-BE49-F238E27FC236}">
                <a16:creationId xmlns:a16="http://schemas.microsoft.com/office/drawing/2014/main" id="{51D16A6B-6691-8D15-C58C-9471C1A7D5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1071" y="2729397"/>
            <a:ext cx="3638501" cy="3483864"/>
          </a:xfrm>
          <a:prstGeom prst="rect">
            <a:avLst/>
          </a:prstGeom>
        </p:spPr>
      </p:pic>
    </p:spTree>
    <p:extLst>
      <p:ext uri="{BB962C8B-B14F-4D97-AF65-F5344CB8AC3E}">
        <p14:creationId xmlns:p14="http://schemas.microsoft.com/office/powerpoint/2010/main" val="2660479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7CC852-B487-4BFD-E726-ADA7CB624D70}"/>
              </a:ext>
            </a:extLst>
          </p:cNvPr>
          <p:cNvSpPr>
            <a:spLocks noGrp="1"/>
          </p:cNvSpPr>
          <p:nvPr>
            <p:ph type="title"/>
          </p:nvPr>
        </p:nvSpPr>
        <p:spPr>
          <a:xfrm>
            <a:off x="630936" y="4440365"/>
            <a:ext cx="4245864" cy="1722691"/>
          </a:xfrm>
        </p:spPr>
        <p:txBody>
          <a:bodyPr anchor="ctr">
            <a:normAutofit/>
          </a:bodyPr>
          <a:lstStyle/>
          <a:p>
            <a:r>
              <a:rPr lang="en-US" sz="4800" dirty="0"/>
              <a:t>Total Revenue vs Total Rides</a:t>
            </a:r>
          </a:p>
        </p:txBody>
      </p:sp>
      <p:pic>
        <p:nvPicPr>
          <p:cNvPr id="7" name="Picture 6" descr="A yellow circle with a pink circle with a number of percentages&#10;&#10;Description automatically generated">
            <a:extLst>
              <a:ext uri="{FF2B5EF4-FFF2-40B4-BE49-F238E27FC236}">
                <a16:creationId xmlns:a16="http://schemas.microsoft.com/office/drawing/2014/main" id="{7F284D1F-8551-8DE2-CFA9-4BC8772A2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083" y="320040"/>
            <a:ext cx="3789585" cy="3927031"/>
          </a:xfrm>
          <a:prstGeom prst="rect">
            <a:avLst/>
          </a:prstGeom>
        </p:spPr>
      </p:pic>
      <p:pic>
        <p:nvPicPr>
          <p:cNvPr id="5" name="Content Placeholder 4" descr="A yellow and pink pie chart&#10;&#10;Description automatically generated">
            <a:extLst>
              <a:ext uri="{FF2B5EF4-FFF2-40B4-BE49-F238E27FC236}">
                <a16:creationId xmlns:a16="http://schemas.microsoft.com/office/drawing/2014/main" id="{93264824-F870-CC45-CAFE-F325F7BD2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6423" y="320040"/>
            <a:ext cx="4327306" cy="3927031"/>
          </a:xfrm>
          <a:prstGeom prst="rect">
            <a:avLst/>
          </a:prstGeom>
        </p:spPr>
      </p:pic>
      <p:sp>
        <p:nvSpPr>
          <p:cNvPr id="16"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DB4691EF-170E-6227-5234-680E2AEAC0F1}"/>
              </a:ext>
            </a:extLst>
          </p:cNvPr>
          <p:cNvSpPr>
            <a:spLocks noGrp="1"/>
          </p:cNvSpPr>
          <p:nvPr>
            <p:ph idx="1"/>
          </p:nvPr>
        </p:nvSpPr>
        <p:spPr>
          <a:xfrm>
            <a:off x="5333999" y="4440365"/>
            <a:ext cx="6214871" cy="1722691"/>
          </a:xfrm>
        </p:spPr>
        <p:txBody>
          <a:bodyPr anchor="ctr">
            <a:normAutofit/>
          </a:bodyPr>
          <a:lstStyle/>
          <a:p>
            <a:r>
              <a:rPr lang="en-US" sz="2000" dirty="0"/>
              <a:t>Yellow Cab leads in both total revenue and total rides, indicating a strong market position in terms of both volume and revenue generation.</a:t>
            </a:r>
          </a:p>
        </p:txBody>
      </p:sp>
    </p:spTree>
    <p:extLst>
      <p:ext uri="{BB962C8B-B14F-4D97-AF65-F5344CB8AC3E}">
        <p14:creationId xmlns:p14="http://schemas.microsoft.com/office/powerpoint/2010/main" val="4276586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53BC36-7EEE-5D8D-AD17-EBC41B087A1F}"/>
              </a:ext>
            </a:extLst>
          </p:cNvPr>
          <p:cNvSpPr>
            <a:spLocks noGrp="1"/>
          </p:cNvSpPr>
          <p:nvPr>
            <p:ph type="title"/>
          </p:nvPr>
        </p:nvSpPr>
        <p:spPr>
          <a:xfrm>
            <a:off x="621792" y="1161288"/>
            <a:ext cx="3602736" cy="4526280"/>
          </a:xfrm>
        </p:spPr>
        <p:txBody>
          <a:bodyPr>
            <a:normAutofit/>
          </a:bodyPr>
          <a:lstStyle/>
          <a:p>
            <a:r>
              <a:rPr lang="en-US" sz="4000" dirty="0"/>
              <a:t>Hypothesis Testing</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9CCF8E9E-0C07-AF3E-E4AA-4B571DCDEDB5}"/>
              </a:ext>
            </a:extLst>
          </p:cNvPr>
          <p:cNvGraphicFramePr>
            <a:graphicFrameLocks noGrp="1"/>
          </p:cNvGraphicFramePr>
          <p:nvPr>
            <p:ph idx="1"/>
            <p:extLst>
              <p:ext uri="{D42A27DB-BD31-4B8C-83A1-F6EECF244321}">
                <p14:modId xmlns:p14="http://schemas.microsoft.com/office/powerpoint/2010/main" val="2435631790"/>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9363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1013CA-0AFC-F86B-C4A7-27B18CB94A25}"/>
              </a:ext>
            </a:extLst>
          </p:cNvPr>
          <p:cNvSpPr>
            <a:spLocks noGrp="1"/>
          </p:cNvSpPr>
          <p:nvPr>
            <p:ph type="title"/>
          </p:nvPr>
        </p:nvSpPr>
        <p:spPr>
          <a:xfrm>
            <a:off x="838200" y="556995"/>
            <a:ext cx="10515600" cy="1133693"/>
          </a:xfrm>
        </p:spPr>
        <p:txBody>
          <a:bodyPr>
            <a:normAutofit/>
          </a:bodyPr>
          <a:lstStyle/>
          <a:p>
            <a:r>
              <a:rPr lang="en-US" sz="5200" dirty="0"/>
              <a:t>Impact of Distance on Revenue</a:t>
            </a:r>
          </a:p>
        </p:txBody>
      </p:sp>
      <p:graphicFrame>
        <p:nvGraphicFramePr>
          <p:cNvPr id="18" name="Content Placeholder 2">
            <a:extLst>
              <a:ext uri="{FF2B5EF4-FFF2-40B4-BE49-F238E27FC236}">
                <a16:creationId xmlns:a16="http://schemas.microsoft.com/office/drawing/2014/main" id="{6E87DDBD-A6BC-E89F-9FD4-A38E6367606F}"/>
              </a:ext>
            </a:extLst>
          </p:cNvPr>
          <p:cNvGraphicFramePr>
            <a:graphicFrameLocks noGrp="1"/>
          </p:cNvGraphicFramePr>
          <p:nvPr>
            <p:ph idx="1"/>
            <p:extLst>
              <p:ext uri="{D42A27DB-BD31-4B8C-83A1-F6EECF244321}">
                <p14:modId xmlns:p14="http://schemas.microsoft.com/office/powerpoint/2010/main" val="17081302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0758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1013CA-0AFC-F86B-C4A7-27B18CB94A25}"/>
              </a:ext>
            </a:extLst>
          </p:cNvPr>
          <p:cNvSpPr>
            <a:spLocks noGrp="1"/>
          </p:cNvSpPr>
          <p:nvPr>
            <p:ph type="title"/>
          </p:nvPr>
        </p:nvSpPr>
        <p:spPr>
          <a:xfrm>
            <a:off x="838200" y="556995"/>
            <a:ext cx="10515600" cy="1133693"/>
          </a:xfrm>
        </p:spPr>
        <p:txBody>
          <a:bodyPr>
            <a:normAutofit/>
          </a:bodyPr>
          <a:lstStyle/>
          <a:p>
            <a:r>
              <a:rPr lang="en-US" sz="5400" dirty="0"/>
              <a:t>Cab Usage and City Population</a:t>
            </a:r>
            <a:endParaRPr lang="en-US" sz="5200" dirty="0"/>
          </a:p>
        </p:txBody>
      </p:sp>
      <p:graphicFrame>
        <p:nvGraphicFramePr>
          <p:cNvPr id="18" name="Content Placeholder 2">
            <a:extLst>
              <a:ext uri="{FF2B5EF4-FFF2-40B4-BE49-F238E27FC236}">
                <a16:creationId xmlns:a16="http://schemas.microsoft.com/office/drawing/2014/main" id="{6E87DDBD-A6BC-E89F-9FD4-A38E6367606F}"/>
              </a:ext>
            </a:extLst>
          </p:cNvPr>
          <p:cNvGraphicFramePr>
            <a:graphicFrameLocks noGrp="1"/>
          </p:cNvGraphicFramePr>
          <p:nvPr>
            <p:ph idx="1"/>
            <p:extLst>
              <p:ext uri="{D42A27DB-BD31-4B8C-83A1-F6EECF244321}">
                <p14:modId xmlns:p14="http://schemas.microsoft.com/office/powerpoint/2010/main" val="61432380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7794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1013CA-0AFC-F86B-C4A7-27B18CB94A25}"/>
              </a:ext>
            </a:extLst>
          </p:cNvPr>
          <p:cNvSpPr>
            <a:spLocks noGrp="1"/>
          </p:cNvSpPr>
          <p:nvPr>
            <p:ph type="title"/>
          </p:nvPr>
        </p:nvSpPr>
        <p:spPr>
          <a:xfrm>
            <a:off x="838200" y="556995"/>
            <a:ext cx="10515600" cy="1133693"/>
          </a:xfrm>
        </p:spPr>
        <p:txBody>
          <a:bodyPr>
            <a:noAutofit/>
          </a:bodyPr>
          <a:lstStyle/>
          <a:p>
            <a:r>
              <a:rPr lang="en-US" sz="4000" dirty="0"/>
              <a:t>Certain demographic groups (age, gender, income) influence on cab services usage.</a:t>
            </a:r>
          </a:p>
        </p:txBody>
      </p:sp>
      <p:graphicFrame>
        <p:nvGraphicFramePr>
          <p:cNvPr id="18" name="Content Placeholder 2">
            <a:extLst>
              <a:ext uri="{FF2B5EF4-FFF2-40B4-BE49-F238E27FC236}">
                <a16:creationId xmlns:a16="http://schemas.microsoft.com/office/drawing/2014/main" id="{6E87DDBD-A6BC-E89F-9FD4-A38E6367606F}"/>
              </a:ext>
            </a:extLst>
          </p:cNvPr>
          <p:cNvGraphicFramePr>
            <a:graphicFrameLocks noGrp="1"/>
          </p:cNvGraphicFramePr>
          <p:nvPr>
            <p:ph idx="1"/>
            <p:extLst>
              <p:ext uri="{D42A27DB-BD31-4B8C-83A1-F6EECF244321}">
                <p14:modId xmlns:p14="http://schemas.microsoft.com/office/powerpoint/2010/main" val="1814856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4265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A68916-A9AF-38A3-A85D-3F875A627CC6}"/>
              </a:ext>
            </a:extLst>
          </p:cNvPr>
          <p:cNvSpPr>
            <a:spLocks noGrp="1"/>
          </p:cNvSpPr>
          <p:nvPr>
            <p:ph type="title"/>
          </p:nvPr>
        </p:nvSpPr>
        <p:spPr>
          <a:xfrm>
            <a:off x="841248" y="685800"/>
            <a:ext cx="10506456" cy="1157005"/>
          </a:xfrm>
        </p:spPr>
        <p:txBody>
          <a:bodyPr anchor="b">
            <a:normAutofit/>
          </a:bodyPr>
          <a:lstStyle/>
          <a:p>
            <a:r>
              <a:rPr lang="en-US" sz="3700" dirty="0"/>
              <a:t>Contribution of Repeat Customers to Total Revenue</a:t>
            </a:r>
          </a:p>
        </p:txBody>
      </p:sp>
      <p:sp>
        <p:nvSpPr>
          <p:cNvPr id="23" name="Rectangle 22">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16" name="Content Placeholder 2">
            <a:extLst>
              <a:ext uri="{FF2B5EF4-FFF2-40B4-BE49-F238E27FC236}">
                <a16:creationId xmlns:a16="http://schemas.microsoft.com/office/drawing/2014/main" id="{4AACF958-674A-B1C7-E12A-73C9C437386D}"/>
              </a:ext>
            </a:extLst>
          </p:cNvPr>
          <p:cNvGraphicFramePr>
            <a:graphicFrameLocks noGrp="1"/>
          </p:cNvGraphicFramePr>
          <p:nvPr>
            <p:ph idx="1"/>
            <p:extLst>
              <p:ext uri="{D42A27DB-BD31-4B8C-83A1-F6EECF244321}">
                <p14:modId xmlns:p14="http://schemas.microsoft.com/office/powerpoint/2010/main" val="3590072278"/>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0332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226424"/>
            <a:ext cx="1654627" cy="1631576"/>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AA604-DA9D-D802-CF8D-54FD48FBA2F1}"/>
              </a:ext>
            </a:extLst>
          </p:cNvPr>
          <p:cNvSpPr>
            <a:spLocks noGrp="1"/>
          </p:cNvSpPr>
          <p:nvPr>
            <p:ph type="title"/>
          </p:nvPr>
        </p:nvSpPr>
        <p:spPr>
          <a:xfrm>
            <a:off x="841248" y="685800"/>
            <a:ext cx="10506456" cy="1157005"/>
          </a:xfrm>
        </p:spPr>
        <p:txBody>
          <a:bodyPr anchor="b">
            <a:noAutofit/>
          </a:bodyPr>
          <a:lstStyle/>
          <a:p>
            <a:r>
              <a:rPr lang="en-US" dirty="0"/>
              <a:t>Age Group Preferences for Cab Companies</a:t>
            </a:r>
          </a:p>
        </p:txBody>
      </p:sp>
      <p:sp>
        <p:nvSpPr>
          <p:cNvPr id="35" name="Rectangle 34">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6" name="Content Placeholder 2">
            <a:extLst>
              <a:ext uri="{FF2B5EF4-FFF2-40B4-BE49-F238E27FC236}">
                <a16:creationId xmlns:a16="http://schemas.microsoft.com/office/drawing/2014/main" id="{39C192D1-382D-16D8-CB0B-FD943237A00A}"/>
              </a:ext>
            </a:extLst>
          </p:cNvPr>
          <p:cNvGraphicFramePr>
            <a:graphicFrameLocks noGrp="1"/>
          </p:cNvGraphicFramePr>
          <p:nvPr>
            <p:ph idx="1"/>
            <p:extLst>
              <p:ext uri="{D42A27DB-BD31-4B8C-83A1-F6EECF244321}">
                <p14:modId xmlns:p14="http://schemas.microsoft.com/office/powerpoint/2010/main" val="1213863102"/>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5953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BE7565-4484-97B4-D36C-355A1C7759AF}"/>
              </a:ext>
            </a:extLst>
          </p:cNvPr>
          <p:cNvSpPr>
            <a:spLocks noGrp="1"/>
          </p:cNvSpPr>
          <p:nvPr>
            <p:ph type="title"/>
          </p:nvPr>
        </p:nvSpPr>
        <p:spPr>
          <a:xfrm>
            <a:off x="838200" y="557188"/>
            <a:ext cx="10515600" cy="1133499"/>
          </a:xfrm>
        </p:spPr>
        <p:txBody>
          <a:bodyPr>
            <a:normAutofit/>
          </a:bodyPr>
          <a:lstStyle/>
          <a:p>
            <a:pPr algn="ctr"/>
            <a:r>
              <a:rPr lang="en-US" sz="4800" dirty="0"/>
              <a:t>EDA Summary</a:t>
            </a:r>
          </a:p>
        </p:txBody>
      </p:sp>
      <p:graphicFrame>
        <p:nvGraphicFramePr>
          <p:cNvPr id="5" name="Content Placeholder 2">
            <a:extLst>
              <a:ext uri="{FF2B5EF4-FFF2-40B4-BE49-F238E27FC236}">
                <a16:creationId xmlns:a16="http://schemas.microsoft.com/office/drawing/2014/main" id="{98897B3B-AFAE-E50C-0B6D-99FA39084DCE}"/>
              </a:ext>
            </a:extLst>
          </p:cNvPr>
          <p:cNvGraphicFramePr>
            <a:graphicFrameLocks noGrp="1"/>
          </p:cNvGraphicFramePr>
          <p:nvPr>
            <p:ph idx="1"/>
            <p:extLst>
              <p:ext uri="{D42A27DB-BD31-4B8C-83A1-F6EECF244321}">
                <p14:modId xmlns:p14="http://schemas.microsoft.com/office/powerpoint/2010/main" val="307183858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9869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F94EF-374D-2E8C-30FB-9F10EB7A3327}"/>
              </a:ext>
            </a:extLst>
          </p:cNvPr>
          <p:cNvSpPr>
            <a:spLocks noGrp="1"/>
          </p:cNvSpPr>
          <p:nvPr>
            <p:ph type="title"/>
          </p:nvPr>
        </p:nvSpPr>
        <p:spPr>
          <a:xfrm>
            <a:off x="5868557" y="1138036"/>
            <a:ext cx="5444382" cy="1402470"/>
          </a:xfrm>
        </p:spPr>
        <p:txBody>
          <a:bodyPr anchor="t">
            <a:normAutofit/>
          </a:bodyPr>
          <a:lstStyle/>
          <a:p>
            <a:r>
              <a:rPr lang="en-US" sz="3200" dirty="0"/>
              <a:t>Recommendations</a:t>
            </a:r>
          </a:p>
        </p:txBody>
      </p:sp>
      <p:pic>
        <p:nvPicPr>
          <p:cNvPr id="5" name="Picture 4">
            <a:extLst>
              <a:ext uri="{FF2B5EF4-FFF2-40B4-BE49-F238E27FC236}">
                <a16:creationId xmlns:a16="http://schemas.microsoft.com/office/drawing/2014/main" id="{89C4BD7F-D9B0-A150-319E-4B12A633A9F3}"/>
              </a:ext>
            </a:extLst>
          </p:cNvPr>
          <p:cNvPicPr>
            <a:picLocks noChangeAspect="1"/>
          </p:cNvPicPr>
          <p:nvPr/>
        </p:nvPicPr>
        <p:blipFill rotWithShape="1">
          <a:blip r:embed="rId2"/>
          <a:srcRect l="25982" r="31767"/>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A4274AC-2C05-9FB3-B001-60B36B8649E4}"/>
              </a:ext>
            </a:extLst>
          </p:cNvPr>
          <p:cNvSpPr>
            <a:spLocks noGrp="1"/>
          </p:cNvSpPr>
          <p:nvPr>
            <p:ph idx="1"/>
          </p:nvPr>
        </p:nvSpPr>
        <p:spPr>
          <a:xfrm>
            <a:off x="5868557" y="2551176"/>
            <a:ext cx="5444382" cy="3591207"/>
          </a:xfrm>
        </p:spPr>
        <p:txBody>
          <a:bodyPr>
            <a:normAutofit/>
          </a:bodyPr>
          <a:lstStyle/>
          <a:p>
            <a:r>
              <a:rPr lang="en-US" sz="1800" dirty="0"/>
              <a:t>Invest in Yellow Cab</a:t>
            </a:r>
          </a:p>
          <a:p>
            <a:pPr lvl="1"/>
            <a:r>
              <a:rPr lang="en-US" sz="1800" dirty="0"/>
              <a:t>Market Share: 55.2% compared to 44.8%.</a:t>
            </a:r>
          </a:p>
          <a:p>
            <a:pPr lvl="1"/>
            <a:r>
              <a:rPr lang="en-US" sz="1800" dirty="0"/>
              <a:t>Revenue Generation: Higher revenue per kilometer.</a:t>
            </a:r>
          </a:p>
          <a:p>
            <a:pPr lvl="1"/>
            <a:r>
              <a:rPr lang="en-US" sz="1800" dirty="0"/>
              <a:t>Repeated Customer: Higher repeating customers.</a:t>
            </a:r>
          </a:p>
          <a:p>
            <a:pPr lvl="1"/>
            <a:r>
              <a:rPr lang="en-US" sz="1800" dirty="0"/>
              <a:t>Ride Count &amp; Usage: Higher total revenue &amp; total rides.</a:t>
            </a:r>
          </a:p>
          <a:p>
            <a:r>
              <a:rPr lang="en-US" sz="1800" dirty="0"/>
              <a:t>Pink Cab has potential… </a:t>
            </a:r>
          </a:p>
          <a:p>
            <a:pPr lvl="1"/>
            <a:endParaRPr lang="en-US" sz="2000" dirty="0"/>
          </a:p>
        </p:txBody>
      </p:sp>
    </p:spTree>
    <p:extLst>
      <p:ext uri="{BB962C8B-B14F-4D97-AF65-F5344CB8AC3E}">
        <p14:creationId xmlns:p14="http://schemas.microsoft.com/office/powerpoint/2010/main" val="3713615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F94EF-374D-2E8C-30FB-9F10EB7A3327}"/>
              </a:ext>
            </a:extLst>
          </p:cNvPr>
          <p:cNvSpPr>
            <a:spLocks noGrp="1"/>
          </p:cNvSpPr>
          <p:nvPr>
            <p:ph type="title"/>
          </p:nvPr>
        </p:nvSpPr>
        <p:spPr>
          <a:xfrm>
            <a:off x="5868557" y="1138036"/>
            <a:ext cx="5444382" cy="1402470"/>
          </a:xfrm>
        </p:spPr>
        <p:txBody>
          <a:bodyPr anchor="t">
            <a:normAutofit/>
          </a:bodyPr>
          <a:lstStyle/>
          <a:p>
            <a:r>
              <a:rPr lang="en-US" sz="3200" dirty="0"/>
              <a:t>Recommendations</a:t>
            </a:r>
          </a:p>
        </p:txBody>
      </p:sp>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A4274AC-2C05-9FB3-B001-60B36B8649E4}"/>
              </a:ext>
            </a:extLst>
          </p:cNvPr>
          <p:cNvSpPr>
            <a:spLocks noGrp="1"/>
          </p:cNvSpPr>
          <p:nvPr>
            <p:ph idx="1"/>
          </p:nvPr>
        </p:nvSpPr>
        <p:spPr>
          <a:xfrm>
            <a:off x="5868557" y="2551176"/>
            <a:ext cx="5444382" cy="3591207"/>
          </a:xfrm>
        </p:spPr>
        <p:txBody>
          <a:bodyPr>
            <a:normAutofit/>
          </a:bodyPr>
          <a:lstStyle/>
          <a:p>
            <a:r>
              <a:rPr lang="en-US" sz="1800" dirty="0"/>
              <a:t>Invest in Yellow Cab but leave room for Pink Cab’s potential</a:t>
            </a:r>
          </a:p>
          <a:p>
            <a:pPr lvl="1"/>
            <a:r>
              <a:rPr lang="en-US" sz="1800" dirty="0"/>
              <a:t>Significant User Base: Pink Cab still holds a significant market share with 44.8% , although less than Yellow Cab, still a significant number due to its low revenue.</a:t>
            </a:r>
          </a:p>
          <a:p>
            <a:pPr lvl="1"/>
            <a:r>
              <a:rPr lang="en-US" sz="1800" dirty="0"/>
              <a:t>Similar Demographics: Share the same market as Yellow Cab.</a:t>
            </a:r>
          </a:p>
          <a:p>
            <a:pPr lvl="1"/>
            <a:r>
              <a:rPr lang="en-US" sz="1800" dirty="0"/>
              <a:t>Repeating Customers: Although slightly behind Yellow Cab, Pink Cab has a notable proportion of repeat customers.</a:t>
            </a:r>
          </a:p>
          <a:p>
            <a:pPr lvl="1"/>
            <a:r>
              <a:rPr lang="en-US" sz="1800" dirty="0"/>
              <a:t>Overall Usage: The monthly usage trends for Pink Cab mirror those of Yellow Cab.</a:t>
            </a:r>
          </a:p>
          <a:p>
            <a:pPr lvl="1"/>
            <a:endParaRPr lang="en-US" sz="2000" dirty="0"/>
          </a:p>
        </p:txBody>
      </p:sp>
      <p:pic>
        <p:nvPicPr>
          <p:cNvPr id="4" name="Picture 3">
            <a:extLst>
              <a:ext uri="{FF2B5EF4-FFF2-40B4-BE49-F238E27FC236}">
                <a16:creationId xmlns:a16="http://schemas.microsoft.com/office/drawing/2014/main" id="{BC9C6AA7-D402-FEE8-58DC-81391ADC7E64}"/>
              </a:ext>
            </a:extLst>
          </p:cNvPr>
          <p:cNvPicPr>
            <a:picLocks noChangeAspect="1"/>
          </p:cNvPicPr>
          <p:nvPr/>
        </p:nvPicPr>
        <p:blipFill rotWithShape="1">
          <a:blip r:embed="rId2"/>
          <a:srcRect l="22711" r="27289"/>
          <a:stretch/>
        </p:blipFill>
        <p:spPr>
          <a:xfrm>
            <a:off x="0" y="10"/>
            <a:ext cx="5219680" cy="6857990"/>
          </a:xfrm>
          <a:prstGeom prst="rect">
            <a:avLst/>
          </a:prstGeom>
        </p:spPr>
      </p:pic>
    </p:spTree>
    <p:extLst>
      <p:ext uri="{BB962C8B-B14F-4D97-AF65-F5344CB8AC3E}">
        <p14:creationId xmlns:p14="http://schemas.microsoft.com/office/powerpoint/2010/main" val="2827218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406F5F-51C1-159A-8184-B2B966C9345A}"/>
              </a:ext>
            </a:extLst>
          </p:cNvPr>
          <p:cNvSpPr>
            <a:spLocks noGrp="1"/>
          </p:cNvSpPr>
          <p:nvPr>
            <p:ph type="title"/>
          </p:nvPr>
        </p:nvSpPr>
        <p:spPr>
          <a:xfrm>
            <a:off x="838200" y="556995"/>
            <a:ext cx="10515600" cy="1133693"/>
          </a:xfrm>
        </p:spPr>
        <p:txBody>
          <a:bodyPr>
            <a:normAutofit/>
          </a:bodyPr>
          <a:lstStyle/>
          <a:p>
            <a:pPr algn="ctr"/>
            <a:r>
              <a:rPr lang="en-US" sz="5200" dirty="0"/>
              <a:t> Executive Summary</a:t>
            </a:r>
          </a:p>
        </p:txBody>
      </p:sp>
      <p:graphicFrame>
        <p:nvGraphicFramePr>
          <p:cNvPr id="7" name="Content Placeholder 2">
            <a:extLst>
              <a:ext uri="{FF2B5EF4-FFF2-40B4-BE49-F238E27FC236}">
                <a16:creationId xmlns:a16="http://schemas.microsoft.com/office/drawing/2014/main" id="{AF2D59BE-75D2-FD41-827B-550C2E7C018B}"/>
              </a:ext>
            </a:extLst>
          </p:cNvPr>
          <p:cNvGraphicFramePr>
            <a:graphicFrameLocks noGrp="1"/>
          </p:cNvGraphicFramePr>
          <p:nvPr>
            <p:ph idx="1"/>
            <p:extLst>
              <p:ext uri="{D42A27DB-BD31-4B8C-83A1-F6EECF244321}">
                <p14:modId xmlns:p14="http://schemas.microsoft.com/office/powerpoint/2010/main" val="413321421"/>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2341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304A04-2B95-2559-0A2E-D5021043401D}"/>
              </a:ext>
            </a:extLst>
          </p:cNvPr>
          <p:cNvSpPr>
            <a:spLocks noGrp="1"/>
          </p:cNvSpPr>
          <p:nvPr>
            <p:ph type="title"/>
          </p:nvPr>
        </p:nvSpPr>
        <p:spPr>
          <a:xfrm>
            <a:off x="841248" y="256032"/>
            <a:ext cx="10506456" cy="1014984"/>
          </a:xfrm>
        </p:spPr>
        <p:txBody>
          <a:bodyPr anchor="b">
            <a:normAutofit/>
          </a:bodyPr>
          <a:lstStyle/>
          <a:p>
            <a:r>
              <a:rPr lang="en-US" dirty="0"/>
              <a:t>Problem Statement</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B9241534-0ADC-ABEC-CBB2-6538EAEB4D6F}"/>
              </a:ext>
            </a:extLst>
          </p:cNvPr>
          <p:cNvGraphicFramePr>
            <a:graphicFrameLocks noGrp="1"/>
          </p:cNvGraphicFramePr>
          <p:nvPr>
            <p:ph idx="1"/>
            <p:extLst>
              <p:ext uri="{D42A27DB-BD31-4B8C-83A1-F6EECF244321}">
                <p14:modId xmlns:p14="http://schemas.microsoft.com/office/powerpoint/2010/main" val="1010699178"/>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3530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96E0BD-6BDE-F8F0-759F-D4EAD9B9BD8D}"/>
              </a:ext>
            </a:extLst>
          </p:cNvPr>
          <p:cNvSpPr>
            <a:spLocks noGrp="1"/>
          </p:cNvSpPr>
          <p:nvPr>
            <p:ph type="title"/>
          </p:nvPr>
        </p:nvSpPr>
        <p:spPr>
          <a:xfrm>
            <a:off x="1115568" y="548640"/>
            <a:ext cx="10168128" cy="1179576"/>
          </a:xfrm>
        </p:spPr>
        <p:txBody>
          <a:bodyPr>
            <a:normAutofit/>
          </a:bodyPr>
          <a:lstStyle/>
          <a:p>
            <a:r>
              <a:rPr lang="en-US" dirty="0"/>
              <a:t>Approach</a:t>
            </a:r>
          </a:p>
        </p:txBody>
      </p:sp>
      <p:sp>
        <p:nvSpPr>
          <p:cNvPr id="34" name="Rectangle 3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36" name="Content Placeholder 2">
            <a:extLst>
              <a:ext uri="{FF2B5EF4-FFF2-40B4-BE49-F238E27FC236}">
                <a16:creationId xmlns:a16="http://schemas.microsoft.com/office/drawing/2014/main" id="{746DA862-6666-6D7F-DE1E-C0235A5487AF}"/>
              </a:ext>
            </a:extLst>
          </p:cNvPr>
          <p:cNvGraphicFramePr>
            <a:graphicFrameLocks noGrp="1"/>
          </p:cNvGraphicFramePr>
          <p:nvPr>
            <p:ph idx="1"/>
            <p:extLst>
              <p:ext uri="{D42A27DB-BD31-4B8C-83A1-F6EECF244321}">
                <p14:modId xmlns:p14="http://schemas.microsoft.com/office/powerpoint/2010/main" val="2542739616"/>
              </p:ext>
            </p:extLst>
          </p:nvPr>
        </p:nvGraphicFramePr>
        <p:xfrm>
          <a:off x="1115568" y="2481943"/>
          <a:ext cx="10168128" cy="36950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6919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491377-47E7-671A-CC1D-D2D680997D85}"/>
              </a:ext>
            </a:extLst>
          </p:cNvPr>
          <p:cNvSpPr>
            <a:spLocks noGrp="1"/>
          </p:cNvSpPr>
          <p:nvPr>
            <p:ph type="title"/>
          </p:nvPr>
        </p:nvSpPr>
        <p:spPr>
          <a:xfrm>
            <a:off x="838200" y="556995"/>
            <a:ext cx="10515600" cy="1133693"/>
          </a:xfrm>
        </p:spPr>
        <p:txBody>
          <a:bodyPr>
            <a:normAutofit/>
          </a:bodyPr>
          <a:lstStyle/>
          <a:p>
            <a:r>
              <a:rPr lang="en-US" dirty="0"/>
              <a:t>EDA (Exploratory Data Analysis)</a:t>
            </a:r>
          </a:p>
        </p:txBody>
      </p:sp>
      <p:graphicFrame>
        <p:nvGraphicFramePr>
          <p:cNvPr id="5" name="Content Placeholder 2">
            <a:extLst>
              <a:ext uri="{FF2B5EF4-FFF2-40B4-BE49-F238E27FC236}">
                <a16:creationId xmlns:a16="http://schemas.microsoft.com/office/drawing/2014/main" id="{53E487FC-4D6D-E8C3-2498-F87DC464AE9F}"/>
              </a:ext>
            </a:extLst>
          </p:cNvPr>
          <p:cNvGraphicFramePr>
            <a:graphicFrameLocks noGrp="1"/>
          </p:cNvGraphicFramePr>
          <p:nvPr>
            <p:ph idx="1"/>
            <p:extLst>
              <p:ext uri="{D42A27DB-BD31-4B8C-83A1-F6EECF244321}">
                <p14:modId xmlns:p14="http://schemas.microsoft.com/office/powerpoint/2010/main" val="284145615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4707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6" name="Rectangle 85">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FB779B-8484-F217-3FD4-DE34BD861430}"/>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dirty="0"/>
              <a:t>Total Users and Overlapping Users</a:t>
            </a:r>
          </a:p>
        </p:txBody>
      </p:sp>
      <p:sp>
        <p:nvSpPr>
          <p:cNvPr id="11" name="Content Placeholder 10">
            <a:extLst>
              <a:ext uri="{FF2B5EF4-FFF2-40B4-BE49-F238E27FC236}">
                <a16:creationId xmlns:a16="http://schemas.microsoft.com/office/drawing/2014/main" id="{C6E98586-50B2-1D9C-5157-AE7891545538}"/>
              </a:ext>
            </a:extLst>
          </p:cNvPr>
          <p:cNvSpPr>
            <a:spLocks noGrp="1"/>
          </p:cNvSpPr>
          <p:nvPr>
            <p:ph idx="1"/>
          </p:nvPr>
        </p:nvSpPr>
        <p:spPr>
          <a:xfrm>
            <a:off x="6382512" y="498698"/>
            <a:ext cx="4940808" cy="1185353"/>
          </a:xfrm>
        </p:spPr>
        <p:txBody>
          <a:bodyPr vert="horz" lIns="91440" tIns="45720" rIns="91440" bIns="45720" rtlCol="0" anchor="ctr">
            <a:noAutofit/>
          </a:bodyPr>
          <a:lstStyle/>
          <a:p>
            <a:r>
              <a:rPr lang="en-US" sz="2000" dirty="0"/>
              <a:t>Yellow Cab has 55.2% of the market, while Pink Cab holds 44.8%.</a:t>
            </a:r>
          </a:p>
          <a:p>
            <a:r>
              <a:rPr lang="en-US" sz="2000" dirty="0"/>
              <a:t>This indicates that Yellow Cab has a slightly larger customer base overall.</a:t>
            </a:r>
          </a:p>
        </p:txBody>
      </p:sp>
      <p:sp>
        <p:nvSpPr>
          <p:cNvPr id="87" name="Rectangle 86">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Rectangle 87">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chart of a pie chart&#10;&#10;Description automatically generated">
            <a:extLst>
              <a:ext uri="{FF2B5EF4-FFF2-40B4-BE49-F238E27FC236}">
                <a16:creationId xmlns:a16="http://schemas.microsoft.com/office/drawing/2014/main" id="{9FA0FB9A-4394-D79D-4ED3-885F2D0363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356" y="2091095"/>
            <a:ext cx="4392939" cy="4206240"/>
          </a:xfrm>
          <a:prstGeom prst="rect">
            <a:avLst/>
          </a:prstGeom>
        </p:spPr>
      </p:pic>
      <p:pic>
        <p:nvPicPr>
          <p:cNvPr id="5" name="Content Placeholder 4" descr="A diagram of a customer relationship&#10;&#10;Description automatically generated with medium confidence">
            <a:extLst>
              <a:ext uri="{FF2B5EF4-FFF2-40B4-BE49-F238E27FC236}">
                <a16:creationId xmlns:a16="http://schemas.microsoft.com/office/drawing/2014/main" id="{9FB86D62-2941-9B5D-FBD0-914CC44610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3533" y="2086081"/>
            <a:ext cx="4547285" cy="4206240"/>
          </a:xfrm>
          <a:prstGeom prst="rect">
            <a:avLst/>
          </a:prstGeom>
        </p:spPr>
      </p:pic>
    </p:spTree>
    <p:extLst>
      <p:ext uri="{BB962C8B-B14F-4D97-AF65-F5344CB8AC3E}">
        <p14:creationId xmlns:p14="http://schemas.microsoft.com/office/powerpoint/2010/main" val="502986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3" name="Rectangle 6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A07178-105A-2AF8-DE7C-E93F8E96A8F0}"/>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4800" dirty="0"/>
              <a:t>Revenue Analysis</a:t>
            </a:r>
          </a:p>
        </p:txBody>
      </p:sp>
      <p:sp>
        <p:nvSpPr>
          <p:cNvPr id="65" name="Rectangle 6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67" name="Rectangle 6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B60DAAFD-C84B-1BF6-96AE-6360D6547885}"/>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dirty="0"/>
              <a:t>Yellow Cab generates higher revenue per kilometer than Pink Cab, indicating more efficient pricing or higher value trips.</a:t>
            </a:r>
          </a:p>
          <a:p>
            <a:pPr marL="285750" indent="-228600">
              <a:lnSpc>
                <a:spcPct val="90000"/>
              </a:lnSpc>
              <a:spcAft>
                <a:spcPts val="600"/>
              </a:spcAft>
              <a:buFont typeface="Arial" panose="020B0604020202020204" pitchFamily="34" charset="0"/>
              <a:buChar char="•"/>
            </a:pPr>
            <a:r>
              <a:rPr lang="en-US" dirty="0"/>
              <a:t>Both companies show a wide range of revenue for longer distances, suggesting variability in pricing or trip types.</a:t>
            </a:r>
          </a:p>
          <a:p>
            <a:pPr indent="-228600">
              <a:lnSpc>
                <a:spcPct val="90000"/>
              </a:lnSpc>
              <a:spcAft>
                <a:spcPts val="600"/>
              </a:spcAft>
              <a:buFont typeface="Arial" panose="020B0604020202020204" pitchFamily="34" charset="0"/>
              <a:buChar char="•"/>
            </a:pPr>
            <a:endParaRPr lang="en-US" dirty="0"/>
          </a:p>
        </p:txBody>
      </p:sp>
      <p:pic>
        <p:nvPicPr>
          <p:cNvPr id="5" name="Content Placeholder 4" descr="A chart with a pink and yellow rectangle&#10;&#10;Description automatically generated">
            <a:extLst>
              <a:ext uri="{FF2B5EF4-FFF2-40B4-BE49-F238E27FC236}">
                <a16:creationId xmlns:a16="http://schemas.microsoft.com/office/drawing/2014/main" id="{266CC711-8B63-4718-26F2-39C25B1051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3721" y="2729397"/>
            <a:ext cx="4889633" cy="3483864"/>
          </a:xfrm>
          <a:prstGeom prst="rect">
            <a:avLst/>
          </a:prstGeom>
        </p:spPr>
      </p:pic>
      <p:pic>
        <p:nvPicPr>
          <p:cNvPr id="7" name="Picture 6" descr="A graph of a graph showing a number of different colored dots&#10;&#10;Description automatically generated">
            <a:extLst>
              <a:ext uri="{FF2B5EF4-FFF2-40B4-BE49-F238E27FC236}">
                <a16:creationId xmlns:a16="http://schemas.microsoft.com/office/drawing/2014/main" id="{E8B499B7-4B33-415A-12DC-FEB24A9D16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8781" y="2980097"/>
            <a:ext cx="5523082" cy="2982464"/>
          </a:xfrm>
          <a:prstGeom prst="rect">
            <a:avLst/>
          </a:prstGeom>
        </p:spPr>
      </p:pic>
    </p:spTree>
    <p:extLst>
      <p:ext uri="{BB962C8B-B14F-4D97-AF65-F5344CB8AC3E}">
        <p14:creationId xmlns:p14="http://schemas.microsoft.com/office/powerpoint/2010/main" val="1684709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1B6682-90AE-A751-55CC-2E5CC2F139A6}"/>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dirty="0"/>
              <a:t>User Distribution and Demographics</a:t>
            </a:r>
          </a:p>
        </p:txBody>
      </p:sp>
      <p:sp>
        <p:nvSpPr>
          <p:cNvPr id="102" name="Rectangle 101">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04" name="Rectangle 103">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F8001941-01A2-F13B-C56E-FF7B87C2B1DD}"/>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700" dirty="0"/>
              <a:t>No significant difference in user distribution per city between Yellow Cab and Pink Cab. </a:t>
            </a:r>
          </a:p>
          <a:p>
            <a:pPr marL="285750" indent="-228600">
              <a:lnSpc>
                <a:spcPct val="90000"/>
              </a:lnSpc>
              <a:spcAft>
                <a:spcPts val="600"/>
              </a:spcAft>
              <a:buFont typeface="Arial" panose="020B0604020202020204" pitchFamily="34" charset="0"/>
              <a:buChar char="•"/>
            </a:pPr>
            <a:r>
              <a:rPr lang="en-US" sz="1700" dirty="0"/>
              <a:t>Similar income distribution for users of both Yellow Cab and Pink Cab.</a:t>
            </a:r>
          </a:p>
          <a:p>
            <a:pPr marL="285750" indent="-228600">
              <a:lnSpc>
                <a:spcPct val="90000"/>
              </a:lnSpc>
              <a:spcAft>
                <a:spcPts val="600"/>
              </a:spcAft>
              <a:buFont typeface="Arial" panose="020B0604020202020204" pitchFamily="34" charset="0"/>
              <a:buChar char="•"/>
            </a:pPr>
            <a:r>
              <a:rPr lang="en-US" sz="1700" dirty="0"/>
              <a:t>Both companies have similar market penetration in urban areas and appeal to users across various income levels.</a:t>
            </a:r>
          </a:p>
        </p:txBody>
      </p:sp>
      <p:pic>
        <p:nvPicPr>
          <p:cNvPr id="17" name="Picture 16" descr="A graph of a number of vehicles&#10;&#10;Description automatically generated">
            <a:extLst>
              <a:ext uri="{FF2B5EF4-FFF2-40B4-BE49-F238E27FC236}">
                <a16:creationId xmlns:a16="http://schemas.microsoft.com/office/drawing/2014/main" id="{5914AAF7-86FA-08F8-2B0C-4FEFAC7322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783" y="2909099"/>
            <a:ext cx="5481509" cy="3124460"/>
          </a:xfrm>
          <a:prstGeom prst="rect">
            <a:avLst/>
          </a:prstGeom>
        </p:spPr>
      </p:pic>
      <p:pic>
        <p:nvPicPr>
          <p:cNvPr id="13" name="Content Placeholder 12" descr="A graph of a number of people&#10;&#10;Description automatically generated with medium confidence">
            <a:extLst>
              <a:ext uri="{FF2B5EF4-FFF2-40B4-BE49-F238E27FC236}">
                <a16:creationId xmlns:a16="http://schemas.microsoft.com/office/drawing/2014/main" id="{40D25650-E1A7-BF97-71D9-C1272F15383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98781" y="3097462"/>
            <a:ext cx="5523082" cy="2747734"/>
          </a:xfrm>
          <a:prstGeom prst="rect">
            <a:avLst/>
          </a:prstGeom>
        </p:spPr>
      </p:pic>
    </p:spTree>
    <p:extLst>
      <p:ext uri="{BB962C8B-B14F-4D97-AF65-F5344CB8AC3E}">
        <p14:creationId xmlns:p14="http://schemas.microsoft.com/office/powerpoint/2010/main" val="19782751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Data Glacier Internship (1)</Template>
  <TotalTime>1579</TotalTime>
  <Words>1857</Words>
  <Application>Microsoft Office PowerPoint</Application>
  <PresentationFormat>Widescreen</PresentationFormat>
  <Paragraphs>116</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Aptos</vt:lpstr>
      <vt:lpstr>Arial</vt:lpstr>
      <vt:lpstr>Calibri</vt:lpstr>
      <vt:lpstr>Calibri Light</vt:lpstr>
      <vt:lpstr>Office Theme</vt:lpstr>
      <vt:lpstr>PowerPoint Presentation</vt:lpstr>
      <vt:lpstr>   Agenda</vt:lpstr>
      <vt:lpstr> Executive Summary</vt:lpstr>
      <vt:lpstr>Problem Statement</vt:lpstr>
      <vt:lpstr>Approach</vt:lpstr>
      <vt:lpstr>EDA (Exploratory Data Analysis)</vt:lpstr>
      <vt:lpstr>Total Users and Overlapping Users</vt:lpstr>
      <vt:lpstr>Revenue Analysis</vt:lpstr>
      <vt:lpstr>User Distribution and Demographics</vt:lpstr>
      <vt:lpstr>User Distribution and Demographics</vt:lpstr>
      <vt:lpstr>Repeated Customers to Total Revenue</vt:lpstr>
      <vt:lpstr>Time Series Analysis</vt:lpstr>
      <vt:lpstr>Total User vs. Total Revenue</vt:lpstr>
      <vt:lpstr>Total Revenue vs Total Rides</vt:lpstr>
      <vt:lpstr>Hypothesis Testing</vt:lpstr>
      <vt:lpstr>Impact of Distance on Revenue</vt:lpstr>
      <vt:lpstr>Cab Usage and City Population</vt:lpstr>
      <vt:lpstr>Certain demographic groups (age, gender, income) influence on cab services usage.</vt:lpstr>
      <vt:lpstr>Contribution of Repeat Customers to Total Revenue</vt:lpstr>
      <vt:lpstr>Age Group Preferences for Cab Companies</vt:lpstr>
      <vt:lpstr>EDA Summary</vt:lpstr>
      <vt:lpstr>Recommendations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Nguyen</dc:creator>
  <cp:lastModifiedBy>John Nguyen</cp:lastModifiedBy>
  <cp:revision>43</cp:revision>
  <dcterms:created xsi:type="dcterms:W3CDTF">2024-06-16T00:59:29Z</dcterms:created>
  <dcterms:modified xsi:type="dcterms:W3CDTF">2024-06-23T03:18:38Z</dcterms:modified>
</cp:coreProperties>
</file>