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92" r:id="rId3"/>
    <p:sldId id="293" r:id="rId4"/>
    <p:sldId id="275" r:id="rId5"/>
    <p:sldId id="257" r:id="rId6"/>
    <p:sldId id="258" r:id="rId7"/>
    <p:sldId id="259" r:id="rId8"/>
    <p:sldId id="284" r:id="rId9"/>
    <p:sldId id="262" r:id="rId10"/>
    <p:sldId id="261" r:id="rId11"/>
    <p:sldId id="263" r:id="rId12"/>
    <p:sldId id="268" r:id="rId13"/>
    <p:sldId id="266" r:id="rId14"/>
    <p:sldId id="267" r:id="rId15"/>
    <p:sldId id="269" r:id="rId16"/>
    <p:sldId id="270" r:id="rId17"/>
    <p:sldId id="272" r:id="rId18"/>
    <p:sldId id="273" r:id="rId19"/>
    <p:sldId id="276" r:id="rId20"/>
    <p:sldId id="274" r:id="rId21"/>
    <p:sldId id="271" r:id="rId22"/>
    <p:sldId id="277" r:id="rId23"/>
    <p:sldId id="278" r:id="rId24"/>
    <p:sldId id="279" r:id="rId25"/>
    <p:sldId id="281" r:id="rId26"/>
    <p:sldId id="282" r:id="rId27"/>
    <p:sldId id="283" r:id="rId28"/>
    <p:sldId id="280" r:id="rId29"/>
    <p:sldId id="286" r:id="rId30"/>
    <p:sldId id="287" r:id="rId31"/>
    <p:sldId id="285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8" r:id="rId41"/>
    <p:sldId id="306" r:id="rId42"/>
    <p:sldId id="301" r:id="rId43"/>
    <p:sldId id="303" r:id="rId44"/>
    <p:sldId id="304" r:id="rId45"/>
    <p:sldId id="305" r:id="rId46"/>
    <p:sldId id="307" r:id="rId47"/>
    <p:sldId id="308" r:id="rId48"/>
    <p:sldId id="309" r:id="rId49"/>
    <p:sldId id="310" r:id="rId50"/>
    <p:sldId id="312" r:id="rId51"/>
    <p:sldId id="313" r:id="rId52"/>
    <p:sldId id="322" r:id="rId53"/>
    <p:sldId id="325" r:id="rId54"/>
    <p:sldId id="314" r:id="rId55"/>
    <p:sldId id="324" r:id="rId56"/>
    <p:sldId id="315" r:id="rId57"/>
    <p:sldId id="327" r:id="rId58"/>
    <p:sldId id="330" r:id="rId59"/>
    <p:sldId id="329" r:id="rId60"/>
    <p:sldId id="331" r:id="rId61"/>
    <p:sldId id="326" r:id="rId62"/>
    <p:sldId id="328" r:id="rId63"/>
    <p:sldId id="323" r:id="rId64"/>
    <p:sldId id="302" r:id="rId65"/>
    <p:sldId id="311" r:id="rId66"/>
    <p:sldId id="316" r:id="rId67"/>
    <p:sldId id="317" r:id="rId68"/>
    <p:sldId id="319" r:id="rId69"/>
    <p:sldId id="320" r:id="rId70"/>
    <p:sldId id="321" r:id="rId7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9" autoAdjust="0"/>
    <p:restoredTop sz="92874" autoAdjust="0"/>
  </p:normalViewPr>
  <p:slideViewPr>
    <p:cSldViewPr>
      <p:cViewPr>
        <p:scale>
          <a:sx n="100" d="100"/>
          <a:sy n="100" d="100"/>
        </p:scale>
        <p:origin x="789" y="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D9632-CDF7-4AAA-AD07-D5F284662D09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95C37-45A1-44ED-BA28-4CB341B0A7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95C37-45A1-44ED-BA28-4CB341B0A74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14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7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ABB9-5E66-4BEC-9930-F36026D4332C}" type="datetimeFigureOut">
              <a:rPr lang="ko-KR" altLang="en-US" smtClean="0"/>
              <a:t>2016-12-17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2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93922"/>
              </p:ext>
            </p:extLst>
          </p:nvPr>
        </p:nvGraphicFramePr>
        <p:xfrm>
          <a:off x="107504" y="476672"/>
          <a:ext cx="8856984" cy="365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8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2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12-13-2016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12-15-2016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판타지풍의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컨셉으로</a:t>
                      </a:r>
                      <a:r>
                        <a:rPr lang="ko-KR" altLang="en-US" dirty="0" smtClean="0"/>
                        <a:t> 작성완료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12-17-2016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 Coding Concept Ideation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집을 하나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편집에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집 </a:t>
            </a:r>
            <a:r>
              <a:rPr lang="ko-KR" altLang="en-US" dirty="0" err="1" smtClean="0">
                <a:solidFill>
                  <a:schemeClr val="bg1"/>
                </a:solidFill>
              </a:rPr>
              <a:t>맵에서</a:t>
            </a:r>
            <a:r>
              <a:rPr lang="ko-KR" altLang="en-US" dirty="0" smtClean="0">
                <a:solidFill>
                  <a:schemeClr val="bg1"/>
                </a:solidFill>
              </a:rPr>
              <a:t>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1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타일팔레트를 연다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타일팔레트의 타일은 </a:t>
            </a:r>
            <a:r>
              <a:rPr lang="ko-KR" altLang="en-US" dirty="0" err="1" smtClean="0">
                <a:solidFill>
                  <a:schemeClr val="bg1"/>
                </a:solidFill>
              </a:rPr>
              <a:t>함수정의부를</a:t>
            </a:r>
            <a:r>
              <a:rPr lang="ko-KR" altLang="en-US" dirty="0" smtClean="0">
                <a:solidFill>
                  <a:schemeClr val="bg1"/>
                </a:solidFill>
              </a:rPr>
              <a:t> 나타낸다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8640" y="3048799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98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</a:t>
            </a:r>
            <a:r>
              <a:rPr lang="ko-KR" altLang="en-US" dirty="0" smtClean="0">
                <a:solidFill>
                  <a:schemeClr val="bg1"/>
                </a:solidFill>
              </a:rPr>
              <a:t>고른다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08494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9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고른다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247775"/>
            <a:ext cx="9144000" cy="610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 구현에서는 각 타일의 형태가</a:t>
            </a:r>
            <a:r>
              <a:rPr lang="en-US" altLang="ko-KR" dirty="0" smtClean="0">
                <a:solidFill>
                  <a:schemeClr val="bg1"/>
                </a:solidFill>
              </a:rPr>
              <a:t>, Native </a:t>
            </a:r>
            <a:r>
              <a:rPr lang="ko-KR" altLang="en-US" dirty="0" smtClean="0">
                <a:solidFill>
                  <a:schemeClr val="bg1"/>
                </a:solidFill>
              </a:rPr>
              <a:t>함수정의가 하는 일이 연상이 되는 그림을 택한다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52716" y="2234566"/>
            <a:ext cx="992536" cy="1011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058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413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 v0.1&gt;   ~~</a:t>
            </a:r>
            <a:r>
              <a:rPr lang="ko-KR" altLang="en-US" dirty="0" smtClean="0"/>
              <a:t>가 개발함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타일은 함수호출을 상징한다고 하였다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함수호출의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요소는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err="1" smtClean="0">
                <a:solidFill>
                  <a:schemeClr val="bg1"/>
                </a:solidFill>
              </a:rPr>
              <a:t>호출자</a:t>
            </a:r>
            <a:r>
              <a:rPr lang="en-US" altLang="ko-KR" dirty="0" smtClean="0">
                <a:solidFill>
                  <a:schemeClr val="bg1"/>
                </a:solidFill>
              </a:rPr>
              <a:t>, INPUT, OUTPUT” 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화면에는 함수</a:t>
            </a:r>
            <a:r>
              <a:rPr lang="en-US" altLang="ko-KR" dirty="0" smtClean="0">
                <a:solidFill>
                  <a:schemeClr val="bg1"/>
                </a:solidFill>
              </a:rPr>
              <a:t>(Module)</a:t>
            </a:r>
            <a:r>
              <a:rPr lang="ko-KR" altLang="en-US" dirty="0" smtClean="0">
                <a:solidFill>
                  <a:schemeClr val="bg1"/>
                </a:solidFill>
              </a:rPr>
              <a:t>의 사용법과 기본적인 설명과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요소가 모두 </a:t>
            </a:r>
            <a:r>
              <a:rPr lang="ko-KR" altLang="en-US" dirty="0" err="1" smtClean="0">
                <a:solidFill>
                  <a:schemeClr val="bg1"/>
                </a:solidFill>
              </a:rPr>
              <a:t>그려져있다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함수호출은 </a:t>
            </a:r>
            <a:r>
              <a:rPr lang="ko-KR" altLang="en-US" dirty="0" err="1" smtClean="0">
                <a:solidFill>
                  <a:schemeClr val="bg1"/>
                </a:solidFill>
              </a:rPr>
              <a:t>중첩되서</a:t>
            </a:r>
            <a:r>
              <a:rPr lang="ko-KR" altLang="en-US" dirty="0" smtClean="0">
                <a:solidFill>
                  <a:schemeClr val="bg1"/>
                </a:solidFill>
              </a:rPr>
              <a:t> 사용이 되어야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예를들어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Add(Add(3,5), </a:t>
            </a:r>
            <a:r>
              <a:rPr lang="en-US" altLang="ko-KR" dirty="0" err="1" smtClean="0">
                <a:solidFill>
                  <a:schemeClr val="bg1"/>
                </a:solidFill>
              </a:rPr>
              <a:t>Mul</a:t>
            </a:r>
            <a:r>
              <a:rPr lang="en-US" altLang="ko-KR" dirty="0" smtClean="0">
                <a:solidFill>
                  <a:schemeClr val="bg1"/>
                </a:solidFill>
              </a:rPr>
              <a:t>(3, 10)) </a:t>
            </a:r>
            <a:r>
              <a:rPr lang="ko-KR" altLang="en-US" dirty="0" smtClean="0">
                <a:solidFill>
                  <a:schemeClr val="bg1"/>
                </a:solidFill>
              </a:rPr>
              <a:t>과 같이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표현을 포함해서 어떠한 값들이 </a:t>
            </a:r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으로 할당되어있는가는 상단에 수직평면도로 표현된다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048" y="2266274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1F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829245" y="1244831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7499973" y="274956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구름 모양 설명선 117"/>
          <p:cNvSpPr/>
          <p:nvPr/>
        </p:nvSpPr>
        <p:spPr>
          <a:xfrm>
            <a:off x="3718260" y="303750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구름 모양 설명선 118"/>
          <p:cNvSpPr/>
          <p:nvPr/>
        </p:nvSpPr>
        <p:spPr>
          <a:xfrm>
            <a:off x="6337525" y="396757"/>
            <a:ext cx="1697072" cy="9749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97" y="971284"/>
            <a:ext cx="1225070" cy="10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6430783" y="1508764"/>
            <a:ext cx="7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83" y="970244"/>
            <a:ext cx="118813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4984" y="150938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1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sz="5400" dirty="0" smtClean="0"/>
              <a:t>Concept Ideation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366898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함수호출은 </a:t>
            </a:r>
            <a:r>
              <a:rPr lang="ko-KR" altLang="en-US" dirty="0" err="1" smtClean="0">
                <a:solidFill>
                  <a:schemeClr val="bg1"/>
                </a:solidFill>
              </a:rPr>
              <a:t>중첩되서</a:t>
            </a:r>
            <a:r>
              <a:rPr lang="ko-KR" altLang="en-US" dirty="0" smtClean="0">
                <a:solidFill>
                  <a:schemeClr val="bg1"/>
                </a:solidFill>
              </a:rPr>
              <a:t> 사용이 되어야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예를들어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Add(Add(3,5), </a:t>
            </a:r>
            <a:r>
              <a:rPr lang="en-US" altLang="ko-KR" dirty="0" err="1" smtClean="0">
                <a:solidFill>
                  <a:schemeClr val="bg1"/>
                </a:solidFill>
              </a:rPr>
              <a:t>Mul</a:t>
            </a:r>
            <a:r>
              <a:rPr lang="en-US" altLang="ko-KR" dirty="0" smtClean="0">
                <a:solidFill>
                  <a:schemeClr val="bg1"/>
                </a:solidFill>
              </a:rPr>
              <a:t>(3, 10)) </a:t>
            </a:r>
            <a:r>
              <a:rPr lang="ko-KR" altLang="en-US" dirty="0" smtClean="0">
                <a:solidFill>
                  <a:schemeClr val="bg1"/>
                </a:solidFill>
              </a:rPr>
              <a:t>과 같이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표현을 포함해서 어떠한 값들이 </a:t>
            </a:r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으로 할당되어있는가는 상단에 수직평면도로 표현된다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048" y="2266274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1F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829245" y="1244831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7499973" y="274956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구름 모양 설명선 117"/>
          <p:cNvSpPr/>
          <p:nvPr/>
        </p:nvSpPr>
        <p:spPr>
          <a:xfrm>
            <a:off x="3718260" y="303750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구름 모양 설명선 118"/>
          <p:cNvSpPr/>
          <p:nvPr/>
        </p:nvSpPr>
        <p:spPr>
          <a:xfrm>
            <a:off x="6337525" y="396757"/>
            <a:ext cx="1697072" cy="9749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97" y="971284"/>
            <a:ext cx="1225070" cy="10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6430783" y="1508764"/>
            <a:ext cx="7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83" y="970244"/>
            <a:ext cx="118813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4984" y="150938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13417" y="3012511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위는 </a:t>
            </a:r>
            <a:r>
              <a:rPr lang="en-US" altLang="ko-KR" dirty="0" smtClean="0"/>
              <a:t>Add(Add(3,5),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(3,10))</a:t>
            </a:r>
          </a:p>
          <a:p>
            <a:r>
              <a:rPr lang="ko-KR" altLang="en-US" dirty="0" smtClean="0"/>
              <a:t>을 표현한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0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이와 같은 형태로 타일 배치하면서 집</a:t>
            </a:r>
            <a:r>
              <a:rPr lang="en-US" altLang="ko-KR" dirty="0" smtClean="0">
                <a:solidFill>
                  <a:schemeClr val="bg1"/>
                </a:solidFill>
              </a:rPr>
              <a:t>(Method)</a:t>
            </a:r>
            <a:r>
              <a:rPr lang="ko-KR" altLang="en-US" dirty="0" smtClean="0">
                <a:solidFill>
                  <a:schemeClr val="bg1"/>
                </a:solidFill>
              </a:rPr>
              <a:t>를 완성해간다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 배치가 완성된 모습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36" y="2299660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2220394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6528" y="2256721"/>
            <a:ext cx="925479" cy="93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2240815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1336" y="2637132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48518" y="2554681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2239138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827121" y="2717838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=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2" y="3190759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16" y="4221001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201565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6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런타임으로 프로그램을 돌리는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개의 동작이 </a:t>
            </a:r>
            <a:r>
              <a:rPr lang="en-US" altLang="ko-KR" dirty="0" smtClean="0">
                <a:solidFill>
                  <a:schemeClr val="bg1"/>
                </a:solidFill>
              </a:rPr>
              <a:t>1 step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그리고 현재 값이 어떻게 진행되고 있는지가 애니메이션으로 표현된다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36" y="2299660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2220394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6528" y="2256721"/>
            <a:ext cx="925479" cy="93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2240815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1336" y="2637132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48518" y="2554681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2239138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827121" y="2717838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=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2" y="3190759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16" y="4221001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201565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05064" y="614549"/>
            <a:ext cx="216024" cy="1940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285270" y="2528664"/>
            <a:ext cx="669491" cy="244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954761" y="2537670"/>
            <a:ext cx="999577" cy="22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3945079" y="2554681"/>
            <a:ext cx="915915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869811" y="2565978"/>
            <a:ext cx="480191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214987" y="2786815"/>
            <a:ext cx="216024" cy="1940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424738" y="4491215"/>
            <a:ext cx="414272" cy="244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5860302" y="4500081"/>
            <a:ext cx="928075" cy="212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6823213" y="4500081"/>
            <a:ext cx="480191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7177206" y="4726947"/>
            <a:ext cx="216024" cy="1438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6" grpId="0" animBg="1"/>
      <p:bldP spid="144" grpId="0" animBg="1"/>
      <p:bldP spid="145" grpId="0" animBg="1"/>
      <p:bldP spid="146" grpId="0" animBg="1"/>
      <p:bldP spid="146" grpId="1" animBg="1"/>
      <p:bldP spid="147" grpId="0" animBg="1"/>
      <p:bldP spid="148" grpId="0" animBg="1"/>
      <p:bldP spid="149" grpId="0" animBg="1"/>
      <p:bldP spid="151" grpId="0" animBg="1"/>
      <p:bldP spid="1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475648"/>
            <a:ext cx="9144000" cy="382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아직 타일이 완성되지는 않았다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86528" y="38979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이름없음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INPUT : INTEGER, STRING</a:t>
            </a:r>
          </a:p>
          <a:p>
            <a:r>
              <a:rPr lang="en-US" altLang="ko-KR" dirty="0" smtClean="0"/>
              <a:t>OUTPUT : NONE</a:t>
            </a:r>
          </a:p>
          <a:p>
            <a:endParaRPr lang="en-US" altLang="ko-KR" dirty="0"/>
          </a:p>
          <a:p>
            <a:r>
              <a:rPr lang="ko-KR" altLang="en-US" dirty="0" smtClean="0"/>
              <a:t>설명</a:t>
            </a:r>
            <a:r>
              <a:rPr lang="en-US" altLang="ko-KR" dirty="0"/>
              <a:t> </a:t>
            </a:r>
            <a:r>
              <a:rPr lang="ko-KR" altLang="en-US" dirty="0" smtClean="0"/>
              <a:t>없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6538770"/>
            <a:ext cx="9144000" cy="319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r>
              <a:rPr lang="ko-KR" altLang="en-US" dirty="0" smtClean="0">
                <a:solidFill>
                  <a:schemeClr val="bg1"/>
                </a:solidFill>
              </a:rPr>
              <a:t>을 비롯해서 모든 항목은 사용자가 편집할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32" y="389796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86528" y="389796"/>
            <a:ext cx="3822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MyAdd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INPUT : INTEGER, STRING</a:t>
            </a:r>
          </a:p>
          <a:p>
            <a:r>
              <a:rPr lang="en-US" altLang="ko-KR" dirty="0" smtClean="0"/>
              <a:t>OUTPUT : NONE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을 숫자로 변환해서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와 더함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뭐뭐</a:t>
            </a:r>
            <a:r>
              <a:rPr lang="en-US" altLang="ko-KR" dirty="0" smtClean="0"/>
              <a:t>~~ </a:t>
            </a:r>
            <a:r>
              <a:rPr lang="ko-KR" altLang="en-US" dirty="0" smtClean="0"/>
              <a:t>하는 데 사용된다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38770"/>
            <a:ext cx="9144000" cy="319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값을 </a:t>
            </a:r>
            <a:r>
              <a:rPr lang="ko-KR" altLang="en-US" dirty="0" err="1" smtClean="0">
                <a:solidFill>
                  <a:schemeClr val="bg1"/>
                </a:solidFill>
              </a:rPr>
              <a:t>채워넣게</a:t>
            </a:r>
            <a:r>
              <a:rPr lang="ko-KR" altLang="en-US" dirty="0" smtClean="0">
                <a:solidFill>
                  <a:schemeClr val="bg1"/>
                </a:solidFill>
              </a:rPr>
              <a:t> 되면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32" y="389796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1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475648"/>
            <a:ext cx="9144000" cy="382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드디어 집 타일이 하나 완성이 되었다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2" y="1547399"/>
            <a:ext cx="2520280" cy="233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3492" y="3665677"/>
            <a:ext cx="598541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FFC000"/>
                </a:solidFill>
              </a:rPr>
              <a:t>COMPLETE!</a:t>
            </a:r>
            <a:endParaRPr lang="ko-KR" altLang="en-US" sz="8800" dirty="0">
              <a:solidFill>
                <a:srgbClr val="FFC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90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이런식으로</a:t>
            </a:r>
            <a:r>
              <a:rPr lang="ko-KR" altLang="en-US" dirty="0" smtClean="0">
                <a:solidFill>
                  <a:schemeClr val="bg1"/>
                </a:solidFill>
              </a:rPr>
              <a:t> 집</a:t>
            </a:r>
            <a:r>
              <a:rPr lang="en-US" altLang="ko-KR" dirty="0" smtClean="0">
                <a:solidFill>
                  <a:schemeClr val="bg1"/>
                </a:solidFill>
              </a:rPr>
              <a:t>(Method)</a:t>
            </a:r>
            <a:r>
              <a:rPr lang="ko-KR" altLang="en-US" dirty="0" smtClean="0">
                <a:solidFill>
                  <a:schemeClr val="bg1"/>
                </a:solidFill>
              </a:rPr>
              <a:t>들을 완성해간다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마을이 완성되었다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0" y="2204864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Concept Ideation</a:t>
            </a:r>
            <a:endParaRPr lang="en-US" altLang="ko-KR" dirty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이 문서에서는</a:t>
            </a:r>
            <a:r>
              <a:rPr lang="en-US" altLang="ko-KR" dirty="0" smtClean="0"/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altLang="ko-KR" dirty="0" smtClean="0"/>
              <a:t>MAP CHIP UI</a:t>
            </a:r>
            <a:r>
              <a:rPr lang="ko-KR" altLang="en-US" dirty="0" smtClean="0"/>
              <a:t>가 무엇인지를 설명하고</a:t>
            </a:r>
            <a:r>
              <a:rPr lang="en-US" altLang="ko-KR" dirty="0" smtClean="0"/>
              <a:t>,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전체적으로 사용자가 어떠한 체감을 하면서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프로그래밍을 할 수 있는지에 대한 아주 개괄적인 아이디어만을 제시한다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문서에 등장하는 모든 화면구성 및 배치는 예시에 불과하며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아이디어가 어떠한 가에 대해서만 정의하는 문서이니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주의바람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16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마을은 얼마나 집이 많은가에 따라서 모양이 점점 크고 좋은 마을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도시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나라로 </a:t>
            </a:r>
            <a:r>
              <a:rPr lang="ko-KR" altLang="en-US" dirty="0" err="1" smtClean="0">
                <a:solidFill>
                  <a:schemeClr val="bg1"/>
                </a:solidFill>
              </a:rPr>
              <a:t>클래스업</a:t>
            </a:r>
            <a:r>
              <a:rPr lang="ko-KR" altLang="en-US" dirty="0" smtClean="0">
                <a:solidFill>
                  <a:schemeClr val="bg1"/>
                </a:solidFill>
              </a:rPr>
              <a:t> 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58" y="2204864"/>
            <a:ext cx="643508" cy="64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마을은 얼마나 집이 많은가에 따라서 모양이 점점 크고 좋은 마을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도시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나라로 </a:t>
            </a:r>
            <a:r>
              <a:rPr lang="ko-KR" altLang="en-US" dirty="0" err="1">
                <a:solidFill>
                  <a:schemeClr val="bg1"/>
                </a:solidFill>
              </a:rPr>
              <a:t>클래스업</a:t>
            </a:r>
            <a:r>
              <a:rPr lang="ko-KR" altLang="en-US" dirty="0">
                <a:solidFill>
                  <a:schemeClr val="bg1"/>
                </a:solidFill>
              </a:rPr>
              <a:t> 해간다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여러 마을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들을 완성해 나가면 프로그램이 완성된다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2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 CHIP UI</a:t>
            </a:r>
          </a:p>
          <a:p>
            <a:pPr algn="ctr"/>
            <a:r>
              <a:rPr lang="en-US" altLang="ko-KR" dirty="0" smtClean="0"/>
              <a:t>~ </a:t>
            </a:r>
            <a:r>
              <a:rPr lang="ko-KR" altLang="en-US" dirty="0" smtClean="0"/>
              <a:t>핵심 아이디어 </a:t>
            </a:r>
            <a:r>
              <a:rPr lang="en-US" altLang="ko-KR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2734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277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뭐하는</a:t>
            </a:r>
            <a:r>
              <a:rPr lang="ko-KR" altLang="en-US" sz="3600" dirty="0" smtClean="0">
                <a:solidFill>
                  <a:schemeClr val="bg1"/>
                </a:solidFill>
              </a:rPr>
              <a:t> 타일인지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알기힘들다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700808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이 아이디어의 핵심은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비주얼</a:t>
            </a:r>
            <a:r>
              <a:rPr lang="ko-KR" altLang="en-US" sz="2000" dirty="0" smtClean="0">
                <a:solidFill>
                  <a:schemeClr val="bg1"/>
                </a:solidFill>
              </a:rPr>
              <a:t> 프로그래밍을 구현하겠다는 것이다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 형태는 기본적으로 순서도로 표현하는 것이며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이것은 다른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비주얼</a:t>
            </a:r>
            <a:r>
              <a:rPr lang="ko-KR" altLang="en-US" sz="2000" dirty="0" smtClean="0">
                <a:solidFill>
                  <a:schemeClr val="bg1"/>
                </a:solidFill>
              </a:rPr>
              <a:t> 프로그래밍과 크게 다르지 않다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이게 일단 문제점 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1.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그림이 차지하는 부피가 코드보다 양이 많기 때문에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잘못하다가는 더 한눈에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안들어오게</a:t>
            </a:r>
            <a:r>
              <a:rPr lang="ko-KR" altLang="en-US" sz="2000" dirty="0" smtClean="0">
                <a:solidFill>
                  <a:schemeClr val="bg1"/>
                </a:solidFill>
              </a:rPr>
              <a:t> 될 가능성도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또한 타일이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무슨 타일인지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를 직관적으로 알 수 있도록 되어 있어야 이 장점이 빛을 발한다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그러나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판타지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이기 때문에 표현이 곤란한 상황이 나타날 수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이를 테면 </a:t>
            </a:r>
            <a:r>
              <a:rPr lang="en-US" altLang="ko-KR" sz="2000" dirty="0" smtClean="0">
                <a:solidFill>
                  <a:schemeClr val="bg1"/>
                </a:solidFill>
              </a:rPr>
              <a:t>Add</a:t>
            </a:r>
            <a:r>
              <a:rPr lang="ko-KR" altLang="en-US" sz="2000" dirty="0" smtClean="0">
                <a:solidFill>
                  <a:schemeClr val="bg1"/>
                </a:solidFill>
              </a:rPr>
              <a:t>같은 경우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기존 게임의 무슨 타일로 표현을 해야 할까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만약 디자인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컴퓨터 내부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일 경우에는 </a:t>
            </a:r>
            <a:r>
              <a:rPr lang="en-US" altLang="ko-KR" sz="2000" dirty="0" smtClean="0">
                <a:solidFill>
                  <a:schemeClr val="bg1"/>
                </a:solidFill>
              </a:rPr>
              <a:t>ALU</a:t>
            </a:r>
            <a:r>
              <a:rPr lang="ko-KR" altLang="en-US" sz="2000" dirty="0" smtClean="0">
                <a:solidFill>
                  <a:schemeClr val="bg1"/>
                </a:solidFill>
              </a:rPr>
              <a:t>같은 걸 쓰던가 </a:t>
            </a:r>
            <a:r>
              <a:rPr lang="en-US" altLang="ko-KR" sz="2000" dirty="0" smtClean="0">
                <a:solidFill>
                  <a:schemeClr val="bg1"/>
                </a:solidFill>
              </a:rPr>
              <a:t>+ </a:t>
            </a:r>
            <a:r>
              <a:rPr lang="ko-KR" altLang="en-US" sz="2000" dirty="0" smtClean="0">
                <a:solidFill>
                  <a:schemeClr val="bg1"/>
                </a:solidFill>
              </a:rPr>
              <a:t>기호를 쓰던가 할 수 있겠지만</a:t>
            </a:r>
            <a:r>
              <a:rPr lang="en-US" altLang="ko-KR" sz="2000" dirty="0" smtClean="0">
                <a:solidFill>
                  <a:schemeClr val="bg1"/>
                </a:solidFill>
              </a:rPr>
              <a:t>..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Coding </a:t>
            </a:r>
            <a:r>
              <a:rPr lang="en-US" altLang="ko-KR" sz="5400" dirty="0" smtClean="0"/>
              <a:t>Concept Ideation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#1 Tile based</a:t>
            </a:r>
            <a:endParaRPr lang="en-US" altLang="ko-KR" sz="5400" dirty="0" smtClean="0"/>
          </a:p>
        </p:txBody>
      </p:sp>
    </p:spTree>
    <p:extLst>
      <p:ext uri="{BB962C8B-B14F-4D97-AF65-F5344CB8AC3E}">
        <p14:creationId xmlns:p14="http://schemas.microsoft.com/office/powerpoint/2010/main" val="202841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  <a:endParaRPr lang="en-US" altLang="ko-KR" dirty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이 문서에서는</a:t>
            </a:r>
            <a:r>
              <a:rPr lang="en-US" altLang="ko-KR" dirty="0" smtClean="0"/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프로그래밍에서 핵심이 되는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코딩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을 어떻게 비주얼적으로 유저친화적으로 표현할 수 있는가에 대한 핵심아이디어를 소개한다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다음에 나오는 아이디어를 제외한 모든 외적 요소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는 모두 예시에 불과한 것임에 </a:t>
            </a:r>
            <a:r>
              <a:rPr lang="ko-KR" altLang="en-US" dirty="0" err="1" smtClean="0"/>
              <a:t>주의바람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51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방향성 제시</a:t>
            </a: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프로그래밍의 장점은 넓은 시야를 가질 수 있도록 해준다는 점이다</a:t>
            </a:r>
            <a:r>
              <a:rPr lang="en-US" altLang="ko-KR" dirty="0" smtClean="0"/>
              <a:t>.</a:t>
            </a:r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전체적으로 흐름이 어떻게 구성되어 있고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로직과</a:t>
            </a:r>
            <a:r>
              <a:rPr lang="ko-KR" altLang="en-US" dirty="0" smtClean="0"/>
              <a:t> 데이터가 어떻게 흘러간다는 간략한 이해를 쉽게 할 수 있도록 되어 있다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상세한 알고리즘 및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이해하는 데 있어서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프로그래밍은 단점이 될 수 있는데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이유는</a:t>
            </a:r>
            <a:r>
              <a:rPr lang="en-US" altLang="ko-KR" dirty="0" smtClean="0"/>
              <a:t>..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정보가 </a:t>
            </a:r>
            <a:r>
              <a:rPr lang="ko-KR" altLang="en-US" dirty="0" err="1" smtClean="0"/>
              <a:t>혼탁해지기</a:t>
            </a:r>
            <a:r>
              <a:rPr lang="ko-KR" altLang="en-US" dirty="0" smtClean="0"/>
              <a:t> 시작하면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직관성이</a:t>
            </a:r>
            <a:r>
              <a:rPr lang="ko-KR" altLang="en-US" dirty="0" smtClean="0"/>
              <a:t> 급격히 떨어진다</a:t>
            </a:r>
            <a:r>
              <a:rPr lang="en-US" altLang="ko-KR" dirty="0" smtClean="0"/>
              <a:t>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그림은 직관으로 해석되는 장치다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약속에 따른 기호가 아니기 때문에 사람마다 이해 정도의 차이가 발생 할 수 있다</a:t>
            </a:r>
            <a:r>
              <a:rPr lang="en-US" altLang="ko-KR" dirty="0" smtClean="0"/>
              <a:t>.’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그림은 문자보다 정보의 밀도</a:t>
            </a:r>
            <a:r>
              <a:rPr lang="en-US" altLang="ko-KR" dirty="0" smtClean="0"/>
              <a:t>(</a:t>
            </a:r>
            <a:r>
              <a:rPr lang="ko-KR" altLang="en-US" dirty="0" smtClean="0"/>
              <a:t>부피당 소유하는 </a:t>
            </a:r>
            <a:r>
              <a:rPr lang="ko-KR" altLang="en-US" dirty="0" err="1" smtClean="0"/>
              <a:t>의미정보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낮다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세세한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표현하기에는 부적절하다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등이 이유가 되기 때문이다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그래서 어느 시점이 넘어가고 조금 덜 간단한 수준의 프로그램을 만들려고 치면 되려 텍스트로 작성한 것보다 복잡해진다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이유는</a:t>
            </a:r>
            <a:endParaRPr lang="en-US" altLang="ko-KR" dirty="0" smtClean="0"/>
          </a:p>
          <a:p>
            <a:pPr marL="1714500" lvl="3" indent="-342900">
              <a:buAutoNum type="arabicPeriod"/>
            </a:pPr>
            <a:r>
              <a:rPr lang="ko-KR" altLang="en-US" dirty="0" err="1" smtClean="0"/>
              <a:t>정보밀도가</a:t>
            </a:r>
            <a:r>
              <a:rPr lang="ko-KR" altLang="en-US" dirty="0" smtClean="0"/>
              <a:t> 낮기 때문에 부피가 커지게 되고</a:t>
            </a:r>
            <a:r>
              <a:rPr lang="en-US" altLang="ko-KR" dirty="0" smtClean="0"/>
              <a:t>, 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많은 정보가 표시되기 시작하면서 혼탁해지기시작하면</a:t>
            </a:r>
            <a:r>
              <a:rPr lang="en-US" altLang="ko-KR" dirty="0" smtClean="0"/>
              <a:t>(=</a:t>
            </a:r>
            <a:r>
              <a:rPr lang="ko-KR" altLang="en-US" dirty="0" smtClean="0"/>
              <a:t>서로 간섭하기 시작하면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직관성이</a:t>
            </a:r>
            <a:r>
              <a:rPr lang="ko-KR" altLang="en-US" dirty="0" smtClean="0"/>
              <a:t> 급격히 하락하기 시작하여</a:t>
            </a:r>
            <a:r>
              <a:rPr lang="en-US" altLang="ko-KR" dirty="0" smtClean="0"/>
              <a:t>,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최종적으로 그림의 가장 큰 장점인 넓은 시야를 제공해주지 못한다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39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78287"/>
            <a:ext cx="914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방향성 제시</a:t>
            </a: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따라서 이 문제를 해결하기 위한 가장 큰 아이디어는</a:t>
            </a:r>
            <a:endParaRPr lang="en-US" altLang="ko-KR" dirty="0" smtClean="0"/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생략</a:t>
            </a:r>
            <a:endParaRPr lang="en-US" altLang="ko-KR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/>
              <a:t>정보가 혼탁해지지 않는 수준까지 생략을 시킴으로써 사용자는 항상 그림이 갖는 넓은 시야를 유지할 수 있도록 해줘야 한다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endParaRPr lang="en-US" altLang="ko-KR" dirty="0"/>
          </a:p>
          <a:p>
            <a:pPr marL="1200150" lvl="2" indent="-285750">
              <a:buFont typeface="Arial" charset="0"/>
              <a:buChar char="•"/>
            </a:pPr>
            <a:r>
              <a:rPr lang="en-US" altLang="ko-KR" dirty="0" smtClean="0"/>
              <a:t>MAPCHIP UI</a:t>
            </a:r>
            <a:r>
              <a:rPr lang="ko-KR" altLang="en-US" dirty="0" smtClean="0"/>
              <a:t>에서 생략은 다양한 형태로 적용되는데</a:t>
            </a:r>
            <a:r>
              <a:rPr lang="en-US" altLang="ko-KR" dirty="0" smtClean="0"/>
              <a:t>,</a:t>
            </a:r>
          </a:p>
          <a:p>
            <a:pPr marL="1714500" lvl="3" indent="-342900">
              <a:buAutoNum type="arabicPeriod"/>
            </a:pPr>
            <a:r>
              <a:rPr lang="en-US" altLang="ko-KR" dirty="0" smtClean="0"/>
              <a:t>RPG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월드맵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타운맵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집맵</a:t>
            </a:r>
            <a:r>
              <a:rPr lang="ko-KR" altLang="en-US" dirty="0" smtClean="0"/>
              <a:t> 의 구성을 차용하여 </a:t>
            </a:r>
            <a:r>
              <a:rPr lang="ko-KR" altLang="en-US" dirty="0" err="1" smtClean="0"/>
              <a:t>생략시킨다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err="1" smtClean="0"/>
              <a:t>월드맵은</a:t>
            </a:r>
            <a:r>
              <a:rPr lang="ko-KR" altLang="en-US" dirty="0" smtClean="0"/>
              <a:t> 이른바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클래스 단위에서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클래스간의 상호작용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만을 보여주는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내부 클래스가 어떻게 이루어지는 가는 보여주지 않는다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4"/>
            <a:r>
              <a:rPr lang="ko-KR" altLang="en-US" dirty="0" err="1" smtClean="0"/>
              <a:t>타운맵을</a:t>
            </a:r>
            <a:r>
              <a:rPr lang="ko-KR" altLang="en-US" dirty="0" smtClean="0"/>
              <a:t> 여는 것은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사용자가 한 클래스에 집중하고 싶다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는 의도로 받아들여야 한다</a:t>
            </a:r>
            <a:r>
              <a:rPr lang="en-US" altLang="ko-KR" dirty="0" smtClean="0"/>
              <a:t>. </a:t>
            </a:r>
          </a:p>
          <a:p>
            <a:pPr lvl="4"/>
            <a:r>
              <a:rPr lang="ko-KR" altLang="en-US" dirty="0" smtClean="0"/>
              <a:t>그리고 </a:t>
            </a:r>
            <a:r>
              <a:rPr lang="ko-KR" altLang="en-US" dirty="0" err="1" smtClean="0"/>
              <a:t>집맵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하나의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</a:t>
            </a:r>
            <a:r>
              <a:rPr lang="ko-KR" altLang="en-US" dirty="0" err="1" smtClean="0"/>
              <a:t>열어서야</a:t>
            </a:r>
            <a:r>
              <a:rPr lang="ko-KR" altLang="en-US" dirty="0" smtClean="0"/>
              <a:t> 비로소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상세한 코드를 보여주게 된다</a:t>
            </a:r>
            <a:r>
              <a:rPr lang="en-US" altLang="ko-KR" dirty="0" smtClean="0"/>
              <a:t>. </a:t>
            </a:r>
          </a:p>
          <a:p>
            <a:pPr lvl="4"/>
            <a:r>
              <a:rPr lang="ko-KR" altLang="en-US" dirty="0" smtClean="0"/>
              <a:t>즉</a:t>
            </a:r>
            <a:r>
              <a:rPr lang="en-US" altLang="ko-KR" dirty="0" smtClean="0"/>
              <a:t>, Visual Coding</a:t>
            </a:r>
            <a:r>
              <a:rPr lang="ko-KR" altLang="en-US" dirty="0" smtClean="0"/>
              <a:t>에 해당하는 부분은 저 하나의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편집하는 것에만 제한된다</a:t>
            </a:r>
            <a:r>
              <a:rPr lang="en-US" altLang="ko-KR" dirty="0" smtClean="0"/>
              <a:t>.</a:t>
            </a:r>
          </a:p>
          <a:p>
            <a:pPr marL="1714500" lvl="3" indent="-342900">
              <a:buAutoNum type="arabicPeriod"/>
            </a:pPr>
            <a:r>
              <a:rPr lang="ko-KR" altLang="en-US" dirty="0" smtClean="0"/>
              <a:t>원하는 타일을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시킬 수 있다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err="1" smtClean="0"/>
              <a:t>메소드를</a:t>
            </a:r>
            <a:r>
              <a:rPr lang="ko-KR" altLang="en-US" dirty="0" smtClean="0"/>
              <a:t> 편집하는 도중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타일을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시키면 관련된 하위 타일들</a:t>
            </a:r>
            <a:r>
              <a:rPr lang="en-US" altLang="ko-KR" dirty="0" smtClean="0"/>
              <a:t>(Statement) </a:t>
            </a:r>
            <a:r>
              <a:rPr lang="ko-KR" altLang="en-US" dirty="0" smtClean="0"/>
              <a:t>모두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타일이 먹어버린다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보여지지 않는다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smtClean="0"/>
              <a:t>이는 </a:t>
            </a:r>
            <a:r>
              <a:rPr lang="en-US" altLang="ko-KR" dirty="0" smtClean="0"/>
              <a:t>IDE</a:t>
            </a:r>
            <a:r>
              <a:rPr lang="ko-KR" altLang="en-US" dirty="0" smtClean="0"/>
              <a:t>에서 흔히 보는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코드접기</a:t>
            </a:r>
            <a:r>
              <a:rPr lang="en-US" altLang="ko-KR" dirty="0" smtClean="0"/>
              <a:t>＂</a:t>
            </a:r>
            <a:r>
              <a:rPr lang="ko-KR" altLang="en-US" dirty="0" smtClean="0"/>
              <a:t> 와 유사하다고 볼 수 있다</a:t>
            </a:r>
            <a:r>
              <a:rPr lang="en-US" altLang="ko-KR" dirty="0" smtClean="0"/>
              <a:t>.</a:t>
            </a:r>
          </a:p>
          <a:p>
            <a:pPr lvl="4"/>
            <a:r>
              <a:rPr lang="ko-KR" altLang="en-US" dirty="0" smtClean="0"/>
              <a:t>타일을 </a:t>
            </a:r>
            <a:r>
              <a:rPr lang="en-US" altLang="ko-KR" dirty="0" smtClean="0"/>
              <a:t>Lock </a:t>
            </a:r>
            <a:r>
              <a:rPr lang="ko-KR" altLang="en-US" dirty="0" smtClean="0"/>
              <a:t>하기 위해서는 사용자는 </a:t>
            </a:r>
            <a:r>
              <a:rPr lang="en-US" altLang="ko-KR" dirty="0" smtClean="0"/>
              <a:t>Comment</a:t>
            </a:r>
            <a:r>
              <a:rPr lang="ko-KR" altLang="en-US" dirty="0" smtClean="0"/>
              <a:t>을 달아줘야 한다</a:t>
            </a:r>
            <a:r>
              <a:rPr lang="en-US" altLang="ko-KR" dirty="0" smtClean="0"/>
              <a:t>.</a:t>
            </a:r>
          </a:p>
          <a:p>
            <a:pPr marL="2171700" lvl="4" indent="-342900">
              <a:buAutoNum type="arabicPeriod" startAt="2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19335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방향</a:t>
            </a:r>
            <a:endParaRPr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게임을 하는 감각을 준다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어느샌가</a:t>
            </a:r>
            <a:r>
              <a:rPr lang="ko-KR" altLang="en-US" dirty="0" smtClean="0">
                <a:sym typeface="Wingdings" pitchFamily="2" charset="2"/>
              </a:rPr>
              <a:t> 프로그램이 완성되어있네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타일맵을</a:t>
            </a:r>
            <a:r>
              <a:rPr lang="ko-KR" altLang="en-US" dirty="0" smtClean="0">
                <a:sym typeface="Wingdings" pitchFamily="2" charset="2"/>
              </a:rPr>
              <a:t> 기반으로 한 고전 픽셀 퍼즐게임</a:t>
            </a:r>
            <a:r>
              <a:rPr lang="en-US" altLang="ko-KR" dirty="0" smtClean="0">
                <a:sym typeface="Wingdings" pitchFamily="2" charset="2"/>
              </a:rPr>
              <a:t>(==</a:t>
            </a:r>
            <a:r>
              <a:rPr lang="ko-KR" altLang="en-US" dirty="0" err="1" smtClean="0">
                <a:sym typeface="Wingdings" pitchFamily="2" charset="2"/>
              </a:rPr>
              <a:t>파이프장이의</a:t>
            </a:r>
            <a:r>
              <a:rPr lang="ko-KR" altLang="en-US" dirty="0" smtClean="0">
                <a:sym typeface="Wingdings" pitchFamily="2" charset="2"/>
              </a:rPr>
              <a:t> 꿈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과 비슷한 진행을 갖는다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사운드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그림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음악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조작감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타일을 </a:t>
            </a:r>
            <a:r>
              <a:rPr lang="ko-KR" altLang="en-US" dirty="0" err="1" smtClean="0">
                <a:sym typeface="Wingdings" pitchFamily="2" charset="2"/>
              </a:rPr>
              <a:t>배치했을때의</a:t>
            </a:r>
            <a:r>
              <a:rPr lang="ko-KR" altLang="en-US" dirty="0" smtClean="0">
                <a:sym typeface="Wingdings" pitchFamily="2" charset="2"/>
              </a:rPr>
              <a:t> 손맛 등이 게임과 비슷한 수준으로 제공이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밀도있는</a:t>
            </a:r>
            <a:r>
              <a:rPr lang="ko-KR" altLang="en-US" dirty="0" smtClean="0">
                <a:sym typeface="Wingdings" pitchFamily="2" charset="2"/>
              </a:rPr>
              <a:t> 구성이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프로그램의 흐름이 눈에 쉽게 들어오도록 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그림이 정적이 아니라</a:t>
            </a:r>
            <a:r>
              <a:rPr lang="en-US" altLang="ko-KR" dirty="0" smtClean="0">
                <a:sym typeface="Wingdings" pitchFamily="2" charset="2"/>
              </a:rPr>
              <a:t>, INPUT, OUTPUT</a:t>
            </a:r>
            <a:r>
              <a:rPr lang="ko-KR" altLang="en-US" dirty="0" smtClean="0">
                <a:sym typeface="Wingdings" pitchFamily="2" charset="2"/>
              </a:rPr>
              <a:t>에 따른 애니메이션이 들어가야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타일이라고 해서 직사각형의 </a:t>
            </a:r>
            <a:r>
              <a:rPr lang="ko-KR" altLang="en-US" dirty="0" err="1" smtClean="0">
                <a:sym typeface="Wingdings" pitchFamily="2" charset="2"/>
              </a:rPr>
              <a:t>맵을</a:t>
            </a:r>
            <a:r>
              <a:rPr lang="ko-KR" altLang="en-US" dirty="0" smtClean="0">
                <a:sym typeface="Wingdings" pitchFamily="2" charset="2"/>
              </a:rPr>
              <a:t> 말하는 것이 아니다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캐릭터들도 존재한다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(IF)</a:t>
            </a:r>
            <a:r>
              <a:rPr lang="ko-KR" altLang="en-US" dirty="0" smtClean="0"/>
              <a:t>는 경찰관 캐릭터가 나와서 갈림길에서 프로그램이 </a:t>
            </a:r>
            <a:r>
              <a:rPr lang="ko-KR" altLang="en-US" dirty="0" err="1" smtClean="0"/>
              <a:t>지나가야할</a:t>
            </a:r>
            <a:r>
              <a:rPr lang="ko-KR" altLang="en-US" dirty="0" smtClean="0"/>
              <a:t> 방향을 가리키는 정도로 활용이 가능할 것이다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2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418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9619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1259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19238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50878" y="268045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8857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1640" y="154386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59619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1259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19238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0878" y="155772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78857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35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36375" y="282934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64354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95994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23973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55613" y="284320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83592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0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41110" y="412128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69089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00729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28708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60348" y="4135149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988327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70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41110" y="540903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9089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000729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28708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60348" y="5422897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88327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ko-KR" altLang="en-US" dirty="0" smtClean="0">
                <a:solidFill>
                  <a:schemeClr val="bg1"/>
                </a:solidFill>
              </a:rPr>
              <a:t> 편집화면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이렇게 격자무늬로 타일을 배치할 수 있게 되어있다고 가정하자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0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25418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59619" y="26064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991259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319238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650878" y="268045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78857" y="26711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31640" y="154386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659619" y="155032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991259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19238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650878" y="155772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78857" y="155679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735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36375" y="282934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2664354" y="283580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995994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323973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655613" y="2843203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983592" y="284227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470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341110" y="412128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669089" y="4127752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000729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328708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6660348" y="4135149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988327" y="4134218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9470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341110" y="5409034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669089" y="5415500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000729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328708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660348" y="5422897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988327" y="5421966"/>
            <a:ext cx="1331640" cy="129614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타일팔레트에는 저러한 타일들이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267114"/>
            <a:ext cx="2555776" cy="6258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tx1">
                  <a:lumMod val="0"/>
                  <a:alpha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923928" y="774920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2" name="직사각형 41"/>
          <p:cNvSpPr/>
          <p:nvPr/>
        </p:nvSpPr>
        <p:spPr>
          <a:xfrm>
            <a:off x="3923928" y="1857766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5076056" y="1857766"/>
            <a:ext cx="1008112" cy="936104"/>
            <a:chOff x="971600" y="1556792"/>
            <a:chExt cx="1008112" cy="936104"/>
          </a:xfrm>
        </p:grpSpPr>
        <p:sp>
          <p:nvSpPr>
            <p:cNvPr id="44" name="직사각형 4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6228184" y="1857766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3596221" y="2960485"/>
            <a:ext cx="1368152" cy="936104"/>
            <a:chOff x="3419872" y="4082524"/>
            <a:chExt cx="1368152" cy="936104"/>
          </a:xfrm>
        </p:grpSpPr>
        <p:grpSp>
          <p:nvGrpSpPr>
            <p:cNvPr id="54" name="그룹 53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076056" y="3995316"/>
            <a:ext cx="1008112" cy="1215752"/>
            <a:chOff x="6156176" y="3104964"/>
            <a:chExt cx="1008112" cy="1215752"/>
          </a:xfrm>
        </p:grpSpPr>
        <p:grpSp>
          <p:nvGrpSpPr>
            <p:cNvPr id="61" name="그룹 6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63" name="직사각형 6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2" name="직사각형 61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3570847" y="4006052"/>
            <a:ext cx="1378378" cy="936104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71379" y="761978"/>
            <a:ext cx="1296144" cy="936104"/>
            <a:chOff x="971600" y="1556792"/>
            <a:chExt cx="1296144" cy="936104"/>
          </a:xfrm>
        </p:grpSpPr>
        <p:sp>
          <p:nvSpPr>
            <p:cNvPr id="72" name="직사각형 7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3080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먼저</a:t>
            </a:r>
            <a:r>
              <a:rPr lang="en-US" altLang="ko-KR" dirty="0" smtClean="0">
                <a:solidFill>
                  <a:schemeClr val="bg1"/>
                </a:solidFill>
              </a:rPr>
              <a:t>, START</a:t>
            </a:r>
            <a:r>
              <a:rPr lang="ko-KR" altLang="en-US" dirty="0" smtClean="0">
                <a:solidFill>
                  <a:schemeClr val="bg1"/>
                </a:solidFill>
              </a:rPr>
              <a:t>에서 </a:t>
            </a:r>
            <a:r>
              <a:rPr lang="en-US" altLang="ko-KR" dirty="0" smtClean="0">
                <a:solidFill>
                  <a:schemeClr val="bg1"/>
                </a:solidFill>
              </a:rPr>
              <a:t>END</a:t>
            </a:r>
            <a:r>
              <a:rPr lang="ko-KR" altLang="en-US" dirty="0" smtClean="0">
                <a:solidFill>
                  <a:schemeClr val="bg1"/>
                </a:solidFill>
              </a:rPr>
              <a:t>로 선이 연결되도록 사용자가 직접 타일을 배치한다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연결되지 않으면 컴파일 에러가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81037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그리고 실행이 되면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사용자가 배치한 파이프를 따라서 실행이 되고 있다는 애니메이션이 보여진다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2309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332828" y="1563297"/>
            <a:ext cx="288032" cy="341660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 rot="16200000">
            <a:off x="2125072" y="4213236"/>
            <a:ext cx="288032" cy="12658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하지만 이상태로는 아무런 동작도 일어나지 않는다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그냥 텅 빈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메소드인것과</a:t>
            </a:r>
            <a:r>
              <a:rPr lang="ko-KR" altLang="en-US" dirty="0" smtClean="0">
                <a:solidFill>
                  <a:schemeClr val="bg1"/>
                </a:solidFill>
              </a:rPr>
              <a:t> 같다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4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31810"/>
            <a:ext cx="9144000" cy="3261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다시 팔레트를 열어서 이제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본격적으로 코딩을 해보자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968725" y="2505909"/>
            <a:ext cx="1008112" cy="936104"/>
            <a:chOff x="971600" y="1556792"/>
            <a:chExt cx="1008112" cy="936104"/>
          </a:xfrm>
        </p:grpSpPr>
        <p:sp>
          <p:nvSpPr>
            <p:cNvPr id="75" name="직사각형 7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0" y="267114"/>
            <a:ext cx="2555776" cy="62582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3000">
                <a:schemeClr val="tx1">
                  <a:lumMod val="0"/>
                  <a:alpha val="6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923928" y="774920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3923928" y="1857766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>
            <a:off x="5076056" y="1857766"/>
            <a:ext cx="1008112" cy="936104"/>
            <a:chOff x="971600" y="1556792"/>
            <a:chExt cx="1008112" cy="936104"/>
          </a:xfrm>
        </p:grpSpPr>
        <p:sp>
          <p:nvSpPr>
            <p:cNvPr id="27" name="직사각형 26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 rot="5400000">
            <a:off x="6228184" y="1857766"/>
            <a:ext cx="936104" cy="936104"/>
            <a:chOff x="971600" y="1556792"/>
            <a:chExt cx="1008112" cy="936104"/>
          </a:xfrm>
        </p:grpSpPr>
        <p:sp>
          <p:nvSpPr>
            <p:cNvPr id="37" name="직사각형 36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3596221" y="2960485"/>
            <a:ext cx="1368152" cy="936104"/>
            <a:chOff x="3419872" y="4082524"/>
            <a:chExt cx="1368152" cy="936104"/>
          </a:xfrm>
        </p:grpSpPr>
        <p:grpSp>
          <p:nvGrpSpPr>
            <p:cNvPr id="46" name="그룹 45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48" name="직사각형 47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076056" y="3995316"/>
            <a:ext cx="1008112" cy="1215752"/>
            <a:chOff x="6156176" y="3104964"/>
            <a:chExt cx="1008112" cy="1215752"/>
          </a:xfrm>
        </p:grpSpPr>
        <p:grpSp>
          <p:nvGrpSpPr>
            <p:cNvPr id="57" name="그룹 56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0" name="직사각형 59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570847" y="4006052"/>
            <a:ext cx="1378378" cy="936104"/>
            <a:chOff x="5569886" y="4218742"/>
            <a:chExt cx="1378378" cy="936104"/>
          </a:xfrm>
        </p:grpSpPr>
        <p:grpSp>
          <p:nvGrpSpPr>
            <p:cNvPr id="62" name="그룹 61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4" name="직사각형 63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3" name="직사각형 62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092474" y="754501"/>
            <a:ext cx="1296144" cy="936104"/>
            <a:chOff x="971600" y="1556792"/>
            <a:chExt cx="1296144" cy="936104"/>
          </a:xfrm>
        </p:grpSpPr>
        <p:sp>
          <p:nvSpPr>
            <p:cNvPr id="68" name="직사각형 67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먼저 이렇게 가운데로 코드가 들어갈 수 있도록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갈래 파이프를 설치하고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71600" y="2499905"/>
            <a:ext cx="1296144" cy="936104"/>
            <a:chOff x="971600" y="1556792"/>
            <a:chExt cx="1296144" cy="936104"/>
          </a:xfrm>
        </p:grpSpPr>
        <p:sp>
          <p:nvSpPr>
            <p:cNvPr id="31" name="직사각형 3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863842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타일</a:t>
            </a:r>
            <a:r>
              <a:rPr lang="en-US" altLang="ko-KR" dirty="0" smtClean="0">
                <a:solidFill>
                  <a:schemeClr val="bg1"/>
                </a:solidFill>
              </a:rPr>
              <a:t>(== Caller == </a:t>
            </a:r>
            <a:r>
              <a:rPr lang="en-US" altLang="ko-KR" dirty="0" err="1" smtClean="0">
                <a:solidFill>
                  <a:schemeClr val="bg1"/>
                </a:solidFill>
              </a:rPr>
              <a:t>MethodCall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을 배치하면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 rot="16200000">
            <a:off x="2301079" y="2468381"/>
            <a:ext cx="936104" cy="1290806"/>
            <a:chOff x="6192181" y="3104964"/>
            <a:chExt cx="936104" cy="1290806"/>
          </a:xfrm>
        </p:grpSpPr>
        <p:grpSp>
          <p:nvGrpSpPr>
            <p:cNvPr id="27" name="그룹 26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29" name="직사각형 28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 rot="16200000">
            <a:off x="2485348" y="2642363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49856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r>
              <a:rPr lang="ko-KR" altLang="en-US" dirty="0" smtClean="0">
                <a:solidFill>
                  <a:schemeClr val="bg1"/>
                </a:solidFill>
              </a:rPr>
              <a:t>가 배치된다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 rot="16200000"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026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601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프로그램 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smtClean="0"/>
              <a:t>멤버변수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모든 멤버변수는 </a:t>
            </a:r>
            <a:r>
              <a:rPr lang="en-US" altLang="ko-KR" sz="1600" dirty="0" smtClean="0"/>
              <a:t>private</a:t>
            </a:r>
            <a:r>
              <a:rPr lang="ko-KR" altLang="en-US" sz="1600" dirty="0" smtClean="0"/>
              <a:t>다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Method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/>
              <a:t>UI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개요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err="1" smtClean="0"/>
              <a:t>타일맵</a:t>
            </a:r>
            <a:r>
              <a:rPr lang="ko-KR" altLang="en-US" sz="1600" dirty="0" smtClean="0"/>
              <a:t> 기반이다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게임을 하는 느낌이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게임에 사용될 </a:t>
            </a:r>
            <a:r>
              <a:rPr lang="ko-KR" altLang="en-US" sz="1600" dirty="0" err="1" smtClean="0"/>
              <a:t>맵을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에디트하는</a:t>
            </a:r>
            <a:r>
              <a:rPr lang="ko-KR" altLang="en-US" sz="1600" dirty="0" smtClean="0"/>
              <a:t> 느낌으로 프로그램을 만들도록 한다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타일팔레트를 열어서 찍고 싶은 타일을 고른다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여러 타일들을 조합하여 하나의 함수를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함수들을 모아서 </a:t>
            </a:r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프로그램이 시작되면 </a:t>
            </a:r>
            <a:r>
              <a:rPr lang="ko-KR" altLang="en-US" sz="1600" dirty="0" err="1" smtClean="0"/>
              <a:t>메인노드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가장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자동으로 </a:t>
            </a:r>
            <a:r>
              <a:rPr lang="ko-KR" altLang="en-US" sz="1600" dirty="0" err="1" smtClean="0"/>
              <a:t>인스턴스화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요소 소개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마을 </a:t>
            </a:r>
            <a:r>
              <a:rPr lang="en-US" altLang="ko-KR" sz="1600" dirty="0" smtClean="0"/>
              <a:t>== 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</a:t>
            </a:r>
            <a:r>
              <a:rPr lang="en-US" altLang="ko-KR" sz="1600" dirty="0" smtClean="0"/>
              <a:t> == Method 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 안의 </a:t>
            </a:r>
            <a:r>
              <a:rPr lang="ko-KR" altLang="en-US" sz="1600" dirty="0" err="1" smtClean="0"/>
              <a:t>맵의</a:t>
            </a:r>
            <a:r>
              <a:rPr lang="ko-KR" altLang="en-US" sz="1600" dirty="0" smtClean="0"/>
              <a:t> 타일들 </a:t>
            </a:r>
            <a:r>
              <a:rPr lang="en-US" altLang="ko-KR" sz="1600" dirty="0" smtClean="0"/>
              <a:t>== 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타일팔레트의 타일 </a:t>
            </a:r>
            <a:r>
              <a:rPr lang="en-US" altLang="ko-KR" sz="1600" dirty="0" smtClean="0"/>
              <a:t>== 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플러그인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3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타일에 들어가는 값이 </a:t>
            </a:r>
            <a:r>
              <a:rPr lang="en-US" altLang="ko-KR" dirty="0" smtClean="0"/>
              <a:t>“hello world” </a:t>
            </a:r>
            <a:r>
              <a:rPr lang="ko-KR" altLang="en-US" dirty="0" smtClean="0"/>
              <a:t>처럼 긴 단어일 경우 저 조그만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 들어갈 공간에 다 </a:t>
            </a:r>
            <a:r>
              <a:rPr lang="ko-KR" altLang="en-US" dirty="0" err="1" smtClean="0"/>
              <a:t>안들어간다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이 </a:t>
            </a:r>
            <a:r>
              <a:rPr lang="en-US" altLang="ko-KR" dirty="0" smtClean="0"/>
              <a:t>hello world</a:t>
            </a:r>
            <a:r>
              <a:rPr lang="ko-KR" altLang="en-US" dirty="0" smtClean="0"/>
              <a:t>라는 값 자체는 꽤 중요하다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어떻게 해결할 것인가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664822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 만들어보자</a:t>
            </a:r>
            <a:r>
              <a:rPr lang="en-US" altLang="ko-KR" dirty="0" smtClean="0">
                <a:solidFill>
                  <a:schemeClr val="bg1"/>
                </a:solidFill>
              </a:rPr>
              <a:t>. Native</a:t>
            </a:r>
            <a:r>
              <a:rPr lang="ko-KR" altLang="en-US" dirty="0" smtClean="0">
                <a:solidFill>
                  <a:schemeClr val="bg1"/>
                </a:solidFill>
              </a:rPr>
              <a:t>의 경우 </a:t>
            </a:r>
            <a:r>
              <a:rPr lang="en-US" altLang="ko-KR" dirty="0" smtClean="0">
                <a:solidFill>
                  <a:schemeClr val="bg1"/>
                </a:solidFill>
              </a:rPr>
              <a:t>print( 3 + ) </a:t>
            </a:r>
            <a:r>
              <a:rPr lang="ko-KR" altLang="en-US" dirty="0" smtClean="0">
                <a:solidFill>
                  <a:schemeClr val="bg1"/>
                </a:solidFill>
              </a:rPr>
              <a:t>와 동일하다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1570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9" name="직사각형 78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이렇게 </a:t>
            </a:r>
            <a:r>
              <a:rPr lang="ko-KR" altLang="en-US" dirty="0" err="1" smtClean="0"/>
              <a:t>놀데가</a:t>
            </a:r>
            <a:r>
              <a:rPr lang="ko-KR" altLang="en-US" dirty="0" smtClean="0"/>
              <a:t> 없어서 겹치는 경우는 어떻게 하는가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2993507" y="2514865"/>
            <a:ext cx="936535" cy="9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2446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6" y="2330848"/>
            <a:ext cx="936104" cy="1290806"/>
            <a:chOff x="6192181" y="3104964"/>
            <a:chExt cx="936104" cy="1290806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3" y="4116122"/>
              <a:ext cx="360040" cy="27964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993507" y="2514865"/>
            <a:ext cx="936535" cy="927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중간을 떼어내면 같이 딸려오는 형태로 만들면 편집이 좀 수월할 것이다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2262123" y="1493754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3098743" y="1324067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51947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위의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Native</a:t>
            </a:r>
            <a:r>
              <a:rPr lang="ko-KR" altLang="en-US" dirty="0" smtClean="0">
                <a:solidFill>
                  <a:schemeClr val="bg1"/>
                </a:solidFill>
              </a:rPr>
              <a:t>로 코딩하면 </a:t>
            </a:r>
            <a:r>
              <a:rPr lang="en-US" altLang="ko-KR" dirty="0" smtClean="0">
                <a:solidFill>
                  <a:schemeClr val="bg1"/>
                </a:solidFill>
              </a:rPr>
              <a:t>print( foo(</a:t>
            </a:r>
            <a:r>
              <a:rPr lang="en-US" altLang="ko-KR" dirty="0" err="1" smtClean="0">
                <a:solidFill>
                  <a:schemeClr val="bg1"/>
                </a:solidFill>
              </a:rPr>
              <a:t>selector.getNode</a:t>
            </a:r>
            <a:r>
              <a:rPr lang="en-US" altLang="ko-KR" dirty="0" smtClean="0">
                <a:solidFill>
                  <a:schemeClr val="bg1"/>
                </a:solidFill>
              </a:rPr>
              <a:t>().</a:t>
            </a:r>
            <a:r>
              <a:rPr lang="en-US" altLang="ko-KR" dirty="0" err="1" smtClean="0">
                <a:solidFill>
                  <a:schemeClr val="bg1"/>
                </a:solidFill>
              </a:rPr>
              <a:t>getAge</a:t>
            </a:r>
            <a:r>
              <a:rPr lang="en-US" altLang="ko-KR" dirty="0" smtClean="0">
                <a:solidFill>
                  <a:schemeClr val="bg1"/>
                </a:solidFill>
              </a:rPr>
              <a:t>(), 5) + 3);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213850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중간 </a:t>
            </a:r>
            <a:r>
              <a:rPr lang="ko-KR" altLang="en-US" dirty="0" err="1" smtClean="0">
                <a:solidFill>
                  <a:schemeClr val="bg1"/>
                </a:solidFill>
              </a:rPr>
              <a:t>중간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이런식으로</a:t>
            </a:r>
            <a:r>
              <a:rPr lang="ko-KR" altLang="en-US" dirty="0" smtClean="0">
                <a:solidFill>
                  <a:schemeClr val="bg1"/>
                </a:solidFill>
              </a:rPr>
              <a:t> 흐름을 알 수 있도록 애니메이션을 넣어준다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77353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타일이 많아지면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타일이 </a:t>
            </a:r>
            <a:r>
              <a:rPr lang="en-US" altLang="ko-KR" dirty="0" smtClean="0"/>
              <a:t>INPUT</a:t>
            </a:r>
            <a:r>
              <a:rPr lang="ko-KR" altLang="en-US" dirty="0" smtClean="0"/>
              <a:t>이고 어느 타일이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인지 잘 분간이 </a:t>
            </a:r>
            <a:r>
              <a:rPr lang="ko-KR" altLang="en-US" dirty="0" err="1" smtClean="0"/>
              <a:t>안가지</a:t>
            </a:r>
            <a:r>
              <a:rPr lang="ko-KR" altLang="en-US" dirty="0" smtClean="0"/>
              <a:t> 않을까</a:t>
            </a:r>
            <a:r>
              <a:rPr lang="en-US" altLang="ko-KR" dirty="0" smtClean="0"/>
              <a:t>?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텍스쳐만</a:t>
            </a:r>
            <a:r>
              <a:rPr lang="ko-KR" altLang="en-US" dirty="0" smtClean="0"/>
              <a:t> 바꿔서 해결이 가능할 건가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26584260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 복잡한 걸 만들어보자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dirty="0" smtClean="0">
                <a:solidFill>
                  <a:schemeClr val="bg1"/>
                </a:solidFill>
              </a:rPr>
              <a:t> 좋은가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6103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더 복잡한 걸 만들어보자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가독성이</a:t>
            </a:r>
            <a:r>
              <a:rPr lang="ko-KR" altLang="en-US" dirty="0" smtClean="0">
                <a:solidFill>
                  <a:schemeClr val="bg1"/>
                </a:solidFill>
              </a:rPr>
              <a:t> 좋은가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이런 부분들을 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 타일들이 어디에 영향을 주고 있는지가 직관적으로 보이지 않는데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해결법은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0659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직사각형 147"/>
          <p:cNvSpPr/>
          <p:nvPr/>
        </p:nvSpPr>
        <p:spPr>
          <a:xfrm>
            <a:off x="3835124" y="562956"/>
            <a:ext cx="2572258" cy="2096416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707904" y="404664"/>
            <a:ext cx="2572258" cy="209641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5922098"/>
            <a:ext cx="9144000" cy="9359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큰 줄기를 제외한 것들을 </a:t>
            </a:r>
            <a:r>
              <a:rPr lang="en-US" altLang="ko-KR" dirty="0" smtClean="0">
                <a:solidFill>
                  <a:schemeClr val="bg1"/>
                </a:solidFill>
              </a:rPr>
              <a:t>hide </a:t>
            </a:r>
            <a:r>
              <a:rPr lang="ko-KR" altLang="en-US" dirty="0" smtClean="0">
                <a:solidFill>
                  <a:schemeClr val="bg1"/>
                </a:solidFill>
              </a:rPr>
              <a:t>시키면 어떨까</a:t>
            </a:r>
            <a:r>
              <a:rPr lang="en-US" altLang="ko-KR" dirty="0" smtClean="0">
                <a:solidFill>
                  <a:schemeClr val="bg1"/>
                </a:solidFill>
              </a:rPr>
              <a:t>? </a:t>
            </a:r>
            <a:r>
              <a:rPr lang="ko-KR" altLang="en-US" dirty="0" smtClean="0">
                <a:solidFill>
                  <a:schemeClr val="bg1"/>
                </a:solidFill>
              </a:rPr>
              <a:t>그리고 커서를 올리면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이는</a:t>
            </a:r>
            <a:r>
              <a:rPr lang="en-US" altLang="ko-KR" dirty="0" smtClean="0">
                <a:solidFill>
                  <a:schemeClr val="bg1"/>
                </a:solidFill>
              </a:rPr>
              <a:t>, Native</a:t>
            </a:r>
            <a:r>
              <a:rPr lang="ko-KR" altLang="en-US" dirty="0" smtClean="0">
                <a:solidFill>
                  <a:schemeClr val="bg1"/>
                </a:solidFill>
              </a:rPr>
              <a:t>로 치면 </a:t>
            </a:r>
            <a:r>
              <a:rPr lang="en-US" altLang="ko-KR" dirty="0" smtClean="0">
                <a:solidFill>
                  <a:schemeClr val="bg1"/>
                </a:solidFill>
              </a:rPr>
              <a:t>print(….) </a:t>
            </a:r>
            <a:r>
              <a:rPr lang="ko-KR" altLang="en-US" dirty="0" smtClean="0">
                <a:solidFill>
                  <a:schemeClr val="bg1"/>
                </a:solidFill>
              </a:rPr>
              <a:t>인 상태인 것이다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rgbClr val="FFFF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280162" y="2505501"/>
            <a:ext cx="271141" cy="303200"/>
          </a:xfrm>
          <a:prstGeom prst="rect">
            <a:avLst/>
          </a:prstGeom>
          <a:solidFill>
            <a:srgbClr val="FFFF00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오른쪽 화살표 4"/>
          <p:cNvSpPr/>
          <p:nvPr/>
        </p:nvSpPr>
        <p:spPr>
          <a:xfrm rot="13908090">
            <a:off x="4452731" y="2760258"/>
            <a:ext cx="306823" cy="179637"/>
          </a:xfrm>
          <a:prstGeom prst="rightArrow">
            <a:avLst>
              <a:gd name="adj1" fmla="val 56684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7330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순서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새로운 스크립트를 생성하면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월드맵이</a:t>
            </a:r>
            <a:r>
              <a:rPr lang="ko-KR" altLang="en-US" sz="1600" dirty="0" smtClean="0"/>
              <a:t> 텅 비어있다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사용자는 새로운 마을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마을에는 집이 아무것도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</a:t>
            </a:r>
            <a:r>
              <a:rPr lang="en-US" altLang="ko-KR" sz="1600" dirty="0" smtClean="0"/>
              <a:t>(=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하나 짓기로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집의 </a:t>
            </a:r>
            <a:r>
              <a:rPr lang="ko-KR" altLang="en-US" sz="1600" dirty="0" err="1" smtClean="0"/>
              <a:t>맵으로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집 </a:t>
            </a:r>
            <a:r>
              <a:rPr lang="ko-KR" altLang="en-US" sz="1600" dirty="0" err="1" smtClean="0"/>
              <a:t>맵에서</a:t>
            </a:r>
            <a:r>
              <a:rPr lang="ko-KR" altLang="en-US" sz="1600" dirty="0" smtClean="0"/>
              <a:t> 타일을 찍기 위해 타일 팔레트를 연다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 팔레트에서 원하는 타일을 선택하고 닫는다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타일을 배치하고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수정한다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하나의 타일은 하나의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함수호출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과 같다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따라서 하나의 타일은</a:t>
            </a:r>
            <a:r>
              <a:rPr lang="en-US" altLang="ko-KR" sz="1600" dirty="0" smtClean="0"/>
              <a:t>, INPUT, OUTPUT(</a:t>
            </a:r>
            <a:r>
              <a:rPr lang="ko-KR" altLang="en-US" sz="1600" dirty="0" err="1" smtClean="0"/>
              <a:t>반환값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함수정의부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값을 갖는다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사용자는 </a:t>
            </a:r>
            <a:r>
              <a:rPr lang="ko-KR" altLang="en-US" sz="1600" dirty="0" err="1" smtClean="0"/>
              <a:t>방금배치한</a:t>
            </a:r>
            <a:r>
              <a:rPr lang="ko-KR" altLang="en-US" sz="1600" dirty="0" smtClean="0"/>
              <a:t> 타일의 타일속성화면에 들어가서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을 채워줘야 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완성된 타일이 하나하나 모여가면서 집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완성한다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집을 하나 다지어가면서 마을을 완성한다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완성된 마을들이 모여서 하나의 프로그램이 완성된다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66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직사각형 152"/>
          <p:cNvSpPr/>
          <p:nvPr/>
        </p:nvSpPr>
        <p:spPr>
          <a:xfrm>
            <a:off x="5888357" y="481350"/>
            <a:ext cx="2044163" cy="204018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3950074" y="491974"/>
            <a:ext cx="1966652" cy="216018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1932006" y="491974"/>
            <a:ext cx="2014267" cy="216024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그리고 모두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시키면 각 </a:t>
            </a:r>
            <a:r>
              <a:rPr lang="en-US" altLang="ko-KR" dirty="0" smtClean="0">
                <a:solidFill>
                  <a:schemeClr val="bg1"/>
                </a:solidFill>
              </a:rPr>
              <a:t>reveal </a:t>
            </a:r>
            <a:r>
              <a:rPr lang="ko-KR" altLang="en-US" dirty="0" smtClean="0">
                <a:solidFill>
                  <a:schemeClr val="bg1"/>
                </a:solidFill>
              </a:rPr>
              <a:t>된 것들끼리 구분되도록 배경을 깔아준다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987824" y="620688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051720" y="1628800"/>
            <a:ext cx="1008112" cy="93610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28718"/>
            <a:chOff x="6156176" y="3104964"/>
            <a:chExt cx="1008112" cy="1228718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8" name="그룹 97"/>
          <p:cNvGrpSpPr/>
          <p:nvPr/>
        </p:nvGrpSpPr>
        <p:grpSpPr>
          <a:xfrm rot="16200000">
            <a:off x="4126413" y="2327288"/>
            <a:ext cx="936104" cy="1290808"/>
            <a:chOff x="6192181" y="3104964"/>
            <a:chExt cx="936104" cy="1290808"/>
          </a:xfrm>
        </p:grpSpPr>
        <p:grpSp>
          <p:nvGrpSpPr>
            <p:cNvPr id="99" name="그룹 98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01" name="직사각형 100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0" name="직사각형 99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" name="그룹 102"/>
          <p:cNvGrpSpPr/>
          <p:nvPr/>
        </p:nvGrpSpPr>
        <p:grpSpPr>
          <a:xfrm rot="16200000">
            <a:off x="3760512" y="1674686"/>
            <a:ext cx="1378378" cy="1014941"/>
            <a:chOff x="5569886" y="4218742"/>
            <a:chExt cx="1378378" cy="936104"/>
          </a:xfrm>
        </p:grpSpPr>
        <p:grpSp>
          <p:nvGrpSpPr>
            <p:cNvPr id="104" name="그룹 10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05" name="직사각형 10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9" name="그룹 108"/>
          <p:cNvGrpSpPr/>
          <p:nvPr/>
        </p:nvGrpSpPr>
        <p:grpSpPr>
          <a:xfrm>
            <a:off x="4597132" y="1504999"/>
            <a:ext cx="1296575" cy="1000022"/>
            <a:chOff x="5569886" y="4218742"/>
            <a:chExt cx="1378378" cy="936104"/>
          </a:xfrm>
        </p:grpSpPr>
        <p:grpSp>
          <p:nvGrpSpPr>
            <p:cNvPr id="110" name="그룹 109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1" name="직사각형 110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5" name="그룹 114"/>
          <p:cNvGrpSpPr/>
          <p:nvPr/>
        </p:nvGrpSpPr>
        <p:grpSpPr>
          <a:xfrm>
            <a:off x="4929763" y="564311"/>
            <a:ext cx="1008112" cy="1228718"/>
            <a:chOff x="6156176" y="3104964"/>
            <a:chExt cx="1008112" cy="1228718"/>
          </a:xfrm>
        </p:grpSpPr>
        <p:grpSp>
          <p:nvGrpSpPr>
            <p:cNvPr id="116" name="그룹 11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7" name="직사각형 116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0" name="그룹 119"/>
          <p:cNvGrpSpPr/>
          <p:nvPr/>
        </p:nvGrpSpPr>
        <p:grpSpPr>
          <a:xfrm rot="16200000">
            <a:off x="3146491" y="2356864"/>
            <a:ext cx="940600" cy="1229699"/>
            <a:chOff x="971600" y="1556792"/>
            <a:chExt cx="1008112" cy="1229699"/>
          </a:xfrm>
        </p:grpSpPr>
        <p:sp>
          <p:nvSpPr>
            <p:cNvPr id="121" name="직사각형 12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 rot="16200000">
            <a:off x="6080678" y="2337513"/>
            <a:ext cx="936104" cy="1290808"/>
            <a:chOff x="6192181" y="3104964"/>
            <a:chExt cx="936104" cy="1290808"/>
          </a:xfrm>
        </p:grpSpPr>
        <p:grpSp>
          <p:nvGrpSpPr>
            <p:cNvPr id="124" name="그룹 123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126" name="직사각형 125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5" name="직사각형 124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8" name="그룹 127"/>
          <p:cNvGrpSpPr/>
          <p:nvPr/>
        </p:nvGrpSpPr>
        <p:grpSpPr>
          <a:xfrm rot="16200000">
            <a:off x="5714777" y="1684911"/>
            <a:ext cx="1378378" cy="1014941"/>
            <a:chOff x="5569886" y="4218742"/>
            <a:chExt cx="1378378" cy="936104"/>
          </a:xfrm>
        </p:grpSpPr>
        <p:grpSp>
          <p:nvGrpSpPr>
            <p:cNvPr id="129" name="그룹 128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130" name="직사각형 129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4" name="그룹 133"/>
          <p:cNvGrpSpPr/>
          <p:nvPr/>
        </p:nvGrpSpPr>
        <p:grpSpPr>
          <a:xfrm>
            <a:off x="6551397" y="1515224"/>
            <a:ext cx="1296575" cy="1000022"/>
            <a:chOff x="5569886" y="4218742"/>
            <a:chExt cx="1378378" cy="936104"/>
          </a:xfrm>
        </p:grpSpPr>
        <p:grpSp>
          <p:nvGrpSpPr>
            <p:cNvPr id="135" name="그룹 134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직사각형 135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6884028" y="574536"/>
            <a:ext cx="1008112" cy="1228718"/>
            <a:chOff x="6156176" y="3104964"/>
            <a:chExt cx="1008112" cy="1228718"/>
          </a:xfrm>
        </p:grpSpPr>
        <p:grpSp>
          <p:nvGrpSpPr>
            <p:cNvPr id="141" name="그룹 140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6498700" y="4041067"/>
              <a:ext cx="341552" cy="292615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/>
          <p:cNvGrpSpPr/>
          <p:nvPr/>
        </p:nvGrpSpPr>
        <p:grpSpPr>
          <a:xfrm rot="16200000">
            <a:off x="5100756" y="2367089"/>
            <a:ext cx="940600" cy="1229699"/>
            <a:chOff x="971600" y="1556792"/>
            <a:chExt cx="1008112" cy="1229699"/>
          </a:xfrm>
        </p:grpSpPr>
        <p:sp>
          <p:nvSpPr>
            <p:cNvPr id="146" name="직사각형 1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1331640" y="1556792"/>
              <a:ext cx="288032" cy="122969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3591370" y="1556792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타원 148"/>
          <p:cNvSpPr/>
          <p:nvPr/>
        </p:nvSpPr>
        <p:spPr>
          <a:xfrm>
            <a:off x="5469687" y="1555310"/>
            <a:ext cx="716900" cy="864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1145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err="1" smtClean="0"/>
              <a:t>가독성이</a:t>
            </a:r>
            <a:r>
              <a:rPr lang="ko-KR" altLang="en-US" dirty="0" smtClean="0"/>
              <a:t> 과연 </a:t>
            </a:r>
            <a:r>
              <a:rPr lang="en-US" altLang="ko-KR" dirty="0" smtClean="0"/>
              <a:t>Native </a:t>
            </a:r>
            <a:r>
              <a:rPr lang="ko-KR" altLang="en-US" dirty="0" smtClean="0"/>
              <a:t>보다 좋다고 볼 수 있는가</a:t>
            </a:r>
            <a:r>
              <a:rPr lang="en-US" altLang="ko-KR" dirty="0" smtClean="0"/>
              <a:t>?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1067310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값도 바로 적을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직사각형 59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값을 저장하고 변수를 참조하고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호출하고 하는 내용들은 없다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138853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 rot="16200000">
            <a:off x="2999693" y="2503661"/>
            <a:ext cx="940600" cy="936104"/>
            <a:chOff x="971600" y="1556792"/>
            <a:chExt cx="1008112" cy="936104"/>
          </a:xfrm>
        </p:grpSpPr>
        <p:sp>
          <p:nvSpPr>
            <p:cNvPr id="61" name="직사각형 6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위의 </a:t>
            </a:r>
            <a:r>
              <a:rPr lang="ko-KR" altLang="en-US" dirty="0" err="1" smtClean="0">
                <a:solidFill>
                  <a:schemeClr val="bg1"/>
                </a:solidFill>
              </a:rPr>
              <a:t>로직을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Native</a:t>
            </a:r>
            <a:r>
              <a:rPr lang="ko-KR" altLang="en-US" dirty="0" smtClean="0">
                <a:solidFill>
                  <a:schemeClr val="bg1"/>
                </a:solidFill>
              </a:rPr>
              <a:t>로 코딩하면 </a:t>
            </a:r>
            <a:r>
              <a:rPr lang="en-US" altLang="ko-KR" dirty="0" smtClean="0">
                <a:solidFill>
                  <a:schemeClr val="bg1"/>
                </a:solidFill>
              </a:rPr>
              <a:t>print( foo(</a:t>
            </a:r>
            <a:r>
              <a:rPr lang="en-US" altLang="ko-KR" dirty="0" err="1" smtClean="0">
                <a:solidFill>
                  <a:schemeClr val="bg1"/>
                </a:solidFill>
              </a:rPr>
              <a:t>selector.getNode</a:t>
            </a:r>
            <a:r>
              <a:rPr lang="en-US" altLang="ko-KR" dirty="0" smtClean="0">
                <a:solidFill>
                  <a:schemeClr val="bg1"/>
                </a:solidFill>
              </a:rPr>
              <a:t>().</a:t>
            </a:r>
            <a:r>
              <a:rPr lang="en-US" altLang="ko-KR" dirty="0" err="1" smtClean="0">
                <a:solidFill>
                  <a:schemeClr val="bg1"/>
                </a:solidFill>
              </a:rPr>
              <a:t>getAge</a:t>
            </a:r>
            <a:r>
              <a:rPr lang="en-US" altLang="ko-KR" dirty="0" smtClean="0">
                <a:solidFill>
                  <a:schemeClr val="bg1"/>
                </a:solidFill>
              </a:rPr>
              <a:t>(), 5) + 3);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2902020" y="4378117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971600" y="1569805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1980858" y="4378118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72746" y="3442014"/>
            <a:ext cx="1008112" cy="936104"/>
            <a:chOff x="971600" y="1556792"/>
            <a:chExt cx="1008112" cy="936104"/>
          </a:xfrm>
        </p:grpSpPr>
        <p:sp>
          <p:nvSpPr>
            <p:cNvPr id="35" name="직사각형 34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972746" y="4378118"/>
            <a:ext cx="1008112" cy="936104"/>
            <a:chOff x="971600" y="1556792"/>
            <a:chExt cx="1008112" cy="936104"/>
          </a:xfrm>
        </p:grpSpPr>
        <p:sp>
          <p:nvSpPr>
            <p:cNvPr id="53" name="직사각형 52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1331640" y="1556792"/>
              <a:ext cx="288032" cy="60787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`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619672" y="1885020"/>
              <a:ext cx="360040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 rot="16200000">
            <a:off x="2162748" y="2330848"/>
            <a:ext cx="936104" cy="1290808"/>
            <a:chOff x="6192181" y="3104964"/>
            <a:chExt cx="936104" cy="1290808"/>
          </a:xfrm>
        </p:grpSpPr>
        <p:grpSp>
          <p:nvGrpSpPr>
            <p:cNvPr id="46" name="그룹 45"/>
            <p:cNvGrpSpPr/>
            <p:nvPr/>
          </p:nvGrpSpPr>
          <p:grpSpPr>
            <a:xfrm>
              <a:off x="6192181" y="3104964"/>
              <a:ext cx="936104" cy="1008112"/>
              <a:chOff x="3968317" y="4234924"/>
              <a:chExt cx="936104" cy="1008112"/>
            </a:xfrm>
          </p:grpSpPr>
          <p:sp>
            <p:nvSpPr>
              <p:cNvPr id="48" name="직사각형 47"/>
              <p:cNvSpPr/>
              <p:nvPr/>
            </p:nvSpPr>
            <p:spPr>
              <a:xfrm rot="5400000">
                <a:off x="3932313" y="4270928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print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6480214" y="4113078"/>
              <a:ext cx="360040" cy="28269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971600" y="2505909"/>
            <a:ext cx="1296144" cy="936104"/>
            <a:chOff x="971600" y="1556792"/>
            <a:chExt cx="1296144" cy="936104"/>
          </a:xfrm>
        </p:grpSpPr>
        <p:sp>
          <p:nvSpPr>
            <p:cNvPr id="32" name="직사각형 3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2345435" y="2510924"/>
            <a:ext cx="288032" cy="2825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 rot="16200000">
            <a:off x="1796847" y="1678246"/>
            <a:ext cx="1378378" cy="1014941"/>
            <a:chOff x="5569886" y="4218742"/>
            <a:chExt cx="1378378" cy="936104"/>
          </a:xfrm>
        </p:grpSpPr>
        <p:grpSp>
          <p:nvGrpSpPr>
            <p:cNvPr id="66" name="그룹 65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add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4640361" y="4572531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2633467" y="1508559"/>
            <a:ext cx="1296575" cy="1000022"/>
            <a:chOff x="5569886" y="4218742"/>
            <a:chExt cx="1378378" cy="936104"/>
          </a:xfrm>
        </p:grpSpPr>
        <p:grpSp>
          <p:nvGrpSpPr>
            <p:cNvPr id="74" name="그룹 73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76" name="직사각형 7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foo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4639610" y="4567623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5" name="직사각형 74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2966098" y="567871"/>
            <a:ext cx="1008112" cy="1215752"/>
            <a:chOff x="6156176" y="3104964"/>
            <a:chExt cx="1008112" cy="1215752"/>
          </a:xfrm>
        </p:grpSpPr>
        <p:grpSp>
          <p:nvGrpSpPr>
            <p:cNvPr id="56" name="그룹 55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 smtClean="0">
                    <a:solidFill>
                      <a:schemeClr val="tx1"/>
                    </a:solidFill>
                  </a:rPr>
                  <a:t>getAge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098054" y="4234924"/>
                <a:ext cx="720080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selector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직사각형 5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" name="그룹 62"/>
          <p:cNvGrpSpPr/>
          <p:nvPr/>
        </p:nvGrpSpPr>
        <p:grpSpPr>
          <a:xfrm rot="16200000">
            <a:off x="3907884" y="2506888"/>
            <a:ext cx="940600" cy="936104"/>
            <a:chOff x="971600" y="1556792"/>
            <a:chExt cx="1008112" cy="936104"/>
          </a:xfrm>
        </p:grpSpPr>
        <p:sp>
          <p:nvSpPr>
            <p:cNvPr id="64" name="직사각형 63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" name="그룹 80"/>
          <p:cNvGrpSpPr/>
          <p:nvPr/>
        </p:nvGrpSpPr>
        <p:grpSpPr>
          <a:xfrm rot="16200000">
            <a:off x="4835986" y="2503660"/>
            <a:ext cx="940600" cy="936104"/>
            <a:chOff x="971600" y="1556792"/>
            <a:chExt cx="1008112" cy="936104"/>
          </a:xfrm>
        </p:grpSpPr>
        <p:sp>
          <p:nvSpPr>
            <p:cNvPr id="82" name="직사각형 8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174892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타일은 크게 위와 같은 종류가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1600" y="1703534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123728" y="1703534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123728" y="638087"/>
            <a:ext cx="1296144" cy="936104"/>
            <a:chOff x="971600" y="1556792"/>
            <a:chExt cx="1296144" cy="936104"/>
          </a:xfrm>
        </p:grpSpPr>
        <p:sp>
          <p:nvSpPr>
            <p:cNvPr id="46" name="직사각형 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3275856" y="1703534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43893" y="2806253"/>
            <a:ext cx="1368152" cy="936104"/>
            <a:chOff x="3419872" y="4082524"/>
            <a:chExt cx="1368152" cy="936104"/>
          </a:xfrm>
        </p:grpSpPr>
        <p:grpSp>
          <p:nvGrpSpPr>
            <p:cNvPr id="65" name="그룹 64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123728" y="3841084"/>
            <a:ext cx="1008112" cy="1215752"/>
            <a:chOff x="6156176" y="3104964"/>
            <a:chExt cx="1008112" cy="1215752"/>
          </a:xfrm>
        </p:grpSpPr>
        <p:grpSp>
          <p:nvGrpSpPr>
            <p:cNvPr id="58" name="그룹 57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18519" y="3851820"/>
            <a:ext cx="1378378" cy="936104"/>
            <a:chOff x="5569886" y="4218742"/>
            <a:chExt cx="1378378" cy="936104"/>
          </a:xfrm>
        </p:grpSpPr>
        <p:grpSp>
          <p:nvGrpSpPr>
            <p:cNvPr id="63" name="그룹 62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162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71600" y="620688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START</a:t>
            </a:r>
            <a:endParaRPr lang="ko-KR" altLang="en-US" dirty="0"/>
          </a:p>
        </p:txBody>
      </p:sp>
      <p:sp>
        <p:nvSpPr>
          <p:cNvPr id="41" name="직사각형 40"/>
          <p:cNvSpPr/>
          <p:nvPr/>
        </p:nvSpPr>
        <p:spPr>
          <a:xfrm>
            <a:off x="971600" y="1703534"/>
            <a:ext cx="1008112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END</a:t>
            </a:r>
            <a:endParaRPr lang="ko-KR" altLang="en-US" dirty="0"/>
          </a:p>
        </p:txBody>
      </p:sp>
      <p:grpSp>
        <p:nvGrpSpPr>
          <p:cNvPr id="44" name="그룹 43"/>
          <p:cNvGrpSpPr/>
          <p:nvPr/>
        </p:nvGrpSpPr>
        <p:grpSpPr>
          <a:xfrm>
            <a:off x="2123728" y="1703534"/>
            <a:ext cx="1008112" cy="936104"/>
            <a:chOff x="971600" y="1556792"/>
            <a:chExt cx="1008112" cy="936104"/>
          </a:xfrm>
        </p:grpSpPr>
        <p:sp>
          <p:nvSpPr>
            <p:cNvPr id="42" name="직사각형 41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2123728" y="638087"/>
            <a:ext cx="1296144" cy="936104"/>
            <a:chOff x="971600" y="1556792"/>
            <a:chExt cx="1296144" cy="936104"/>
          </a:xfrm>
        </p:grpSpPr>
        <p:sp>
          <p:nvSpPr>
            <p:cNvPr id="46" name="직사각형 45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1619672" y="1885020"/>
              <a:ext cx="648072" cy="27964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/>
          <p:cNvGrpSpPr/>
          <p:nvPr/>
        </p:nvGrpSpPr>
        <p:grpSpPr>
          <a:xfrm rot="5400000">
            <a:off x="3275856" y="1703534"/>
            <a:ext cx="936104" cy="936104"/>
            <a:chOff x="971600" y="1556792"/>
            <a:chExt cx="1008112" cy="936104"/>
          </a:xfrm>
        </p:grpSpPr>
        <p:sp>
          <p:nvSpPr>
            <p:cNvPr id="51" name="직사각형 50"/>
            <p:cNvSpPr/>
            <p:nvPr/>
          </p:nvSpPr>
          <p:spPr>
            <a:xfrm>
              <a:off x="971600" y="1556792"/>
              <a:ext cx="1008112" cy="9361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331640" y="1556792"/>
              <a:ext cx="288032" cy="93610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643893" y="2806253"/>
            <a:ext cx="1368152" cy="936104"/>
            <a:chOff x="3419872" y="4082524"/>
            <a:chExt cx="1368152" cy="936104"/>
          </a:xfrm>
        </p:grpSpPr>
        <p:grpSp>
          <p:nvGrpSpPr>
            <p:cNvPr id="65" name="그룹 64"/>
            <p:cNvGrpSpPr/>
            <p:nvPr/>
          </p:nvGrpSpPr>
          <p:grpSpPr>
            <a:xfrm>
              <a:off x="3779912" y="4082524"/>
              <a:ext cx="1008112" cy="936104"/>
              <a:chOff x="3779912" y="4082524"/>
              <a:chExt cx="1008112" cy="936104"/>
            </a:xfrm>
          </p:grpSpPr>
          <p:sp>
            <p:nvSpPr>
              <p:cNvPr id="54" name="직사각형 53"/>
              <p:cNvSpPr/>
              <p:nvPr/>
            </p:nvSpPr>
            <p:spPr>
              <a:xfrm>
                <a:off x="3779912" y="40825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4139952" y="40825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4484844" y="442728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4148152" y="4714589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6" name="직사각형 65"/>
            <p:cNvSpPr/>
            <p:nvPr/>
          </p:nvSpPr>
          <p:spPr>
            <a:xfrm>
              <a:off x="3419872" y="4419802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2123728" y="3841084"/>
            <a:ext cx="1008112" cy="1215752"/>
            <a:chOff x="6156176" y="3104964"/>
            <a:chExt cx="1008112" cy="1215752"/>
          </a:xfrm>
        </p:grpSpPr>
        <p:grpSp>
          <p:nvGrpSpPr>
            <p:cNvPr id="58" name="그룹 57"/>
            <p:cNvGrpSpPr/>
            <p:nvPr/>
          </p:nvGrpSpPr>
          <p:grpSpPr>
            <a:xfrm>
              <a:off x="6156176" y="3104964"/>
              <a:ext cx="1008112" cy="936104"/>
              <a:chOff x="3932312" y="4234924"/>
              <a:chExt cx="1008112" cy="936104"/>
            </a:xfrm>
          </p:grpSpPr>
          <p:sp>
            <p:nvSpPr>
              <p:cNvPr id="56" name="직사각형 55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7" name="직사각형 56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6480212" y="4041068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618519" y="3851820"/>
            <a:ext cx="1378378" cy="936104"/>
            <a:chOff x="5569886" y="4218742"/>
            <a:chExt cx="1378378" cy="936104"/>
          </a:xfrm>
        </p:grpSpPr>
        <p:grpSp>
          <p:nvGrpSpPr>
            <p:cNvPr id="63" name="그룹 62"/>
            <p:cNvGrpSpPr/>
            <p:nvPr/>
          </p:nvGrpSpPr>
          <p:grpSpPr>
            <a:xfrm>
              <a:off x="5940152" y="4218742"/>
              <a:ext cx="1008112" cy="936104"/>
              <a:chOff x="3932312" y="4234924"/>
              <a:chExt cx="1008112" cy="936104"/>
            </a:xfrm>
          </p:grpSpPr>
          <p:sp>
            <p:nvSpPr>
              <p:cNvPr id="60" name="직사각형 59"/>
              <p:cNvSpPr/>
              <p:nvPr/>
            </p:nvSpPr>
            <p:spPr>
              <a:xfrm>
                <a:off x="3932312" y="4234924"/>
                <a:ext cx="1008112" cy="9361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4292352" y="4234924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4296746" y="4862268"/>
                <a:ext cx="288032" cy="28258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직사각형 68"/>
            <p:cNvSpPr/>
            <p:nvPr/>
          </p:nvSpPr>
          <p:spPr>
            <a:xfrm>
              <a:off x="5569886" y="4557815"/>
              <a:ext cx="360040" cy="279648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71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4" y="306896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Coding </a:t>
            </a:r>
            <a:r>
              <a:rPr lang="en-US" altLang="ko-KR" sz="5400" dirty="0" smtClean="0"/>
              <a:t>Concept Ideation</a:t>
            </a:r>
          </a:p>
          <a:p>
            <a:pPr marL="1143000" lvl="1" indent="-685800">
              <a:buFont typeface="Arial" panose="020B0604020202020204" pitchFamily="34" charset="0"/>
              <a:buChar char="•"/>
            </a:pPr>
            <a:r>
              <a:rPr lang="en-US" altLang="ko-KR" sz="5400" dirty="0" smtClean="0"/>
              <a:t>#2 Hybrid</a:t>
            </a:r>
            <a:endParaRPr lang="en-US" altLang="ko-KR" sz="5400" dirty="0" smtClean="0"/>
          </a:p>
        </p:txBody>
      </p:sp>
    </p:spTree>
    <p:extLst>
      <p:ext uri="{BB962C8B-B14F-4D97-AF65-F5344CB8AC3E}">
        <p14:creationId xmlns:p14="http://schemas.microsoft.com/office/powerpoint/2010/main" val="170040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ko-KR" dirty="0" smtClean="0"/>
              <a:t>Coding Concept Ideation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이 기안은 매우 단순하다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코딩하는 이 </a:t>
            </a:r>
            <a:r>
              <a:rPr lang="ko-KR" altLang="en-US" dirty="0" err="1" smtClean="0"/>
              <a:t>디테일한</a:t>
            </a:r>
            <a:r>
              <a:rPr lang="ko-KR" altLang="en-US" dirty="0" smtClean="0"/>
              <a:t> 부분은 텍스트 기반의 코딩이 월등히 </a:t>
            </a:r>
            <a:r>
              <a:rPr lang="ko-KR" altLang="en-US" dirty="0" err="1" smtClean="0"/>
              <a:t>우월하니까</a:t>
            </a:r>
            <a:r>
              <a:rPr lang="ko-KR" altLang="en-US" dirty="0" smtClean="0"/>
              <a:t> 이건 코딩으로 그대로 가고</a:t>
            </a:r>
            <a:r>
              <a:rPr lang="en-US" altLang="ko-KR" dirty="0" smtClean="0"/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메소드들을</a:t>
            </a:r>
            <a:r>
              <a:rPr lang="ko-KR" altLang="en-US" dirty="0" smtClean="0"/>
              <a:t> 상호작용하는 거시적인 부분들은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사용하자는 아이디어다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501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클래스의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메소드들</a:t>
            </a:r>
            <a:r>
              <a:rPr lang="en-US" altLang="ko-KR" dirty="0" smtClean="0">
                <a:solidFill>
                  <a:schemeClr val="bg1"/>
                </a:solidFill>
              </a:rPr>
              <a:t>.. </a:t>
            </a:r>
            <a:r>
              <a:rPr lang="ko-KR" altLang="en-US" dirty="0" smtClean="0">
                <a:solidFill>
                  <a:schemeClr val="bg1"/>
                </a:solidFill>
              </a:rPr>
              <a:t>이 중 하나를 선택하면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725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메소드의</a:t>
            </a:r>
            <a:r>
              <a:rPr lang="ko-KR" altLang="en-US" dirty="0" smtClean="0">
                <a:solidFill>
                  <a:schemeClr val="bg1"/>
                </a:solidFill>
              </a:rPr>
              <a:t> 코딩은 텍스트로 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print( foo(selector(3).</a:t>
            </a:r>
            <a:r>
              <a:rPr lang="en-US" altLang="ko-KR" dirty="0" err="1" smtClean="0">
                <a:solidFill>
                  <a:schemeClr val="tx1"/>
                </a:solidFill>
              </a:rPr>
              <a:t>getNode</a:t>
            </a:r>
            <a:r>
              <a:rPr lang="en-US" altLang="ko-KR" dirty="0" smtClean="0">
                <a:solidFill>
                  <a:schemeClr val="tx1"/>
                </a:solidFill>
              </a:rPr>
              <a:t>().</a:t>
            </a:r>
            <a:r>
              <a:rPr lang="en-US" altLang="ko-KR" dirty="0" err="1" smtClean="0">
                <a:solidFill>
                  <a:schemeClr val="tx1"/>
                </a:solidFill>
              </a:rPr>
              <a:t>getAge</a:t>
            </a:r>
            <a:r>
              <a:rPr lang="en-US" altLang="ko-KR" dirty="0" smtClean="0">
                <a:solidFill>
                  <a:schemeClr val="tx1"/>
                </a:solidFill>
              </a:rPr>
              <a:t>(), 5) + 3)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40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스크립트를 생성하면 </a:t>
            </a:r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월드맵이</a:t>
            </a:r>
            <a:r>
              <a:rPr lang="ko-KR" altLang="en-US" dirty="0" smtClean="0">
                <a:solidFill>
                  <a:schemeClr val="bg1"/>
                </a:solidFill>
              </a:rPr>
              <a:t> 나온다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클래스의 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메소드들</a:t>
            </a:r>
            <a:r>
              <a:rPr lang="en-US" altLang="ko-KR" dirty="0" smtClean="0">
                <a:solidFill>
                  <a:schemeClr val="bg1"/>
                </a:solidFill>
              </a:rPr>
              <a:t>.. </a:t>
            </a:r>
            <a:r>
              <a:rPr lang="ko-KR" altLang="en-US" dirty="0" smtClean="0">
                <a:solidFill>
                  <a:schemeClr val="bg1"/>
                </a:solidFill>
              </a:rPr>
              <a:t>이 중 하나를 선택하면</a:t>
            </a:r>
            <a:r>
              <a:rPr lang="en-US" altLang="ko-KR" dirty="0" smtClean="0">
                <a:solidFill>
                  <a:schemeClr val="bg1"/>
                </a:solidFill>
              </a:rPr>
              <a:t>,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직사각형 65"/>
          <p:cNvSpPr/>
          <p:nvPr/>
        </p:nvSpPr>
        <p:spPr>
          <a:xfrm>
            <a:off x="2555776" y="267114"/>
            <a:ext cx="6754721" cy="62582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 print( foo(selector(3).</a:t>
            </a:r>
            <a:r>
              <a:rPr lang="en-US" altLang="ko-KR" dirty="0" err="1" smtClean="0">
                <a:solidFill>
                  <a:schemeClr val="tx1"/>
                </a:solidFill>
              </a:rPr>
              <a:t>getNode</a:t>
            </a:r>
            <a:r>
              <a:rPr lang="en-US" altLang="ko-KR" dirty="0" smtClean="0">
                <a:solidFill>
                  <a:schemeClr val="tx1"/>
                </a:solidFill>
              </a:rPr>
              <a:t>().</a:t>
            </a:r>
            <a:r>
              <a:rPr lang="en-US" altLang="ko-KR" dirty="0" err="1" smtClean="0">
                <a:solidFill>
                  <a:schemeClr val="tx1"/>
                </a:solidFill>
              </a:rPr>
              <a:t>getAge</a:t>
            </a:r>
            <a:r>
              <a:rPr lang="en-US" altLang="ko-KR" dirty="0" smtClean="0">
                <a:solidFill>
                  <a:schemeClr val="tx1"/>
                </a:solidFill>
              </a:rPr>
              <a:t>(), 5) + 3)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일반인이 도저히 하고싶다는 생각이 들지 않을 것이다</a:t>
            </a:r>
            <a:r>
              <a:rPr lang="en-US" altLang="ko-KR" dirty="0" smtClean="0"/>
              <a:t>.</a:t>
            </a:r>
          </a:p>
          <a:p>
            <a:pPr algn="ctr"/>
            <a:r>
              <a:rPr lang="en-US" altLang="ko-KR" dirty="0" smtClean="0"/>
              <a:t>Q. </a:t>
            </a:r>
            <a:r>
              <a:rPr lang="ko-KR" altLang="en-US" dirty="0" err="1" smtClean="0"/>
              <a:t>파이썬에다가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UI </a:t>
            </a:r>
            <a:r>
              <a:rPr lang="ko-KR" altLang="en-US" dirty="0" err="1" smtClean="0"/>
              <a:t>입힌거와</a:t>
            </a:r>
            <a:r>
              <a:rPr lang="ko-KR" altLang="en-US" dirty="0" smtClean="0"/>
              <a:t> 차이가 뭐냐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Q. </a:t>
            </a:r>
            <a:r>
              <a:rPr lang="ko-KR" altLang="en-US" dirty="0" smtClean="0"/>
              <a:t>이걸 </a:t>
            </a:r>
            <a:r>
              <a:rPr lang="ko-KR" altLang="en-US" dirty="0" err="1" smtClean="0"/>
              <a:t>비주얼</a:t>
            </a:r>
            <a:r>
              <a:rPr lang="ko-KR" altLang="en-US" dirty="0" smtClean="0"/>
              <a:t> 프로그래밍이라 할 수 있는가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2703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마을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편집하기 위해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0" y="2204864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8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마을에는 어떠한 집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도 없다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2298</Words>
  <Application>Microsoft Office PowerPoint</Application>
  <PresentationFormat>화면 슬라이드 쇼(4:3)</PresentationFormat>
  <Paragraphs>538</Paragraphs>
  <Slides>70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70</vt:i4>
      </vt:variant>
    </vt:vector>
  </HeadingPairs>
  <TitlesOfParts>
    <vt:vector size="7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이태훈</cp:lastModifiedBy>
  <cp:revision>68</cp:revision>
  <dcterms:created xsi:type="dcterms:W3CDTF">2016-12-12T03:06:23Z</dcterms:created>
  <dcterms:modified xsi:type="dcterms:W3CDTF">2016-12-17T15:50:32Z</dcterms:modified>
</cp:coreProperties>
</file>