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98" r:id="rId4"/>
    <p:sldId id="293" r:id="rId5"/>
    <p:sldId id="299" r:id="rId6"/>
    <p:sldId id="300" r:id="rId7"/>
    <p:sldId id="289" r:id="rId8"/>
    <p:sldId id="259" r:id="rId9"/>
    <p:sldId id="302" r:id="rId10"/>
    <p:sldId id="288" r:id="rId11"/>
    <p:sldId id="258" r:id="rId12"/>
    <p:sldId id="303" r:id="rId13"/>
    <p:sldId id="290" r:id="rId14"/>
    <p:sldId id="291" r:id="rId15"/>
    <p:sldId id="301" r:id="rId16"/>
    <p:sldId id="260" r:id="rId17"/>
    <p:sldId id="261" r:id="rId18"/>
    <p:sldId id="262" r:id="rId19"/>
    <p:sldId id="263" r:id="rId20"/>
    <p:sldId id="264" r:id="rId21"/>
    <p:sldId id="265" r:id="rId22"/>
    <p:sldId id="267" r:id="rId23"/>
    <p:sldId id="266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87" r:id="rId36"/>
    <p:sldId id="286" r:id="rId37"/>
    <p:sldId id="280" r:id="rId38"/>
    <p:sldId id="281" r:id="rId39"/>
    <p:sldId id="282" r:id="rId40"/>
    <p:sldId id="283" r:id="rId41"/>
    <p:sldId id="284" r:id="rId42"/>
    <p:sldId id="285" r:id="rId43"/>
    <p:sldId id="297" r:id="rId44"/>
    <p:sldId id="304" r:id="rId45"/>
    <p:sldId id="307" r:id="rId46"/>
    <p:sldId id="305" r:id="rId47"/>
    <p:sldId id="308" r:id="rId48"/>
    <p:sldId id="314" r:id="rId49"/>
    <p:sldId id="310" r:id="rId50"/>
    <p:sldId id="311" r:id="rId51"/>
    <p:sldId id="312" r:id="rId52"/>
    <p:sldId id="313" r:id="rId53"/>
    <p:sldId id="315" r:id="rId54"/>
    <p:sldId id="316" r:id="rId55"/>
    <p:sldId id="317" r:id="rId56"/>
    <p:sldId id="294" r:id="rId57"/>
    <p:sldId id="257" r:id="rId58"/>
    <p:sldId id="292" r:id="rId59"/>
    <p:sldId id="295" r:id="rId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62" autoAdjust="0"/>
    <p:restoredTop sz="94660"/>
  </p:normalViewPr>
  <p:slideViewPr>
    <p:cSldViewPr snapToGrid="0">
      <p:cViewPr>
        <p:scale>
          <a:sx n="100" d="100"/>
          <a:sy n="100" d="100"/>
        </p:scale>
        <p:origin x="41" y="4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AE92-574D-4C83-A58A-624DBA38F2A6}" type="datetimeFigureOut">
              <a:rPr lang="ko-KR" altLang="en-US" smtClean="0"/>
              <a:t>2017-09-03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00B0-6DED-482F-801F-346A49A5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61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AE92-574D-4C83-A58A-624DBA38F2A6}" type="datetimeFigureOut">
              <a:rPr lang="ko-KR" altLang="en-US" smtClean="0"/>
              <a:t>2017-09-03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00B0-6DED-482F-801F-346A49A5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06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AE92-574D-4C83-A58A-624DBA38F2A6}" type="datetimeFigureOut">
              <a:rPr lang="ko-KR" altLang="en-US" smtClean="0"/>
              <a:t>2017-09-03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00B0-6DED-482F-801F-346A49A5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17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AE92-574D-4C83-A58A-624DBA38F2A6}" type="datetimeFigureOut">
              <a:rPr lang="ko-KR" altLang="en-US" smtClean="0"/>
              <a:t>2017-09-03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00B0-6DED-482F-801F-346A49A5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7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AE92-574D-4C83-A58A-624DBA38F2A6}" type="datetimeFigureOut">
              <a:rPr lang="ko-KR" altLang="en-US" smtClean="0"/>
              <a:t>2017-09-03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00B0-6DED-482F-801F-346A49A5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84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AE92-574D-4C83-A58A-624DBA38F2A6}" type="datetimeFigureOut">
              <a:rPr lang="ko-KR" altLang="en-US" smtClean="0"/>
              <a:t>2017-09-03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00B0-6DED-482F-801F-346A49A5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2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AE92-574D-4C83-A58A-624DBA38F2A6}" type="datetimeFigureOut">
              <a:rPr lang="ko-KR" altLang="en-US" smtClean="0"/>
              <a:t>2017-09-03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00B0-6DED-482F-801F-346A49A5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71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AE92-574D-4C83-A58A-624DBA38F2A6}" type="datetimeFigureOut">
              <a:rPr lang="ko-KR" altLang="en-US" smtClean="0"/>
              <a:t>2017-09-03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00B0-6DED-482F-801F-346A49A5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19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AE92-574D-4C83-A58A-624DBA38F2A6}" type="datetimeFigureOut">
              <a:rPr lang="ko-KR" altLang="en-US" smtClean="0"/>
              <a:t>2017-09-03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00B0-6DED-482F-801F-346A49A5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6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AE92-574D-4C83-A58A-624DBA38F2A6}" type="datetimeFigureOut">
              <a:rPr lang="ko-KR" altLang="en-US" smtClean="0"/>
              <a:t>2017-09-03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00B0-6DED-482F-801F-346A49A5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6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AE92-574D-4C83-A58A-624DBA38F2A6}" type="datetimeFigureOut">
              <a:rPr lang="ko-KR" altLang="en-US" smtClean="0"/>
              <a:t>2017-09-03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00B0-6DED-482F-801F-346A49A5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22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3AE92-574D-4C83-A58A-624DBA38F2A6}" type="datetimeFigureOut">
              <a:rPr lang="ko-KR" altLang="en-US" smtClean="0"/>
              <a:t>2017-09-03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600B0-6DED-482F-801F-346A49A5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94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World </a:t>
            </a:r>
            <a:br>
              <a:rPr lang="en-US" altLang="ko-KR" dirty="0" smtClean="0"/>
            </a:br>
            <a:r>
              <a:rPr lang="en-US" altLang="ko-KR" dirty="0" smtClean="0"/>
              <a:t>Overall </a:t>
            </a:r>
            <a:r>
              <a:rPr lang="en-US" altLang="ko-KR" dirty="0" err="1" smtClean="0"/>
              <a:t>Contual</a:t>
            </a:r>
            <a:r>
              <a:rPr lang="en-US" altLang="ko-KR" dirty="0" smtClean="0"/>
              <a:t> Ideation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kniz</a:t>
            </a:r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9941378" y="3055825"/>
            <a:ext cx="794657" cy="373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v0.1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78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테스트 티켓을 만들어두고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어느때나 </a:t>
            </a:r>
            <a:r>
              <a:rPr lang="ko-KR" altLang="en-US" dirty="0" err="1" smtClean="0"/>
              <a:t>코딩중에도</a:t>
            </a:r>
            <a:r>
              <a:rPr lang="ko-KR" altLang="en-US" dirty="0" smtClean="0"/>
              <a:t> 테스트가 가능하다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Q. </a:t>
            </a:r>
            <a:r>
              <a:rPr lang="ko-KR" altLang="en-US" dirty="0" smtClean="0"/>
              <a:t>단축키에는 한계가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함수가 얼마나 많은데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사용자가 코드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줄을 작성하고 </a:t>
            </a:r>
            <a:r>
              <a:rPr lang="ko-KR" altLang="en-US" dirty="0" err="1" smtClean="0"/>
              <a:t>엔터를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쳤을때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정보로 그대로 함수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클래스가 만들어진다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바로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과정이 일어난다</a:t>
            </a:r>
            <a:r>
              <a:rPr lang="en-US" altLang="ko-KR" dirty="0" smtClean="0"/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컴파일 에러가 났는지 여부가 바로 판독된다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위의 이유때문에 코딩의 문법은 </a:t>
            </a:r>
            <a:r>
              <a:rPr lang="en-US" altLang="ko-KR" dirty="0" smtClean="0"/>
              <a:t>whitespace</a:t>
            </a:r>
            <a:r>
              <a:rPr lang="ko-KR" altLang="en-US" dirty="0"/>
              <a:t> 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{, } </a:t>
            </a:r>
            <a:r>
              <a:rPr lang="ko-KR" altLang="en-US" dirty="0" smtClean="0"/>
              <a:t>등을 사용자가 자기의 스타일을 </a:t>
            </a:r>
            <a:r>
              <a:rPr lang="ko-KR" altLang="en-US" dirty="0" err="1" smtClean="0"/>
              <a:t>만들수는</a:t>
            </a:r>
            <a:r>
              <a:rPr lang="ko-KR" altLang="en-US" dirty="0" smtClean="0"/>
              <a:t>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왜냐하면 사용자 입력한 코드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클래스 생성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다시 텍스트로 변환하여 출력 의 과정을 거치기 때문이다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코딩 과정에서 마우스를 병행하는 것은 쉽게 지친다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마우스를 전혀 쓰지 않고도 코딩이 가능해야 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사용자가 메인 화면에 띄워놓은 객체가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실제 프로그램을 </a:t>
            </a:r>
            <a:r>
              <a:rPr lang="ko-KR" altLang="en-US" dirty="0" err="1" smtClean="0">
                <a:sym typeface="Wingdings" panose="05000000000000000000" pitchFamily="2" charset="2"/>
              </a:rPr>
              <a:t>실행시켰을때</a:t>
            </a:r>
            <a:r>
              <a:rPr lang="ko-KR" altLang="en-US" dirty="0" smtClean="0">
                <a:sym typeface="Wingdings" panose="05000000000000000000" pitchFamily="2" charset="2"/>
              </a:rPr>
              <a:t> 고대로 생성되게 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관련된 코드들은 하나의 묶음이 되어서 흔히들 우리가 생각하는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여러줄로</a:t>
            </a:r>
            <a:r>
              <a:rPr lang="ko-KR" altLang="en-US" dirty="0" smtClean="0">
                <a:sym typeface="Wingdings" panose="05000000000000000000" pitchFamily="2" charset="2"/>
              </a:rPr>
              <a:t> 표시된다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</a:t>
            </a:r>
            <a:r>
              <a:rPr lang="ko-KR" altLang="en-US" dirty="0" err="1" smtClean="0">
                <a:sym typeface="Wingdings" panose="05000000000000000000" pitchFamily="2" charset="2"/>
              </a:rPr>
              <a:t>블록문이라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각 </a:t>
            </a:r>
            <a:r>
              <a:rPr lang="ko-KR" altLang="en-US" dirty="0" err="1" smtClean="0">
                <a:sym typeface="Wingdings" panose="05000000000000000000" pitchFamily="2" charset="2"/>
              </a:rPr>
              <a:t>블록문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간의 관계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예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함수 호출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는 그래픽적 도식으로 표시된다</a:t>
            </a:r>
            <a:r>
              <a:rPr lang="en-US" altLang="ko-KR" dirty="0" smtClean="0">
                <a:sym typeface="Wingdings" panose="05000000000000000000" pitchFamily="2" charset="2"/>
              </a:rPr>
              <a:t>. (</a:t>
            </a:r>
            <a:r>
              <a:rPr lang="ko-KR" altLang="en-US" dirty="0" smtClean="0">
                <a:sym typeface="Wingdings" panose="05000000000000000000" pitchFamily="2" charset="2"/>
              </a:rPr>
              <a:t>선으로 연결된다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각 </a:t>
            </a:r>
            <a:r>
              <a:rPr lang="ko-KR" altLang="en-US" dirty="0" err="1" smtClean="0">
                <a:sym typeface="Wingdings" panose="05000000000000000000" pitchFamily="2" charset="2"/>
              </a:rPr>
              <a:t>블록문은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접거나 드래그 할 수 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접었다 펴도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이전의 위치는 기억된다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2275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반응형</a:t>
            </a:r>
            <a:r>
              <a:rPr lang="ko-KR" altLang="en-US" dirty="0" smtClean="0"/>
              <a:t>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기존 개발 흐름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코딩 </a:t>
            </a:r>
            <a:r>
              <a:rPr lang="en-US" altLang="ko-KR" dirty="0" smtClean="0"/>
              <a:t>-&gt; </a:t>
            </a:r>
            <a:r>
              <a:rPr lang="ko-KR" altLang="en-US" dirty="0" smtClean="0">
                <a:solidFill>
                  <a:srgbClr val="FF0000"/>
                </a:solidFill>
              </a:rPr>
              <a:t>컴파일</a:t>
            </a:r>
            <a:r>
              <a:rPr lang="ko-KR" altLang="en-US" b="1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/>
              <a:t>컴파일에러</a:t>
            </a:r>
            <a:r>
              <a:rPr lang="ko-KR" altLang="en-US" dirty="0" smtClean="0"/>
              <a:t> 제거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재컴파일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실행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 </a:t>
            </a:r>
            <a:r>
              <a:rPr lang="ko-KR" altLang="en-US" dirty="0" smtClean="0"/>
              <a:t>런타임 에러 발생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olidFill>
                  <a:srgbClr val="FF0000"/>
                </a:solidFill>
              </a:rPr>
              <a:t>디버거</a:t>
            </a:r>
            <a:r>
              <a:rPr lang="ko-KR" altLang="en-US" dirty="0" smtClean="0">
                <a:solidFill>
                  <a:srgbClr val="FF0000"/>
                </a:solidFill>
              </a:rPr>
              <a:t> 연결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문제 </a:t>
            </a:r>
            <a:r>
              <a:rPr lang="ko-KR" altLang="en-US" dirty="0" err="1" smtClean="0"/>
              <a:t>재현경로를</a:t>
            </a:r>
            <a:r>
              <a:rPr lang="ko-KR" altLang="en-US" dirty="0" smtClean="0"/>
              <a:t> 따라가며 처음부터 다시 실행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스텝 바이 스텝으로 문제 원인 파악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코딩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b="1" dirty="0" smtClean="0"/>
              <a:t>컴파일 </a:t>
            </a:r>
            <a:r>
              <a:rPr lang="en-US" altLang="ko-KR" b="1" dirty="0" smtClean="0">
                <a:sym typeface="Wingdings" panose="05000000000000000000" pitchFamily="2" charset="2"/>
              </a:rPr>
              <a:t> </a:t>
            </a:r>
            <a:r>
              <a:rPr lang="en-US" altLang="ko-KR" b="1" dirty="0" smtClean="0"/>
              <a:t> </a:t>
            </a:r>
            <a:r>
              <a:rPr lang="ko-KR" altLang="en-US" dirty="0" smtClean="0"/>
              <a:t>컴파일 에러 제거</a:t>
            </a:r>
            <a:r>
              <a:rPr lang="ko-KR" altLang="en-US" b="1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재컴파일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성공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다시 처음부터 문제 재현하며 실행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문제해결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err="1" smtClean="0"/>
              <a:t>반응형</a:t>
            </a:r>
            <a:endParaRPr lang="en-US" altLang="ko-KR" dirty="0"/>
          </a:p>
          <a:p>
            <a:pPr lvl="1"/>
            <a:r>
              <a:rPr lang="ko-KR" altLang="en-US" dirty="0" smtClean="0"/>
              <a:t>코드의 수정과 디버깅을 구분하지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코딩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컴파일 에러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b="1" dirty="0" smtClean="0">
                <a:sym typeface="Wingdings" panose="05000000000000000000" pitchFamily="2" charset="2"/>
              </a:rPr>
              <a:t>TC</a:t>
            </a:r>
            <a:r>
              <a:rPr lang="ko-KR" altLang="en-US" b="1" dirty="0" smtClean="0">
                <a:sym typeface="Wingdings" panose="05000000000000000000" pitchFamily="2" charset="2"/>
              </a:rPr>
              <a:t>인풋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b="1" dirty="0" smtClean="0">
                <a:sym typeface="Wingdings" panose="05000000000000000000" pitchFamily="2" charset="2"/>
              </a:rPr>
              <a:t>앵커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삽입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테스트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런타임 에러 발생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b="1" dirty="0" smtClean="0">
                <a:sym typeface="Wingdings" panose="05000000000000000000" pitchFamily="2" charset="2"/>
              </a:rPr>
              <a:t>seeking</a:t>
            </a:r>
            <a:r>
              <a:rPr lang="ko-KR" altLang="en-US" dirty="0" smtClean="0">
                <a:sym typeface="Wingdings" panose="05000000000000000000" pitchFamily="2" charset="2"/>
              </a:rPr>
              <a:t>으로 과거시점에서 변수 값 확인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코딩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컴파일에러</a:t>
            </a:r>
            <a:r>
              <a:rPr lang="ko-KR" altLang="en-US" dirty="0" smtClean="0">
                <a:sym typeface="Wingdings" panose="05000000000000000000" pitchFamily="2" charset="2"/>
              </a:rPr>
              <a:t> 발생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수정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앵커 로드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문제해결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3680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반응형</a:t>
            </a:r>
            <a:r>
              <a:rPr lang="ko-KR" altLang="en-US" dirty="0" smtClean="0"/>
              <a:t> 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문제 및 개선점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59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언제 평가해야 하는가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사용자의 텍스트를 내부의 코드 조각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읽어들이고</a:t>
            </a:r>
            <a:r>
              <a:rPr lang="en-US" altLang="ko-KR" dirty="0"/>
              <a:t> </a:t>
            </a:r>
            <a:r>
              <a:rPr lang="ko-KR" altLang="en-US" dirty="0" smtClean="0"/>
              <a:t>다시 이를 텍스트로써 화면에 출력하는 과정을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평가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한다고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문제는 이것이 언제 수행되어야 하는가</a:t>
            </a:r>
            <a:r>
              <a:rPr lang="en-US" altLang="ko-KR" dirty="0" smtClean="0"/>
              <a:t>? </a:t>
            </a:r>
          </a:p>
          <a:p>
            <a:r>
              <a:rPr lang="ko-KR" altLang="en-US" dirty="0" smtClean="0"/>
              <a:t>매번 수행되면 퍼포먼스가 문제가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사용자의 입력이 </a:t>
            </a:r>
            <a:r>
              <a:rPr lang="ko-KR" altLang="en-US" dirty="0" err="1" smtClean="0"/>
              <a:t>끝났을때가</a:t>
            </a:r>
            <a:r>
              <a:rPr lang="ko-KR" altLang="en-US" dirty="0" smtClean="0"/>
              <a:t> 적기다</a:t>
            </a:r>
            <a:r>
              <a:rPr lang="en-US" altLang="ko-KR" dirty="0" smtClean="0"/>
              <a:t>.</a:t>
            </a:r>
          </a:p>
          <a:p>
            <a:pPr marL="914400" lvl="1" indent="-457200">
              <a:buAutoNum type="arabicPeriod"/>
            </a:pPr>
            <a:r>
              <a:rPr lang="ko-KR" altLang="en-US" dirty="0" smtClean="0"/>
              <a:t>사용자가 테스트 버튼을 </a:t>
            </a:r>
            <a:r>
              <a:rPr lang="ko-KR" altLang="en-US" dirty="0" err="1" smtClean="0"/>
              <a:t>눌렀을때</a:t>
            </a:r>
            <a:endParaRPr lang="en-US" altLang="ko-KR" dirty="0" smtClean="0"/>
          </a:p>
          <a:p>
            <a:pPr marL="914400" lvl="1" indent="-457200">
              <a:buAutoNum type="arabicPeriod"/>
            </a:pPr>
            <a:r>
              <a:rPr lang="ko-KR" altLang="en-US" dirty="0" smtClean="0"/>
              <a:t>사용자가 코드 </a:t>
            </a:r>
            <a:r>
              <a:rPr lang="ko-KR" altLang="en-US" dirty="0" err="1" smtClean="0"/>
              <a:t>수정창을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벗어났을때</a:t>
            </a:r>
            <a:endParaRPr lang="en-US" altLang="ko-KR" dirty="0" smtClean="0"/>
          </a:p>
          <a:p>
            <a:pPr marL="914400" lvl="1" indent="-457200">
              <a:buAutoNum type="arabicPeriod"/>
            </a:pPr>
            <a:r>
              <a:rPr lang="ko-KR" altLang="en-US" dirty="0" smtClean="0"/>
              <a:t>사용자가 </a:t>
            </a:r>
            <a:r>
              <a:rPr lang="ko-KR" altLang="en-US" dirty="0" err="1" smtClean="0"/>
              <a:t>엔터키를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눌렀을때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엔터키는</a:t>
            </a:r>
            <a:r>
              <a:rPr lang="ko-KR" altLang="en-US" dirty="0" smtClean="0">
                <a:sym typeface="Wingdings" panose="05000000000000000000" pitchFamily="2" charset="2"/>
              </a:rPr>
              <a:t> 월드 문법에서 </a:t>
            </a:r>
            <a:r>
              <a:rPr lang="en-US" altLang="ko-KR" dirty="0" smtClean="0">
                <a:sym typeface="Wingdings" panose="05000000000000000000" pitchFamily="2" charset="2"/>
              </a:rPr>
              <a:t>delimiter( C++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; )</a:t>
            </a:r>
            <a:r>
              <a:rPr lang="ko-KR" altLang="en-US" dirty="0" smtClean="0">
                <a:sym typeface="Wingdings" panose="05000000000000000000" pitchFamily="2" charset="2"/>
              </a:rPr>
              <a:t>과 동일한 역할을 수행한다는 의미가 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altLang="ko-KR" dirty="0" smtClean="0"/>
              <a:t>Q</a:t>
            </a:r>
            <a:r>
              <a:rPr lang="en-US" altLang="ko-KR" dirty="0"/>
              <a:t>. </a:t>
            </a:r>
            <a:r>
              <a:rPr lang="ko-KR" altLang="en-US" dirty="0" err="1"/>
              <a:t>한줄을</a:t>
            </a:r>
            <a:r>
              <a:rPr lang="ko-KR" altLang="en-US" dirty="0"/>
              <a:t> </a:t>
            </a:r>
            <a:r>
              <a:rPr lang="ko-KR" altLang="en-US" dirty="0" err="1"/>
              <a:t>여러줄로</a:t>
            </a:r>
            <a:r>
              <a:rPr lang="ko-KR" altLang="en-US" dirty="0"/>
              <a:t> 친 경우는</a:t>
            </a:r>
            <a:r>
              <a:rPr lang="en-US" altLang="ko-KR" dirty="0"/>
              <a:t>? </a:t>
            </a:r>
            <a:r>
              <a:rPr lang="ko-KR" altLang="en-US" dirty="0"/>
              <a:t>언제 </a:t>
            </a:r>
            <a:r>
              <a:rPr lang="ko-KR" altLang="en-US" dirty="0" err="1"/>
              <a:t>파싱이</a:t>
            </a:r>
            <a:r>
              <a:rPr lang="ko-KR" altLang="en-US" dirty="0"/>
              <a:t> </a:t>
            </a:r>
            <a:r>
              <a:rPr lang="ko-KR" altLang="en-US" dirty="0" err="1"/>
              <a:t>일어나야하는지</a:t>
            </a:r>
            <a:r>
              <a:rPr lang="ko-KR" altLang="en-US" dirty="0"/>
              <a:t> 더 </a:t>
            </a:r>
            <a:r>
              <a:rPr lang="ko-KR" altLang="en-US" dirty="0" err="1"/>
              <a:t>잘알</a:t>
            </a:r>
            <a:r>
              <a:rPr lang="ko-KR" altLang="en-US" dirty="0"/>
              <a:t> </a:t>
            </a:r>
            <a:r>
              <a:rPr lang="ko-KR" altLang="en-US" dirty="0" err="1"/>
              <a:t>수있는</a:t>
            </a:r>
            <a:r>
              <a:rPr lang="ko-KR" altLang="en-US" dirty="0"/>
              <a:t> 시점은 언제인가</a:t>
            </a:r>
            <a:r>
              <a:rPr lang="en-US" altLang="ko-KR" dirty="0" smtClean="0"/>
              <a:t>?</a:t>
            </a:r>
          </a:p>
          <a:p>
            <a:pPr marL="800100" lvl="2" indent="-342900">
              <a:spcBef>
                <a:spcPts val="1000"/>
              </a:spcBef>
            </a:pPr>
            <a:r>
              <a:rPr lang="ko-KR" altLang="en-US" dirty="0" err="1" smtClean="0"/>
              <a:t>한줄을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여러줄로</a:t>
            </a:r>
            <a:r>
              <a:rPr lang="ko-KR" altLang="en-US" dirty="0" smtClean="0"/>
              <a:t> 만들 수 없다</a:t>
            </a:r>
            <a:r>
              <a:rPr lang="en-US" altLang="ko-KR" dirty="0" smtClean="0"/>
              <a:t>. IDE </a:t>
            </a:r>
            <a:r>
              <a:rPr lang="ko-KR" altLang="en-US" dirty="0" smtClean="0"/>
              <a:t>차원에서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화면을 넘쳐난 글자를 </a:t>
            </a:r>
            <a:r>
              <a:rPr lang="ko-KR" altLang="en-US" dirty="0" err="1" smtClean="0"/>
              <a:t>여러줄인</a:t>
            </a:r>
            <a:r>
              <a:rPr lang="ko-KR" altLang="en-US" dirty="0" smtClean="0"/>
              <a:t> 것처럼 표시</a:t>
            </a:r>
            <a:r>
              <a:rPr lang="en-US" altLang="ko-KR" dirty="0" smtClean="0"/>
              <a:t>＂</a:t>
            </a:r>
            <a:r>
              <a:rPr lang="ko-KR" altLang="en-US" dirty="0" smtClean="0"/>
              <a:t>하는 </a:t>
            </a:r>
            <a:r>
              <a:rPr lang="ko-KR" altLang="en-US" dirty="0" err="1" smtClean="0"/>
              <a:t>기능정도는</a:t>
            </a:r>
            <a:r>
              <a:rPr lang="ko-KR" altLang="en-US" dirty="0" smtClean="0"/>
              <a:t> 만들 수 있다</a:t>
            </a:r>
            <a:r>
              <a:rPr lang="en-US" altLang="ko-KR" dirty="0" smtClean="0"/>
              <a:t>.</a:t>
            </a:r>
          </a:p>
          <a:p>
            <a:pPr marL="342900" lvl="1" indent="-342900">
              <a:spcBef>
                <a:spcPts val="1000"/>
              </a:spcBef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1327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현재 문제 및 개선해야 할 점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마우스에 의존적인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갖추고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키보드로 많은 조작을 대체 가능해야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게임의 느낌이 나지</a:t>
            </a:r>
            <a:r>
              <a:rPr lang="en-US" altLang="ko-KR" dirty="0"/>
              <a:t> </a:t>
            </a:r>
            <a:r>
              <a:rPr lang="ko-KR" altLang="en-US" dirty="0" smtClean="0"/>
              <a:t>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재미있어야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UI</a:t>
            </a:r>
            <a:r>
              <a:rPr lang="ko-KR" altLang="en-US" dirty="0" smtClean="0"/>
              <a:t>의 통일성이 적다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4055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반응형</a:t>
            </a:r>
            <a:r>
              <a:rPr lang="ko-KR" altLang="en-US" dirty="0" smtClean="0"/>
              <a:t> 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즉각적 </a:t>
            </a:r>
            <a:r>
              <a:rPr lang="ko-KR" altLang="en-US" dirty="0" err="1" smtClean="0"/>
              <a:t>컴파일에러</a:t>
            </a:r>
            <a:r>
              <a:rPr lang="ko-KR" altLang="en-US" dirty="0" smtClean="0"/>
              <a:t> </a:t>
            </a:r>
            <a:r>
              <a:rPr lang="ko-KR" altLang="en-US" dirty="0"/>
              <a:t>피드백시나리오</a:t>
            </a:r>
            <a:endParaRPr lang="en-US" altLang="ko-KR" dirty="0" smtClean="0"/>
          </a:p>
          <a:p>
            <a:r>
              <a:rPr lang="en-US" altLang="ko-KR" dirty="0" smtClean="0"/>
              <a:t>(UI, GUI</a:t>
            </a:r>
            <a:r>
              <a:rPr lang="ko-KR" altLang="en-US" dirty="0" smtClean="0"/>
              <a:t>는 참고하지 </a:t>
            </a:r>
            <a:r>
              <a:rPr lang="ko-KR" altLang="en-US" dirty="0" err="1" smtClean="0"/>
              <a:t>말것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아이디어에만 주목할 것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13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777843" y="348105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953250" y="5105750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506936" y="3943350"/>
            <a:ext cx="653143" cy="653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클래스</a:t>
            </a:r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cxnSp>
        <p:nvCxnSpPr>
          <p:cNvPr id="17" name="직선 화살표 연결선 16"/>
          <p:cNvCxnSpPr>
            <a:stCxn id="11" idx="1"/>
            <a:endCxn id="13" idx="7"/>
          </p:cNvCxnSpPr>
          <p:nvPr/>
        </p:nvCxnSpPr>
        <p:spPr>
          <a:xfrm flipH="1">
            <a:off x="7064428" y="3742314"/>
            <a:ext cx="713415" cy="29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2" idx="0"/>
          </p:cNvCxnSpPr>
          <p:nvPr/>
        </p:nvCxnSpPr>
        <p:spPr>
          <a:xfrm flipH="1" flipV="1">
            <a:off x="6858000" y="4596493"/>
            <a:ext cx="352425" cy="50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613682" y="2177823"/>
            <a:ext cx="500743" cy="500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클래스</a:t>
            </a:r>
            <a:endParaRPr lang="ko-KR" altLang="en-US" sz="1050" dirty="0"/>
          </a:p>
        </p:txBody>
      </p:sp>
      <p:sp>
        <p:nvSpPr>
          <p:cNvPr id="22" name="오른쪽 화살표 21"/>
          <p:cNvSpPr/>
          <p:nvPr/>
        </p:nvSpPr>
        <p:spPr>
          <a:xfrm rot="13516289">
            <a:off x="938893" y="2527698"/>
            <a:ext cx="3510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6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777843" y="348105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953250" y="5105750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506936" y="3943350"/>
            <a:ext cx="653143" cy="653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클래스</a:t>
            </a:r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cxnSp>
        <p:nvCxnSpPr>
          <p:cNvPr id="15" name="직선 화살표 연결선 14"/>
          <p:cNvCxnSpPr>
            <a:endCxn id="14" idx="7"/>
          </p:cNvCxnSpPr>
          <p:nvPr/>
        </p:nvCxnSpPr>
        <p:spPr>
          <a:xfrm flipH="1">
            <a:off x="7064428" y="3742314"/>
            <a:ext cx="713415" cy="29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6858000" y="4596493"/>
            <a:ext cx="352425" cy="50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613682" y="2177823"/>
            <a:ext cx="500743" cy="500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클래스</a:t>
            </a:r>
            <a:endParaRPr lang="ko-KR" altLang="en-US" sz="1050" dirty="0"/>
          </a:p>
        </p:txBody>
      </p:sp>
      <p:sp>
        <p:nvSpPr>
          <p:cNvPr id="21" name="타원 20"/>
          <p:cNvSpPr/>
          <p:nvPr/>
        </p:nvSpPr>
        <p:spPr>
          <a:xfrm>
            <a:off x="2717312" y="2840510"/>
            <a:ext cx="500743" cy="500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클래스</a:t>
            </a:r>
            <a:endParaRPr lang="ko-KR" altLang="en-US" sz="1050" dirty="0"/>
          </a:p>
        </p:txBody>
      </p:sp>
      <p:sp>
        <p:nvSpPr>
          <p:cNvPr id="3" name="오른쪽 화살표 2"/>
          <p:cNvSpPr/>
          <p:nvPr/>
        </p:nvSpPr>
        <p:spPr>
          <a:xfrm rot="13516289">
            <a:off x="3020088" y="3172053"/>
            <a:ext cx="3510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27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05843" y="2754994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777843" y="348105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953250" y="5105750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506936" y="3943350"/>
            <a:ext cx="653143" cy="653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클래스</a:t>
            </a:r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cxnSp>
        <p:nvCxnSpPr>
          <p:cNvPr id="16" name="직선 화살표 연결선 15"/>
          <p:cNvCxnSpPr>
            <a:endCxn id="15" idx="7"/>
          </p:cNvCxnSpPr>
          <p:nvPr/>
        </p:nvCxnSpPr>
        <p:spPr>
          <a:xfrm flipH="1">
            <a:off x="7064428" y="3742314"/>
            <a:ext cx="713415" cy="29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 flipV="1">
            <a:off x="6858000" y="4596493"/>
            <a:ext cx="352425" cy="50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3905049" y="2367137"/>
            <a:ext cx="500743" cy="500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클래스</a:t>
            </a:r>
            <a:endParaRPr lang="ko-KR" altLang="en-US" sz="1050" dirty="0"/>
          </a:p>
        </p:txBody>
      </p:sp>
      <p:cxnSp>
        <p:nvCxnSpPr>
          <p:cNvPr id="19" name="직선 화살표 연결선 18"/>
          <p:cNvCxnSpPr>
            <a:stCxn id="11" idx="3"/>
            <a:endCxn id="18" idx="3"/>
          </p:cNvCxnSpPr>
          <p:nvPr/>
        </p:nvCxnSpPr>
        <p:spPr>
          <a:xfrm flipV="1">
            <a:off x="3720193" y="2794548"/>
            <a:ext cx="258188" cy="221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613682" y="2177823"/>
            <a:ext cx="500743" cy="500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클래스</a:t>
            </a:r>
            <a:endParaRPr lang="ko-KR" altLang="en-US" sz="1050" dirty="0"/>
          </a:p>
        </p:txBody>
      </p:sp>
      <p:sp>
        <p:nvSpPr>
          <p:cNvPr id="23" name="직사각형 22"/>
          <p:cNvSpPr/>
          <p:nvPr/>
        </p:nvSpPr>
        <p:spPr>
          <a:xfrm>
            <a:off x="3789649" y="3295291"/>
            <a:ext cx="1464129" cy="1553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851744" y="3508374"/>
            <a:ext cx="1328556" cy="310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정보보기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51744" y="3868435"/>
            <a:ext cx="1328556" cy="310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함수 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51744" y="4251684"/>
            <a:ext cx="1328556" cy="310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clone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 rot="13516289">
            <a:off x="3560754" y="3116454"/>
            <a:ext cx="3510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23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7843" y="348105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953250" y="5105750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613682" y="2177823"/>
            <a:ext cx="500743" cy="500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클래스</a:t>
            </a:r>
            <a:endParaRPr lang="ko-KR" altLang="en-US" sz="1050" dirty="0"/>
          </a:p>
        </p:txBody>
      </p:sp>
      <p:sp>
        <p:nvSpPr>
          <p:cNvPr id="19" name="직사각형 18"/>
          <p:cNvSpPr/>
          <p:nvPr/>
        </p:nvSpPr>
        <p:spPr>
          <a:xfrm>
            <a:off x="3205843" y="2754994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3905049" y="2367137"/>
            <a:ext cx="500743" cy="500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클래스</a:t>
            </a:r>
            <a:endParaRPr lang="ko-KR" altLang="en-US" sz="1050" dirty="0"/>
          </a:p>
        </p:txBody>
      </p:sp>
      <p:cxnSp>
        <p:nvCxnSpPr>
          <p:cNvPr id="21" name="직선 화살표 연결선 20"/>
          <p:cNvCxnSpPr>
            <a:stCxn id="19" idx="3"/>
            <a:endCxn id="20" idx="3"/>
          </p:cNvCxnSpPr>
          <p:nvPr/>
        </p:nvCxnSpPr>
        <p:spPr>
          <a:xfrm flipV="1">
            <a:off x="3720193" y="2794548"/>
            <a:ext cx="258188" cy="221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789649" y="3295291"/>
            <a:ext cx="1464129" cy="1553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851744" y="3508374"/>
            <a:ext cx="1328556" cy="310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정보보기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51744" y="3868435"/>
            <a:ext cx="1328556" cy="310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함수 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51744" y="4251684"/>
            <a:ext cx="1328556" cy="310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clone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 rot="13516289">
            <a:off x="4912405" y="3974882"/>
            <a:ext cx="3510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6506936" y="3943350"/>
            <a:ext cx="653143" cy="653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클래스</a:t>
            </a:r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cxnSp>
        <p:nvCxnSpPr>
          <p:cNvPr id="27" name="직선 화살표 연결선 26"/>
          <p:cNvCxnSpPr>
            <a:endCxn id="26" idx="7"/>
          </p:cNvCxnSpPr>
          <p:nvPr/>
        </p:nvCxnSpPr>
        <p:spPr>
          <a:xfrm flipH="1">
            <a:off x="7064428" y="3742314"/>
            <a:ext cx="713415" cy="29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 flipV="1">
            <a:off x="6858000" y="4596493"/>
            <a:ext cx="352425" cy="50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98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History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42357"/>
              </p:ext>
            </p:extLst>
          </p:nvPr>
        </p:nvGraphicFramePr>
        <p:xfrm>
          <a:off x="838200" y="1371600"/>
          <a:ext cx="10515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129">
                  <a:extLst>
                    <a:ext uri="{9D8B030D-6E8A-4147-A177-3AD203B41FA5}">
                      <a16:colId xmlns:a16="http://schemas.microsoft.com/office/drawing/2014/main" val="894122094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3431579791"/>
                    </a:ext>
                  </a:extLst>
                </a:gridCol>
                <a:gridCol w="6776357">
                  <a:extLst>
                    <a:ext uri="{9D8B030D-6E8A-4147-A177-3AD203B41FA5}">
                      <a16:colId xmlns:a16="http://schemas.microsoft.com/office/drawing/2014/main" val="2542960883"/>
                    </a:ext>
                  </a:extLst>
                </a:gridCol>
                <a:gridCol w="1148443">
                  <a:extLst>
                    <a:ext uri="{9D8B030D-6E8A-4147-A177-3AD203B41FA5}">
                      <a16:colId xmlns:a16="http://schemas.microsoft.com/office/drawing/2014/main" val="1749858012"/>
                    </a:ext>
                  </a:extLst>
                </a:gridCol>
              </a:tblGrid>
              <a:tr h="289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Author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698115"/>
                  </a:ext>
                </a:extLst>
              </a:tr>
              <a:tr h="289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08-26</a:t>
                      </a:r>
                      <a:r>
                        <a:rPr lang="en-US" altLang="ko-KR" baseline="0" dirty="0" smtClean="0"/>
                        <a:t> 2017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Created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kniz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427853"/>
                  </a:ext>
                </a:extLst>
              </a:tr>
              <a:tr h="289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09-03</a:t>
                      </a:r>
                      <a:r>
                        <a:rPr lang="en-US" altLang="ko-KR" baseline="0" dirty="0" smtClean="0"/>
                        <a:t> 2017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Add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smtClean="0"/>
                        <a:t>Code Texturing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kniz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304323"/>
                  </a:ext>
                </a:extLst>
              </a:tr>
              <a:tr h="2890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188275"/>
                  </a:ext>
                </a:extLst>
              </a:tr>
              <a:tr h="2890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244712"/>
                  </a:ext>
                </a:extLst>
              </a:tr>
              <a:tr h="2890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074421"/>
                  </a:ext>
                </a:extLst>
              </a:tr>
              <a:tr h="2890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255593"/>
                  </a:ext>
                </a:extLst>
              </a:tr>
              <a:tr h="2890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457454"/>
                  </a:ext>
                </a:extLst>
              </a:tr>
              <a:tr h="2890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925360"/>
                  </a:ext>
                </a:extLst>
              </a:tr>
              <a:tr h="2890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77299"/>
                  </a:ext>
                </a:extLst>
              </a:tr>
              <a:tr h="2890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579044"/>
                  </a:ext>
                </a:extLst>
              </a:tr>
              <a:tr h="2890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697502"/>
                  </a:ext>
                </a:extLst>
              </a:tr>
              <a:tr h="2890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398361"/>
                  </a:ext>
                </a:extLst>
              </a:tr>
              <a:tr h="2890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727796"/>
                  </a:ext>
                </a:extLst>
              </a:tr>
              <a:tr h="2890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174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797143" y="4465864"/>
            <a:ext cx="2179864" cy="20818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05358" y="4841764"/>
            <a:ext cx="514350" cy="52251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127923" y="502511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13573" y="581297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04359" y="2232253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getAge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04359" y="2644549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setAge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59729" y="2232253"/>
            <a:ext cx="2237014" cy="943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getAge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9" idx="3"/>
            <a:endCxn id="22" idx="1"/>
          </p:cNvCxnSpPr>
          <p:nvPr/>
        </p:nvCxnSpPr>
        <p:spPr>
          <a:xfrm>
            <a:off x="3722915" y="2373427"/>
            <a:ext cx="636814" cy="33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359729" y="3326948"/>
            <a:ext cx="3510642" cy="943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setAge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0" idx="3"/>
            <a:endCxn id="27" idx="1"/>
          </p:cNvCxnSpPr>
          <p:nvPr/>
        </p:nvCxnSpPr>
        <p:spPr>
          <a:xfrm>
            <a:off x="3722915" y="2785723"/>
            <a:ext cx="636814" cy="101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오른쪽 화살표 31"/>
          <p:cNvSpPr/>
          <p:nvPr/>
        </p:nvSpPr>
        <p:spPr>
          <a:xfrm rot="13516289">
            <a:off x="3016041" y="4284091"/>
            <a:ext cx="3510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13682" y="2177823"/>
            <a:ext cx="500743" cy="500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클래스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17108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797143" y="4465864"/>
            <a:ext cx="2179864" cy="20818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05358" y="4841764"/>
            <a:ext cx="514350" cy="52251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127923" y="502511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13573" y="581297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04359" y="2232253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getAge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04359" y="2644549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setAge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59729" y="2232253"/>
            <a:ext cx="2237014" cy="943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getAge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9" idx="3"/>
            <a:endCxn id="22" idx="1"/>
          </p:cNvCxnSpPr>
          <p:nvPr/>
        </p:nvCxnSpPr>
        <p:spPr>
          <a:xfrm>
            <a:off x="3722915" y="2373427"/>
            <a:ext cx="636814" cy="33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359729" y="3326948"/>
            <a:ext cx="3510642" cy="943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setAge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0" idx="3"/>
            <a:endCxn id="27" idx="1"/>
          </p:cNvCxnSpPr>
          <p:nvPr/>
        </p:nvCxnSpPr>
        <p:spPr>
          <a:xfrm>
            <a:off x="3722915" y="2785723"/>
            <a:ext cx="636814" cy="101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오른쪽 화살표 22"/>
          <p:cNvSpPr/>
          <p:nvPr/>
        </p:nvSpPr>
        <p:spPr>
          <a:xfrm rot="13516289">
            <a:off x="3016041" y="4284091"/>
            <a:ext cx="3510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279322" y="4542772"/>
            <a:ext cx="1464129" cy="1553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341417" y="4755855"/>
            <a:ext cx="1328556" cy="310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New </a:t>
            </a:r>
            <a:r>
              <a:rPr lang="ko-KR" altLang="en-US" dirty="0" smtClean="0">
                <a:solidFill>
                  <a:schemeClr val="tx1"/>
                </a:solidFill>
              </a:rPr>
              <a:t>함수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41417" y="5115916"/>
            <a:ext cx="1328556" cy="310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341417" y="5499165"/>
            <a:ext cx="1328556" cy="310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13682" y="2177823"/>
            <a:ext cx="500743" cy="500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클래스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19278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797143" y="4465864"/>
            <a:ext cx="2179864" cy="20818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05358" y="4841764"/>
            <a:ext cx="514350" cy="52251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127923" y="502511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13573" y="581297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04359" y="2232253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getAge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04359" y="2644549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setAge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59729" y="2232253"/>
            <a:ext cx="2237014" cy="943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getAge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9" idx="3"/>
            <a:endCxn id="22" idx="1"/>
          </p:cNvCxnSpPr>
          <p:nvPr/>
        </p:nvCxnSpPr>
        <p:spPr>
          <a:xfrm>
            <a:off x="3722915" y="2373427"/>
            <a:ext cx="636814" cy="33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359729" y="3326948"/>
            <a:ext cx="3510642" cy="943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setAge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0" idx="3"/>
            <a:endCxn id="27" idx="1"/>
          </p:cNvCxnSpPr>
          <p:nvPr/>
        </p:nvCxnSpPr>
        <p:spPr>
          <a:xfrm>
            <a:off x="3722915" y="2785723"/>
            <a:ext cx="636814" cy="101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279322" y="4542772"/>
            <a:ext cx="1464129" cy="1553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341417" y="4755855"/>
            <a:ext cx="1328556" cy="310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New </a:t>
            </a:r>
            <a:r>
              <a:rPr lang="ko-KR" altLang="en-US" dirty="0" smtClean="0">
                <a:solidFill>
                  <a:schemeClr val="tx1"/>
                </a:solidFill>
              </a:rPr>
              <a:t>함수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41417" y="5115916"/>
            <a:ext cx="1328556" cy="310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341417" y="5499165"/>
            <a:ext cx="1328556" cy="310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 rot="13516289">
            <a:off x="4433871" y="4920369"/>
            <a:ext cx="3510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13682" y="2177823"/>
            <a:ext cx="500743" cy="500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클래스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35061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0075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797143" y="4465864"/>
            <a:ext cx="2179864" cy="2081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05358" y="4841764"/>
            <a:ext cx="514350" cy="52251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127923" y="502511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13573" y="581297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04359" y="2232253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getAge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04359" y="2644549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setAge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59729" y="2232253"/>
            <a:ext cx="2237014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getAge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9" idx="3"/>
            <a:endCxn id="22" idx="1"/>
          </p:cNvCxnSpPr>
          <p:nvPr/>
        </p:nvCxnSpPr>
        <p:spPr>
          <a:xfrm>
            <a:off x="3722915" y="2373427"/>
            <a:ext cx="636814" cy="33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359729" y="3326948"/>
            <a:ext cx="3510642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setAge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0" idx="3"/>
            <a:endCxn id="27" idx="1"/>
          </p:cNvCxnSpPr>
          <p:nvPr/>
        </p:nvCxnSpPr>
        <p:spPr>
          <a:xfrm>
            <a:off x="3722915" y="2785723"/>
            <a:ext cx="636814" cy="101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75557" y="1690687"/>
            <a:ext cx="11601450" cy="4857069"/>
          </a:xfrm>
          <a:prstGeom prst="rect">
            <a:avLst/>
          </a:prstGeom>
          <a:solidFill>
            <a:schemeClr val="bg1">
              <a:lumMod val="75000"/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204359" y="3077598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 rot="13516289">
            <a:off x="3517797" y="3257247"/>
            <a:ext cx="3913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363812" y="4425723"/>
            <a:ext cx="3510642" cy="9436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/>
          </a:p>
        </p:txBody>
      </p:sp>
      <p:cxnSp>
        <p:nvCxnSpPr>
          <p:cNvPr id="30" name="직선 화살표 연결선 29"/>
          <p:cNvCxnSpPr>
            <a:stCxn id="26" idx="3"/>
            <a:endCxn id="29" idx="1"/>
          </p:cNvCxnSpPr>
          <p:nvPr/>
        </p:nvCxnSpPr>
        <p:spPr>
          <a:xfrm>
            <a:off x="3722915" y="3218772"/>
            <a:ext cx="640897" cy="167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870370" y="5225143"/>
            <a:ext cx="1857377" cy="278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컴파일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에러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곱셈 기호 14"/>
          <p:cNvSpPr/>
          <p:nvPr/>
        </p:nvSpPr>
        <p:spPr>
          <a:xfrm>
            <a:off x="7343774" y="4869998"/>
            <a:ext cx="1053193" cy="942974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덧셈 기호 33"/>
          <p:cNvSpPr/>
          <p:nvPr/>
        </p:nvSpPr>
        <p:spPr>
          <a:xfrm>
            <a:off x="4245432" y="3646647"/>
            <a:ext cx="759277" cy="770844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7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0075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797143" y="4465864"/>
            <a:ext cx="2179864" cy="2081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05358" y="4841764"/>
            <a:ext cx="514350" cy="52251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127923" y="502511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13573" y="581297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04359" y="2232253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getAge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04359" y="2644549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setAge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59729" y="2232253"/>
            <a:ext cx="2237014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getAge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9" idx="3"/>
            <a:endCxn id="22" idx="1"/>
          </p:cNvCxnSpPr>
          <p:nvPr/>
        </p:nvCxnSpPr>
        <p:spPr>
          <a:xfrm>
            <a:off x="3722915" y="2373427"/>
            <a:ext cx="636814" cy="33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359729" y="3326948"/>
            <a:ext cx="3510642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setAge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0" idx="3"/>
            <a:endCxn id="27" idx="1"/>
          </p:cNvCxnSpPr>
          <p:nvPr/>
        </p:nvCxnSpPr>
        <p:spPr>
          <a:xfrm>
            <a:off x="3722915" y="2785723"/>
            <a:ext cx="636814" cy="101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  <a:solidFill>
            <a:schemeClr val="bg1">
              <a:lumMod val="75000"/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204359" y="3077598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 rot="13516289">
            <a:off x="3517797" y="3257247"/>
            <a:ext cx="3913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363812" y="4425723"/>
            <a:ext cx="3510642" cy="9436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print()</a:t>
            </a:r>
          </a:p>
        </p:txBody>
      </p:sp>
      <p:cxnSp>
        <p:nvCxnSpPr>
          <p:cNvPr id="30" name="직선 화살표 연결선 29"/>
          <p:cNvCxnSpPr>
            <a:stCxn id="26" idx="3"/>
            <a:endCxn id="29" idx="1"/>
          </p:cNvCxnSpPr>
          <p:nvPr/>
        </p:nvCxnSpPr>
        <p:spPr>
          <a:xfrm>
            <a:off x="3722915" y="3218772"/>
            <a:ext cx="640897" cy="167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870370" y="5225143"/>
            <a:ext cx="1857377" cy="278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컴파일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에러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곱셈 기호 14"/>
          <p:cNvSpPr/>
          <p:nvPr/>
        </p:nvSpPr>
        <p:spPr>
          <a:xfrm>
            <a:off x="7343774" y="4869998"/>
            <a:ext cx="1053193" cy="942974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덧셈 기호 32"/>
          <p:cNvSpPr/>
          <p:nvPr/>
        </p:nvSpPr>
        <p:spPr>
          <a:xfrm>
            <a:off x="4245432" y="3646647"/>
            <a:ext cx="759277" cy="770844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0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0075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797143" y="4465864"/>
            <a:ext cx="2179864" cy="2081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05358" y="4841764"/>
            <a:ext cx="514350" cy="52251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127923" y="502511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13573" y="581297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04359" y="2232253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getAge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04359" y="2644549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setAge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59729" y="2232253"/>
            <a:ext cx="2237014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getAge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9" idx="3"/>
            <a:endCxn id="22" idx="1"/>
          </p:cNvCxnSpPr>
          <p:nvPr/>
        </p:nvCxnSpPr>
        <p:spPr>
          <a:xfrm>
            <a:off x="3722915" y="2373427"/>
            <a:ext cx="636814" cy="33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359729" y="3326948"/>
            <a:ext cx="3510642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setAge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0" idx="3"/>
            <a:endCxn id="27" idx="1"/>
          </p:cNvCxnSpPr>
          <p:nvPr/>
        </p:nvCxnSpPr>
        <p:spPr>
          <a:xfrm>
            <a:off x="3722915" y="2785723"/>
            <a:ext cx="636814" cy="101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오른쪽 화살표 22"/>
          <p:cNvSpPr/>
          <p:nvPr/>
        </p:nvSpPr>
        <p:spPr>
          <a:xfrm rot="13516289">
            <a:off x="3517797" y="3257247"/>
            <a:ext cx="3913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  <a:solidFill>
            <a:schemeClr val="bg1">
              <a:lumMod val="75000"/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204359" y="3077598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363812" y="4425723"/>
            <a:ext cx="3510642" cy="9436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print(message)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</a:p>
        </p:txBody>
      </p:sp>
      <p:cxnSp>
        <p:nvCxnSpPr>
          <p:cNvPr id="30" name="직선 화살표 연결선 29"/>
          <p:cNvCxnSpPr>
            <a:stCxn id="26" idx="3"/>
            <a:endCxn id="29" idx="1"/>
          </p:cNvCxnSpPr>
          <p:nvPr/>
        </p:nvCxnSpPr>
        <p:spPr>
          <a:xfrm>
            <a:off x="3722915" y="3218772"/>
            <a:ext cx="640897" cy="167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870370" y="5225143"/>
            <a:ext cx="1857377" cy="278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컴파일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에러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곱셈 기호 14"/>
          <p:cNvSpPr/>
          <p:nvPr/>
        </p:nvSpPr>
        <p:spPr>
          <a:xfrm>
            <a:off x="7343774" y="4869998"/>
            <a:ext cx="1053193" cy="942974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덧셈 기호 31"/>
          <p:cNvSpPr/>
          <p:nvPr/>
        </p:nvSpPr>
        <p:spPr>
          <a:xfrm>
            <a:off x="4245432" y="3646647"/>
            <a:ext cx="759277" cy="770844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70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0075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797143" y="4465864"/>
            <a:ext cx="2179864" cy="2081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05358" y="4841764"/>
            <a:ext cx="514350" cy="52251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127923" y="502511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13573" y="581297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04359" y="2232253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getAge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04359" y="2644549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setAge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59729" y="2232253"/>
            <a:ext cx="2237014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getAge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9" idx="3"/>
            <a:endCxn id="22" idx="1"/>
          </p:cNvCxnSpPr>
          <p:nvPr/>
        </p:nvCxnSpPr>
        <p:spPr>
          <a:xfrm>
            <a:off x="3722915" y="2373427"/>
            <a:ext cx="636814" cy="33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359729" y="3326948"/>
            <a:ext cx="3510642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setAge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0" idx="3"/>
            <a:endCxn id="27" idx="1"/>
          </p:cNvCxnSpPr>
          <p:nvPr/>
        </p:nvCxnSpPr>
        <p:spPr>
          <a:xfrm>
            <a:off x="3722915" y="2785723"/>
            <a:ext cx="636814" cy="101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오른쪽 화살표 22"/>
          <p:cNvSpPr/>
          <p:nvPr/>
        </p:nvSpPr>
        <p:spPr>
          <a:xfrm rot="13516289">
            <a:off x="3517797" y="3257247"/>
            <a:ext cx="3913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  <a:solidFill>
            <a:schemeClr val="bg1">
              <a:lumMod val="75000"/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204359" y="3077598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363812" y="4425723"/>
            <a:ext cx="4780188" cy="9436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print(message)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Console.out</a:t>
            </a:r>
            <a:r>
              <a:rPr lang="en-US" altLang="ko-KR" dirty="0" smtClean="0"/>
              <a:t>(message + </a:t>
            </a:r>
            <a:r>
              <a:rPr lang="en-US" altLang="ko-KR" dirty="0" err="1" smtClean="0"/>
              <a:t>this._age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</a:p>
        </p:txBody>
      </p:sp>
      <p:cxnSp>
        <p:nvCxnSpPr>
          <p:cNvPr id="30" name="직선 화살표 연결선 29"/>
          <p:cNvCxnSpPr>
            <a:stCxn id="26" idx="3"/>
            <a:endCxn id="29" idx="1"/>
          </p:cNvCxnSpPr>
          <p:nvPr/>
        </p:nvCxnSpPr>
        <p:spPr>
          <a:xfrm>
            <a:off x="3722915" y="3218772"/>
            <a:ext cx="640897" cy="167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870370" y="5225143"/>
            <a:ext cx="2522766" cy="278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this._age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 뭐죠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곱셈 기호 14"/>
          <p:cNvSpPr/>
          <p:nvPr/>
        </p:nvSpPr>
        <p:spPr>
          <a:xfrm>
            <a:off x="7343774" y="4869998"/>
            <a:ext cx="1053193" cy="942974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덧셈 기호 31"/>
          <p:cNvSpPr/>
          <p:nvPr/>
        </p:nvSpPr>
        <p:spPr>
          <a:xfrm>
            <a:off x="4245432" y="3646647"/>
            <a:ext cx="759277" cy="770844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99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0075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797143" y="4465864"/>
            <a:ext cx="2179864" cy="2081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05358" y="4841764"/>
            <a:ext cx="514350" cy="52251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127923" y="502511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13573" y="581297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04359" y="2232253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getAge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04359" y="2644549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setAge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59729" y="2232253"/>
            <a:ext cx="2237014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getAge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9" idx="3"/>
            <a:endCxn id="22" idx="1"/>
          </p:cNvCxnSpPr>
          <p:nvPr/>
        </p:nvCxnSpPr>
        <p:spPr>
          <a:xfrm>
            <a:off x="3722915" y="2373427"/>
            <a:ext cx="636814" cy="33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359729" y="3326948"/>
            <a:ext cx="3510642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setAge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0" idx="3"/>
            <a:endCxn id="27" idx="1"/>
          </p:cNvCxnSpPr>
          <p:nvPr/>
        </p:nvCxnSpPr>
        <p:spPr>
          <a:xfrm>
            <a:off x="3722915" y="2785723"/>
            <a:ext cx="636814" cy="101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오른쪽 화살표 22"/>
          <p:cNvSpPr/>
          <p:nvPr/>
        </p:nvSpPr>
        <p:spPr>
          <a:xfrm rot="13516289">
            <a:off x="3517797" y="3257247"/>
            <a:ext cx="3913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  <a:solidFill>
            <a:schemeClr val="bg1">
              <a:lumMod val="75000"/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204359" y="3077598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363812" y="4425723"/>
            <a:ext cx="4780188" cy="9436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print(message)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Console.out</a:t>
            </a:r>
            <a:r>
              <a:rPr lang="en-US" altLang="ko-KR" dirty="0" smtClean="0"/>
              <a:t>(message + </a:t>
            </a:r>
            <a:r>
              <a:rPr lang="en-US" altLang="ko-KR" dirty="0" err="1" smtClean="0"/>
              <a:t>this.getAge</a:t>
            </a:r>
            <a:r>
              <a:rPr lang="en-US" altLang="ko-KR" dirty="0" smtClean="0"/>
              <a:t>())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</a:p>
        </p:txBody>
      </p:sp>
      <p:cxnSp>
        <p:nvCxnSpPr>
          <p:cNvPr id="30" name="직선 화살표 연결선 29"/>
          <p:cNvCxnSpPr>
            <a:stCxn id="26" idx="3"/>
            <a:endCxn id="29" idx="1"/>
          </p:cNvCxnSpPr>
          <p:nvPr/>
        </p:nvCxnSpPr>
        <p:spPr>
          <a:xfrm>
            <a:off x="3722915" y="3218772"/>
            <a:ext cx="640897" cy="167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870370" y="5225143"/>
            <a:ext cx="2522766" cy="278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반환이 없네요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곱셈 기호 14"/>
          <p:cNvSpPr/>
          <p:nvPr/>
        </p:nvSpPr>
        <p:spPr>
          <a:xfrm>
            <a:off x="7343774" y="4869998"/>
            <a:ext cx="1053193" cy="942974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덧셈 기호 31"/>
          <p:cNvSpPr/>
          <p:nvPr/>
        </p:nvSpPr>
        <p:spPr>
          <a:xfrm>
            <a:off x="4245432" y="3646647"/>
            <a:ext cx="759277" cy="770844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15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0075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797143" y="4465864"/>
            <a:ext cx="2179864" cy="2081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05358" y="4841764"/>
            <a:ext cx="514350" cy="52251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127923" y="502511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13573" y="581297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04359" y="2232253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getAge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04359" y="2644549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setAge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59729" y="2232253"/>
            <a:ext cx="2237014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getAge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9" idx="3"/>
            <a:endCxn id="22" idx="1"/>
          </p:cNvCxnSpPr>
          <p:nvPr/>
        </p:nvCxnSpPr>
        <p:spPr>
          <a:xfrm>
            <a:off x="3722915" y="2373427"/>
            <a:ext cx="636814" cy="33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359729" y="3326948"/>
            <a:ext cx="3510642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setAge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0" idx="3"/>
            <a:endCxn id="27" idx="1"/>
          </p:cNvCxnSpPr>
          <p:nvPr/>
        </p:nvCxnSpPr>
        <p:spPr>
          <a:xfrm>
            <a:off x="3722915" y="2785723"/>
            <a:ext cx="636814" cy="101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  <a:solidFill>
            <a:schemeClr val="bg1">
              <a:lumMod val="75000"/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204359" y="3077598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363812" y="4425723"/>
            <a:ext cx="4780188" cy="943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void print(message)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Console.out</a:t>
            </a:r>
            <a:r>
              <a:rPr lang="en-US" altLang="ko-KR" dirty="0" smtClean="0"/>
              <a:t>(message + </a:t>
            </a:r>
            <a:r>
              <a:rPr lang="en-US" altLang="ko-KR" dirty="0" err="1" smtClean="0"/>
              <a:t>this.getAge</a:t>
            </a:r>
            <a:r>
              <a:rPr lang="en-US" altLang="ko-KR" dirty="0" smtClean="0"/>
              <a:t>())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</a:p>
        </p:txBody>
      </p:sp>
      <p:cxnSp>
        <p:nvCxnSpPr>
          <p:cNvPr id="30" name="직선 화살표 연결선 29"/>
          <p:cNvCxnSpPr>
            <a:stCxn id="26" idx="3"/>
            <a:endCxn id="29" idx="1"/>
          </p:cNvCxnSpPr>
          <p:nvPr/>
        </p:nvCxnSpPr>
        <p:spPr>
          <a:xfrm>
            <a:off x="3722915" y="3218772"/>
            <a:ext cx="640897" cy="167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덧셈 기호 31"/>
          <p:cNvSpPr/>
          <p:nvPr/>
        </p:nvSpPr>
        <p:spPr>
          <a:xfrm>
            <a:off x="4245432" y="3646647"/>
            <a:ext cx="759277" cy="770844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rot="13516289">
            <a:off x="4562827" y="4025677"/>
            <a:ext cx="3913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42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0075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797143" y="4465864"/>
            <a:ext cx="2179864" cy="2081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05358" y="4841764"/>
            <a:ext cx="514350" cy="52251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127923" y="502511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13573" y="581297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04359" y="2232253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getAge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04359" y="2644549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setAge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59729" y="2232253"/>
            <a:ext cx="2237014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getAge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9" idx="3"/>
            <a:endCxn id="22" idx="1"/>
          </p:cNvCxnSpPr>
          <p:nvPr/>
        </p:nvCxnSpPr>
        <p:spPr>
          <a:xfrm>
            <a:off x="3722915" y="2373427"/>
            <a:ext cx="636814" cy="33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359729" y="3326948"/>
            <a:ext cx="3510642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setAge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0" idx="3"/>
            <a:endCxn id="27" idx="1"/>
          </p:cNvCxnSpPr>
          <p:nvPr/>
        </p:nvCxnSpPr>
        <p:spPr>
          <a:xfrm>
            <a:off x="3722915" y="2785723"/>
            <a:ext cx="636814" cy="101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  <a:solidFill>
            <a:schemeClr val="bg1">
              <a:lumMod val="75000"/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204359" y="3077598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363812" y="4425723"/>
            <a:ext cx="4780188" cy="943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void print(message)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Console.out</a:t>
            </a:r>
            <a:r>
              <a:rPr lang="en-US" altLang="ko-KR" dirty="0" smtClean="0"/>
              <a:t>(message + </a:t>
            </a:r>
            <a:r>
              <a:rPr lang="en-US" altLang="ko-KR" dirty="0" err="1" smtClean="0"/>
              <a:t>this.getAge</a:t>
            </a:r>
            <a:r>
              <a:rPr lang="en-US" altLang="ko-KR" dirty="0" smtClean="0"/>
              <a:t>())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</a:p>
        </p:txBody>
      </p:sp>
      <p:cxnSp>
        <p:nvCxnSpPr>
          <p:cNvPr id="30" name="직선 화살표 연결선 29"/>
          <p:cNvCxnSpPr>
            <a:stCxn id="26" idx="3"/>
            <a:endCxn id="29" idx="1"/>
          </p:cNvCxnSpPr>
          <p:nvPr/>
        </p:nvCxnSpPr>
        <p:spPr>
          <a:xfrm>
            <a:off x="3722915" y="3218772"/>
            <a:ext cx="640897" cy="167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359729" y="3555887"/>
            <a:ext cx="4669971" cy="7354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Input:</a:t>
            </a: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 rot="13516289">
            <a:off x="4562828" y="4015570"/>
            <a:ext cx="3913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32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2716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Overall concept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84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0075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797143" y="4465864"/>
            <a:ext cx="2179864" cy="2081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05358" y="4841764"/>
            <a:ext cx="514350" cy="52251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127923" y="502511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13573" y="581297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04359" y="2232253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getAge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04359" y="2644549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setAge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59729" y="2232253"/>
            <a:ext cx="2237014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getAge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9" idx="3"/>
            <a:endCxn id="22" idx="1"/>
          </p:cNvCxnSpPr>
          <p:nvPr/>
        </p:nvCxnSpPr>
        <p:spPr>
          <a:xfrm>
            <a:off x="3722915" y="2373427"/>
            <a:ext cx="636814" cy="33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359729" y="3326948"/>
            <a:ext cx="3510642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setAge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0" idx="3"/>
            <a:endCxn id="27" idx="1"/>
          </p:cNvCxnSpPr>
          <p:nvPr/>
        </p:nvCxnSpPr>
        <p:spPr>
          <a:xfrm>
            <a:off x="3722915" y="2785723"/>
            <a:ext cx="636814" cy="101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  <a:solidFill>
            <a:schemeClr val="bg1">
              <a:lumMod val="75000"/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204359" y="3077598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363812" y="4425723"/>
            <a:ext cx="4780188" cy="943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void print(message)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Console.out</a:t>
            </a:r>
            <a:r>
              <a:rPr lang="en-US" altLang="ko-KR" dirty="0" smtClean="0"/>
              <a:t>(message + </a:t>
            </a:r>
            <a:r>
              <a:rPr lang="en-US" altLang="ko-KR" dirty="0" err="1" smtClean="0"/>
              <a:t>this.getAge</a:t>
            </a:r>
            <a:r>
              <a:rPr lang="en-US" altLang="ko-KR" dirty="0" smtClean="0"/>
              <a:t>())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</a:p>
        </p:txBody>
      </p:sp>
      <p:cxnSp>
        <p:nvCxnSpPr>
          <p:cNvPr id="30" name="직선 화살표 연결선 29"/>
          <p:cNvCxnSpPr>
            <a:stCxn id="26" idx="3"/>
            <a:endCxn id="29" idx="1"/>
          </p:cNvCxnSpPr>
          <p:nvPr/>
        </p:nvCxnSpPr>
        <p:spPr>
          <a:xfrm>
            <a:off x="3722915" y="3218772"/>
            <a:ext cx="640897" cy="167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359729" y="3555887"/>
            <a:ext cx="4669971" cy="7354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(F1)</a:t>
            </a:r>
            <a:br>
              <a:rPr lang="en-US" altLang="ko-KR" dirty="0" smtClean="0"/>
            </a:br>
            <a:r>
              <a:rPr lang="en-US" altLang="ko-KR" dirty="0" smtClean="0"/>
              <a:t>Input:  message = “test message”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 rot="13516289">
            <a:off x="8664110" y="4090307"/>
            <a:ext cx="3913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32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0075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797143" y="4465864"/>
            <a:ext cx="2179864" cy="2081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05358" y="4841764"/>
            <a:ext cx="514350" cy="52251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127923" y="502511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13573" y="581297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04359" y="2232253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getAge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04359" y="2644549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setAge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59729" y="2232253"/>
            <a:ext cx="2237014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getAge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9" idx="3"/>
            <a:endCxn id="22" idx="1"/>
          </p:cNvCxnSpPr>
          <p:nvPr/>
        </p:nvCxnSpPr>
        <p:spPr>
          <a:xfrm>
            <a:off x="3722915" y="2373427"/>
            <a:ext cx="636814" cy="33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359729" y="3326948"/>
            <a:ext cx="3510642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setAge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0" idx="3"/>
            <a:endCxn id="27" idx="1"/>
          </p:cNvCxnSpPr>
          <p:nvPr/>
        </p:nvCxnSpPr>
        <p:spPr>
          <a:xfrm>
            <a:off x="3722915" y="2785723"/>
            <a:ext cx="636814" cy="101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204359" y="3077598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363812" y="4425723"/>
            <a:ext cx="4780188" cy="943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void print(message)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Console.out</a:t>
            </a:r>
            <a:r>
              <a:rPr lang="en-US" altLang="ko-KR" dirty="0" smtClean="0"/>
              <a:t>(message + </a:t>
            </a:r>
            <a:r>
              <a:rPr lang="en-US" altLang="ko-KR" dirty="0" err="1" smtClean="0"/>
              <a:t>this.getAge</a:t>
            </a:r>
            <a:r>
              <a:rPr lang="en-US" altLang="ko-KR" dirty="0" smtClean="0"/>
              <a:t>())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</a:p>
        </p:txBody>
      </p:sp>
      <p:cxnSp>
        <p:nvCxnSpPr>
          <p:cNvPr id="30" name="직선 화살표 연결선 29"/>
          <p:cNvCxnSpPr>
            <a:stCxn id="26" idx="3"/>
            <a:endCxn id="29" idx="1"/>
          </p:cNvCxnSpPr>
          <p:nvPr/>
        </p:nvCxnSpPr>
        <p:spPr>
          <a:xfrm>
            <a:off x="3722915" y="3218772"/>
            <a:ext cx="640897" cy="167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429126" y="4139973"/>
            <a:ext cx="261257" cy="26125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 rot="13516289">
            <a:off x="4562828" y="4318907"/>
            <a:ext cx="3913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863872" y="4262095"/>
            <a:ext cx="1475698" cy="278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테스트 실행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996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0075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797143" y="4465864"/>
            <a:ext cx="2179864" cy="2081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05358" y="4841764"/>
            <a:ext cx="514350" cy="52251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127923" y="502511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13573" y="581297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04359" y="2232253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getAge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04359" y="2644549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setAge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59729" y="2232253"/>
            <a:ext cx="2237014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getAge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9" idx="3"/>
            <a:endCxn id="22" idx="1"/>
          </p:cNvCxnSpPr>
          <p:nvPr/>
        </p:nvCxnSpPr>
        <p:spPr>
          <a:xfrm>
            <a:off x="3722915" y="2373427"/>
            <a:ext cx="636814" cy="33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359729" y="3326948"/>
            <a:ext cx="3510642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setAge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0" idx="3"/>
            <a:endCxn id="27" idx="1"/>
          </p:cNvCxnSpPr>
          <p:nvPr/>
        </p:nvCxnSpPr>
        <p:spPr>
          <a:xfrm>
            <a:off x="3722915" y="2785723"/>
            <a:ext cx="636814" cy="101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204359" y="3077598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363812" y="4425723"/>
            <a:ext cx="4780188" cy="943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void print(message)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Console.out</a:t>
            </a:r>
            <a:r>
              <a:rPr lang="en-US" altLang="ko-KR" dirty="0" smtClean="0"/>
              <a:t>(message + </a:t>
            </a:r>
            <a:r>
              <a:rPr lang="en-US" altLang="ko-KR" dirty="0" err="1" smtClean="0"/>
              <a:t>this.getAge</a:t>
            </a:r>
            <a:r>
              <a:rPr lang="en-US" altLang="ko-KR" dirty="0" smtClean="0"/>
              <a:t>())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</a:p>
        </p:txBody>
      </p:sp>
      <p:cxnSp>
        <p:nvCxnSpPr>
          <p:cNvPr id="30" name="직선 화살표 연결선 29"/>
          <p:cNvCxnSpPr>
            <a:stCxn id="26" idx="3"/>
            <a:endCxn id="29" idx="1"/>
          </p:cNvCxnSpPr>
          <p:nvPr/>
        </p:nvCxnSpPr>
        <p:spPr>
          <a:xfrm>
            <a:off x="3722915" y="3218772"/>
            <a:ext cx="640897" cy="167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429126" y="4139973"/>
            <a:ext cx="261257" cy="26125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 rot="13516289">
            <a:off x="9329752" y="3758736"/>
            <a:ext cx="3913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22" idx="2"/>
          </p:cNvCxnSpPr>
          <p:nvPr/>
        </p:nvCxnSpPr>
        <p:spPr>
          <a:xfrm>
            <a:off x="5478236" y="3175907"/>
            <a:ext cx="2147207" cy="1646759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이등변 삼각형 24"/>
          <p:cNvSpPr/>
          <p:nvPr/>
        </p:nvSpPr>
        <p:spPr>
          <a:xfrm rot="5400000">
            <a:off x="4285355" y="4775597"/>
            <a:ext cx="198754" cy="292893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26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0075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797143" y="4465864"/>
            <a:ext cx="2179864" cy="2081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05358" y="4841764"/>
            <a:ext cx="514350" cy="52251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127923" y="502511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13573" y="581297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04359" y="2232253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getAge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04359" y="2644549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setAge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59729" y="2232253"/>
            <a:ext cx="2237014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getAge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9" idx="3"/>
            <a:endCxn id="22" idx="1"/>
          </p:cNvCxnSpPr>
          <p:nvPr/>
        </p:nvCxnSpPr>
        <p:spPr>
          <a:xfrm>
            <a:off x="3722915" y="2373427"/>
            <a:ext cx="636814" cy="33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359729" y="3326948"/>
            <a:ext cx="3510642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setAge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0" idx="3"/>
            <a:endCxn id="27" idx="1"/>
          </p:cNvCxnSpPr>
          <p:nvPr/>
        </p:nvCxnSpPr>
        <p:spPr>
          <a:xfrm>
            <a:off x="3722915" y="2785723"/>
            <a:ext cx="636814" cy="101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204359" y="3077598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363812" y="4425723"/>
            <a:ext cx="4780188" cy="943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void print(message)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Console.out</a:t>
            </a:r>
            <a:r>
              <a:rPr lang="en-US" altLang="ko-KR" dirty="0" smtClean="0"/>
              <a:t>(message + </a:t>
            </a:r>
            <a:r>
              <a:rPr lang="en-US" altLang="ko-KR" dirty="0" err="1" smtClean="0"/>
              <a:t>this.getAge</a:t>
            </a:r>
            <a:r>
              <a:rPr lang="en-US" altLang="ko-KR" dirty="0" smtClean="0"/>
              <a:t>())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</a:p>
        </p:txBody>
      </p:sp>
      <p:cxnSp>
        <p:nvCxnSpPr>
          <p:cNvPr id="30" name="직선 화살표 연결선 29"/>
          <p:cNvCxnSpPr>
            <a:stCxn id="26" idx="3"/>
            <a:endCxn id="29" idx="1"/>
          </p:cNvCxnSpPr>
          <p:nvPr/>
        </p:nvCxnSpPr>
        <p:spPr>
          <a:xfrm>
            <a:off x="3722915" y="3218772"/>
            <a:ext cx="640897" cy="167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429126" y="4139973"/>
            <a:ext cx="261257" cy="26125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 rot="13516289">
            <a:off x="6356156" y="4937251"/>
            <a:ext cx="3913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22" idx="2"/>
          </p:cNvCxnSpPr>
          <p:nvPr/>
        </p:nvCxnSpPr>
        <p:spPr>
          <a:xfrm>
            <a:off x="5478236" y="3175907"/>
            <a:ext cx="2147207" cy="1646759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이등변 삼각형 24"/>
          <p:cNvSpPr/>
          <p:nvPr/>
        </p:nvSpPr>
        <p:spPr>
          <a:xfrm rot="5400000">
            <a:off x="4285355" y="4775597"/>
            <a:ext cx="198754" cy="292893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96743" y="5103021"/>
            <a:ext cx="1850481" cy="529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“test message”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01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0075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797143" y="4465864"/>
            <a:ext cx="2179864" cy="2081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05358" y="4841764"/>
            <a:ext cx="514350" cy="52251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127923" y="502511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13573" y="581297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04359" y="2232253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getAge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04359" y="2644549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setAge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59729" y="2232253"/>
            <a:ext cx="2237014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getAge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9" idx="3"/>
            <a:endCxn id="22" idx="1"/>
          </p:cNvCxnSpPr>
          <p:nvPr/>
        </p:nvCxnSpPr>
        <p:spPr>
          <a:xfrm>
            <a:off x="3722915" y="2373427"/>
            <a:ext cx="636814" cy="33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359729" y="3326948"/>
            <a:ext cx="3510642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setAge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0" idx="3"/>
            <a:endCxn id="27" idx="1"/>
          </p:cNvCxnSpPr>
          <p:nvPr/>
        </p:nvCxnSpPr>
        <p:spPr>
          <a:xfrm>
            <a:off x="3722915" y="2785723"/>
            <a:ext cx="636814" cy="101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204359" y="3077598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363812" y="4425723"/>
            <a:ext cx="4780188" cy="943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void print(message)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Console.out</a:t>
            </a:r>
            <a:r>
              <a:rPr lang="en-US" altLang="ko-KR" dirty="0" smtClean="0"/>
              <a:t>(message + </a:t>
            </a:r>
            <a:r>
              <a:rPr lang="en-US" altLang="ko-KR" dirty="0" err="1" smtClean="0"/>
              <a:t>this.getAge</a:t>
            </a:r>
            <a:r>
              <a:rPr lang="en-US" altLang="ko-KR" dirty="0" smtClean="0"/>
              <a:t>())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</a:p>
        </p:txBody>
      </p:sp>
      <p:cxnSp>
        <p:nvCxnSpPr>
          <p:cNvPr id="30" name="직선 화살표 연결선 29"/>
          <p:cNvCxnSpPr>
            <a:stCxn id="26" idx="3"/>
            <a:endCxn id="29" idx="1"/>
          </p:cNvCxnSpPr>
          <p:nvPr/>
        </p:nvCxnSpPr>
        <p:spPr>
          <a:xfrm>
            <a:off x="3722915" y="3218772"/>
            <a:ext cx="640897" cy="167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429126" y="4139973"/>
            <a:ext cx="261257" cy="26125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 rot="13516289">
            <a:off x="6356156" y="4937251"/>
            <a:ext cx="3913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22" idx="2"/>
          </p:cNvCxnSpPr>
          <p:nvPr/>
        </p:nvCxnSpPr>
        <p:spPr>
          <a:xfrm>
            <a:off x="5478236" y="3175907"/>
            <a:ext cx="2147207" cy="1646759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이등변 삼각형 24"/>
          <p:cNvSpPr/>
          <p:nvPr/>
        </p:nvSpPr>
        <p:spPr>
          <a:xfrm rot="5400000">
            <a:off x="4285355" y="4775597"/>
            <a:ext cx="198754" cy="292893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96743" y="5103021"/>
            <a:ext cx="1850481" cy="529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“test message”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347982" y="487479"/>
            <a:ext cx="3714752" cy="23268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&lt;C:\Windows&gt;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388801" y="512313"/>
            <a:ext cx="3575959" cy="339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Command window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0641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0075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797143" y="4465864"/>
            <a:ext cx="2179864" cy="2081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05358" y="4841764"/>
            <a:ext cx="514350" cy="52251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127923" y="502511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13573" y="581297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04359" y="2232253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getAge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04359" y="2644549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setAge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59729" y="2232253"/>
            <a:ext cx="2237014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getAge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9" idx="3"/>
            <a:endCxn id="22" idx="1"/>
          </p:cNvCxnSpPr>
          <p:nvPr/>
        </p:nvCxnSpPr>
        <p:spPr>
          <a:xfrm>
            <a:off x="3722915" y="2373427"/>
            <a:ext cx="636814" cy="33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359729" y="3326948"/>
            <a:ext cx="3510642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setAge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0" idx="3"/>
            <a:endCxn id="27" idx="1"/>
          </p:cNvCxnSpPr>
          <p:nvPr/>
        </p:nvCxnSpPr>
        <p:spPr>
          <a:xfrm>
            <a:off x="3722915" y="2785723"/>
            <a:ext cx="636814" cy="101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204359" y="3077598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363812" y="4425723"/>
            <a:ext cx="4780188" cy="943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void print(message)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Console.out</a:t>
            </a:r>
            <a:r>
              <a:rPr lang="en-US" altLang="ko-KR" dirty="0" smtClean="0"/>
              <a:t>(message + </a:t>
            </a:r>
            <a:r>
              <a:rPr lang="en-US" altLang="ko-KR" dirty="0" err="1" smtClean="0"/>
              <a:t>this.getAge</a:t>
            </a:r>
            <a:r>
              <a:rPr lang="en-US" altLang="ko-KR" dirty="0" smtClean="0"/>
              <a:t>())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</a:p>
        </p:txBody>
      </p:sp>
      <p:cxnSp>
        <p:nvCxnSpPr>
          <p:cNvPr id="30" name="직선 화살표 연결선 29"/>
          <p:cNvCxnSpPr>
            <a:stCxn id="26" idx="3"/>
            <a:endCxn id="29" idx="1"/>
          </p:cNvCxnSpPr>
          <p:nvPr/>
        </p:nvCxnSpPr>
        <p:spPr>
          <a:xfrm>
            <a:off x="3722915" y="3218772"/>
            <a:ext cx="640897" cy="167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429126" y="4139973"/>
            <a:ext cx="261257" cy="26125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 rot="13516289">
            <a:off x="6356156" y="4937251"/>
            <a:ext cx="3913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347982" y="487479"/>
            <a:ext cx="3714752" cy="23268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&lt;C:\Windows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test message0</a:t>
            </a:r>
          </a:p>
          <a:p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388801" y="512313"/>
            <a:ext cx="3575959" cy="339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Command window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5049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0075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797143" y="4465864"/>
            <a:ext cx="2179864" cy="2081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05358" y="4841764"/>
            <a:ext cx="514350" cy="52251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127923" y="502511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13573" y="581297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04359" y="2232253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getAge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04359" y="2644549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setAge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59729" y="2232253"/>
            <a:ext cx="2237014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getAge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9" idx="3"/>
            <a:endCxn id="22" idx="1"/>
          </p:cNvCxnSpPr>
          <p:nvPr/>
        </p:nvCxnSpPr>
        <p:spPr>
          <a:xfrm>
            <a:off x="3722915" y="2373427"/>
            <a:ext cx="636814" cy="33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359729" y="3326948"/>
            <a:ext cx="3510642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setAge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0" idx="3"/>
            <a:endCxn id="27" idx="1"/>
          </p:cNvCxnSpPr>
          <p:nvPr/>
        </p:nvCxnSpPr>
        <p:spPr>
          <a:xfrm>
            <a:off x="3722915" y="2785723"/>
            <a:ext cx="636814" cy="101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204359" y="3077598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363812" y="4425723"/>
            <a:ext cx="4780188" cy="9436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void print(message)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this.setAge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kkk</a:t>
            </a:r>
            <a:r>
              <a:rPr lang="en-US" altLang="ko-KR" dirty="0" smtClean="0"/>
              <a:t>”)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Console.out</a:t>
            </a:r>
            <a:r>
              <a:rPr lang="en-US" altLang="ko-KR" dirty="0" smtClean="0"/>
              <a:t>(message + </a:t>
            </a:r>
            <a:r>
              <a:rPr lang="en-US" altLang="ko-KR" dirty="0" err="1" smtClean="0"/>
              <a:t>this.getAge</a:t>
            </a:r>
            <a:r>
              <a:rPr lang="en-US" altLang="ko-KR" dirty="0" smtClean="0"/>
              <a:t>())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</a:p>
        </p:txBody>
      </p:sp>
      <p:cxnSp>
        <p:nvCxnSpPr>
          <p:cNvPr id="30" name="직선 화살표 연결선 29"/>
          <p:cNvCxnSpPr>
            <a:stCxn id="26" idx="3"/>
            <a:endCxn id="29" idx="1"/>
          </p:cNvCxnSpPr>
          <p:nvPr/>
        </p:nvCxnSpPr>
        <p:spPr>
          <a:xfrm>
            <a:off x="3722915" y="3218772"/>
            <a:ext cx="640897" cy="167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429126" y="4139973"/>
            <a:ext cx="261257" cy="26125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 rot="13516289">
            <a:off x="6126105" y="5735068"/>
            <a:ext cx="3913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347982" y="487479"/>
            <a:ext cx="3714752" cy="23268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&lt;C:\Windows&gt; </a:t>
            </a:r>
          </a:p>
          <a:p>
            <a:r>
              <a:rPr lang="en-US" altLang="ko-KR" dirty="0" smtClean="0"/>
              <a:t>test message0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388801" y="512313"/>
            <a:ext cx="3575959" cy="339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Command window</a:t>
            </a:r>
            <a:endParaRPr lang="ko-KR" altLang="en-US" sz="1600" dirty="0"/>
          </a:p>
        </p:txBody>
      </p:sp>
      <p:sp>
        <p:nvSpPr>
          <p:cNvPr id="31" name="직사각형 30"/>
          <p:cNvSpPr/>
          <p:nvPr/>
        </p:nvSpPr>
        <p:spPr>
          <a:xfrm>
            <a:off x="8015291" y="5187722"/>
            <a:ext cx="3506559" cy="620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경고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b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kkk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는 숫자가 아닌데 괜찮아요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곱셈 기호 31"/>
          <p:cNvSpPr/>
          <p:nvPr/>
        </p:nvSpPr>
        <p:spPr>
          <a:xfrm>
            <a:off x="7343774" y="4869998"/>
            <a:ext cx="1053193" cy="942974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45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0075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797143" y="4465864"/>
            <a:ext cx="2179864" cy="2081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05358" y="4841764"/>
            <a:ext cx="514350" cy="52251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127923" y="502511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13573" y="581297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04359" y="2232253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getAge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04359" y="2644549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setAge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59729" y="2232253"/>
            <a:ext cx="2237014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getAge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9" idx="3"/>
            <a:endCxn id="22" idx="1"/>
          </p:cNvCxnSpPr>
          <p:nvPr/>
        </p:nvCxnSpPr>
        <p:spPr>
          <a:xfrm>
            <a:off x="3722915" y="2373427"/>
            <a:ext cx="636814" cy="33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359729" y="3326948"/>
            <a:ext cx="3510642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setAge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0" idx="3"/>
            <a:endCxn id="27" idx="1"/>
          </p:cNvCxnSpPr>
          <p:nvPr/>
        </p:nvCxnSpPr>
        <p:spPr>
          <a:xfrm>
            <a:off x="3722915" y="2785723"/>
            <a:ext cx="636814" cy="101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204359" y="3077598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363812" y="4425723"/>
            <a:ext cx="4780188" cy="943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void print(message)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this.setAge</a:t>
            </a:r>
            <a:r>
              <a:rPr lang="en-US" altLang="ko-KR" dirty="0" smtClean="0"/>
              <a:t>(55)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Console.out</a:t>
            </a:r>
            <a:r>
              <a:rPr lang="en-US" altLang="ko-KR" dirty="0" smtClean="0"/>
              <a:t>(message + </a:t>
            </a:r>
            <a:r>
              <a:rPr lang="en-US" altLang="ko-KR" dirty="0" err="1" smtClean="0"/>
              <a:t>this.getAge</a:t>
            </a:r>
            <a:r>
              <a:rPr lang="en-US" altLang="ko-KR" dirty="0" smtClean="0"/>
              <a:t>())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</a:p>
        </p:txBody>
      </p:sp>
      <p:cxnSp>
        <p:nvCxnSpPr>
          <p:cNvPr id="30" name="직선 화살표 연결선 29"/>
          <p:cNvCxnSpPr>
            <a:stCxn id="26" idx="3"/>
            <a:endCxn id="29" idx="1"/>
          </p:cNvCxnSpPr>
          <p:nvPr/>
        </p:nvCxnSpPr>
        <p:spPr>
          <a:xfrm>
            <a:off x="3722915" y="3218772"/>
            <a:ext cx="640897" cy="167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429126" y="4139973"/>
            <a:ext cx="261257" cy="26125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 rot="13516289">
            <a:off x="4537563" y="4274686"/>
            <a:ext cx="3913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347982" y="487479"/>
            <a:ext cx="3714752" cy="23268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&lt;C:\Windows&gt; </a:t>
            </a:r>
          </a:p>
          <a:p>
            <a:r>
              <a:rPr lang="en-US" altLang="ko-KR" dirty="0" smtClean="0"/>
              <a:t>test message0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388801" y="512313"/>
            <a:ext cx="3575959" cy="339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Command window</a:t>
            </a:r>
            <a:endParaRPr lang="ko-KR" altLang="en-US" sz="1600" dirty="0"/>
          </a:p>
        </p:txBody>
      </p:sp>
      <p:sp>
        <p:nvSpPr>
          <p:cNvPr id="31" name="직사각형 30"/>
          <p:cNvSpPr/>
          <p:nvPr/>
        </p:nvSpPr>
        <p:spPr>
          <a:xfrm>
            <a:off x="4863872" y="4262095"/>
            <a:ext cx="1475698" cy="278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테스트 실행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461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0075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797143" y="4465864"/>
            <a:ext cx="2179864" cy="2081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05358" y="4841764"/>
            <a:ext cx="514350" cy="52251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127923" y="502511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13573" y="581297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04359" y="2232253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getAge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04359" y="2644549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setAge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59729" y="2232253"/>
            <a:ext cx="2237014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getAge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9" idx="3"/>
            <a:endCxn id="22" idx="1"/>
          </p:cNvCxnSpPr>
          <p:nvPr/>
        </p:nvCxnSpPr>
        <p:spPr>
          <a:xfrm>
            <a:off x="3722915" y="2373427"/>
            <a:ext cx="636814" cy="33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359729" y="3326948"/>
            <a:ext cx="3510642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setAge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0" idx="3"/>
            <a:endCxn id="27" idx="1"/>
          </p:cNvCxnSpPr>
          <p:nvPr/>
        </p:nvCxnSpPr>
        <p:spPr>
          <a:xfrm>
            <a:off x="3722915" y="2785723"/>
            <a:ext cx="636814" cy="101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204359" y="3077598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363812" y="4425723"/>
            <a:ext cx="4780188" cy="943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void print(message)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this.setAge</a:t>
            </a:r>
            <a:r>
              <a:rPr lang="en-US" altLang="ko-KR" dirty="0" smtClean="0"/>
              <a:t>(55)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Console.out</a:t>
            </a:r>
            <a:r>
              <a:rPr lang="en-US" altLang="ko-KR" dirty="0" smtClean="0"/>
              <a:t>(message + </a:t>
            </a:r>
            <a:r>
              <a:rPr lang="en-US" altLang="ko-KR" dirty="0" err="1" smtClean="0"/>
              <a:t>this.getAge</a:t>
            </a:r>
            <a:r>
              <a:rPr lang="en-US" altLang="ko-KR" dirty="0" smtClean="0"/>
              <a:t>())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</a:p>
        </p:txBody>
      </p:sp>
      <p:cxnSp>
        <p:nvCxnSpPr>
          <p:cNvPr id="30" name="직선 화살표 연결선 29"/>
          <p:cNvCxnSpPr>
            <a:stCxn id="26" idx="3"/>
            <a:endCxn id="29" idx="1"/>
          </p:cNvCxnSpPr>
          <p:nvPr/>
        </p:nvCxnSpPr>
        <p:spPr>
          <a:xfrm>
            <a:off x="3722915" y="3218772"/>
            <a:ext cx="640897" cy="167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429126" y="4139973"/>
            <a:ext cx="261257" cy="26125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 rot="13516289">
            <a:off x="8394415" y="6051645"/>
            <a:ext cx="3913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347982" y="487479"/>
            <a:ext cx="3714752" cy="23268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&lt;C:\Windows&gt; </a:t>
            </a:r>
          </a:p>
          <a:p>
            <a:r>
              <a:rPr lang="en-US" altLang="ko-KR" dirty="0" smtClean="0"/>
              <a:t>test message0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388801" y="512313"/>
            <a:ext cx="3575959" cy="339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Command window</a:t>
            </a:r>
            <a:endParaRPr lang="ko-KR" altLang="en-US" sz="1600" dirty="0"/>
          </a:p>
        </p:txBody>
      </p:sp>
      <p:cxnSp>
        <p:nvCxnSpPr>
          <p:cNvPr id="32" name="직선 화살표 연결선 31"/>
          <p:cNvCxnSpPr>
            <a:endCxn id="27" idx="2"/>
          </p:cNvCxnSpPr>
          <p:nvPr/>
        </p:nvCxnSpPr>
        <p:spPr>
          <a:xfrm flipH="1" flipV="1">
            <a:off x="6115050" y="4270602"/>
            <a:ext cx="283709" cy="568788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이등변 삼각형 32"/>
          <p:cNvSpPr/>
          <p:nvPr/>
        </p:nvSpPr>
        <p:spPr>
          <a:xfrm rot="5400000">
            <a:off x="4311381" y="4645728"/>
            <a:ext cx="198754" cy="23676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8608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0075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797143" y="4465864"/>
            <a:ext cx="2179864" cy="2081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05358" y="4841764"/>
            <a:ext cx="514350" cy="52251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127923" y="502511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13573" y="581297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04359" y="2232253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getAge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04359" y="2644549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setAge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59729" y="2232253"/>
            <a:ext cx="2237014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getAge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9" idx="3"/>
            <a:endCxn id="22" idx="1"/>
          </p:cNvCxnSpPr>
          <p:nvPr/>
        </p:nvCxnSpPr>
        <p:spPr>
          <a:xfrm>
            <a:off x="3722915" y="2373427"/>
            <a:ext cx="636814" cy="33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359729" y="3326948"/>
            <a:ext cx="3510642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setAge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0" idx="3"/>
            <a:endCxn id="27" idx="1"/>
          </p:cNvCxnSpPr>
          <p:nvPr/>
        </p:nvCxnSpPr>
        <p:spPr>
          <a:xfrm>
            <a:off x="3722915" y="2785723"/>
            <a:ext cx="636814" cy="101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204359" y="3077598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363812" y="4425723"/>
            <a:ext cx="4780188" cy="943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void print(message)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this.setAge</a:t>
            </a:r>
            <a:r>
              <a:rPr lang="en-US" altLang="ko-KR" dirty="0" smtClean="0"/>
              <a:t>(55)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Console.out</a:t>
            </a:r>
            <a:r>
              <a:rPr lang="en-US" altLang="ko-KR" dirty="0" smtClean="0"/>
              <a:t>(message + </a:t>
            </a:r>
            <a:r>
              <a:rPr lang="en-US" altLang="ko-KR" dirty="0" err="1" smtClean="0"/>
              <a:t>this.getAge</a:t>
            </a:r>
            <a:r>
              <a:rPr lang="en-US" altLang="ko-KR" dirty="0" smtClean="0"/>
              <a:t>())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</a:p>
        </p:txBody>
      </p:sp>
      <p:cxnSp>
        <p:nvCxnSpPr>
          <p:cNvPr id="30" name="직선 화살표 연결선 29"/>
          <p:cNvCxnSpPr>
            <a:stCxn id="26" idx="3"/>
            <a:endCxn id="29" idx="1"/>
          </p:cNvCxnSpPr>
          <p:nvPr/>
        </p:nvCxnSpPr>
        <p:spPr>
          <a:xfrm>
            <a:off x="3722915" y="3218772"/>
            <a:ext cx="640897" cy="167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429126" y="4139973"/>
            <a:ext cx="261257" cy="26125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 rot="13516289">
            <a:off x="6876383" y="3982910"/>
            <a:ext cx="3913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347982" y="487479"/>
            <a:ext cx="3714752" cy="23268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&lt;C:\Windows&gt; </a:t>
            </a:r>
          </a:p>
          <a:p>
            <a:r>
              <a:rPr lang="en-US" altLang="ko-KR" dirty="0" smtClean="0"/>
              <a:t>test message0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388801" y="512313"/>
            <a:ext cx="3575959" cy="339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Command window</a:t>
            </a:r>
            <a:endParaRPr lang="ko-KR" altLang="en-US" sz="1600" dirty="0"/>
          </a:p>
        </p:txBody>
      </p:sp>
      <p:cxnSp>
        <p:nvCxnSpPr>
          <p:cNvPr id="32" name="직선 화살표 연결선 31"/>
          <p:cNvCxnSpPr>
            <a:endCxn id="27" idx="2"/>
          </p:cNvCxnSpPr>
          <p:nvPr/>
        </p:nvCxnSpPr>
        <p:spPr>
          <a:xfrm flipH="1" flipV="1">
            <a:off x="6115050" y="4270602"/>
            <a:ext cx="283709" cy="568788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이등변 삼각형 32"/>
          <p:cNvSpPr/>
          <p:nvPr/>
        </p:nvSpPr>
        <p:spPr>
          <a:xfrm rot="5400000">
            <a:off x="4307298" y="3844654"/>
            <a:ext cx="198754" cy="23676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085577" y="4147801"/>
            <a:ext cx="659794" cy="278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689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World = </a:t>
            </a:r>
            <a:r>
              <a:rPr lang="ko-KR" altLang="en-US" dirty="0" smtClean="0"/>
              <a:t>새로운 인터프리터 언어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패러다임 </a:t>
            </a:r>
            <a:r>
              <a:rPr lang="en-US" altLang="ko-KR" dirty="0" smtClean="0"/>
              <a:t>+ Fully visualized IDE + Retro </a:t>
            </a:r>
            <a:r>
              <a:rPr lang="en-US" altLang="ko-KR" dirty="0" err="1" smtClean="0"/>
              <a:t>pixelistic</a:t>
            </a:r>
            <a:r>
              <a:rPr lang="en-US" altLang="ko-KR" dirty="0" smtClean="0"/>
              <a:t> game concept</a:t>
            </a:r>
          </a:p>
        </p:txBody>
      </p:sp>
    </p:spTree>
    <p:extLst>
      <p:ext uri="{BB962C8B-B14F-4D97-AF65-F5344CB8AC3E}">
        <p14:creationId xmlns:p14="http://schemas.microsoft.com/office/powerpoint/2010/main" val="308614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0075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797143" y="4465864"/>
            <a:ext cx="2179864" cy="2081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05358" y="4841764"/>
            <a:ext cx="514350" cy="52251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127923" y="502511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13573" y="581297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04359" y="2232253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getAge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04359" y="2644549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setAge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59729" y="2232253"/>
            <a:ext cx="2237014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getAge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9" idx="3"/>
            <a:endCxn id="22" idx="1"/>
          </p:cNvCxnSpPr>
          <p:nvPr/>
        </p:nvCxnSpPr>
        <p:spPr>
          <a:xfrm>
            <a:off x="3722915" y="2373427"/>
            <a:ext cx="636814" cy="33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359729" y="3326948"/>
            <a:ext cx="3510642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setAge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0" idx="3"/>
            <a:endCxn id="27" idx="1"/>
          </p:cNvCxnSpPr>
          <p:nvPr/>
        </p:nvCxnSpPr>
        <p:spPr>
          <a:xfrm>
            <a:off x="3722915" y="2785723"/>
            <a:ext cx="636814" cy="101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204359" y="3077598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363812" y="4425723"/>
            <a:ext cx="4780188" cy="943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void print(message)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this.setAge</a:t>
            </a:r>
            <a:r>
              <a:rPr lang="en-US" altLang="ko-KR" dirty="0" smtClean="0"/>
              <a:t>(55)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Console.out</a:t>
            </a:r>
            <a:r>
              <a:rPr lang="en-US" altLang="ko-KR" dirty="0" smtClean="0"/>
              <a:t>(message + </a:t>
            </a:r>
            <a:r>
              <a:rPr lang="en-US" altLang="ko-KR" dirty="0" err="1" smtClean="0"/>
              <a:t>this.getAge</a:t>
            </a:r>
            <a:r>
              <a:rPr lang="en-US" altLang="ko-KR" dirty="0" smtClean="0"/>
              <a:t>())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</a:p>
        </p:txBody>
      </p:sp>
      <p:cxnSp>
        <p:nvCxnSpPr>
          <p:cNvPr id="30" name="직선 화살표 연결선 29"/>
          <p:cNvCxnSpPr>
            <a:stCxn id="26" idx="3"/>
            <a:endCxn id="29" idx="1"/>
          </p:cNvCxnSpPr>
          <p:nvPr/>
        </p:nvCxnSpPr>
        <p:spPr>
          <a:xfrm>
            <a:off x="3722915" y="3218772"/>
            <a:ext cx="640897" cy="167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429126" y="4139973"/>
            <a:ext cx="261257" cy="26125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347982" y="487479"/>
            <a:ext cx="3714752" cy="23268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&lt;C:\Windows&gt; </a:t>
            </a:r>
          </a:p>
          <a:p>
            <a:r>
              <a:rPr lang="en-US" altLang="ko-KR" dirty="0" smtClean="0"/>
              <a:t>test message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388801" y="512313"/>
            <a:ext cx="3575959" cy="339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Command window</a:t>
            </a:r>
            <a:endParaRPr lang="ko-KR" altLang="en-US" sz="1600" dirty="0"/>
          </a:p>
        </p:txBody>
      </p:sp>
      <p:cxnSp>
        <p:nvCxnSpPr>
          <p:cNvPr id="32" name="직선 화살표 연결선 31"/>
          <p:cNvCxnSpPr>
            <a:endCxn id="27" idx="2"/>
          </p:cNvCxnSpPr>
          <p:nvPr/>
        </p:nvCxnSpPr>
        <p:spPr>
          <a:xfrm flipH="1" flipV="1">
            <a:off x="6115050" y="4270602"/>
            <a:ext cx="283709" cy="568788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이등변 삼각형 32"/>
          <p:cNvSpPr/>
          <p:nvPr/>
        </p:nvSpPr>
        <p:spPr>
          <a:xfrm rot="5400000">
            <a:off x="4325666" y="4657975"/>
            <a:ext cx="198754" cy="23676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rot="13516289">
            <a:off x="4335497" y="4800027"/>
            <a:ext cx="3913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30589" y="5025117"/>
            <a:ext cx="1545618" cy="278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반환값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없음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16391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0075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797143" y="4465864"/>
            <a:ext cx="2179864" cy="2081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05358" y="4841764"/>
            <a:ext cx="514350" cy="52251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127923" y="502511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13573" y="581297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04359" y="2232253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getAge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04359" y="2644549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setAge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59729" y="2232253"/>
            <a:ext cx="2237014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getAge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9" idx="3"/>
            <a:endCxn id="22" idx="1"/>
          </p:cNvCxnSpPr>
          <p:nvPr/>
        </p:nvCxnSpPr>
        <p:spPr>
          <a:xfrm>
            <a:off x="3722915" y="2373427"/>
            <a:ext cx="636814" cy="33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359729" y="3326948"/>
            <a:ext cx="3510642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setAge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0" idx="3"/>
            <a:endCxn id="27" idx="1"/>
          </p:cNvCxnSpPr>
          <p:nvPr/>
        </p:nvCxnSpPr>
        <p:spPr>
          <a:xfrm>
            <a:off x="3722915" y="2785723"/>
            <a:ext cx="636814" cy="101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204359" y="3077598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363812" y="4425723"/>
            <a:ext cx="4780188" cy="943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void print(message)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this.setAge</a:t>
            </a:r>
            <a:r>
              <a:rPr lang="en-US" altLang="ko-KR" dirty="0" smtClean="0"/>
              <a:t>(55)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Console.out</a:t>
            </a:r>
            <a:r>
              <a:rPr lang="en-US" altLang="ko-KR" dirty="0" smtClean="0"/>
              <a:t>(message + </a:t>
            </a:r>
            <a:r>
              <a:rPr lang="en-US" altLang="ko-KR" dirty="0" err="1" smtClean="0"/>
              <a:t>this.getAge</a:t>
            </a:r>
            <a:r>
              <a:rPr lang="en-US" altLang="ko-KR" dirty="0" smtClean="0"/>
              <a:t>())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</a:p>
        </p:txBody>
      </p:sp>
      <p:cxnSp>
        <p:nvCxnSpPr>
          <p:cNvPr id="30" name="직선 화살표 연결선 29"/>
          <p:cNvCxnSpPr>
            <a:stCxn id="26" idx="3"/>
            <a:endCxn id="29" idx="1"/>
          </p:cNvCxnSpPr>
          <p:nvPr/>
        </p:nvCxnSpPr>
        <p:spPr>
          <a:xfrm>
            <a:off x="3722915" y="3218772"/>
            <a:ext cx="640897" cy="167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429126" y="4139973"/>
            <a:ext cx="261257" cy="26125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347982" y="487479"/>
            <a:ext cx="3714752" cy="23268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&lt;C:\Windows&gt; </a:t>
            </a:r>
          </a:p>
          <a:p>
            <a:r>
              <a:rPr lang="en-US" altLang="ko-KR" dirty="0" smtClean="0"/>
              <a:t>test message0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388801" y="512313"/>
            <a:ext cx="3575959" cy="339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Command window</a:t>
            </a:r>
            <a:endParaRPr lang="ko-KR" altLang="en-US" sz="1600" dirty="0"/>
          </a:p>
        </p:txBody>
      </p:sp>
      <p:cxnSp>
        <p:nvCxnSpPr>
          <p:cNvPr id="32" name="직선 화살표 연결선 31"/>
          <p:cNvCxnSpPr>
            <a:endCxn id="22" idx="2"/>
          </p:cNvCxnSpPr>
          <p:nvPr/>
        </p:nvCxnSpPr>
        <p:spPr>
          <a:xfrm flipH="1" flipV="1">
            <a:off x="5478236" y="3175907"/>
            <a:ext cx="2387034" cy="1773307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이등변 삼각형 32"/>
          <p:cNvSpPr/>
          <p:nvPr/>
        </p:nvSpPr>
        <p:spPr>
          <a:xfrm rot="5400000">
            <a:off x="4314438" y="4930209"/>
            <a:ext cx="198754" cy="23676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rot="13516289">
            <a:off x="2882254" y="5535386"/>
            <a:ext cx="3913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097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0075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797143" y="4465864"/>
            <a:ext cx="2179864" cy="2081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05358" y="4841764"/>
            <a:ext cx="514350" cy="52251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127923" y="502511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13573" y="581297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04359" y="2232253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getAge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04359" y="2644549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setAge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59729" y="2232253"/>
            <a:ext cx="2237014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getAge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9" idx="3"/>
            <a:endCxn id="22" idx="1"/>
          </p:cNvCxnSpPr>
          <p:nvPr/>
        </p:nvCxnSpPr>
        <p:spPr>
          <a:xfrm>
            <a:off x="3722915" y="2373427"/>
            <a:ext cx="636814" cy="33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359729" y="3326948"/>
            <a:ext cx="3510642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setAge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0" idx="3"/>
            <a:endCxn id="27" idx="1"/>
          </p:cNvCxnSpPr>
          <p:nvPr/>
        </p:nvCxnSpPr>
        <p:spPr>
          <a:xfrm>
            <a:off x="3722915" y="2785723"/>
            <a:ext cx="636814" cy="101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204359" y="3077598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363812" y="4425723"/>
            <a:ext cx="4780188" cy="943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void print(message)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this.setAge</a:t>
            </a:r>
            <a:r>
              <a:rPr lang="en-US" altLang="ko-KR" dirty="0" smtClean="0"/>
              <a:t>(55)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Console.out</a:t>
            </a:r>
            <a:r>
              <a:rPr lang="en-US" altLang="ko-KR" dirty="0" smtClean="0"/>
              <a:t>(message + </a:t>
            </a:r>
            <a:r>
              <a:rPr lang="en-US" altLang="ko-KR" dirty="0" err="1" smtClean="0"/>
              <a:t>this.getAge</a:t>
            </a:r>
            <a:r>
              <a:rPr lang="en-US" altLang="ko-KR" dirty="0" smtClean="0"/>
              <a:t>())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</a:p>
        </p:txBody>
      </p:sp>
      <p:cxnSp>
        <p:nvCxnSpPr>
          <p:cNvPr id="30" name="직선 화살표 연결선 29"/>
          <p:cNvCxnSpPr>
            <a:stCxn id="26" idx="3"/>
            <a:endCxn id="29" idx="1"/>
          </p:cNvCxnSpPr>
          <p:nvPr/>
        </p:nvCxnSpPr>
        <p:spPr>
          <a:xfrm>
            <a:off x="3722915" y="3218772"/>
            <a:ext cx="640897" cy="167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429126" y="4139973"/>
            <a:ext cx="261257" cy="26125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347982" y="487479"/>
            <a:ext cx="3714752" cy="23268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&lt;C:\Windows&gt; </a:t>
            </a:r>
          </a:p>
          <a:p>
            <a:r>
              <a:rPr lang="en-US" altLang="ko-KR" dirty="0" smtClean="0"/>
              <a:t>test message0</a:t>
            </a:r>
          </a:p>
          <a:p>
            <a:r>
              <a:rPr lang="en-US" altLang="ko-KR" dirty="0" smtClean="0"/>
              <a:t>test message55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388801" y="512313"/>
            <a:ext cx="3575959" cy="339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Command window</a:t>
            </a:r>
            <a:endParaRPr lang="ko-KR" altLang="en-US" sz="1600" dirty="0"/>
          </a:p>
        </p:txBody>
      </p:sp>
      <p:sp>
        <p:nvSpPr>
          <p:cNvPr id="23" name="오른쪽 화살표 22"/>
          <p:cNvSpPr/>
          <p:nvPr/>
        </p:nvSpPr>
        <p:spPr>
          <a:xfrm rot="13516289">
            <a:off x="2882254" y="5535386"/>
            <a:ext cx="3913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7613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2716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UI Ideation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50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Touch the code.</a:t>
            </a:r>
          </a:p>
          <a:p>
            <a:pPr lvl="1"/>
            <a:r>
              <a:rPr lang="ko-KR" altLang="en-US" dirty="0" smtClean="0"/>
              <a:t>코드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줄은 하나의 </a:t>
            </a:r>
            <a:r>
              <a:rPr lang="ko-KR" altLang="en-US" dirty="0" smtClean="0"/>
              <a:t>그래픽적 </a:t>
            </a:r>
            <a:r>
              <a:rPr lang="ko-KR" altLang="en-US" dirty="0" smtClean="0"/>
              <a:t>부품</a:t>
            </a:r>
            <a:r>
              <a:rPr lang="en-US" altLang="ko-KR" dirty="0" smtClean="0"/>
              <a:t>(Part)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궁극적으로 개발자는 가시적은 부품을 조합함으로써 프로그램을 만드는 것이지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텍스트를 조합하는게 아니다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텍스트는 단순히 의도 전달의 수단으로써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서술과 동시에 역할을 마친다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편집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추가는 텍스트로</a:t>
            </a:r>
            <a:r>
              <a:rPr lang="en-US" altLang="ko-KR" dirty="0" smtClean="0"/>
              <a:t>,</a:t>
            </a:r>
          </a:p>
          <a:p>
            <a:pPr lvl="2"/>
            <a:r>
              <a:rPr lang="ko-KR" altLang="en-US" dirty="0" smtClean="0"/>
              <a:t>확인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디버깅은 그림으로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54752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Code Texturizing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UI Ideation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3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Texturizing?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/>
              <a:t>대개 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줄은 </a:t>
            </a:r>
            <a:r>
              <a:rPr lang="ko-KR" altLang="en-US" b="1" dirty="0" smtClean="0"/>
              <a:t>의미는 있으나 의도는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사용자의 의도가 완성되기 위해서는 </a:t>
            </a:r>
            <a:r>
              <a:rPr lang="ko-KR" altLang="en-US" dirty="0" err="1" smtClean="0"/>
              <a:t>여러줄의</a:t>
            </a:r>
            <a:r>
              <a:rPr lang="ko-KR" altLang="en-US" dirty="0" smtClean="0"/>
              <a:t> 코드</a:t>
            </a:r>
            <a:r>
              <a:rPr lang="en-US" altLang="ko-KR" dirty="0" smtClean="0"/>
              <a:t>(= statement)</a:t>
            </a:r>
            <a:r>
              <a:rPr lang="ko-KR" altLang="en-US" dirty="0" smtClean="0"/>
              <a:t>가 필요하는데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이것을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블록문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이라 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Void foo() {</a:t>
            </a:r>
          </a:p>
          <a:p>
            <a:pPr lvl="2"/>
            <a:r>
              <a:rPr lang="en-US" altLang="ko-KR" dirty="0" smtClean="0"/>
              <a:t>//	do somethings.</a:t>
            </a:r>
          </a:p>
          <a:p>
            <a:pPr lvl="2"/>
            <a:r>
              <a:rPr lang="en-US" altLang="ko-KR" dirty="0" smtClean="0"/>
              <a:t>Do something1</a:t>
            </a:r>
          </a:p>
          <a:p>
            <a:pPr lvl="2"/>
            <a:r>
              <a:rPr lang="en-US" altLang="ko-KR" dirty="0" smtClean="0"/>
              <a:t>Do something2</a:t>
            </a:r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smtClean="0"/>
              <a:t>Do otherthings1</a:t>
            </a:r>
          </a:p>
          <a:p>
            <a:pPr lvl="2"/>
            <a:r>
              <a:rPr lang="en-US" altLang="ko-KR" dirty="0" smtClean="0"/>
              <a:t>Do otherthings2</a:t>
            </a:r>
          </a:p>
          <a:p>
            <a:pPr lvl="1"/>
            <a:r>
              <a:rPr lang="en-US" altLang="ko-KR" dirty="0" smtClean="0"/>
              <a:t>} </a:t>
            </a:r>
          </a:p>
          <a:p>
            <a:pPr lvl="1"/>
            <a:r>
              <a:rPr lang="en-US" altLang="ko-KR" dirty="0" smtClean="0"/>
              <a:t>// { ~ }</a:t>
            </a:r>
            <a:r>
              <a:rPr lang="ko-KR" altLang="en-US" dirty="0" smtClean="0"/>
              <a:t>는 훌륭한 </a:t>
            </a:r>
            <a:r>
              <a:rPr lang="ko-KR" altLang="en-US" dirty="0" err="1" smtClean="0"/>
              <a:t>블록문이다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Space </a:t>
            </a:r>
            <a:r>
              <a:rPr lang="ko-KR" altLang="en-US" dirty="0" smtClean="0"/>
              <a:t>로 구분된 </a:t>
            </a:r>
            <a:r>
              <a:rPr lang="en-US" altLang="ko-KR" dirty="0" smtClean="0"/>
              <a:t>do somethings</a:t>
            </a:r>
            <a:r>
              <a:rPr lang="ko-KR" altLang="en-US" dirty="0" smtClean="0"/>
              <a:t>도</a:t>
            </a:r>
            <a:r>
              <a:rPr lang="en-US" altLang="ko-KR" dirty="0" smtClean="0"/>
              <a:t>, do </a:t>
            </a:r>
            <a:r>
              <a:rPr lang="en-US" altLang="ko-KR" dirty="0" err="1" smtClean="0"/>
              <a:t>otherthings</a:t>
            </a:r>
            <a:r>
              <a:rPr lang="ko-KR" altLang="en-US" dirty="0" smtClean="0"/>
              <a:t>도 훌륭한 </a:t>
            </a:r>
            <a:r>
              <a:rPr lang="ko-KR" altLang="en-US" dirty="0" err="1" smtClean="0"/>
              <a:t>블록문이다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2695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Texturizing?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텍스트는 돋보기와 같다</a:t>
            </a:r>
            <a:r>
              <a:rPr lang="en-US" altLang="ko-KR" dirty="0"/>
              <a:t>. </a:t>
            </a:r>
            <a:r>
              <a:rPr lang="ko-KR" altLang="en-US" dirty="0"/>
              <a:t>놀랍도록 정밀한 의사 전달이 가능하지만</a:t>
            </a:r>
            <a:r>
              <a:rPr lang="en-US" altLang="ko-KR" dirty="0"/>
              <a:t> </a:t>
            </a:r>
            <a:r>
              <a:rPr lang="ko-KR" altLang="en-US" dirty="0"/>
              <a:t>큰 그림을 </a:t>
            </a:r>
            <a:r>
              <a:rPr lang="ko-KR" altLang="en-US" dirty="0" err="1"/>
              <a:t>보여주는데에는</a:t>
            </a:r>
            <a:r>
              <a:rPr lang="ko-KR" altLang="en-US" dirty="0"/>
              <a:t> 적합치 않다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그림은 육안과 같다</a:t>
            </a:r>
            <a:r>
              <a:rPr lang="en-US" altLang="ko-KR" dirty="0"/>
              <a:t>. </a:t>
            </a:r>
            <a:r>
              <a:rPr lang="ko-KR" altLang="en-US" dirty="0"/>
              <a:t>전체 상을 한눈에 살펴보는 </a:t>
            </a:r>
            <a:r>
              <a:rPr lang="en-US" altLang="ko-KR" dirty="0"/>
              <a:t>“</a:t>
            </a:r>
            <a:r>
              <a:rPr lang="ko-KR" altLang="en-US" dirty="0"/>
              <a:t>확인</a:t>
            </a:r>
            <a:r>
              <a:rPr lang="en-US" altLang="ko-KR" dirty="0"/>
              <a:t>“ </a:t>
            </a:r>
            <a:r>
              <a:rPr lang="ko-KR" altLang="en-US" dirty="0"/>
              <a:t>작업에는 탁월하며</a:t>
            </a:r>
            <a:r>
              <a:rPr lang="en-US" altLang="ko-KR" dirty="0"/>
              <a:t>, </a:t>
            </a:r>
            <a:r>
              <a:rPr lang="ko-KR" altLang="en-US" dirty="0"/>
              <a:t>많은 양의 정보를 한번에 전달 할 수 있지만 세세한 정보를 </a:t>
            </a:r>
            <a:r>
              <a:rPr lang="ko-KR" altLang="en-US" dirty="0" smtClean="0"/>
              <a:t>빠르게 전달하는 </a:t>
            </a:r>
            <a:r>
              <a:rPr lang="ko-KR" altLang="en-US" dirty="0"/>
              <a:t>데에는 결국 기호를 사용하게 될 수 밖에 없다</a:t>
            </a:r>
            <a:r>
              <a:rPr lang="en-US" altLang="ko-KR" dirty="0"/>
              <a:t>. 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그림에서 이 세심함을 극한적으로 파고들면 결국 문자가 된다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/>
              <a:t>Texturizing</a:t>
            </a:r>
            <a:r>
              <a:rPr lang="ko-KR" altLang="en-US" dirty="0"/>
              <a:t>은 </a:t>
            </a:r>
            <a:r>
              <a:rPr lang="ko-KR" altLang="en-US" dirty="0" err="1"/>
              <a:t>코드편집은</a:t>
            </a:r>
            <a:r>
              <a:rPr lang="ko-KR" altLang="en-US" dirty="0"/>
              <a:t> 기존과 동일하게 정밀한 의사 수단인 텍스트로 하되</a:t>
            </a:r>
            <a:r>
              <a:rPr lang="en-US" altLang="ko-KR" dirty="0"/>
              <a:t>, </a:t>
            </a:r>
            <a:r>
              <a:rPr lang="ko-KR" altLang="en-US" dirty="0"/>
              <a:t>텍스트로 </a:t>
            </a:r>
            <a:r>
              <a:rPr lang="ko-KR" altLang="en-US" dirty="0" err="1"/>
              <a:t>적자마자</a:t>
            </a:r>
            <a:r>
              <a:rPr lang="ko-KR" altLang="en-US" dirty="0"/>
              <a:t> 사용자의 의도가 반영되는 최소 단위인 </a:t>
            </a:r>
            <a:r>
              <a:rPr lang="en-US" altLang="ko-KR" dirty="0"/>
              <a:t>“</a:t>
            </a:r>
            <a:r>
              <a:rPr lang="ko-KR" altLang="en-US" dirty="0" err="1"/>
              <a:t>블록문</a:t>
            </a:r>
            <a:r>
              <a:rPr lang="en-US" altLang="ko-KR" dirty="0"/>
              <a:t>”</a:t>
            </a:r>
            <a:r>
              <a:rPr lang="ko-KR" altLang="en-US" dirty="0"/>
              <a:t>을 기준으로 묶어</a:t>
            </a:r>
            <a:r>
              <a:rPr lang="en-US" altLang="ko-KR" dirty="0"/>
              <a:t>, </a:t>
            </a:r>
            <a:r>
              <a:rPr lang="ko-KR" altLang="en-US" dirty="0"/>
              <a:t>순서도의 형태로 출력하는 것을 말한다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코드 한 개의 텍스트를 질감이 느껴지는 </a:t>
            </a:r>
            <a:r>
              <a:rPr lang="ko-KR" altLang="en-US" dirty="0" smtClean="0"/>
              <a:t>실제의 하나의 부품으로 만드는 것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3074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Way 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Code Texturizing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784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860470" y="0"/>
            <a:ext cx="7292201" cy="6858000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askLoopTimes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	char answer = ‘n’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	for answer != ‘y’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a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	a = Console.in()	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err="1">
                <a:solidFill>
                  <a:schemeClr val="tx1"/>
                </a:solidFill>
              </a:rPr>
              <a:t>Console.out</a:t>
            </a:r>
            <a:r>
              <a:rPr lang="en-US" altLang="ko-KR" dirty="0">
                <a:solidFill>
                  <a:schemeClr val="tx1"/>
                </a:solidFill>
              </a:rPr>
              <a:t>(“Your input of a is “ + a)</a:t>
            </a:r>
          </a:p>
          <a:p>
            <a:pPr lvl="2"/>
            <a:endParaRPr lang="en-US" altLang="ko-KR" dirty="0">
              <a:solidFill>
                <a:schemeClr val="tx1"/>
              </a:solidFill>
            </a:endParaRP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	// ask to </a:t>
            </a:r>
            <a:r>
              <a:rPr lang="en-US" altLang="ko-KR" dirty="0" err="1">
                <a:solidFill>
                  <a:schemeClr val="tx1"/>
                </a:solidFill>
              </a:rPr>
              <a:t>comfirm</a:t>
            </a:r>
            <a:endParaRPr lang="en-US" altLang="ko-KR" dirty="0">
              <a:solidFill>
                <a:schemeClr val="tx1"/>
              </a:solidFill>
            </a:endParaRP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err="1">
                <a:solidFill>
                  <a:schemeClr val="tx1"/>
                </a:solidFill>
              </a:rPr>
              <a:t>Console.out</a:t>
            </a:r>
            <a:r>
              <a:rPr lang="en-US" altLang="ko-KR" dirty="0">
                <a:solidFill>
                  <a:schemeClr val="tx1"/>
                </a:solidFill>
              </a:rPr>
              <a:t>(“is it okay to loop “ + a +“ times?”)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answer </a:t>
            </a:r>
            <a:r>
              <a:rPr lang="en-US" altLang="ko-KR" dirty="0">
                <a:solidFill>
                  <a:schemeClr val="tx1"/>
                </a:solidFill>
              </a:rPr>
              <a:t>= Console.in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r</a:t>
            </a:r>
            <a:r>
              <a:rPr lang="en-US" altLang="ko-KR" dirty="0" smtClean="0">
                <a:solidFill>
                  <a:schemeClr val="tx1"/>
                </a:solidFill>
              </a:rPr>
              <a:t>eturn answer</a:t>
            </a:r>
            <a:r>
              <a:rPr lang="en-US" altLang="ko-KR" dirty="0">
                <a:solidFill>
                  <a:schemeClr val="tx1"/>
                </a:solidFill>
              </a:rPr>
              <a:t>	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main()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max = </a:t>
            </a:r>
            <a:r>
              <a:rPr lang="en-US" altLang="ko-KR" dirty="0" err="1" smtClean="0">
                <a:solidFill>
                  <a:schemeClr val="tx1"/>
                </a:solidFill>
              </a:rPr>
              <a:t>askLoopTimes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for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n in {max}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en-US" altLang="ko-KR" dirty="0" err="1" smtClean="0">
                <a:solidFill>
                  <a:schemeClr val="tx1"/>
                </a:solidFill>
              </a:rPr>
              <a:t>Console.out</a:t>
            </a:r>
            <a:r>
              <a:rPr lang="en-US" altLang="ko-KR" dirty="0" smtClean="0">
                <a:solidFill>
                  <a:schemeClr val="tx1"/>
                </a:solidFill>
              </a:rPr>
              <a:t>(n)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	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return 0;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95003" y="71252"/>
            <a:ext cx="1840675" cy="3978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askLoopTimes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10639" y="469075"/>
            <a:ext cx="0" cy="277882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55320" y="570015"/>
            <a:ext cx="1472540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char answer = ‘n’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255320" y="866898"/>
            <a:ext cx="1472540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For answer != ‘y’</a:t>
            </a:r>
            <a:endParaRPr lang="ko-KR" altLang="en-US" sz="12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65959" y="1163781"/>
            <a:ext cx="0" cy="16862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70016" y="1264722"/>
            <a:ext cx="546265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srgbClr val="00B050"/>
                </a:solidFill>
              </a:rPr>
              <a:t>a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570016" y="1561605"/>
            <a:ext cx="1246909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00B050"/>
                </a:solidFill>
              </a:rPr>
              <a:t>a</a:t>
            </a:r>
            <a:r>
              <a:rPr lang="en-US" altLang="ko-KR" sz="1200" dirty="0" smtClean="0"/>
              <a:t> = </a:t>
            </a:r>
            <a:r>
              <a:rPr lang="en-US" altLang="ko-KR" sz="1200" dirty="0" smtClean="0">
                <a:solidFill>
                  <a:schemeClr val="accent1"/>
                </a:solidFill>
              </a:rPr>
              <a:t>Console.</a:t>
            </a:r>
            <a:r>
              <a:rPr lang="en-US" altLang="ko-KR" sz="1200" dirty="0" smtClean="0">
                <a:solidFill>
                  <a:schemeClr val="accent2"/>
                </a:solidFill>
              </a:rPr>
              <a:t>in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570016" y="1858488"/>
            <a:ext cx="2731324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accent1"/>
                </a:solidFill>
              </a:rPr>
              <a:t>Console.</a:t>
            </a:r>
            <a:r>
              <a:rPr lang="en-US" altLang="ko-KR" sz="1200" dirty="0" err="1" smtClean="0">
                <a:solidFill>
                  <a:schemeClr val="accent2"/>
                </a:solidFill>
              </a:rPr>
              <a:t>out</a:t>
            </a:r>
            <a:r>
              <a:rPr lang="en-US" altLang="ko-KR" sz="1200" dirty="0" smtClean="0"/>
              <a:t>(“Your input of a is “ + </a:t>
            </a:r>
            <a:r>
              <a:rPr lang="en-US" altLang="ko-KR" sz="1200" dirty="0" smtClean="0">
                <a:solidFill>
                  <a:srgbClr val="00B050"/>
                </a:solidFill>
              </a:rPr>
              <a:t>a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570015" y="2256311"/>
            <a:ext cx="3533899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accent5"/>
                </a:solidFill>
              </a:rPr>
              <a:t>Console</a:t>
            </a:r>
            <a:r>
              <a:rPr lang="en-US" altLang="ko-KR" sz="1200" dirty="0" err="1" smtClean="0"/>
              <a:t>.</a:t>
            </a:r>
            <a:r>
              <a:rPr lang="en-US" altLang="ko-KR" sz="1200" dirty="0" err="1" smtClean="0">
                <a:solidFill>
                  <a:schemeClr val="accent2"/>
                </a:solidFill>
              </a:rPr>
              <a:t>out</a:t>
            </a:r>
            <a:r>
              <a:rPr lang="en-US" altLang="ko-KR" sz="1200" dirty="0" smtClean="0"/>
              <a:t>(“is it okay to loop “ + </a:t>
            </a:r>
            <a:r>
              <a:rPr lang="en-US" altLang="ko-KR" sz="1200" dirty="0" smtClean="0">
                <a:solidFill>
                  <a:schemeClr val="accent6"/>
                </a:solidFill>
              </a:rPr>
              <a:t>a </a:t>
            </a:r>
            <a:r>
              <a:rPr lang="en-US" altLang="ko-KR" sz="1200" dirty="0" smtClean="0"/>
              <a:t>+ “times?”)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570016" y="2553194"/>
            <a:ext cx="1677884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</a:rPr>
              <a:t>a</a:t>
            </a:r>
            <a:r>
              <a:rPr lang="en-US" altLang="ko-KR" sz="1200" dirty="0" smtClean="0">
                <a:solidFill>
                  <a:srgbClr val="00B050"/>
                </a:solidFill>
              </a:rPr>
              <a:t>nswer</a:t>
            </a:r>
            <a:r>
              <a:rPr lang="en-US" altLang="ko-KR" sz="1200" dirty="0" smtClean="0"/>
              <a:t> = </a:t>
            </a:r>
            <a:r>
              <a:rPr lang="en-US" altLang="ko-KR" sz="1200" dirty="0" smtClean="0">
                <a:solidFill>
                  <a:schemeClr val="accent1"/>
                </a:solidFill>
              </a:rPr>
              <a:t>Console.</a:t>
            </a:r>
            <a:r>
              <a:rPr lang="en-US" altLang="ko-KR" sz="1200" dirty="0" smtClean="0">
                <a:solidFill>
                  <a:schemeClr val="accent2"/>
                </a:solidFill>
              </a:rPr>
              <a:t>in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255320" y="2951017"/>
            <a:ext cx="1148937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return answer</a:t>
            </a:r>
            <a:endParaRPr lang="ko-KR" altLang="en-US" sz="12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9432" y="3446811"/>
            <a:ext cx="1840675" cy="3978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565068" y="3844634"/>
            <a:ext cx="0" cy="153785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09748" y="3945574"/>
            <a:ext cx="1938151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accent1"/>
                </a:solidFill>
              </a:rPr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schemeClr val="accent6"/>
                </a:solidFill>
              </a:rPr>
              <a:t>max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>
                <a:solidFill>
                  <a:schemeClr val="accent2"/>
                </a:solidFill>
              </a:rPr>
              <a:t>askLoopTimes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09749" y="4242457"/>
            <a:ext cx="1472540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For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n in {max}</a:t>
            </a:r>
            <a:endParaRPr lang="ko-KR" altLang="en-US" sz="12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20388" y="4539340"/>
            <a:ext cx="0" cy="39782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24444" y="4640280"/>
            <a:ext cx="1246909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accent1"/>
                </a:solidFill>
              </a:rPr>
              <a:t>Console.</a:t>
            </a:r>
            <a:r>
              <a:rPr lang="en-US" altLang="ko-KR" sz="1200" dirty="0" err="1" smtClean="0">
                <a:solidFill>
                  <a:schemeClr val="accent2"/>
                </a:solidFill>
              </a:rPr>
              <a:t>out</a:t>
            </a:r>
            <a:r>
              <a:rPr lang="en-US" altLang="ko-KR" sz="1200" dirty="0" smtClean="0"/>
              <a:t>(n)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309748" y="5085604"/>
            <a:ext cx="1148937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return 0</a:t>
            </a:r>
            <a:endParaRPr lang="ko-KR" altLang="en-US" sz="1200" dirty="0"/>
          </a:p>
        </p:txBody>
      </p:sp>
      <p:sp>
        <p:nvSpPr>
          <p:cNvPr id="44" name="톱니 모양의 오른쪽 화살표 43"/>
          <p:cNvSpPr/>
          <p:nvPr/>
        </p:nvSpPr>
        <p:spPr>
          <a:xfrm rot="13703967">
            <a:off x="1850207" y="4093806"/>
            <a:ext cx="403982" cy="353965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124199" y="4366297"/>
            <a:ext cx="1163530" cy="2180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expand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15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언어 자체의 혁신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배우기 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타이핑이 시간이 덜 들어야 한다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쓸데없는 중괄호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세미콜론 등 </a:t>
            </a:r>
            <a:r>
              <a:rPr lang="ko-KR" altLang="en-US" dirty="0" err="1" smtClean="0"/>
              <a:t>특문을</a:t>
            </a:r>
            <a:r>
              <a:rPr lang="ko-KR" altLang="en-US" dirty="0" smtClean="0"/>
              <a:t> 제거한다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비 </a:t>
            </a:r>
            <a:r>
              <a:rPr lang="ko-KR" altLang="en-US" dirty="0" err="1" smtClean="0"/>
              <a:t>전공자에게도</a:t>
            </a:r>
            <a:r>
              <a:rPr lang="ko-KR" altLang="en-US" dirty="0" smtClean="0"/>
              <a:t> 독해가 쉬워야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b="1" dirty="0" smtClean="0"/>
              <a:t>생각을 코드로 옮기기 </a:t>
            </a:r>
            <a:r>
              <a:rPr lang="ko-KR" altLang="en-US" b="1" dirty="0" err="1" smtClean="0"/>
              <a:t>수월해야</a:t>
            </a:r>
            <a:r>
              <a:rPr lang="ko-KR" altLang="en-US" b="1" dirty="0" smtClean="0"/>
              <a:t> 한다</a:t>
            </a:r>
            <a:r>
              <a:rPr lang="en-US" altLang="ko-KR" b="1" dirty="0" smtClean="0"/>
              <a:t>.</a:t>
            </a:r>
          </a:p>
          <a:p>
            <a:pPr lvl="2"/>
            <a:r>
              <a:rPr lang="ko-KR" altLang="en-US" dirty="0" smtClean="0"/>
              <a:t>모든 것은 객체로 돌아간다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묵시적 </a:t>
            </a:r>
            <a:r>
              <a:rPr lang="ko-KR" altLang="en-US" dirty="0" err="1" smtClean="0"/>
              <a:t>형변환은</a:t>
            </a:r>
            <a:r>
              <a:rPr lang="ko-KR" altLang="en-US" dirty="0" smtClean="0"/>
              <a:t> 디버깅을 어렵게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b="1" dirty="0" smtClean="0"/>
              <a:t>개발이 쉽다는 것은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코드 작성이 쉬우면서도 디버깅도 쉽다는 것이다</a:t>
            </a:r>
            <a:r>
              <a:rPr lang="en-US" altLang="ko-KR" b="1" dirty="0" smtClean="0"/>
              <a:t>.</a:t>
            </a:r>
          </a:p>
          <a:p>
            <a:pPr lvl="2"/>
            <a:r>
              <a:rPr lang="ko-KR" altLang="en-US" dirty="0" err="1" smtClean="0"/>
              <a:t>컴파일에러</a:t>
            </a:r>
            <a:r>
              <a:rPr lang="ko-KR" altLang="en-US" dirty="0" smtClean="0"/>
              <a:t> 탐지로 돌려보기 전에 에러를 찾아내야 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로그는 시끄럽되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동작은 꾸역꾸역 돌아가야 한다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World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C++ native </a:t>
            </a:r>
            <a:r>
              <a:rPr lang="ko-KR" altLang="en-US" dirty="0" smtClean="0"/>
              <a:t>언어의 </a:t>
            </a:r>
            <a:r>
              <a:rPr lang="ko-KR" altLang="en-US" dirty="0" err="1" smtClean="0"/>
              <a:t>조립체이다</a:t>
            </a:r>
            <a:r>
              <a:rPr lang="en-US" altLang="ko-KR" dirty="0" smtClean="0"/>
              <a:t>. C++ </a:t>
            </a:r>
            <a:r>
              <a:rPr lang="ko-KR" altLang="en-US" dirty="0" smtClean="0"/>
              <a:t>언어로 작성한 모듈을 삽입하는 것은 매우 쉽다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반응형</a:t>
            </a:r>
            <a:r>
              <a:rPr lang="ko-KR" altLang="en-US" dirty="0" smtClean="0"/>
              <a:t> 프로그래밍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런타임에러는 바로 피드백 되어야 한다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Touch the instance : </a:t>
            </a:r>
            <a:r>
              <a:rPr lang="ko-KR" altLang="en-US" dirty="0" err="1" smtClean="0"/>
              <a:t>클래스란</a:t>
            </a:r>
            <a:r>
              <a:rPr lang="ko-KR" altLang="en-US" dirty="0" smtClean="0"/>
              <a:t> 틀을 정의한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클래스를 두고 디버깅하는 것은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틀의 </a:t>
            </a:r>
            <a:r>
              <a:rPr lang="ko-KR" altLang="en-US" dirty="0" err="1" smtClean="0"/>
              <a:t>주물된</a:t>
            </a:r>
            <a:r>
              <a:rPr lang="ko-KR" altLang="en-US" dirty="0" smtClean="0"/>
              <a:t> 모양을 보고 결과물을 예측하는 행동이다</a:t>
            </a:r>
            <a:r>
              <a:rPr lang="en-US" altLang="ko-KR" dirty="0" smtClean="0"/>
              <a:t>. World </a:t>
            </a:r>
            <a:r>
              <a:rPr lang="ko-KR" altLang="en-US" dirty="0" smtClean="0"/>
              <a:t>는 인스턴스를 조작한다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작성한 코드는 바로 그래픽적 구조로 피드백 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코딩은 단지 그래픽적인 구조를 정의하기 위한 커뮤니케이션 수단이다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60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044543" y="0"/>
            <a:ext cx="4108128" cy="6858000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askLoopTimes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	char answer = ‘n’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	for answer != ‘y’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a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	a = Console.in()	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err="1">
                <a:solidFill>
                  <a:schemeClr val="tx1"/>
                </a:solidFill>
              </a:rPr>
              <a:t>Console.out</a:t>
            </a:r>
            <a:r>
              <a:rPr lang="en-US" altLang="ko-KR" dirty="0">
                <a:solidFill>
                  <a:schemeClr val="tx1"/>
                </a:solidFill>
              </a:rPr>
              <a:t>(“Your input of a is “ + a)</a:t>
            </a:r>
          </a:p>
          <a:p>
            <a:pPr lvl="2"/>
            <a:endParaRPr lang="en-US" altLang="ko-KR" dirty="0">
              <a:solidFill>
                <a:schemeClr val="tx1"/>
              </a:solidFill>
            </a:endParaRP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	// ask to </a:t>
            </a:r>
            <a:r>
              <a:rPr lang="en-US" altLang="ko-KR" dirty="0" err="1">
                <a:solidFill>
                  <a:schemeClr val="tx1"/>
                </a:solidFill>
              </a:rPr>
              <a:t>comfirm</a:t>
            </a:r>
            <a:endParaRPr lang="en-US" altLang="ko-KR" dirty="0">
              <a:solidFill>
                <a:schemeClr val="tx1"/>
              </a:solidFill>
            </a:endParaRP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err="1">
                <a:solidFill>
                  <a:schemeClr val="tx1"/>
                </a:solidFill>
              </a:rPr>
              <a:t>Console.out</a:t>
            </a:r>
            <a:r>
              <a:rPr lang="en-US" altLang="ko-KR" dirty="0">
                <a:solidFill>
                  <a:schemeClr val="tx1"/>
                </a:solidFill>
              </a:rPr>
              <a:t>(“is it okay to loop “ + a +“ times?”)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answer </a:t>
            </a:r>
            <a:r>
              <a:rPr lang="en-US" altLang="ko-KR" dirty="0">
                <a:solidFill>
                  <a:schemeClr val="tx1"/>
                </a:solidFill>
              </a:rPr>
              <a:t>= Console.in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r</a:t>
            </a:r>
            <a:r>
              <a:rPr lang="en-US" altLang="ko-KR" dirty="0" smtClean="0">
                <a:solidFill>
                  <a:schemeClr val="tx1"/>
                </a:solidFill>
              </a:rPr>
              <a:t>eturn answer</a:t>
            </a:r>
            <a:r>
              <a:rPr lang="en-US" altLang="ko-KR" dirty="0">
                <a:solidFill>
                  <a:schemeClr val="tx1"/>
                </a:solidFill>
              </a:rPr>
              <a:t>	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main()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max = </a:t>
            </a:r>
            <a:r>
              <a:rPr lang="en-US" altLang="ko-KR" dirty="0" err="1" smtClean="0">
                <a:solidFill>
                  <a:schemeClr val="tx1"/>
                </a:solidFill>
              </a:rPr>
              <a:t>askLoopTimes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for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n in {max}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en-US" altLang="ko-KR" dirty="0" err="1" smtClean="0">
                <a:solidFill>
                  <a:schemeClr val="tx1"/>
                </a:solidFill>
              </a:rPr>
              <a:t>Console.out</a:t>
            </a:r>
            <a:r>
              <a:rPr lang="en-US" altLang="ko-KR" dirty="0" smtClean="0">
                <a:solidFill>
                  <a:schemeClr val="tx1"/>
                </a:solidFill>
              </a:rPr>
              <a:t>(n)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	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return 0;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95003" y="71252"/>
            <a:ext cx="1840675" cy="3978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askLoopTimes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10639" y="469075"/>
            <a:ext cx="0" cy="277882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55320" y="570015"/>
            <a:ext cx="1472540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char answer = ‘n’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255320" y="866898"/>
            <a:ext cx="1472540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For answer != ‘y’</a:t>
            </a:r>
            <a:endParaRPr lang="ko-KR" altLang="en-US" sz="12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65959" y="1163781"/>
            <a:ext cx="0" cy="16862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70016" y="1264722"/>
            <a:ext cx="546265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srgbClr val="00B050"/>
                </a:solidFill>
              </a:rPr>
              <a:t>a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570016" y="1561605"/>
            <a:ext cx="1246909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00B050"/>
                </a:solidFill>
              </a:rPr>
              <a:t>a</a:t>
            </a:r>
            <a:r>
              <a:rPr lang="en-US" altLang="ko-KR" sz="1200" dirty="0" smtClean="0"/>
              <a:t> = </a:t>
            </a:r>
            <a:r>
              <a:rPr lang="en-US" altLang="ko-KR" sz="1200" dirty="0" smtClean="0">
                <a:solidFill>
                  <a:schemeClr val="accent1"/>
                </a:solidFill>
              </a:rPr>
              <a:t>Console.</a:t>
            </a:r>
            <a:r>
              <a:rPr lang="en-US" altLang="ko-KR" sz="1200" dirty="0" smtClean="0">
                <a:solidFill>
                  <a:schemeClr val="accent2"/>
                </a:solidFill>
              </a:rPr>
              <a:t>in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570016" y="1858488"/>
            <a:ext cx="2731324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accent1"/>
                </a:solidFill>
              </a:rPr>
              <a:t>Console.</a:t>
            </a:r>
            <a:r>
              <a:rPr lang="en-US" altLang="ko-KR" sz="1200" dirty="0" err="1" smtClean="0">
                <a:solidFill>
                  <a:schemeClr val="accent2"/>
                </a:solidFill>
              </a:rPr>
              <a:t>out</a:t>
            </a:r>
            <a:r>
              <a:rPr lang="en-US" altLang="ko-KR" sz="1200" dirty="0" smtClean="0"/>
              <a:t>(“Your input of a is “ + </a:t>
            </a:r>
            <a:r>
              <a:rPr lang="en-US" altLang="ko-KR" sz="1200" dirty="0" smtClean="0">
                <a:solidFill>
                  <a:srgbClr val="00B050"/>
                </a:solidFill>
              </a:rPr>
              <a:t>a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570015" y="2256311"/>
            <a:ext cx="3533899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accent5"/>
                </a:solidFill>
              </a:rPr>
              <a:t>Console</a:t>
            </a:r>
            <a:r>
              <a:rPr lang="en-US" altLang="ko-KR" sz="1200" dirty="0" err="1" smtClean="0"/>
              <a:t>.</a:t>
            </a:r>
            <a:r>
              <a:rPr lang="en-US" altLang="ko-KR" sz="1200" dirty="0" err="1" smtClean="0">
                <a:solidFill>
                  <a:schemeClr val="accent2"/>
                </a:solidFill>
              </a:rPr>
              <a:t>out</a:t>
            </a:r>
            <a:r>
              <a:rPr lang="en-US" altLang="ko-KR" sz="1200" dirty="0" smtClean="0"/>
              <a:t>(“is it okay to loop “ + </a:t>
            </a:r>
            <a:r>
              <a:rPr lang="en-US" altLang="ko-KR" sz="1200" dirty="0" smtClean="0">
                <a:solidFill>
                  <a:schemeClr val="accent6"/>
                </a:solidFill>
              </a:rPr>
              <a:t>a </a:t>
            </a:r>
            <a:r>
              <a:rPr lang="en-US" altLang="ko-KR" sz="1200" dirty="0" smtClean="0"/>
              <a:t>+ “times?”)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570016" y="2553194"/>
            <a:ext cx="1677884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</a:rPr>
              <a:t>a</a:t>
            </a:r>
            <a:r>
              <a:rPr lang="en-US" altLang="ko-KR" sz="1200" dirty="0" smtClean="0">
                <a:solidFill>
                  <a:srgbClr val="00B050"/>
                </a:solidFill>
              </a:rPr>
              <a:t>nswer</a:t>
            </a:r>
            <a:r>
              <a:rPr lang="en-US" altLang="ko-KR" sz="1200" dirty="0" smtClean="0"/>
              <a:t> = </a:t>
            </a:r>
            <a:r>
              <a:rPr lang="en-US" altLang="ko-KR" sz="1200" dirty="0" smtClean="0">
                <a:solidFill>
                  <a:schemeClr val="accent1"/>
                </a:solidFill>
              </a:rPr>
              <a:t>Console.</a:t>
            </a:r>
            <a:r>
              <a:rPr lang="en-US" altLang="ko-KR" sz="1200" dirty="0" smtClean="0">
                <a:solidFill>
                  <a:schemeClr val="accent2"/>
                </a:solidFill>
              </a:rPr>
              <a:t>in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255320" y="2951017"/>
            <a:ext cx="1148937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return answer</a:t>
            </a:r>
            <a:endParaRPr lang="ko-KR" altLang="en-US" sz="12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9432" y="3446811"/>
            <a:ext cx="1840675" cy="3978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565068" y="3844634"/>
            <a:ext cx="0" cy="153785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09748" y="3945574"/>
            <a:ext cx="1938151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accent1"/>
                </a:solidFill>
              </a:rPr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schemeClr val="accent6"/>
                </a:solidFill>
              </a:rPr>
              <a:t>max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>
                <a:solidFill>
                  <a:schemeClr val="accent2"/>
                </a:solidFill>
              </a:rPr>
              <a:t>askLoopTimes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09749" y="4242457"/>
            <a:ext cx="1472540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For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n in {max}</a:t>
            </a:r>
            <a:endParaRPr lang="ko-KR" altLang="en-US" sz="12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20388" y="4539340"/>
            <a:ext cx="0" cy="39782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24444" y="4640280"/>
            <a:ext cx="1246909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accent1"/>
                </a:solidFill>
              </a:rPr>
              <a:t>Console.</a:t>
            </a:r>
            <a:r>
              <a:rPr lang="en-US" altLang="ko-KR" sz="1200" dirty="0" err="1" smtClean="0">
                <a:solidFill>
                  <a:schemeClr val="accent2"/>
                </a:solidFill>
              </a:rPr>
              <a:t>out</a:t>
            </a:r>
            <a:r>
              <a:rPr lang="en-US" altLang="ko-KR" sz="1200" dirty="0" smtClean="0"/>
              <a:t>(n)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309748" y="5085604"/>
            <a:ext cx="1148937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return 0</a:t>
            </a:r>
            <a:endParaRPr lang="ko-KR" altLang="en-US" sz="1200" dirty="0"/>
          </a:p>
        </p:txBody>
      </p:sp>
      <p:cxnSp>
        <p:nvCxnSpPr>
          <p:cNvPr id="40" name="꺾인 연결선 39"/>
          <p:cNvCxnSpPr>
            <a:stCxn id="28" idx="3"/>
          </p:cNvCxnSpPr>
          <p:nvPr/>
        </p:nvCxnSpPr>
        <p:spPr>
          <a:xfrm flipV="1">
            <a:off x="2247899" y="4093029"/>
            <a:ext cx="255319" cy="98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2503218" y="3894117"/>
            <a:ext cx="1840675" cy="3978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askLoopTimes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2918854" y="4291940"/>
            <a:ext cx="0" cy="277882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663535" y="4392880"/>
            <a:ext cx="1472540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char answer = ‘n’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2663535" y="4689763"/>
            <a:ext cx="1472540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For answer != ‘y’</a:t>
            </a:r>
            <a:endParaRPr lang="ko-KR" altLang="en-US" sz="12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3174174" y="4986646"/>
            <a:ext cx="0" cy="16862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2978231" y="5087587"/>
            <a:ext cx="546265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srgbClr val="00B050"/>
                </a:solidFill>
              </a:rPr>
              <a:t>a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2978231" y="5384470"/>
            <a:ext cx="1246909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00B050"/>
                </a:solidFill>
              </a:rPr>
              <a:t>a</a:t>
            </a:r>
            <a:r>
              <a:rPr lang="en-US" altLang="ko-KR" sz="1200" dirty="0" smtClean="0"/>
              <a:t> = </a:t>
            </a:r>
            <a:r>
              <a:rPr lang="en-US" altLang="ko-KR" sz="1200" dirty="0" smtClean="0">
                <a:solidFill>
                  <a:schemeClr val="accent1"/>
                </a:solidFill>
              </a:rPr>
              <a:t>Console.</a:t>
            </a:r>
            <a:r>
              <a:rPr lang="en-US" altLang="ko-KR" sz="1200" dirty="0" smtClean="0">
                <a:solidFill>
                  <a:schemeClr val="accent2"/>
                </a:solidFill>
              </a:rPr>
              <a:t>in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2978231" y="5681353"/>
            <a:ext cx="2731324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accent1"/>
                </a:solidFill>
              </a:rPr>
              <a:t>Console.</a:t>
            </a:r>
            <a:r>
              <a:rPr lang="en-US" altLang="ko-KR" sz="1200" dirty="0" err="1" smtClean="0">
                <a:solidFill>
                  <a:schemeClr val="accent2"/>
                </a:solidFill>
              </a:rPr>
              <a:t>out</a:t>
            </a:r>
            <a:r>
              <a:rPr lang="en-US" altLang="ko-KR" sz="1200" dirty="0" smtClean="0"/>
              <a:t>(“Your input of a is “ + </a:t>
            </a:r>
            <a:r>
              <a:rPr lang="en-US" altLang="ko-KR" sz="1200" dirty="0" smtClean="0">
                <a:solidFill>
                  <a:srgbClr val="00B050"/>
                </a:solidFill>
              </a:rPr>
              <a:t>a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2978230" y="6079176"/>
            <a:ext cx="3533899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accent5"/>
                </a:solidFill>
              </a:rPr>
              <a:t>Console</a:t>
            </a:r>
            <a:r>
              <a:rPr lang="en-US" altLang="ko-KR" sz="1200" dirty="0" err="1" smtClean="0"/>
              <a:t>.</a:t>
            </a:r>
            <a:r>
              <a:rPr lang="en-US" altLang="ko-KR" sz="1200" dirty="0" err="1" smtClean="0">
                <a:solidFill>
                  <a:schemeClr val="accent2"/>
                </a:solidFill>
              </a:rPr>
              <a:t>out</a:t>
            </a:r>
            <a:r>
              <a:rPr lang="en-US" altLang="ko-KR" sz="1200" dirty="0" smtClean="0"/>
              <a:t>(“is it okay to loop “ + </a:t>
            </a:r>
            <a:r>
              <a:rPr lang="en-US" altLang="ko-KR" sz="1200" dirty="0" smtClean="0">
                <a:solidFill>
                  <a:schemeClr val="accent6"/>
                </a:solidFill>
              </a:rPr>
              <a:t>a </a:t>
            </a:r>
            <a:r>
              <a:rPr lang="en-US" altLang="ko-KR" sz="1200" dirty="0" smtClean="0"/>
              <a:t>+ “times?”)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978231" y="6376059"/>
            <a:ext cx="1677884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</a:rPr>
              <a:t>a</a:t>
            </a:r>
            <a:r>
              <a:rPr lang="en-US" altLang="ko-KR" sz="1200" dirty="0" smtClean="0">
                <a:solidFill>
                  <a:srgbClr val="00B050"/>
                </a:solidFill>
              </a:rPr>
              <a:t>nswer</a:t>
            </a:r>
            <a:r>
              <a:rPr lang="en-US" altLang="ko-KR" sz="1200" dirty="0" smtClean="0"/>
              <a:t> = </a:t>
            </a:r>
            <a:r>
              <a:rPr lang="en-US" altLang="ko-KR" sz="1200" dirty="0" smtClean="0">
                <a:solidFill>
                  <a:schemeClr val="accent1"/>
                </a:solidFill>
              </a:rPr>
              <a:t>Console.</a:t>
            </a:r>
            <a:r>
              <a:rPr lang="en-US" altLang="ko-KR" sz="1200" dirty="0" smtClean="0">
                <a:solidFill>
                  <a:schemeClr val="accent2"/>
                </a:solidFill>
              </a:rPr>
              <a:t>in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2663535" y="6773882"/>
            <a:ext cx="1148937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return answer</a:t>
            </a:r>
            <a:endParaRPr lang="ko-KR" altLang="en-US" sz="1200" dirty="0"/>
          </a:p>
        </p:txBody>
      </p:sp>
      <p:sp>
        <p:nvSpPr>
          <p:cNvPr id="43" name="톱니 모양의 오른쪽 화살표 42"/>
          <p:cNvSpPr/>
          <p:nvPr/>
        </p:nvSpPr>
        <p:spPr>
          <a:xfrm rot="13703967">
            <a:off x="3931855" y="5554840"/>
            <a:ext cx="403982" cy="353965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4183213" y="5810624"/>
            <a:ext cx="1163530" cy="2180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expand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98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044543" y="0"/>
            <a:ext cx="4108128" cy="6858000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askLoopTimes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	char answer = ‘n’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	for answer != ‘y’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a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	a = Console.in()	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err="1">
                <a:solidFill>
                  <a:schemeClr val="tx1"/>
                </a:solidFill>
              </a:rPr>
              <a:t>Console.out</a:t>
            </a:r>
            <a:r>
              <a:rPr lang="en-US" altLang="ko-KR" dirty="0">
                <a:solidFill>
                  <a:schemeClr val="tx1"/>
                </a:solidFill>
              </a:rPr>
              <a:t>(“Your input of a is “ + a)</a:t>
            </a:r>
          </a:p>
          <a:p>
            <a:pPr lvl="2"/>
            <a:endParaRPr lang="en-US" altLang="ko-KR" dirty="0">
              <a:solidFill>
                <a:schemeClr val="tx1"/>
              </a:solidFill>
            </a:endParaRP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	// ask to </a:t>
            </a:r>
            <a:r>
              <a:rPr lang="en-US" altLang="ko-KR" dirty="0" err="1">
                <a:solidFill>
                  <a:schemeClr val="tx1"/>
                </a:solidFill>
              </a:rPr>
              <a:t>comfirm</a:t>
            </a:r>
            <a:endParaRPr lang="en-US" altLang="ko-KR" dirty="0">
              <a:solidFill>
                <a:schemeClr val="tx1"/>
              </a:solidFill>
            </a:endParaRP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err="1">
                <a:solidFill>
                  <a:schemeClr val="tx1"/>
                </a:solidFill>
              </a:rPr>
              <a:t>Console.out</a:t>
            </a:r>
            <a:r>
              <a:rPr lang="en-US" altLang="ko-KR" dirty="0">
                <a:solidFill>
                  <a:schemeClr val="tx1"/>
                </a:solidFill>
              </a:rPr>
              <a:t>(“is it okay to loop “ + a +“ times?”)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answer </a:t>
            </a:r>
            <a:r>
              <a:rPr lang="en-US" altLang="ko-KR" dirty="0">
                <a:solidFill>
                  <a:schemeClr val="tx1"/>
                </a:solidFill>
              </a:rPr>
              <a:t>= Console.in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r</a:t>
            </a:r>
            <a:r>
              <a:rPr lang="en-US" altLang="ko-KR" dirty="0" smtClean="0">
                <a:solidFill>
                  <a:schemeClr val="tx1"/>
                </a:solidFill>
              </a:rPr>
              <a:t>eturn answer</a:t>
            </a:r>
            <a:r>
              <a:rPr lang="en-US" altLang="ko-KR" dirty="0">
                <a:solidFill>
                  <a:schemeClr val="tx1"/>
                </a:solidFill>
              </a:rPr>
              <a:t>	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main()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max = </a:t>
            </a:r>
            <a:r>
              <a:rPr lang="en-US" altLang="ko-KR" dirty="0" err="1" smtClean="0">
                <a:solidFill>
                  <a:schemeClr val="tx1"/>
                </a:solidFill>
              </a:rPr>
              <a:t>askLoopTimes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for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n in {max}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en-US" altLang="ko-KR" dirty="0" err="1" smtClean="0">
                <a:solidFill>
                  <a:schemeClr val="tx1"/>
                </a:solidFill>
              </a:rPr>
              <a:t>Console.out</a:t>
            </a:r>
            <a:r>
              <a:rPr lang="en-US" altLang="ko-KR" dirty="0" smtClean="0">
                <a:solidFill>
                  <a:schemeClr val="tx1"/>
                </a:solidFill>
              </a:rPr>
              <a:t>(n)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	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return 0;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95003" y="71252"/>
            <a:ext cx="1840675" cy="3978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askLoopTimes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10639" y="469075"/>
            <a:ext cx="0" cy="277882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55320" y="570015"/>
            <a:ext cx="1472540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char answer = ‘n’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255320" y="866898"/>
            <a:ext cx="1472540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For answer != ‘y’</a:t>
            </a:r>
            <a:endParaRPr lang="ko-KR" altLang="en-US" sz="12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65959" y="1163781"/>
            <a:ext cx="0" cy="16862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70016" y="1264722"/>
            <a:ext cx="546265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srgbClr val="00B050"/>
                </a:solidFill>
              </a:rPr>
              <a:t>a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570016" y="1561605"/>
            <a:ext cx="1246909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00B050"/>
                </a:solidFill>
              </a:rPr>
              <a:t>a</a:t>
            </a:r>
            <a:r>
              <a:rPr lang="en-US" altLang="ko-KR" sz="1200" dirty="0" smtClean="0"/>
              <a:t> = </a:t>
            </a:r>
            <a:r>
              <a:rPr lang="en-US" altLang="ko-KR" sz="1200" dirty="0" smtClean="0">
                <a:solidFill>
                  <a:schemeClr val="accent1"/>
                </a:solidFill>
              </a:rPr>
              <a:t>Console.</a:t>
            </a:r>
            <a:r>
              <a:rPr lang="en-US" altLang="ko-KR" sz="1200" dirty="0" smtClean="0">
                <a:solidFill>
                  <a:schemeClr val="accent2"/>
                </a:solidFill>
              </a:rPr>
              <a:t>in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570016" y="1858488"/>
            <a:ext cx="2731324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accent1"/>
                </a:solidFill>
              </a:rPr>
              <a:t>Console.</a:t>
            </a:r>
            <a:r>
              <a:rPr lang="en-US" altLang="ko-KR" sz="1200" dirty="0" err="1" smtClean="0">
                <a:solidFill>
                  <a:schemeClr val="accent2"/>
                </a:solidFill>
              </a:rPr>
              <a:t>out</a:t>
            </a:r>
            <a:r>
              <a:rPr lang="en-US" altLang="ko-KR" sz="1200" dirty="0" smtClean="0"/>
              <a:t>(“Your input of a is “ + </a:t>
            </a:r>
            <a:r>
              <a:rPr lang="en-US" altLang="ko-KR" sz="1200" dirty="0" smtClean="0">
                <a:solidFill>
                  <a:srgbClr val="00B050"/>
                </a:solidFill>
              </a:rPr>
              <a:t>a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570015" y="2256311"/>
            <a:ext cx="3533899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accent5"/>
                </a:solidFill>
              </a:rPr>
              <a:t>Console</a:t>
            </a:r>
            <a:r>
              <a:rPr lang="en-US" altLang="ko-KR" sz="1200" dirty="0" err="1" smtClean="0"/>
              <a:t>.</a:t>
            </a:r>
            <a:r>
              <a:rPr lang="en-US" altLang="ko-KR" sz="1200" dirty="0" err="1" smtClean="0">
                <a:solidFill>
                  <a:schemeClr val="accent2"/>
                </a:solidFill>
              </a:rPr>
              <a:t>out</a:t>
            </a:r>
            <a:r>
              <a:rPr lang="en-US" altLang="ko-KR" sz="1200" dirty="0" smtClean="0"/>
              <a:t>(“is it okay to loop “ + </a:t>
            </a:r>
            <a:r>
              <a:rPr lang="en-US" altLang="ko-KR" sz="1200" dirty="0" smtClean="0">
                <a:solidFill>
                  <a:schemeClr val="accent6"/>
                </a:solidFill>
              </a:rPr>
              <a:t>a </a:t>
            </a:r>
            <a:r>
              <a:rPr lang="en-US" altLang="ko-KR" sz="1200" dirty="0" smtClean="0"/>
              <a:t>+ “times?”)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570016" y="2553194"/>
            <a:ext cx="1677884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</a:rPr>
              <a:t>a</a:t>
            </a:r>
            <a:r>
              <a:rPr lang="en-US" altLang="ko-KR" sz="1200" dirty="0" smtClean="0">
                <a:solidFill>
                  <a:srgbClr val="00B050"/>
                </a:solidFill>
              </a:rPr>
              <a:t>nswer</a:t>
            </a:r>
            <a:r>
              <a:rPr lang="en-US" altLang="ko-KR" sz="1200" dirty="0" smtClean="0"/>
              <a:t> = </a:t>
            </a:r>
            <a:r>
              <a:rPr lang="en-US" altLang="ko-KR" sz="1200" dirty="0" smtClean="0">
                <a:solidFill>
                  <a:schemeClr val="accent1"/>
                </a:solidFill>
              </a:rPr>
              <a:t>Console.</a:t>
            </a:r>
            <a:r>
              <a:rPr lang="en-US" altLang="ko-KR" sz="1200" dirty="0" smtClean="0">
                <a:solidFill>
                  <a:schemeClr val="accent2"/>
                </a:solidFill>
              </a:rPr>
              <a:t>in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255320" y="2951017"/>
            <a:ext cx="1148937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return answer</a:t>
            </a:r>
            <a:endParaRPr lang="ko-KR" altLang="en-US" sz="12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9432" y="3446811"/>
            <a:ext cx="1840675" cy="3978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565068" y="3844634"/>
            <a:ext cx="0" cy="153785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09748" y="3945574"/>
            <a:ext cx="1938151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accent1"/>
                </a:solidFill>
              </a:rPr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schemeClr val="accent6"/>
                </a:solidFill>
              </a:rPr>
              <a:t>max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>
                <a:solidFill>
                  <a:schemeClr val="accent2"/>
                </a:solidFill>
              </a:rPr>
              <a:t>askLoopTimes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09749" y="4242457"/>
            <a:ext cx="1472540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For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n in {max}</a:t>
            </a:r>
            <a:endParaRPr lang="ko-KR" altLang="en-US" sz="12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20388" y="4539340"/>
            <a:ext cx="0" cy="39782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24444" y="4640280"/>
            <a:ext cx="1246909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accent1"/>
                </a:solidFill>
              </a:rPr>
              <a:t>Console.</a:t>
            </a:r>
            <a:r>
              <a:rPr lang="en-US" altLang="ko-KR" sz="1200" dirty="0" err="1" smtClean="0">
                <a:solidFill>
                  <a:schemeClr val="accent2"/>
                </a:solidFill>
              </a:rPr>
              <a:t>out</a:t>
            </a:r>
            <a:r>
              <a:rPr lang="en-US" altLang="ko-KR" sz="1200" dirty="0" smtClean="0"/>
              <a:t>(n)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309748" y="5085604"/>
            <a:ext cx="1148937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return 0</a:t>
            </a:r>
            <a:endParaRPr lang="ko-KR" altLang="en-US" sz="1200" dirty="0"/>
          </a:p>
        </p:txBody>
      </p:sp>
      <p:cxnSp>
        <p:nvCxnSpPr>
          <p:cNvPr id="40" name="꺾인 연결선 39"/>
          <p:cNvCxnSpPr>
            <a:stCxn id="28" idx="3"/>
          </p:cNvCxnSpPr>
          <p:nvPr/>
        </p:nvCxnSpPr>
        <p:spPr>
          <a:xfrm flipV="1">
            <a:off x="2247899" y="4093029"/>
            <a:ext cx="255319" cy="98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2503218" y="3894117"/>
            <a:ext cx="1840675" cy="3978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askLoopTimes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2918854" y="4291940"/>
            <a:ext cx="0" cy="277882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663535" y="4392880"/>
            <a:ext cx="1472540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char answer = ‘n’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2663535" y="4689763"/>
            <a:ext cx="1472540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For answer != ‘y’</a:t>
            </a:r>
            <a:endParaRPr lang="ko-KR" altLang="en-US" sz="12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3174174" y="4986646"/>
            <a:ext cx="0" cy="16862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2978231" y="5087587"/>
            <a:ext cx="546265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srgbClr val="00B050"/>
                </a:solidFill>
              </a:rPr>
              <a:t>a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2978231" y="5384470"/>
            <a:ext cx="1246909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00B050"/>
                </a:solidFill>
              </a:rPr>
              <a:t>a</a:t>
            </a:r>
            <a:r>
              <a:rPr lang="en-US" altLang="ko-KR" sz="1200" dirty="0" smtClean="0"/>
              <a:t> = </a:t>
            </a:r>
            <a:r>
              <a:rPr lang="en-US" altLang="ko-KR" sz="1200" dirty="0" smtClean="0">
                <a:solidFill>
                  <a:schemeClr val="accent1"/>
                </a:solidFill>
              </a:rPr>
              <a:t>Console.</a:t>
            </a:r>
            <a:r>
              <a:rPr lang="en-US" altLang="ko-KR" sz="1200" dirty="0" smtClean="0">
                <a:solidFill>
                  <a:schemeClr val="accent2"/>
                </a:solidFill>
              </a:rPr>
              <a:t>in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2978231" y="5681353"/>
            <a:ext cx="2731324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accent1"/>
                </a:solidFill>
              </a:rPr>
              <a:t>Console.</a:t>
            </a:r>
            <a:r>
              <a:rPr lang="en-US" altLang="ko-KR" sz="1200" dirty="0" err="1" smtClean="0">
                <a:solidFill>
                  <a:schemeClr val="accent2"/>
                </a:solidFill>
              </a:rPr>
              <a:t>out</a:t>
            </a:r>
            <a:r>
              <a:rPr lang="en-US" altLang="ko-KR" sz="1200" dirty="0" smtClean="0"/>
              <a:t>(“Your input of a is “ + </a:t>
            </a:r>
            <a:r>
              <a:rPr lang="en-US" altLang="ko-KR" sz="1200" dirty="0" smtClean="0">
                <a:solidFill>
                  <a:srgbClr val="00B050"/>
                </a:solidFill>
              </a:rPr>
              <a:t>a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2978230" y="6079176"/>
            <a:ext cx="3533899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accent5"/>
                </a:solidFill>
              </a:rPr>
              <a:t>Console</a:t>
            </a:r>
            <a:r>
              <a:rPr lang="en-US" altLang="ko-KR" sz="1200" dirty="0" err="1" smtClean="0"/>
              <a:t>.</a:t>
            </a:r>
            <a:r>
              <a:rPr lang="en-US" altLang="ko-KR" sz="1200" dirty="0" err="1" smtClean="0">
                <a:solidFill>
                  <a:schemeClr val="accent2"/>
                </a:solidFill>
              </a:rPr>
              <a:t>out</a:t>
            </a:r>
            <a:r>
              <a:rPr lang="en-US" altLang="ko-KR" sz="1200" dirty="0" smtClean="0"/>
              <a:t>(“is it okay to loop “ + </a:t>
            </a:r>
            <a:r>
              <a:rPr lang="en-US" altLang="ko-KR" sz="1200" dirty="0" smtClean="0">
                <a:solidFill>
                  <a:schemeClr val="accent6"/>
                </a:solidFill>
              </a:rPr>
              <a:t>a </a:t>
            </a:r>
            <a:r>
              <a:rPr lang="en-US" altLang="ko-KR" sz="1200" dirty="0" smtClean="0"/>
              <a:t>+ “times?”)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978231" y="6376059"/>
            <a:ext cx="1677884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</a:rPr>
              <a:t>a</a:t>
            </a:r>
            <a:r>
              <a:rPr lang="en-US" altLang="ko-KR" sz="1200" dirty="0" smtClean="0">
                <a:solidFill>
                  <a:srgbClr val="00B050"/>
                </a:solidFill>
              </a:rPr>
              <a:t>nswer</a:t>
            </a:r>
            <a:r>
              <a:rPr lang="en-US" altLang="ko-KR" sz="1200" dirty="0" smtClean="0"/>
              <a:t> = </a:t>
            </a:r>
            <a:r>
              <a:rPr lang="en-US" altLang="ko-KR" sz="1200" dirty="0" smtClean="0">
                <a:solidFill>
                  <a:schemeClr val="accent1"/>
                </a:solidFill>
              </a:rPr>
              <a:t>Console.</a:t>
            </a:r>
            <a:r>
              <a:rPr lang="en-US" altLang="ko-KR" sz="1200" dirty="0" smtClean="0">
                <a:solidFill>
                  <a:schemeClr val="accent2"/>
                </a:solidFill>
              </a:rPr>
              <a:t>in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2663535" y="6773882"/>
            <a:ext cx="1148937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return answer</a:t>
            </a:r>
            <a:endParaRPr lang="ko-KR" altLang="en-US" sz="1200" dirty="0"/>
          </a:p>
        </p:txBody>
      </p:sp>
      <p:sp>
        <p:nvSpPr>
          <p:cNvPr id="43" name="톱니 모양의 오른쪽 화살표 42"/>
          <p:cNvSpPr/>
          <p:nvPr/>
        </p:nvSpPr>
        <p:spPr>
          <a:xfrm rot="13703967">
            <a:off x="3931855" y="5554840"/>
            <a:ext cx="403982" cy="353965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4195086" y="5821693"/>
            <a:ext cx="3905865" cy="2796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Sources are not allowed to expand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905498" y="6113339"/>
            <a:ext cx="2195453" cy="240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Open info instead?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556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8044543" y="0"/>
            <a:ext cx="4108128" cy="6858000"/>
          </a:xfrm>
          <a:prstGeom prst="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askLoopTimes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	char answer = ‘n’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	for answer != ‘y’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a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	a = Console.in()	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err="1">
                <a:solidFill>
                  <a:schemeClr val="tx1"/>
                </a:solidFill>
              </a:rPr>
              <a:t>Console.out</a:t>
            </a:r>
            <a:r>
              <a:rPr lang="en-US" altLang="ko-KR" dirty="0">
                <a:solidFill>
                  <a:schemeClr val="tx1"/>
                </a:solidFill>
              </a:rPr>
              <a:t>(“Your input of a is “ + a)</a:t>
            </a:r>
          </a:p>
          <a:p>
            <a:pPr lvl="2"/>
            <a:endParaRPr lang="en-US" altLang="ko-KR" dirty="0">
              <a:solidFill>
                <a:schemeClr val="tx1"/>
              </a:solidFill>
            </a:endParaRP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	// ask to </a:t>
            </a:r>
            <a:r>
              <a:rPr lang="en-US" altLang="ko-KR" dirty="0" err="1">
                <a:solidFill>
                  <a:schemeClr val="tx1"/>
                </a:solidFill>
              </a:rPr>
              <a:t>comfirm</a:t>
            </a:r>
            <a:endParaRPr lang="en-US" altLang="ko-KR" dirty="0">
              <a:solidFill>
                <a:schemeClr val="tx1"/>
              </a:solidFill>
            </a:endParaRP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err="1">
                <a:solidFill>
                  <a:schemeClr val="tx1"/>
                </a:solidFill>
              </a:rPr>
              <a:t>Console.out</a:t>
            </a:r>
            <a:r>
              <a:rPr lang="en-US" altLang="ko-KR" dirty="0">
                <a:solidFill>
                  <a:schemeClr val="tx1"/>
                </a:solidFill>
              </a:rPr>
              <a:t>(“is it okay to loop “ + a +“ times?”)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answer </a:t>
            </a:r>
            <a:r>
              <a:rPr lang="en-US" altLang="ko-KR" dirty="0">
                <a:solidFill>
                  <a:schemeClr val="tx1"/>
                </a:solidFill>
              </a:rPr>
              <a:t>= Console.in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r</a:t>
            </a:r>
            <a:r>
              <a:rPr lang="en-US" altLang="ko-KR" dirty="0" smtClean="0">
                <a:solidFill>
                  <a:schemeClr val="tx1"/>
                </a:solidFill>
              </a:rPr>
              <a:t>eturn answer</a:t>
            </a:r>
            <a:r>
              <a:rPr lang="en-US" altLang="ko-KR" dirty="0">
                <a:solidFill>
                  <a:schemeClr val="tx1"/>
                </a:solidFill>
              </a:rPr>
              <a:t>	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main()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max = </a:t>
            </a:r>
            <a:r>
              <a:rPr lang="en-US" altLang="ko-KR" dirty="0" err="1" smtClean="0">
                <a:solidFill>
                  <a:schemeClr val="tx1"/>
                </a:solidFill>
              </a:rPr>
              <a:t>askLoopTimes</a:t>
            </a:r>
            <a:r>
              <a:rPr lang="en-US" altLang="ko-KR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for </a:t>
            </a:r>
            <a:r>
              <a:rPr lang="en-US" altLang="ko-KR" dirty="0" err="1" smtClean="0">
                <a:solidFill>
                  <a:schemeClr val="tx1"/>
                </a:solidFill>
              </a:rPr>
              <a:t>int</a:t>
            </a:r>
            <a:r>
              <a:rPr lang="en-US" altLang="ko-KR" dirty="0" smtClean="0">
                <a:solidFill>
                  <a:schemeClr val="tx1"/>
                </a:solidFill>
              </a:rPr>
              <a:t> n in {max}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	</a:t>
            </a:r>
            <a:r>
              <a:rPr lang="en-US" altLang="ko-KR" dirty="0" err="1" smtClean="0">
                <a:solidFill>
                  <a:schemeClr val="tx1"/>
                </a:solidFill>
              </a:rPr>
              <a:t>Console.out</a:t>
            </a:r>
            <a:r>
              <a:rPr lang="en-US" altLang="ko-KR" dirty="0" smtClean="0">
                <a:solidFill>
                  <a:schemeClr val="tx1"/>
                </a:solidFill>
              </a:rPr>
              <a:t>(n)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	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</a:rPr>
              <a:t>return 0;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95003" y="71252"/>
            <a:ext cx="1840675" cy="3978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askLoopTimes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10639" y="469075"/>
            <a:ext cx="0" cy="277882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55320" y="570015"/>
            <a:ext cx="1472540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char answer = ‘n’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255320" y="866898"/>
            <a:ext cx="1472540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For answer != ‘y’</a:t>
            </a:r>
            <a:endParaRPr lang="ko-KR" altLang="en-US" sz="12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65959" y="1163781"/>
            <a:ext cx="0" cy="16862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70016" y="1264722"/>
            <a:ext cx="546265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srgbClr val="00B050"/>
                </a:solidFill>
              </a:rPr>
              <a:t>a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570016" y="1561605"/>
            <a:ext cx="1246909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00B050"/>
                </a:solidFill>
              </a:rPr>
              <a:t>a</a:t>
            </a:r>
            <a:r>
              <a:rPr lang="en-US" altLang="ko-KR" sz="1200" dirty="0" smtClean="0"/>
              <a:t> = </a:t>
            </a:r>
            <a:r>
              <a:rPr lang="en-US" altLang="ko-KR" sz="1200" dirty="0" smtClean="0">
                <a:solidFill>
                  <a:schemeClr val="accent1"/>
                </a:solidFill>
              </a:rPr>
              <a:t>Console.</a:t>
            </a:r>
            <a:r>
              <a:rPr lang="en-US" altLang="ko-KR" sz="1200" dirty="0" smtClean="0">
                <a:solidFill>
                  <a:schemeClr val="accent2"/>
                </a:solidFill>
              </a:rPr>
              <a:t>in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570016" y="1858488"/>
            <a:ext cx="2731324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accent1"/>
                </a:solidFill>
              </a:rPr>
              <a:t>Console.</a:t>
            </a:r>
            <a:r>
              <a:rPr lang="en-US" altLang="ko-KR" sz="1200" dirty="0" err="1" smtClean="0">
                <a:solidFill>
                  <a:schemeClr val="accent2"/>
                </a:solidFill>
              </a:rPr>
              <a:t>out</a:t>
            </a:r>
            <a:r>
              <a:rPr lang="en-US" altLang="ko-KR" sz="1200" dirty="0" smtClean="0"/>
              <a:t>(“Your input of a is “ + </a:t>
            </a:r>
            <a:r>
              <a:rPr lang="en-US" altLang="ko-KR" sz="1200" dirty="0" smtClean="0">
                <a:solidFill>
                  <a:srgbClr val="00B050"/>
                </a:solidFill>
              </a:rPr>
              <a:t>a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570015" y="2256311"/>
            <a:ext cx="3533899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accent5"/>
                </a:solidFill>
              </a:rPr>
              <a:t>Console</a:t>
            </a:r>
            <a:r>
              <a:rPr lang="en-US" altLang="ko-KR" sz="1200" dirty="0" err="1" smtClean="0"/>
              <a:t>.</a:t>
            </a:r>
            <a:r>
              <a:rPr lang="en-US" altLang="ko-KR" sz="1200" dirty="0" err="1" smtClean="0">
                <a:solidFill>
                  <a:schemeClr val="accent2"/>
                </a:solidFill>
              </a:rPr>
              <a:t>out</a:t>
            </a:r>
            <a:r>
              <a:rPr lang="en-US" altLang="ko-KR" sz="1200" dirty="0" smtClean="0"/>
              <a:t>(“is it okay to loop “ + </a:t>
            </a:r>
            <a:r>
              <a:rPr lang="en-US" altLang="ko-KR" sz="1200" dirty="0" smtClean="0">
                <a:solidFill>
                  <a:schemeClr val="accent6"/>
                </a:solidFill>
              </a:rPr>
              <a:t>a </a:t>
            </a:r>
            <a:r>
              <a:rPr lang="en-US" altLang="ko-KR" sz="1200" dirty="0" smtClean="0"/>
              <a:t>+ “times?”)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570016" y="2553194"/>
            <a:ext cx="1677884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</a:rPr>
              <a:t>a</a:t>
            </a:r>
            <a:r>
              <a:rPr lang="en-US" altLang="ko-KR" sz="1200" dirty="0" smtClean="0">
                <a:solidFill>
                  <a:srgbClr val="00B050"/>
                </a:solidFill>
              </a:rPr>
              <a:t>nswer</a:t>
            </a:r>
            <a:r>
              <a:rPr lang="en-US" altLang="ko-KR" sz="1200" dirty="0" smtClean="0"/>
              <a:t> = </a:t>
            </a:r>
            <a:r>
              <a:rPr lang="en-US" altLang="ko-KR" sz="1200" dirty="0" smtClean="0">
                <a:solidFill>
                  <a:schemeClr val="accent1"/>
                </a:solidFill>
              </a:rPr>
              <a:t>Console.</a:t>
            </a:r>
            <a:r>
              <a:rPr lang="en-US" altLang="ko-KR" sz="1200" dirty="0" smtClean="0">
                <a:solidFill>
                  <a:schemeClr val="accent2"/>
                </a:solidFill>
              </a:rPr>
              <a:t>in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255320" y="2951017"/>
            <a:ext cx="1148937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return answer</a:t>
            </a:r>
            <a:endParaRPr lang="ko-KR" altLang="en-US" sz="12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49432" y="3446811"/>
            <a:ext cx="1840675" cy="3978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>
            <a:off x="565068" y="3844634"/>
            <a:ext cx="0" cy="153785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309748" y="3945574"/>
            <a:ext cx="1938151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accent1"/>
                </a:solidFill>
              </a:rPr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schemeClr val="accent6"/>
                </a:solidFill>
              </a:rPr>
              <a:t>max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>
                <a:solidFill>
                  <a:schemeClr val="accent2"/>
                </a:solidFill>
              </a:rPr>
              <a:t>askLoopTimes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09749" y="4242457"/>
            <a:ext cx="1472540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For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n in {max}</a:t>
            </a:r>
            <a:endParaRPr lang="ko-KR" altLang="en-US" sz="12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20388" y="4539340"/>
            <a:ext cx="0" cy="39782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24444" y="4640280"/>
            <a:ext cx="1246909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accent1"/>
                </a:solidFill>
              </a:rPr>
              <a:t>Console.</a:t>
            </a:r>
            <a:r>
              <a:rPr lang="en-US" altLang="ko-KR" sz="1200" dirty="0" err="1" smtClean="0">
                <a:solidFill>
                  <a:schemeClr val="accent2"/>
                </a:solidFill>
              </a:rPr>
              <a:t>out</a:t>
            </a:r>
            <a:r>
              <a:rPr lang="en-US" altLang="ko-KR" sz="1200" dirty="0" smtClean="0"/>
              <a:t>(n)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309748" y="5085604"/>
            <a:ext cx="1148937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return 0</a:t>
            </a:r>
            <a:endParaRPr lang="ko-KR" altLang="en-US" sz="1200" dirty="0"/>
          </a:p>
        </p:txBody>
      </p:sp>
      <p:cxnSp>
        <p:nvCxnSpPr>
          <p:cNvPr id="40" name="꺾인 연결선 39"/>
          <p:cNvCxnSpPr>
            <a:stCxn id="28" idx="3"/>
          </p:cNvCxnSpPr>
          <p:nvPr/>
        </p:nvCxnSpPr>
        <p:spPr>
          <a:xfrm flipV="1">
            <a:off x="2247899" y="4093029"/>
            <a:ext cx="255319" cy="98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2503218" y="3894117"/>
            <a:ext cx="1840675" cy="3978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askLoopTimes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/>
        </p:nvCxnSpPr>
        <p:spPr>
          <a:xfrm>
            <a:off x="2918854" y="4291940"/>
            <a:ext cx="0" cy="277882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2663535" y="4392880"/>
            <a:ext cx="1472540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char answer = ‘n’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2663535" y="4689763"/>
            <a:ext cx="1472540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For answer != ‘y’</a:t>
            </a:r>
            <a:endParaRPr lang="ko-KR" altLang="en-US" sz="1200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3174174" y="4986646"/>
            <a:ext cx="0" cy="16862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2978231" y="5087587"/>
            <a:ext cx="546265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srgbClr val="00B050"/>
                </a:solidFill>
              </a:rPr>
              <a:t>a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2978231" y="5384470"/>
            <a:ext cx="1246909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00B050"/>
                </a:solidFill>
              </a:rPr>
              <a:t>a</a:t>
            </a:r>
            <a:r>
              <a:rPr lang="en-US" altLang="ko-KR" sz="1200" dirty="0" smtClean="0"/>
              <a:t> = </a:t>
            </a:r>
            <a:r>
              <a:rPr lang="en-US" altLang="ko-KR" sz="1200" dirty="0" smtClean="0">
                <a:solidFill>
                  <a:schemeClr val="accent1"/>
                </a:solidFill>
              </a:rPr>
              <a:t>Console.</a:t>
            </a:r>
            <a:r>
              <a:rPr lang="en-US" altLang="ko-KR" sz="1200" dirty="0" smtClean="0">
                <a:solidFill>
                  <a:schemeClr val="accent2"/>
                </a:solidFill>
              </a:rPr>
              <a:t>in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2978231" y="5681353"/>
            <a:ext cx="2731324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accent1"/>
                </a:solidFill>
              </a:rPr>
              <a:t>Console.</a:t>
            </a:r>
            <a:r>
              <a:rPr lang="en-US" altLang="ko-KR" sz="1200" dirty="0" err="1" smtClean="0">
                <a:solidFill>
                  <a:schemeClr val="accent2"/>
                </a:solidFill>
              </a:rPr>
              <a:t>out</a:t>
            </a:r>
            <a:r>
              <a:rPr lang="en-US" altLang="ko-KR" sz="1200" dirty="0" smtClean="0"/>
              <a:t>(“Your input of a is “ + </a:t>
            </a:r>
            <a:r>
              <a:rPr lang="en-US" altLang="ko-KR" sz="1200" dirty="0" smtClean="0">
                <a:solidFill>
                  <a:srgbClr val="00B050"/>
                </a:solidFill>
              </a:rPr>
              <a:t>a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2978230" y="6079176"/>
            <a:ext cx="3533899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accent5"/>
                </a:solidFill>
              </a:rPr>
              <a:t>Console</a:t>
            </a:r>
            <a:r>
              <a:rPr lang="en-US" altLang="ko-KR" sz="1200" dirty="0" err="1" smtClean="0"/>
              <a:t>.</a:t>
            </a:r>
            <a:r>
              <a:rPr lang="en-US" altLang="ko-KR" sz="1200" dirty="0" err="1" smtClean="0">
                <a:solidFill>
                  <a:schemeClr val="accent2"/>
                </a:solidFill>
              </a:rPr>
              <a:t>out</a:t>
            </a:r>
            <a:r>
              <a:rPr lang="en-US" altLang="ko-KR" sz="1200" dirty="0" smtClean="0"/>
              <a:t>(“is it okay to loop “ + </a:t>
            </a:r>
            <a:r>
              <a:rPr lang="en-US" altLang="ko-KR" sz="1200" dirty="0" smtClean="0">
                <a:solidFill>
                  <a:schemeClr val="accent6"/>
                </a:solidFill>
              </a:rPr>
              <a:t>a </a:t>
            </a:r>
            <a:r>
              <a:rPr lang="en-US" altLang="ko-KR" sz="1200" dirty="0" smtClean="0"/>
              <a:t>+ “times?”)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978231" y="6376059"/>
            <a:ext cx="1677884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</a:rPr>
              <a:t>a</a:t>
            </a:r>
            <a:r>
              <a:rPr lang="en-US" altLang="ko-KR" sz="1200" dirty="0" smtClean="0">
                <a:solidFill>
                  <a:srgbClr val="00B050"/>
                </a:solidFill>
              </a:rPr>
              <a:t>nswer</a:t>
            </a:r>
            <a:r>
              <a:rPr lang="en-US" altLang="ko-KR" sz="1200" dirty="0" smtClean="0"/>
              <a:t> = </a:t>
            </a:r>
            <a:r>
              <a:rPr lang="en-US" altLang="ko-KR" sz="1200" dirty="0" smtClean="0">
                <a:solidFill>
                  <a:schemeClr val="accent1"/>
                </a:solidFill>
              </a:rPr>
              <a:t>Console.</a:t>
            </a:r>
            <a:r>
              <a:rPr lang="en-US" altLang="ko-KR" sz="1200" dirty="0" smtClean="0">
                <a:solidFill>
                  <a:schemeClr val="accent2"/>
                </a:solidFill>
              </a:rPr>
              <a:t>in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2663535" y="6773882"/>
            <a:ext cx="1148937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return answer</a:t>
            </a:r>
            <a:endParaRPr lang="ko-KR" altLang="en-US" sz="1200" dirty="0"/>
          </a:p>
        </p:txBody>
      </p:sp>
      <p:sp>
        <p:nvSpPr>
          <p:cNvPr id="44" name="직사각형 43"/>
          <p:cNvSpPr/>
          <p:nvPr/>
        </p:nvSpPr>
        <p:spPr>
          <a:xfrm>
            <a:off x="4195086" y="5821693"/>
            <a:ext cx="3905865" cy="2796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Sources are not allowed to expand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5905498" y="6113339"/>
            <a:ext cx="2195453" cy="2406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Open info instead?</a:t>
            </a:r>
            <a:endParaRPr lang="ko-KR" altLang="en-US" dirty="0"/>
          </a:p>
        </p:txBody>
      </p:sp>
      <p:sp>
        <p:nvSpPr>
          <p:cNvPr id="43" name="톱니 모양의 오른쪽 화살표 42"/>
          <p:cNvSpPr/>
          <p:nvPr/>
        </p:nvSpPr>
        <p:spPr>
          <a:xfrm rot="13703967">
            <a:off x="7409344" y="6256842"/>
            <a:ext cx="403982" cy="353965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77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Way 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Code Texturizing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94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95003" y="71252"/>
            <a:ext cx="1840675" cy="3978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askLoopTimes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10639" y="469075"/>
            <a:ext cx="0" cy="277882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55320" y="866898"/>
            <a:ext cx="1472540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For answer != ‘y’</a:t>
            </a:r>
            <a:endParaRPr lang="ko-KR" altLang="en-US" sz="120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765959" y="1163781"/>
            <a:ext cx="0" cy="16862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70016" y="1264722"/>
            <a:ext cx="546265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srgbClr val="00B050"/>
                </a:solidFill>
              </a:rPr>
              <a:t>a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570016" y="1561605"/>
            <a:ext cx="1246909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00B050"/>
                </a:solidFill>
              </a:rPr>
              <a:t>a</a:t>
            </a:r>
            <a:r>
              <a:rPr lang="en-US" altLang="ko-KR" sz="1200" dirty="0" smtClean="0"/>
              <a:t> = </a:t>
            </a:r>
            <a:r>
              <a:rPr lang="en-US" altLang="ko-KR" sz="1200" dirty="0" smtClean="0">
                <a:solidFill>
                  <a:schemeClr val="accent1"/>
                </a:solidFill>
              </a:rPr>
              <a:t>Console.</a:t>
            </a:r>
            <a:r>
              <a:rPr lang="en-US" altLang="ko-KR" sz="1200" dirty="0" smtClean="0">
                <a:solidFill>
                  <a:schemeClr val="accent2"/>
                </a:solidFill>
              </a:rPr>
              <a:t>in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570016" y="1858488"/>
            <a:ext cx="2731324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accent1"/>
                </a:solidFill>
              </a:rPr>
              <a:t>Console.</a:t>
            </a:r>
            <a:r>
              <a:rPr lang="en-US" altLang="ko-KR" sz="1200" dirty="0" err="1" smtClean="0">
                <a:solidFill>
                  <a:schemeClr val="accent2"/>
                </a:solidFill>
              </a:rPr>
              <a:t>out</a:t>
            </a:r>
            <a:r>
              <a:rPr lang="en-US" altLang="ko-KR" sz="1200" dirty="0" smtClean="0"/>
              <a:t>(“Your input of a is “ + </a:t>
            </a:r>
            <a:r>
              <a:rPr lang="en-US" altLang="ko-KR" sz="1200" dirty="0" smtClean="0">
                <a:solidFill>
                  <a:srgbClr val="00B050"/>
                </a:solidFill>
              </a:rPr>
              <a:t>a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570015" y="2256311"/>
            <a:ext cx="3533899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accent5"/>
                </a:solidFill>
              </a:rPr>
              <a:t>Console</a:t>
            </a:r>
            <a:r>
              <a:rPr lang="en-US" altLang="ko-KR" sz="1200" dirty="0" err="1" smtClean="0"/>
              <a:t>.</a:t>
            </a:r>
            <a:r>
              <a:rPr lang="en-US" altLang="ko-KR" sz="1200" dirty="0" err="1" smtClean="0">
                <a:solidFill>
                  <a:schemeClr val="accent2"/>
                </a:solidFill>
              </a:rPr>
              <a:t>out</a:t>
            </a:r>
            <a:r>
              <a:rPr lang="en-US" altLang="ko-KR" sz="1200" dirty="0" smtClean="0"/>
              <a:t>(“is it okay to loop “ + </a:t>
            </a:r>
            <a:r>
              <a:rPr lang="en-US" altLang="ko-KR" sz="1200" dirty="0" smtClean="0">
                <a:solidFill>
                  <a:schemeClr val="accent6"/>
                </a:solidFill>
              </a:rPr>
              <a:t>a </a:t>
            </a:r>
            <a:r>
              <a:rPr lang="en-US" altLang="ko-KR" sz="1200" dirty="0" smtClean="0"/>
              <a:t>+ “times?”)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570016" y="2553194"/>
            <a:ext cx="1677884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</a:rPr>
              <a:t>a</a:t>
            </a:r>
            <a:r>
              <a:rPr lang="en-US" altLang="ko-KR" sz="1200" dirty="0" smtClean="0">
                <a:solidFill>
                  <a:srgbClr val="00B050"/>
                </a:solidFill>
              </a:rPr>
              <a:t>nswer</a:t>
            </a:r>
            <a:r>
              <a:rPr lang="en-US" altLang="ko-KR" sz="1200" dirty="0" smtClean="0"/>
              <a:t> = </a:t>
            </a:r>
            <a:r>
              <a:rPr lang="en-US" altLang="ko-KR" sz="1200" dirty="0" smtClean="0">
                <a:solidFill>
                  <a:schemeClr val="accent1"/>
                </a:solidFill>
              </a:rPr>
              <a:t>Console.</a:t>
            </a:r>
            <a:r>
              <a:rPr lang="en-US" altLang="ko-KR" sz="1200" dirty="0" smtClean="0">
                <a:solidFill>
                  <a:schemeClr val="accent2"/>
                </a:solidFill>
              </a:rPr>
              <a:t>in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24" name="직사각형 23"/>
          <p:cNvSpPr/>
          <p:nvPr/>
        </p:nvSpPr>
        <p:spPr>
          <a:xfrm>
            <a:off x="255320" y="2951017"/>
            <a:ext cx="1148937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return answer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255320" y="570015"/>
            <a:ext cx="1472540" cy="296883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char answer = ‘n’</a:t>
            </a:r>
            <a:endParaRPr lang="ko-KR" altLang="en-US" sz="12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005946" y="0"/>
            <a:ext cx="1840675" cy="3978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askLoopTimes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31" name="직선 연결선 30"/>
          <p:cNvCxnSpPr/>
          <p:nvPr/>
        </p:nvCxnSpPr>
        <p:spPr>
          <a:xfrm>
            <a:off x="6421582" y="397823"/>
            <a:ext cx="0" cy="277882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676902" y="1092529"/>
            <a:ext cx="0" cy="16862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6480959" y="1193470"/>
            <a:ext cx="546265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srgbClr val="00B050"/>
                </a:solidFill>
              </a:rPr>
              <a:t>a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6480959" y="1490353"/>
            <a:ext cx="1246909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00B050"/>
                </a:solidFill>
              </a:rPr>
              <a:t>a</a:t>
            </a:r>
            <a:r>
              <a:rPr lang="en-US" altLang="ko-KR" sz="1200" dirty="0" smtClean="0"/>
              <a:t> = </a:t>
            </a:r>
            <a:r>
              <a:rPr lang="en-US" altLang="ko-KR" sz="1200" dirty="0" smtClean="0">
                <a:solidFill>
                  <a:schemeClr val="accent1"/>
                </a:solidFill>
              </a:rPr>
              <a:t>Console.</a:t>
            </a:r>
            <a:r>
              <a:rPr lang="en-US" altLang="ko-KR" sz="1200" dirty="0" smtClean="0">
                <a:solidFill>
                  <a:schemeClr val="accent2"/>
                </a:solidFill>
              </a:rPr>
              <a:t>in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6480959" y="1787236"/>
            <a:ext cx="2731324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accent1"/>
                </a:solidFill>
              </a:rPr>
              <a:t>Console.</a:t>
            </a:r>
            <a:r>
              <a:rPr lang="en-US" altLang="ko-KR" sz="1200" dirty="0" err="1" smtClean="0">
                <a:solidFill>
                  <a:schemeClr val="accent2"/>
                </a:solidFill>
              </a:rPr>
              <a:t>out</a:t>
            </a:r>
            <a:r>
              <a:rPr lang="en-US" altLang="ko-KR" sz="1200" dirty="0" smtClean="0"/>
              <a:t>(“Your input of a is “ + </a:t>
            </a:r>
            <a:r>
              <a:rPr lang="en-US" altLang="ko-KR" sz="1200" dirty="0" smtClean="0">
                <a:solidFill>
                  <a:srgbClr val="00B050"/>
                </a:solidFill>
              </a:rPr>
              <a:t>a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6480958" y="2185059"/>
            <a:ext cx="3533899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accent5"/>
                </a:solidFill>
              </a:rPr>
              <a:t>Console</a:t>
            </a:r>
            <a:r>
              <a:rPr lang="en-US" altLang="ko-KR" sz="1200" dirty="0" err="1" smtClean="0"/>
              <a:t>.</a:t>
            </a:r>
            <a:r>
              <a:rPr lang="en-US" altLang="ko-KR" sz="1200" dirty="0" err="1" smtClean="0">
                <a:solidFill>
                  <a:schemeClr val="accent2"/>
                </a:solidFill>
              </a:rPr>
              <a:t>out</a:t>
            </a:r>
            <a:r>
              <a:rPr lang="en-US" altLang="ko-KR" sz="1200" dirty="0" smtClean="0"/>
              <a:t>(“is it okay to loop “ + </a:t>
            </a:r>
            <a:r>
              <a:rPr lang="en-US" altLang="ko-KR" sz="1200" dirty="0" smtClean="0">
                <a:solidFill>
                  <a:schemeClr val="accent6"/>
                </a:solidFill>
              </a:rPr>
              <a:t>a </a:t>
            </a:r>
            <a:r>
              <a:rPr lang="en-US" altLang="ko-KR" sz="1200" dirty="0" smtClean="0"/>
              <a:t>+ “times?”)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6480959" y="2481942"/>
            <a:ext cx="1677884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</a:rPr>
              <a:t>a</a:t>
            </a:r>
            <a:r>
              <a:rPr lang="en-US" altLang="ko-KR" sz="1200" dirty="0" smtClean="0">
                <a:solidFill>
                  <a:srgbClr val="00B050"/>
                </a:solidFill>
              </a:rPr>
              <a:t>nswer</a:t>
            </a:r>
            <a:r>
              <a:rPr lang="en-US" altLang="ko-KR" sz="1200" dirty="0" smtClean="0"/>
              <a:t> = </a:t>
            </a:r>
            <a:r>
              <a:rPr lang="en-US" altLang="ko-KR" sz="1200" dirty="0" smtClean="0">
                <a:solidFill>
                  <a:schemeClr val="accent1"/>
                </a:solidFill>
              </a:rPr>
              <a:t>Console.</a:t>
            </a:r>
            <a:r>
              <a:rPr lang="en-US" altLang="ko-KR" sz="1200" dirty="0" smtClean="0">
                <a:solidFill>
                  <a:schemeClr val="accent2"/>
                </a:solidFill>
              </a:rPr>
              <a:t>in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6166263" y="2879765"/>
            <a:ext cx="1148937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return answer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6166263" y="498763"/>
            <a:ext cx="1472540" cy="29688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char answer = ‘n’</a:t>
            </a:r>
            <a:endParaRPr lang="ko-KR" altLang="en-US" sz="1200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886200" y="1858488"/>
            <a:ext cx="2362200" cy="0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184813" y="1561605"/>
            <a:ext cx="1571007" cy="614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방향키 </a:t>
            </a:r>
            <a:r>
              <a:rPr lang="en-US" altLang="ko-KR" dirty="0" smtClean="0"/>
              <a:t>Down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166263" y="795646"/>
            <a:ext cx="1472540" cy="296883"/>
          </a:xfrm>
          <a:prstGeom prst="rect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For answer != ‘y’</a:t>
            </a:r>
            <a:endParaRPr lang="ko-KR" altLang="en-US" sz="12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043053" y="3601189"/>
            <a:ext cx="1840675" cy="39782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askLoopTimes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6458689" y="3999012"/>
            <a:ext cx="0" cy="277882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6714009" y="4693718"/>
            <a:ext cx="0" cy="16862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518066" y="5091542"/>
            <a:ext cx="1246909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00B050"/>
                </a:solidFill>
              </a:rPr>
              <a:t>a</a:t>
            </a:r>
            <a:r>
              <a:rPr lang="en-US" altLang="ko-KR" sz="1200" dirty="0" smtClean="0"/>
              <a:t> = </a:t>
            </a:r>
            <a:r>
              <a:rPr lang="en-US" altLang="ko-KR" sz="1200" dirty="0" smtClean="0">
                <a:solidFill>
                  <a:schemeClr val="accent1"/>
                </a:solidFill>
              </a:rPr>
              <a:t>Console.</a:t>
            </a:r>
            <a:r>
              <a:rPr lang="en-US" altLang="ko-KR" sz="1200" dirty="0" smtClean="0">
                <a:solidFill>
                  <a:schemeClr val="accent2"/>
                </a:solidFill>
              </a:rPr>
              <a:t>in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50" name="직사각형 49"/>
          <p:cNvSpPr/>
          <p:nvPr/>
        </p:nvSpPr>
        <p:spPr>
          <a:xfrm>
            <a:off x="6518066" y="5388425"/>
            <a:ext cx="2731324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accent1"/>
                </a:solidFill>
              </a:rPr>
              <a:t>Console.</a:t>
            </a:r>
            <a:r>
              <a:rPr lang="en-US" altLang="ko-KR" sz="1200" dirty="0" err="1" smtClean="0">
                <a:solidFill>
                  <a:schemeClr val="accent2"/>
                </a:solidFill>
              </a:rPr>
              <a:t>out</a:t>
            </a:r>
            <a:r>
              <a:rPr lang="en-US" altLang="ko-KR" sz="1200" dirty="0" smtClean="0"/>
              <a:t>(“Your input of a is “ + </a:t>
            </a:r>
            <a:r>
              <a:rPr lang="en-US" altLang="ko-KR" sz="1200" dirty="0" smtClean="0">
                <a:solidFill>
                  <a:srgbClr val="00B050"/>
                </a:solidFill>
              </a:rPr>
              <a:t>a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51" name="직사각형 50"/>
          <p:cNvSpPr/>
          <p:nvPr/>
        </p:nvSpPr>
        <p:spPr>
          <a:xfrm>
            <a:off x="6518065" y="5786248"/>
            <a:ext cx="3533899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accent5"/>
                </a:solidFill>
              </a:rPr>
              <a:t>Console</a:t>
            </a:r>
            <a:r>
              <a:rPr lang="en-US" altLang="ko-KR" sz="1200" dirty="0" err="1" smtClean="0"/>
              <a:t>.</a:t>
            </a:r>
            <a:r>
              <a:rPr lang="en-US" altLang="ko-KR" sz="1200" dirty="0" err="1" smtClean="0">
                <a:solidFill>
                  <a:schemeClr val="accent2"/>
                </a:solidFill>
              </a:rPr>
              <a:t>out</a:t>
            </a:r>
            <a:r>
              <a:rPr lang="en-US" altLang="ko-KR" sz="1200" dirty="0" smtClean="0"/>
              <a:t>(“is it okay to loop “ + </a:t>
            </a:r>
            <a:r>
              <a:rPr lang="en-US" altLang="ko-KR" sz="1200" dirty="0" smtClean="0">
                <a:solidFill>
                  <a:schemeClr val="accent6"/>
                </a:solidFill>
              </a:rPr>
              <a:t>a </a:t>
            </a:r>
            <a:r>
              <a:rPr lang="en-US" altLang="ko-KR" sz="1200" dirty="0" smtClean="0"/>
              <a:t>+ “times?”)</a:t>
            </a:r>
            <a:endParaRPr lang="ko-KR" altLang="en-US" sz="1200" dirty="0"/>
          </a:p>
        </p:txBody>
      </p:sp>
      <p:sp>
        <p:nvSpPr>
          <p:cNvPr id="52" name="직사각형 51"/>
          <p:cNvSpPr/>
          <p:nvPr/>
        </p:nvSpPr>
        <p:spPr>
          <a:xfrm>
            <a:off x="6518066" y="6083131"/>
            <a:ext cx="1677884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00B050"/>
                </a:solidFill>
              </a:rPr>
              <a:t>a</a:t>
            </a:r>
            <a:r>
              <a:rPr lang="en-US" altLang="ko-KR" sz="1200" dirty="0" smtClean="0">
                <a:solidFill>
                  <a:srgbClr val="00B050"/>
                </a:solidFill>
              </a:rPr>
              <a:t>nswer</a:t>
            </a:r>
            <a:r>
              <a:rPr lang="en-US" altLang="ko-KR" sz="1200" dirty="0" smtClean="0"/>
              <a:t> = </a:t>
            </a:r>
            <a:r>
              <a:rPr lang="en-US" altLang="ko-KR" sz="1200" dirty="0" smtClean="0">
                <a:solidFill>
                  <a:schemeClr val="accent1"/>
                </a:solidFill>
              </a:rPr>
              <a:t>Console.</a:t>
            </a:r>
            <a:r>
              <a:rPr lang="en-US" altLang="ko-KR" sz="1200" dirty="0" smtClean="0">
                <a:solidFill>
                  <a:schemeClr val="accent2"/>
                </a:solidFill>
              </a:rPr>
              <a:t>in</a:t>
            </a:r>
            <a:r>
              <a:rPr lang="en-US" altLang="ko-KR" sz="1200" dirty="0" smtClean="0"/>
              <a:t>()</a:t>
            </a:r>
            <a:endParaRPr lang="ko-KR" altLang="en-US" sz="1200" dirty="0"/>
          </a:p>
        </p:txBody>
      </p:sp>
      <p:sp>
        <p:nvSpPr>
          <p:cNvPr id="53" name="직사각형 52"/>
          <p:cNvSpPr/>
          <p:nvPr/>
        </p:nvSpPr>
        <p:spPr>
          <a:xfrm>
            <a:off x="6203370" y="6480954"/>
            <a:ext cx="1148937" cy="29688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return answer</a:t>
            </a:r>
            <a:endParaRPr lang="ko-KR" altLang="en-US" sz="1200" dirty="0"/>
          </a:p>
        </p:txBody>
      </p:sp>
      <p:sp>
        <p:nvSpPr>
          <p:cNvPr id="54" name="직사각형 53"/>
          <p:cNvSpPr/>
          <p:nvPr/>
        </p:nvSpPr>
        <p:spPr>
          <a:xfrm>
            <a:off x="6203370" y="4099952"/>
            <a:ext cx="1472540" cy="29688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char answer = ‘n’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6203370" y="4396835"/>
            <a:ext cx="1472540" cy="296883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For answer != ‘y’</a:t>
            </a:r>
            <a:endParaRPr lang="ko-KR" altLang="en-US" sz="1200" dirty="0"/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9040586" y="2778825"/>
            <a:ext cx="0" cy="1220187"/>
          </a:xfrm>
          <a:prstGeom prst="straightConnector1">
            <a:avLst/>
          </a:prstGeom>
          <a:ln w="889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8426779" y="3014102"/>
            <a:ext cx="1571007" cy="614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방향키 </a:t>
            </a:r>
            <a:r>
              <a:rPr lang="en-US" altLang="ko-KR" dirty="0" smtClean="0"/>
              <a:t>Down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6518066" y="4794659"/>
            <a:ext cx="546265" cy="296883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smtClean="0">
                <a:solidFill>
                  <a:srgbClr val="00B050"/>
                </a:solidFill>
              </a:rPr>
              <a:t>a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40871" y="3918857"/>
            <a:ext cx="48550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편집과 수정을 한 화면에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Indent</a:t>
            </a:r>
            <a:r>
              <a:rPr lang="ko-KR" altLang="en-US" dirty="0" smtClean="0"/>
              <a:t>는 기존과 마찬가지로 </a:t>
            </a:r>
            <a:r>
              <a:rPr lang="en-US" altLang="ko-KR" dirty="0" smtClean="0"/>
              <a:t>tab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마우스로 조작 가능 </a:t>
            </a:r>
            <a:r>
              <a:rPr lang="en-US" altLang="ko-KR" dirty="0" smtClean="0"/>
              <a:t>(text</a:t>
            </a:r>
            <a:r>
              <a:rPr lang="ko-KR" altLang="en-US" dirty="0" smtClean="0"/>
              <a:t>에 보이지 않는 데이터를 가질 수 있다는 뜻이다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54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Q. Texturizing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Q. </a:t>
            </a:r>
            <a:r>
              <a:rPr lang="ko-KR" altLang="en-US" dirty="0" smtClean="0"/>
              <a:t>다양한 시나리오로 검증이 필요하다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Q. </a:t>
            </a:r>
            <a:r>
              <a:rPr lang="ko-KR" altLang="en-US" dirty="0" smtClean="0"/>
              <a:t>순서도의 흐름이 너무 단순하다</a:t>
            </a:r>
            <a:r>
              <a:rPr lang="en-US" altLang="ko-KR" dirty="0" smtClean="0"/>
              <a:t>. For, if </a:t>
            </a:r>
            <a:r>
              <a:rPr lang="ko-KR" altLang="en-US" dirty="0" smtClean="0"/>
              <a:t>를 제외하고는 거의 위에서 아래로 내려오는 것일 뿐이며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Q. </a:t>
            </a:r>
            <a:r>
              <a:rPr lang="ko-KR" altLang="en-US" dirty="0" smtClean="0"/>
              <a:t>화살표를 제외하고는 그냥 </a:t>
            </a:r>
            <a:r>
              <a:rPr lang="ko-KR" altLang="en-US" dirty="0" err="1" smtClean="0"/>
              <a:t>박스친</a:t>
            </a:r>
            <a:r>
              <a:rPr lang="ko-KR" altLang="en-US" dirty="0" smtClean="0"/>
              <a:t> </a:t>
            </a:r>
            <a:r>
              <a:rPr lang="ko-KR" altLang="en-US" dirty="0" smtClean="0"/>
              <a:t>텍스트에 </a:t>
            </a:r>
            <a:r>
              <a:rPr lang="ko-KR" altLang="en-US" dirty="0" err="1" smtClean="0"/>
              <a:t>불과한거</a:t>
            </a:r>
            <a:r>
              <a:rPr lang="ko-KR" altLang="en-US" dirty="0" smtClean="0"/>
              <a:t> 아냐</a:t>
            </a:r>
            <a:r>
              <a:rPr lang="en-US" altLang="ko-KR" dirty="0" smtClean="0"/>
              <a:t>?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2294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2716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UI 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67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40890" y="231058"/>
            <a:ext cx="2580968" cy="1401097"/>
          </a:xfrm>
          <a:prstGeom prst="rect">
            <a:avLst/>
          </a:prstGeom>
          <a:solidFill>
            <a:srgbClr val="5B9BD5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Stats Section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2063" y="1243780"/>
            <a:ext cx="2995679" cy="4773562"/>
          </a:xfrm>
          <a:prstGeom prst="rect">
            <a:avLst/>
          </a:prstGeom>
          <a:solidFill>
            <a:srgbClr val="5B9BD5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Pallete</a:t>
            </a:r>
            <a:r>
              <a:rPr lang="en-US" altLang="ko-KR" dirty="0" smtClean="0">
                <a:solidFill>
                  <a:schemeClr val="tx1"/>
                </a:solidFill>
              </a:rPr>
              <a:t> / </a:t>
            </a:r>
            <a:r>
              <a:rPr lang="en-US" altLang="ko-KR" dirty="0" err="1" smtClean="0">
                <a:solidFill>
                  <a:schemeClr val="tx1"/>
                </a:solidFill>
              </a:rPr>
              <a:t>MainMenu</a:t>
            </a:r>
            <a:r>
              <a:rPr lang="en-US" altLang="ko-KR" dirty="0" smtClean="0">
                <a:solidFill>
                  <a:schemeClr val="tx1"/>
                </a:solidFill>
              </a:rPr>
              <a:t> Section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1147" y="5786282"/>
            <a:ext cx="8367253" cy="683343"/>
          </a:xfrm>
          <a:prstGeom prst="rect">
            <a:avLst/>
          </a:prstGeom>
          <a:solidFill>
            <a:srgbClr val="5B9BD5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Shortcut Section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73497" y="0"/>
            <a:ext cx="2979174" cy="6858000"/>
          </a:xfrm>
          <a:prstGeom prst="rect">
            <a:avLst/>
          </a:prstGeom>
          <a:solidFill>
            <a:srgbClr val="5B9BD5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 Section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84289" y="209374"/>
            <a:ext cx="2580968" cy="1401097"/>
          </a:xfrm>
          <a:prstGeom prst="rect">
            <a:avLst/>
          </a:prstGeom>
          <a:solidFill>
            <a:srgbClr val="5B9BD5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Notification Section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3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2716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GUI Ideation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97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픽셀 아트</a:t>
            </a:r>
            <a:endParaRPr lang="en-US" altLang="ko-KR" dirty="0" smtClean="0"/>
          </a:p>
          <a:p>
            <a:r>
              <a:rPr lang="en-US" altLang="ko-KR" dirty="0" smtClean="0"/>
              <a:t>Blur</a:t>
            </a:r>
          </a:p>
          <a:p>
            <a:r>
              <a:rPr lang="ko-KR" altLang="en-US" dirty="0" err="1" smtClean="0"/>
              <a:t>알파블렌딩</a:t>
            </a:r>
            <a:endParaRPr lang="en-US" altLang="ko-KR" dirty="0" smtClean="0"/>
          </a:p>
          <a:p>
            <a:r>
              <a:rPr lang="ko-KR" altLang="en-US" dirty="0" err="1" smtClean="0"/>
              <a:t>파티클</a:t>
            </a:r>
            <a:r>
              <a:rPr lang="ko-KR" altLang="en-US" dirty="0" smtClean="0"/>
              <a:t> 엔진</a:t>
            </a:r>
            <a:endParaRPr lang="en-US" altLang="ko-KR" dirty="0" smtClean="0"/>
          </a:p>
          <a:p>
            <a:r>
              <a:rPr lang="ko-KR" altLang="en-US" dirty="0" err="1" smtClean="0"/>
              <a:t>엣지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라이닝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876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그래픽적 프로그래밍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전체적 구조를 파악하는 것은 그래픽이 탁월한 분야다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b="1" dirty="0" smtClean="0"/>
              <a:t>Touch the code</a:t>
            </a:r>
          </a:p>
          <a:p>
            <a:pPr lvl="2"/>
            <a:r>
              <a:rPr lang="en-US" altLang="ko-KR" dirty="0" smtClean="0"/>
              <a:t>Interactive : </a:t>
            </a:r>
            <a:r>
              <a:rPr lang="ko-KR" altLang="en-US" dirty="0" smtClean="0"/>
              <a:t>그래픽적 구조를 </a:t>
            </a:r>
            <a:r>
              <a:rPr lang="ko-KR" altLang="en-US" dirty="0" err="1" smtClean="0"/>
              <a:t>인터렉션</a:t>
            </a:r>
            <a:r>
              <a:rPr lang="ko-KR" altLang="en-US" dirty="0" smtClean="0"/>
              <a:t> 가능해야 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Perspective : </a:t>
            </a:r>
            <a:r>
              <a:rPr lang="ko-KR" altLang="en-US" dirty="0" smtClean="0"/>
              <a:t>현실에서 하나의 구조는 다양한 시각에서는 각기 다른 면으로 표현된다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코드도 마찬가지여야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협력적 프로그래밍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모듈 스토어</a:t>
            </a:r>
            <a:endParaRPr lang="en-US" altLang="ko-KR" dirty="0" smtClean="0"/>
          </a:p>
          <a:p>
            <a:r>
              <a:rPr lang="ko-KR" altLang="en-US" dirty="0" smtClean="0"/>
              <a:t>게임적인 </a:t>
            </a:r>
            <a:r>
              <a:rPr lang="en-US" altLang="ko-KR" dirty="0" smtClean="0"/>
              <a:t>IDE</a:t>
            </a:r>
          </a:p>
          <a:p>
            <a:pPr lvl="1"/>
            <a:r>
              <a:rPr lang="ko-KR" altLang="en-US" dirty="0" smtClean="0"/>
              <a:t>진입장벽 낮춤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친숙한 </a:t>
            </a:r>
            <a:r>
              <a:rPr lang="en-US" altLang="ko-KR" dirty="0" smtClean="0"/>
              <a:t>Game UI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Layout</a:t>
            </a:r>
          </a:p>
          <a:p>
            <a:pPr lvl="2"/>
            <a:r>
              <a:rPr lang="en-US" altLang="ko-KR" dirty="0" smtClean="0"/>
              <a:t>Game </a:t>
            </a:r>
            <a:r>
              <a:rPr lang="ko-KR" altLang="en-US" dirty="0" smtClean="0"/>
              <a:t>관련 용어로 </a:t>
            </a:r>
            <a:r>
              <a:rPr lang="ko-KR" altLang="en-US" dirty="0" err="1" smtClean="0"/>
              <a:t>매핑되는</a:t>
            </a:r>
            <a:r>
              <a:rPr lang="ko-KR" altLang="en-US" dirty="0" smtClean="0"/>
              <a:t> 프로그래밍 개념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도전과제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사운드</a:t>
            </a:r>
            <a:r>
              <a:rPr lang="en-US" altLang="ko-KR" dirty="0" smtClean="0"/>
              <a:t>, BGM, </a:t>
            </a:r>
            <a:r>
              <a:rPr lang="ko-KR" altLang="en-US" dirty="0" smtClean="0"/>
              <a:t>캠페인 모드와 스토리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8041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반응형</a:t>
            </a:r>
            <a:r>
              <a:rPr lang="ko-KR" altLang="en-US" dirty="0" smtClean="0"/>
              <a:t> 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9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반응형</a:t>
            </a:r>
            <a:r>
              <a:rPr lang="ko-KR" altLang="en-US" dirty="0" smtClean="0"/>
              <a:t> 프로그래밍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World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, “</a:t>
            </a:r>
            <a:r>
              <a:rPr lang="ko-KR" altLang="en-US" dirty="0" smtClean="0"/>
              <a:t>어떻게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프로그래밍을 하는가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에 대한 혁신에 대한 내용을 담고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508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반응형</a:t>
            </a:r>
            <a:r>
              <a:rPr lang="ko-KR" altLang="en-US" dirty="0" smtClean="0"/>
              <a:t> </a:t>
            </a:r>
            <a:r>
              <a:rPr lang="ko-KR" altLang="en-US" dirty="0" smtClean="0"/>
              <a:t>프로그래밍의 방향성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언제나 함수 실행이 바로 가능하다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(TC, Anchor</a:t>
            </a:r>
            <a:r>
              <a:rPr lang="ko-KR" altLang="en-US" dirty="0" smtClean="0"/>
              <a:t>식 개발방법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고로 언제나 결과를 바로 확인할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언제나 컴파일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빌드 과정이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코딩이란 자신의 개념과 인스턴스를 정의하는 커뮤니케이션 수단에 불과하다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/>
              <a:t>즉각적인 그래픽적 구조체로의 </a:t>
            </a:r>
            <a:r>
              <a:rPr lang="en-US" altLang="ko-KR" dirty="0" smtClean="0"/>
              <a:t>Generation</a:t>
            </a:r>
          </a:p>
          <a:p>
            <a:pPr lvl="1"/>
            <a:r>
              <a:rPr lang="ko-KR" altLang="en-US" dirty="0" smtClean="0"/>
              <a:t>개발자의 궁극적인 아웃풋은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”</a:t>
            </a:r>
            <a:r>
              <a:rPr lang="ko-KR" altLang="en-US" dirty="0" smtClean="0"/>
              <a:t>가 아니라 텍스트를 통해 해석해져 구성된 </a:t>
            </a:r>
            <a:r>
              <a:rPr lang="en-US" altLang="ko-KR" dirty="0" smtClean="0"/>
              <a:t>touchable </a:t>
            </a:r>
            <a:r>
              <a:rPr lang="ko-KR" altLang="en-US" dirty="0" smtClean="0"/>
              <a:t>한 그래픽적 유닛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모듈이다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우리는 클래스를 수정하는 것이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인스턴스를 조작해야한다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 “</a:t>
            </a:r>
            <a:r>
              <a:rPr lang="ko-KR" altLang="en-US" dirty="0" smtClean="0"/>
              <a:t>인스턴스 공간</a:t>
            </a:r>
            <a:r>
              <a:rPr lang="en-US" altLang="ko-KR" dirty="0" smtClean="0"/>
              <a:t>”. </a:t>
            </a:r>
            <a:r>
              <a:rPr lang="ko-KR" altLang="en-US" dirty="0" smtClean="0"/>
              <a:t>사용자는 </a:t>
            </a:r>
            <a:r>
              <a:rPr lang="ko-KR" altLang="en-US" dirty="0" err="1" smtClean="0"/>
              <a:t>인스턴스에다가</a:t>
            </a:r>
            <a:r>
              <a:rPr lang="ko-KR" altLang="en-US" dirty="0" smtClean="0"/>
              <a:t> 코딩한다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870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3241</TotalTime>
  <Words>2660</Words>
  <Application>Microsoft Office PowerPoint</Application>
  <PresentationFormat>와이드스크린</PresentationFormat>
  <Paragraphs>744</Paragraphs>
  <Slides>59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3" baseType="lpstr">
      <vt:lpstr>맑은 고딕</vt:lpstr>
      <vt:lpstr>Arial</vt:lpstr>
      <vt:lpstr>Wingdings</vt:lpstr>
      <vt:lpstr>Office 테마</vt:lpstr>
      <vt:lpstr>World  Overall Contual Ideation</vt:lpstr>
      <vt:lpstr>History</vt:lpstr>
      <vt:lpstr>Overall concept</vt:lpstr>
      <vt:lpstr>Point</vt:lpstr>
      <vt:lpstr>Point</vt:lpstr>
      <vt:lpstr>Point</vt:lpstr>
      <vt:lpstr>반응형 프로그래밍</vt:lpstr>
      <vt:lpstr>반응형 프로그래밍?</vt:lpstr>
      <vt:lpstr>반응형 프로그래밍의 방향성</vt:lpstr>
      <vt:lpstr>주요 아이디어</vt:lpstr>
      <vt:lpstr>반응형 프로그래밍</vt:lpstr>
      <vt:lpstr>반응형 프로그래밍</vt:lpstr>
      <vt:lpstr>1. 언제 평가해야 하는가.</vt:lpstr>
      <vt:lpstr>현재 문제 및 개선해야 할 점2</vt:lpstr>
      <vt:lpstr>반응형 프로그래밍</vt:lpstr>
      <vt:lpstr>시나리오</vt:lpstr>
      <vt:lpstr>시나리오</vt:lpstr>
      <vt:lpstr>시나리오</vt:lpstr>
      <vt:lpstr>시나리오</vt:lpstr>
      <vt:lpstr>시나리오</vt:lpstr>
      <vt:lpstr>시나리오</vt:lpstr>
      <vt:lpstr>시나리오</vt:lpstr>
      <vt:lpstr>시나리오</vt:lpstr>
      <vt:lpstr>시나리오</vt:lpstr>
      <vt:lpstr>시나리오</vt:lpstr>
      <vt:lpstr>시나리오</vt:lpstr>
      <vt:lpstr>시나리오</vt:lpstr>
      <vt:lpstr>시나리오</vt:lpstr>
      <vt:lpstr>시나리오</vt:lpstr>
      <vt:lpstr>시나리오</vt:lpstr>
      <vt:lpstr>시나리오</vt:lpstr>
      <vt:lpstr>시나리오</vt:lpstr>
      <vt:lpstr>시나리오</vt:lpstr>
      <vt:lpstr>시나리오</vt:lpstr>
      <vt:lpstr>시나리오</vt:lpstr>
      <vt:lpstr>시나리오</vt:lpstr>
      <vt:lpstr>시나리오</vt:lpstr>
      <vt:lpstr>시나리오</vt:lpstr>
      <vt:lpstr>시나리오</vt:lpstr>
      <vt:lpstr>시나리오</vt:lpstr>
      <vt:lpstr>시나리오</vt:lpstr>
      <vt:lpstr>시나리오</vt:lpstr>
      <vt:lpstr>UI Ideation</vt:lpstr>
      <vt:lpstr>Point</vt:lpstr>
      <vt:lpstr>Code Texturizing</vt:lpstr>
      <vt:lpstr>Texturizing?</vt:lpstr>
      <vt:lpstr>Texturizing?</vt:lpstr>
      <vt:lpstr>Way 1</vt:lpstr>
      <vt:lpstr>PowerPoint 프레젠테이션</vt:lpstr>
      <vt:lpstr>PowerPoint 프레젠테이션</vt:lpstr>
      <vt:lpstr>PowerPoint 프레젠테이션</vt:lpstr>
      <vt:lpstr>PowerPoint 프레젠테이션</vt:lpstr>
      <vt:lpstr>Way 2</vt:lpstr>
      <vt:lpstr>PowerPoint 프레젠테이션</vt:lpstr>
      <vt:lpstr>Q. Texturizing</vt:lpstr>
      <vt:lpstr>UI Layout</vt:lpstr>
      <vt:lpstr>PowerPoint 프레젠테이션</vt:lpstr>
      <vt:lpstr>GUI Ideation</vt:lpstr>
      <vt:lpstr>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prototype</dc:title>
  <dc:creator>이태훈</dc:creator>
  <cp:lastModifiedBy>이태훈</cp:lastModifiedBy>
  <cp:revision>39</cp:revision>
  <dcterms:created xsi:type="dcterms:W3CDTF">2017-05-02T09:40:18Z</dcterms:created>
  <dcterms:modified xsi:type="dcterms:W3CDTF">2017-09-03T05:30:24Z</dcterms:modified>
</cp:coreProperties>
</file>