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6" r:id="rId3"/>
    <p:sldId id="298" r:id="rId4"/>
    <p:sldId id="293" r:id="rId5"/>
    <p:sldId id="299" r:id="rId6"/>
    <p:sldId id="300" r:id="rId7"/>
    <p:sldId id="289" r:id="rId8"/>
    <p:sldId id="259" r:id="rId9"/>
    <p:sldId id="302" r:id="rId10"/>
    <p:sldId id="288" r:id="rId11"/>
    <p:sldId id="258" r:id="rId12"/>
    <p:sldId id="303" r:id="rId13"/>
    <p:sldId id="290" r:id="rId14"/>
    <p:sldId id="291" r:id="rId15"/>
    <p:sldId id="301" r:id="rId16"/>
    <p:sldId id="260" r:id="rId17"/>
    <p:sldId id="261" r:id="rId18"/>
    <p:sldId id="262" r:id="rId19"/>
    <p:sldId id="263" r:id="rId20"/>
    <p:sldId id="264" r:id="rId21"/>
    <p:sldId id="265" r:id="rId22"/>
    <p:sldId id="267" r:id="rId23"/>
    <p:sldId id="266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87" r:id="rId36"/>
    <p:sldId id="286" r:id="rId37"/>
    <p:sldId id="280" r:id="rId38"/>
    <p:sldId id="281" r:id="rId39"/>
    <p:sldId id="282" r:id="rId40"/>
    <p:sldId id="283" r:id="rId41"/>
    <p:sldId id="284" r:id="rId42"/>
    <p:sldId id="285" r:id="rId43"/>
    <p:sldId id="297" r:id="rId44"/>
    <p:sldId id="304" r:id="rId45"/>
    <p:sldId id="305" r:id="rId46"/>
    <p:sldId id="294" r:id="rId47"/>
    <p:sldId id="257" r:id="rId48"/>
    <p:sldId id="292" r:id="rId49"/>
    <p:sldId id="295" r:id="rId5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4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AE92-574D-4C83-A58A-624DBA38F2A6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0B0-6DED-482F-801F-346A49A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611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AE92-574D-4C83-A58A-624DBA38F2A6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0B0-6DED-482F-801F-346A49A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064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AE92-574D-4C83-A58A-624DBA38F2A6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0B0-6DED-482F-801F-346A49A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817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AE92-574D-4C83-A58A-624DBA38F2A6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0B0-6DED-482F-801F-346A49A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671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AE92-574D-4C83-A58A-624DBA38F2A6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0B0-6DED-482F-801F-346A49A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840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AE92-574D-4C83-A58A-624DBA38F2A6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0B0-6DED-482F-801F-346A49A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2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AE92-574D-4C83-A58A-624DBA38F2A6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0B0-6DED-482F-801F-346A49A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71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AE92-574D-4C83-A58A-624DBA38F2A6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0B0-6DED-482F-801F-346A49A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9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AE92-574D-4C83-A58A-624DBA38F2A6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0B0-6DED-482F-801F-346A49A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6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AE92-574D-4C83-A58A-624DBA38F2A6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0B0-6DED-482F-801F-346A49A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6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AE92-574D-4C83-A58A-624DBA38F2A6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600B0-6DED-482F-801F-346A49A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22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3AE92-574D-4C83-A58A-624DBA38F2A6}" type="datetimeFigureOut">
              <a:rPr lang="ko-KR" altLang="en-US" smtClean="0"/>
              <a:t>2017-08-26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600B0-6DED-482F-801F-346A49A52F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94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altLang="ko-KR" dirty="0" smtClean="0"/>
              <a:t>World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Overall </a:t>
            </a:r>
            <a:r>
              <a:rPr lang="en-US" altLang="ko-KR" dirty="0" err="1" smtClean="0"/>
              <a:t>Contual</a:t>
            </a:r>
            <a:r>
              <a:rPr lang="en-US" altLang="ko-KR" dirty="0" smtClean="0"/>
              <a:t> Ideation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 smtClean="0"/>
              <a:t>kniz</a:t>
            </a:r>
            <a:endParaRPr lang="ko-KR" altLang="en-US" dirty="0"/>
          </a:p>
        </p:txBody>
      </p:sp>
      <p:sp>
        <p:nvSpPr>
          <p:cNvPr id="4" name="부제목 2"/>
          <p:cNvSpPr txBox="1">
            <a:spLocks/>
          </p:cNvSpPr>
          <p:nvPr/>
        </p:nvSpPr>
        <p:spPr>
          <a:xfrm>
            <a:off x="9941378" y="3055825"/>
            <a:ext cx="794657" cy="3731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v0.1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478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주요 아이디어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ko-KR" altLang="en-US" dirty="0" smtClean="0"/>
              <a:t>테스트 티켓을 만들어두고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어느때나 </a:t>
            </a:r>
            <a:r>
              <a:rPr lang="ko-KR" altLang="en-US" dirty="0" err="1" smtClean="0"/>
              <a:t>코딩중에도</a:t>
            </a:r>
            <a:r>
              <a:rPr lang="ko-KR" altLang="en-US" dirty="0" smtClean="0"/>
              <a:t> 테스트가 가능하다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/>
              <a:t>Q. </a:t>
            </a:r>
            <a:r>
              <a:rPr lang="ko-KR" altLang="en-US" dirty="0" smtClean="0"/>
              <a:t>단축키에는 </a:t>
            </a:r>
            <a:r>
              <a:rPr lang="ko-KR" altLang="en-US" dirty="0" smtClean="0"/>
              <a:t>한계가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함수가 얼마나 많은데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사용자가 코드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줄을 작성하고 </a:t>
            </a:r>
            <a:r>
              <a:rPr lang="ko-KR" altLang="en-US" dirty="0" err="1" smtClean="0"/>
              <a:t>엔터를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쳤을때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 정보로 그대로 함수</a:t>
            </a:r>
            <a:r>
              <a:rPr lang="en-US" altLang="ko-KR" dirty="0" smtClean="0"/>
              <a:t>/</a:t>
            </a:r>
            <a:r>
              <a:rPr lang="ko-KR" altLang="en-US" dirty="0" smtClean="0"/>
              <a:t>클래스가 만들어진다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바로 </a:t>
            </a:r>
            <a:r>
              <a:rPr lang="ko-KR" altLang="en-US" dirty="0" err="1" smtClean="0"/>
              <a:t>파싱</a:t>
            </a:r>
            <a:r>
              <a:rPr lang="ko-KR" altLang="en-US" dirty="0" smtClean="0"/>
              <a:t> 과정이 일어난다</a:t>
            </a:r>
            <a:r>
              <a:rPr lang="en-US" altLang="ko-KR" dirty="0" smtClean="0"/>
              <a:t>.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컴파일 에러가 났는지 여부가 바로 판독된다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위의 이유때문에 코딩의 문법은 </a:t>
            </a:r>
            <a:r>
              <a:rPr lang="en-US" altLang="ko-KR" dirty="0" smtClean="0"/>
              <a:t>whitespace</a:t>
            </a:r>
            <a:r>
              <a:rPr lang="ko-KR" altLang="en-US" dirty="0"/>
              <a:t> </a:t>
            </a:r>
            <a:r>
              <a:rPr lang="ko-KR" altLang="en-US" dirty="0" smtClean="0"/>
              <a:t>나 </a:t>
            </a:r>
            <a:r>
              <a:rPr lang="en-US" altLang="ko-KR" dirty="0" smtClean="0"/>
              <a:t>{, } </a:t>
            </a:r>
            <a:r>
              <a:rPr lang="ko-KR" altLang="en-US" dirty="0" smtClean="0"/>
              <a:t>등을 사용자가 자기의 스타일을 </a:t>
            </a:r>
            <a:r>
              <a:rPr lang="ko-KR" altLang="en-US" dirty="0" err="1" smtClean="0"/>
              <a:t>만들수는</a:t>
            </a:r>
            <a:r>
              <a:rPr lang="ko-KR" altLang="en-US" dirty="0" smtClean="0"/>
              <a:t> 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왜냐하면 사용자 입력한 코드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클래스 생성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다시 텍스트로 변환하여 출력 의 과정을 거치기 때문이다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코딩 과정에서 마우스를 병행하는 것은 쉽게 지친다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마우스를 전혀 쓰지 않고도 코딩이 가능해야 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사용자가 메인 화면에 띄워놓은 객체가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실제 프로그램을 </a:t>
            </a:r>
            <a:r>
              <a:rPr lang="ko-KR" altLang="en-US" dirty="0" err="1" smtClean="0">
                <a:sym typeface="Wingdings" panose="05000000000000000000" pitchFamily="2" charset="2"/>
              </a:rPr>
              <a:t>실행시켰을때</a:t>
            </a:r>
            <a:r>
              <a:rPr lang="ko-KR" altLang="en-US" dirty="0" smtClean="0">
                <a:sym typeface="Wingdings" panose="05000000000000000000" pitchFamily="2" charset="2"/>
              </a:rPr>
              <a:t> 고대로 생성되게 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관련된 코드들은 하나의 묶음이 되어서 흔히들 우리가 생각하는 </a:t>
            </a:r>
            <a:r>
              <a:rPr lang="ko-KR" altLang="en-US" dirty="0" err="1" smtClean="0">
                <a:sym typeface="Wingdings" panose="05000000000000000000" pitchFamily="2" charset="2"/>
              </a:rPr>
              <a:t>여러줄로</a:t>
            </a:r>
            <a:r>
              <a:rPr lang="ko-KR" altLang="en-US" dirty="0" smtClean="0">
                <a:sym typeface="Wingdings" panose="05000000000000000000" pitchFamily="2" charset="2"/>
              </a:rPr>
              <a:t> 표시된다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이를 </a:t>
            </a:r>
            <a:r>
              <a:rPr lang="ko-KR" altLang="en-US" dirty="0" err="1" smtClean="0">
                <a:sym typeface="Wingdings" panose="05000000000000000000" pitchFamily="2" charset="2"/>
              </a:rPr>
              <a:t>코드블록이라</a:t>
            </a:r>
            <a:r>
              <a:rPr lang="ko-KR" altLang="en-US" dirty="0" smtClean="0">
                <a:sym typeface="Wingdings" panose="05000000000000000000" pitchFamily="2" charset="2"/>
              </a:rPr>
              <a:t> 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ko-KR" altLang="en-US" dirty="0" err="1" smtClean="0">
                <a:sym typeface="Wingdings" panose="05000000000000000000" pitchFamily="2" charset="2"/>
              </a:rPr>
              <a:t>코드블록</a:t>
            </a:r>
            <a:r>
              <a:rPr lang="ko-KR" altLang="en-US" dirty="0" smtClean="0">
                <a:sym typeface="Wingdings" panose="05000000000000000000" pitchFamily="2" charset="2"/>
              </a:rPr>
              <a:t> 간의 관계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sym typeface="Wingdings" panose="05000000000000000000" pitchFamily="2" charset="2"/>
              </a:rPr>
              <a:t>예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함수 호출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  <a:r>
              <a:rPr lang="ko-KR" altLang="en-US" dirty="0" smtClean="0">
                <a:sym typeface="Wingdings" panose="05000000000000000000" pitchFamily="2" charset="2"/>
              </a:rPr>
              <a:t>는 그래픽적 도식으로 표시된다</a:t>
            </a:r>
            <a:r>
              <a:rPr lang="en-US" altLang="ko-KR" dirty="0" smtClean="0">
                <a:sym typeface="Wingdings" panose="05000000000000000000" pitchFamily="2" charset="2"/>
              </a:rPr>
              <a:t>. (</a:t>
            </a:r>
            <a:r>
              <a:rPr lang="ko-KR" altLang="en-US" dirty="0" smtClean="0">
                <a:sym typeface="Wingdings" panose="05000000000000000000" pitchFamily="2" charset="2"/>
              </a:rPr>
              <a:t>선으로 연결된다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smtClean="0">
                <a:sym typeface="Wingdings" panose="05000000000000000000" pitchFamily="2" charset="2"/>
              </a:rPr>
              <a:t>각 </a:t>
            </a:r>
            <a:r>
              <a:rPr lang="ko-KR" altLang="en-US" dirty="0" err="1" smtClean="0">
                <a:sym typeface="Wingdings" panose="05000000000000000000" pitchFamily="2" charset="2"/>
              </a:rPr>
              <a:t>코드블록은</a:t>
            </a:r>
            <a:r>
              <a:rPr lang="ko-KR" altLang="en-US" dirty="0" smtClean="0">
                <a:sym typeface="Wingdings" panose="05000000000000000000" pitchFamily="2" charset="2"/>
              </a:rPr>
              <a:t> 접거나 드래그 할 수 있다</a:t>
            </a:r>
            <a:r>
              <a:rPr lang="en-US" altLang="ko-KR" dirty="0" smtClean="0">
                <a:sym typeface="Wingdings" panose="05000000000000000000" pitchFamily="2" charset="2"/>
              </a:rPr>
              <a:t>. </a:t>
            </a:r>
            <a:r>
              <a:rPr lang="ko-KR" altLang="en-US" dirty="0" smtClean="0">
                <a:sym typeface="Wingdings" panose="05000000000000000000" pitchFamily="2" charset="2"/>
              </a:rPr>
              <a:t>접었다 펴도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이전의 위치는 기억된다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12275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기존 개발 흐름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코딩 </a:t>
            </a:r>
            <a:r>
              <a:rPr lang="en-US" altLang="ko-KR" dirty="0" smtClean="0"/>
              <a:t>-&gt; </a:t>
            </a:r>
            <a:r>
              <a:rPr lang="ko-KR" altLang="en-US" dirty="0" smtClean="0">
                <a:solidFill>
                  <a:srgbClr val="FF0000"/>
                </a:solidFill>
              </a:rPr>
              <a:t>컴파일</a:t>
            </a:r>
            <a:r>
              <a:rPr lang="ko-KR" altLang="en-US" b="1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/>
              <a:t>컴파일에러</a:t>
            </a:r>
            <a:r>
              <a:rPr lang="ko-KR" altLang="en-US" dirty="0" smtClean="0"/>
              <a:t> </a:t>
            </a:r>
            <a:r>
              <a:rPr lang="ko-KR" altLang="en-US" dirty="0" smtClean="0"/>
              <a:t>제거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olidFill>
                  <a:srgbClr val="FF0000"/>
                </a:solidFill>
                <a:sym typeface="Wingdings" panose="05000000000000000000" pitchFamily="2" charset="2"/>
              </a:rPr>
              <a:t>재컴파일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실행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dirty="0" smtClean="0"/>
              <a:t> </a:t>
            </a:r>
            <a:r>
              <a:rPr lang="ko-KR" altLang="en-US" dirty="0" smtClean="0"/>
              <a:t>런타임 에러 </a:t>
            </a:r>
            <a:r>
              <a:rPr lang="ko-KR" altLang="en-US" dirty="0" smtClean="0"/>
              <a:t>발생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olidFill>
                  <a:srgbClr val="FF0000"/>
                </a:solidFill>
              </a:rPr>
              <a:t>디버거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>
                <a:solidFill>
                  <a:srgbClr val="FF0000"/>
                </a:solidFill>
              </a:rPr>
              <a:t>연결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문제 </a:t>
            </a:r>
            <a:r>
              <a:rPr lang="ko-KR" altLang="en-US" dirty="0" err="1" smtClean="0"/>
              <a:t>재현경로를</a:t>
            </a:r>
            <a:r>
              <a:rPr lang="ko-KR" altLang="en-US" dirty="0" smtClean="0"/>
              <a:t> 따라가며 </a:t>
            </a:r>
            <a:r>
              <a:rPr lang="ko-KR" altLang="en-US" dirty="0" smtClean="0"/>
              <a:t>처음부터 다시 실행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스텝 </a:t>
            </a:r>
            <a:r>
              <a:rPr lang="ko-KR" altLang="en-US" dirty="0" smtClean="0"/>
              <a:t>바이 스텝으로 문제 원인 파악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코딩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b="1" dirty="0" smtClean="0"/>
              <a:t>컴파일 </a:t>
            </a:r>
            <a:r>
              <a:rPr lang="en-US" altLang="ko-KR" b="1" dirty="0" smtClean="0">
                <a:sym typeface="Wingdings" panose="05000000000000000000" pitchFamily="2" charset="2"/>
              </a:rPr>
              <a:t> </a:t>
            </a:r>
            <a:r>
              <a:rPr lang="en-US" altLang="ko-KR" b="1" dirty="0" smtClean="0"/>
              <a:t> </a:t>
            </a:r>
            <a:r>
              <a:rPr lang="ko-KR" altLang="en-US" dirty="0" smtClean="0"/>
              <a:t>컴파일 에러 제거</a:t>
            </a:r>
            <a:r>
              <a:rPr lang="ko-KR" altLang="en-US" b="1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재컴파일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성공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다시 처음부터 문제 재현하며 실행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문제해결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반응형</a:t>
            </a:r>
            <a:endParaRPr lang="en-US" altLang="ko-KR" dirty="0"/>
          </a:p>
          <a:p>
            <a:pPr lvl="1"/>
            <a:r>
              <a:rPr lang="ko-KR" altLang="en-US" dirty="0" smtClean="0"/>
              <a:t>코드의 수정과 디버깅을 구분하지 않는다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코딩</a:t>
            </a:r>
            <a:r>
              <a:rPr lang="en-US" altLang="ko-KR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/>
              <a:t>컴파일 </a:t>
            </a:r>
            <a:r>
              <a:rPr lang="ko-KR" altLang="en-US" dirty="0" smtClean="0"/>
              <a:t>에러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b="1" dirty="0" smtClean="0">
                <a:sym typeface="Wingdings" panose="05000000000000000000" pitchFamily="2" charset="2"/>
              </a:rPr>
              <a:t>TC</a:t>
            </a:r>
            <a:r>
              <a:rPr lang="ko-KR" altLang="en-US" b="1" dirty="0" smtClean="0">
                <a:sym typeface="Wingdings" panose="05000000000000000000" pitchFamily="2" charset="2"/>
              </a:rPr>
              <a:t>인풋</a:t>
            </a:r>
            <a:r>
              <a:rPr lang="en-US" altLang="ko-KR" dirty="0" smtClean="0">
                <a:sym typeface="Wingdings" panose="05000000000000000000" pitchFamily="2" charset="2"/>
              </a:rPr>
              <a:t>/</a:t>
            </a:r>
            <a:r>
              <a:rPr lang="ko-KR" altLang="en-US" b="1" dirty="0" smtClean="0">
                <a:sym typeface="Wingdings" panose="05000000000000000000" pitchFamily="2" charset="2"/>
              </a:rPr>
              <a:t>앵커</a:t>
            </a:r>
            <a:r>
              <a:rPr lang="en-US" altLang="ko-KR" dirty="0" smtClean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삽입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테스트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런타임 에러 발생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en-US" altLang="ko-KR" b="1" dirty="0" smtClean="0">
                <a:sym typeface="Wingdings" panose="05000000000000000000" pitchFamily="2" charset="2"/>
              </a:rPr>
              <a:t>seeking</a:t>
            </a:r>
            <a:r>
              <a:rPr lang="ko-KR" altLang="en-US" dirty="0" smtClean="0">
                <a:sym typeface="Wingdings" panose="05000000000000000000" pitchFamily="2" charset="2"/>
              </a:rPr>
              <a:t>으로 과거시점에서 변수 값 확인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코딩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컴파일에러</a:t>
            </a:r>
            <a:r>
              <a:rPr lang="ko-KR" altLang="en-US" dirty="0" smtClean="0">
                <a:sym typeface="Wingdings" panose="05000000000000000000" pitchFamily="2" charset="2"/>
              </a:rPr>
              <a:t> 발생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수정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앵커 로드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문제해결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3680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문제 및 개선점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59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언제 평가해야 하는가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 smtClean="0"/>
              <a:t>사용자의 텍스트를 내부의 코드 조각</a:t>
            </a:r>
            <a:r>
              <a:rPr lang="en-US" altLang="ko-KR" dirty="0" smtClean="0"/>
              <a:t>(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읽어들이고</a:t>
            </a:r>
            <a:r>
              <a:rPr lang="en-US" altLang="ko-KR" dirty="0"/>
              <a:t> </a:t>
            </a:r>
            <a:r>
              <a:rPr lang="ko-KR" altLang="en-US" dirty="0" smtClean="0"/>
              <a:t>다시 이를 텍스트로써 화면에 출력하는 과정을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평가</a:t>
            </a:r>
            <a:r>
              <a:rPr lang="en-US" altLang="ko-KR" dirty="0" smtClean="0"/>
              <a:t>” </a:t>
            </a:r>
            <a:r>
              <a:rPr lang="ko-KR" altLang="en-US" dirty="0" smtClean="0"/>
              <a:t>한다고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문제는 이것이 언제 수행되어야 하는가</a:t>
            </a:r>
            <a:r>
              <a:rPr lang="en-US" altLang="ko-KR" dirty="0" smtClean="0"/>
              <a:t>? </a:t>
            </a:r>
          </a:p>
          <a:p>
            <a:r>
              <a:rPr lang="ko-KR" altLang="en-US" dirty="0" smtClean="0"/>
              <a:t>매번 수행되면 퍼포먼스가 문제가 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사용자의 입력이 </a:t>
            </a:r>
            <a:r>
              <a:rPr lang="ko-KR" altLang="en-US" dirty="0" err="1" smtClean="0"/>
              <a:t>끝났을때가</a:t>
            </a:r>
            <a:r>
              <a:rPr lang="ko-KR" altLang="en-US" dirty="0" smtClean="0"/>
              <a:t> 적기다</a:t>
            </a:r>
            <a:r>
              <a:rPr lang="en-US" altLang="ko-KR" dirty="0" smtClean="0"/>
              <a:t>.</a:t>
            </a:r>
          </a:p>
          <a:p>
            <a:pPr marL="914400" lvl="1" indent="-457200">
              <a:buAutoNum type="arabicPeriod"/>
            </a:pPr>
            <a:r>
              <a:rPr lang="ko-KR" altLang="en-US" dirty="0" smtClean="0"/>
              <a:t>사용자가 테스트 버튼을 </a:t>
            </a:r>
            <a:r>
              <a:rPr lang="ko-KR" altLang="en-US" dirty="0" err="1" smtClean="0"/>
              <a:t>눌렀을때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사용자가 코드 </a:t>
            </a:r>
            <a:r>
              <a:rPr lang="ko-KR" altLang="en-US" dirty="0" err="1" smtClean="0"/>
              <a:t>수정창을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벗어났을때</a:t>
            </a:r>
            <a:endParaRPr lang="en-US" altLang="ko-KR" dirty="0" smtClean="0"/>
          </a:p>
          <a:p>
            <a:pPr marL="914400" lvl="1" indent="-457200">
              <a:buAutoNum type="arabicPeriod"/>
            </a:pPr>
            <a:r>
              <a:rPr lang="ko-KR" altLang="en-US" dirty="0" smtClean="0"/>
              <a:t>사용자가 </a:t>
            </a:r>
            <a:r>
              <a:rPr lang="ko-KR" altLang="en-US" dirty="0" err="1" smtClean="0"/>
              <a:t>엔터키를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눌렀을때</a:t>
            </a:r>
            <a:r>
              <a:rPr lang="ko-KR" altLang="en-US" dirty="0" smtClean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엔터키는</a:t>
            </a:r>
            <a:r>
              <a:rPr lang="ko-KR" altLang="en-US" dirty="0" smtClean="0">
                <a:sym typeface="Wingdings" panose="05000000000000000000" pitchFamily="2" charset="2"/>
              </a:rPr>
              <a:t> 월드 문법에서 </a:t>
            </a:r>
            <a:r>
              <a:rPr lang="en-US" altLang="ko-KR" dirty="0" smtClean="0">
                <a:sym typeface="Wingdings" panose="05000000000000000000" pitchFamily="2" charset="2"/>
              </a:rPr>
              <a:t>delimiter( C++</a:t>
            </a:r>
            <a:r>
              <a:rPr lang="ko-KR" altLang="en-US" dirty="0" smtClean="0">
                <a:sym typeface="Wingdings" panose="05000000000000000000" pitchFamily="2" charset="2"/>
              </a:rPr>
              <a:t>의 </a:t>
            </a:r>
            <a:r>
              <a:rPr lang="en-US" altLang="ko-KR" dirty="0" smtClean="0">
                <a:sym typeface="Wingdings" panose="05000000000000000000" pitchFamily="2" charset="2"/>
              </a:rPr>
              <a:t>; )</a:t>
            </a:r>
            <a:r>
              <a:rPr lang="ko-KR" altLang="en-US" dirty="0" smtClean="0">
                <a:sym typeface="Wingdings" panose="05000000000000000000" pitchFamily="2" charset="2"/>
              </a:rPr>
              <a:t>과 동일한 역할을 수행한다는 의미가 된다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</a:p>
          <a:p>
            <a:pPr marL="342900" lvl="1" indent="-342900">
              <a:spcBef>
                <a:spcPts val="1000"/>
              </a:spcBef>
            </a:pPr>
            <a:r>
              <a:rPr lang="en-US" altLang="ko-KR" dirty="0" smtClean="0"/>
              <a:t>Q</a:t>
            </a:r>
            <a:r>
              <a:rPr lang="en-US" altLang="ko-KR" dirty="0"/>
              <a:t>. </a:t>
            </a:r>
            <a:r>
              <a:rPr lang="ko-KR" altLang="en-US" dirty="0" err="1"/>
              <a:t>한줄을</a:t>
            </a:r>
            <a:r>
              <a:rPr lang="ko-KR" altLang="en-US" dirty="0"/>
              <a:t> </a:t>
            </a:r>
            <a:r>
              <a:rPr lang="ko-KR" altLang="en-US" dirty="0" err="1"/>
              <a:t>여러줄로</a:t>
            </a:r>
            <a:r>
              <a:rPr lang="ko-KR" altLang="en-US" dirty="0"/>
              <a:t> 친 경우는</a:t>
            </a:r>
            <a:r>
              <a:rPr lang="en-US" altLang="ko-KR" dirty="0"/>
              <a:t>? </a:t>
            </a:r>
            <a:r>
              <a:rPr lang="ko-KR" altLang="en-US" dirty="0"/>
              <a:t>언제 </a:t>
            </a:r>
            <a:r>
              <a:rPr lang="ko-KR" altLang="en-US" dirty="0" err="1"/>
              <a:t>파싱이</a:t>
            </a:r>
            <a:r>
              <a:rPr lang="ko-KR" altLang="en-US" dirty="0"/>
              <a:t> </a:t>
            </a:r>
            <a:r>
              <a:rPr lang="ko-KR" altLang="en-US" dirty="0" err="1"/>
              <a:t>일어나야하는지</a:t>
            </a:r>
            <a:r>
              <a:rPr lang="ko-KR" altLang="en-US" dirty="0"/>
              <a:t> 더 </a:t>
            </a:r>
            <a:r>
              <a:rPr lang="ko-KR" altLang="en-US" dirty="0" err="1"/>
              <a:t>잘알</a:t>
            </a:r>
            <a:r>
              <a:rPr lang="ko-KR" altLang="en-US" dirty="0"/>
              <a:t> </a:t>
            </a:r>
            <a:r>
              <a:rPr lang="ko-KR" altLang="en-US" dirty="0" err="1"/>
              <a:t>수있는</a:t>
            </a:r>
            <a:r>
              <a:rPr lang="ko-KR" altLang="en-US" dirty="0"/>
              <a:t> 시점은 언제인가</a:t>
            </a:r>
            <a:r>
              <a:rPr lang="en-US" altLang="ko-KR" dirty="0" smtClean="0"/>
              <a:t>?</a:t>
            </a:r>
          </a:p>
          <a:p>
            <a:pPr marL="800100" lvl="2" indent="-342900">
              <a:spcBef>
                <a:spcPts val="1000"/>
              </a:spcBef>
            </a:pPr>
            <a:r>
              <a:rPr lang="ko-KR" altLang="en-US" dirty="0" err="1" smtClean="0"/>
              <a:t>한줄을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여러줄로</a:t>
            </a:r>
            <a:r>
              <a:rPr lang="ko-KR" altLang="en-US" dirty="0" smtClean="0"/>
              <a:t> 만들 수 없다</a:t>
            </a:r>
            <a:r>
              <a:rPr lang="en-US" altLang="ko-KR" dirty="0" smtClean="0"/>
              <a:t>. IDE </a:t>
            </a:r>
            <a:r>
              <a:rPr lang="ko-KR" altLang="en-US" dirty="0" smtClean="0"/>
              <a:t>차원에서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화면을 넘쳐난 글자를 </a:t>
            </a:r>
            <a:r>
              <a:rPr lang="ko-KR" altLang="en-US" dirty="0" err="1" smtClean="0"/>
              <a:t>여러줄인</a:t>
            </a:r>
            <a:r>
              <a:rPr lang="ko-KR" altLang="en-US" dirty="0" smtClean="0"/>
              <a:t> 것처럼 표시</a:t>
            </a:r>
            <a:r>
              <a:rPr lang="en-US" altLang="ko-KR" dirty="0" smtClean="0"/>
              <a:t>＂</a:t>
            </a:r>
            <a:r>
              <a:rPr lang="ko-KR" altLang="en-US" dirty="0" smtClean="0"/>
              <a:t>하는 </a:t>
            </a:r>
            <a:r>
              <a:rPr lang="ko-KR" altLang="en-US" dirty="0" err="1" smtClean="0"/>
              <a:t>기능정도는</a:t>
            </a:r>
            <a:r>
              <a:rPr lang="ko-KR" altLang="en-US" dirty="0" smtClean="0"/>
              <a:t> 만들 수 있다</a:t>
            </a:r>
            <a:r>
              <a:rPr lang="en-US" altLang="ko-KR" dirty="0" smtClean="0"/>
              <a:t>.</a:t>
            </a:r>
          </a:p>
          <a:p>
            <a:pPr marL="342900" lvl="1" indent="-342900">
              <a:spcBef>
                <a:spcPts val="1000"/>
              </a:spcBef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13273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문제 및 개선해야 할 </a:t>
            </a:r>
            <a:r>
              <a:rPr lang="ko-KR" altLang="en-US" dirty="0" smtClean="0"/>
              <a:t>점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마우스에 의존적인 </a:t>
            </a:r>
            <a:r>
              <a:rPr lang="en-US" altLang="ko-KR" dirty="0" smtClean="0"/>
              <a:t>UI</a:t>
            </a:r>
            <a:r>
              <a:rPr lang="ko-KR" altLang="en-US" dirty="0" smtClean="0"/>
              <a:t>를 갖추고 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키보드로 많은 조작을 대체 가능해야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게임의 느낌이 나지</a:t>
            </a:r>
            <a:r>
              <a:rPr lang="en-US" altLang="ko-KR" dirty="0"/>
              <a:t> </a:t>
            </a:r>
            <a:r>
              <a:rPr lang="ko-KR" altLang="en-US" dirty="0" smtClean="0"/>
              <a:t>않는다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재미있어야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UI</a:t>
            </a:r>
            <a:r>
              <a:rPr lang="ko-KR" altLang="en-US" dirty="0" smtClean="0"/>
              <a:t>의 통일성이 적다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940554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</a:t>
            </a:r>
            <a:r>
              <a:rPr lang="ko-KR" altLang="en-US" dirty="0" smtClean="0"/>
              <a:t>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즉각적 </a:t>
            </a:r>
            <a:r>
              <a:rPr lang="ko-KR" altLang="en-US" dirty="0" err="1" smtClean="0"/>
              <a:t>컴파일에러</a:t>
            </a:r>
            <a:r>
              <a:rPr lang="ko-KR" altLang="en-US" dirty="0" smtClean="0"/>
              <a:t> </a:t>
            </a:r>
            <a:r>
              <a:rPr lang="ko-KR" altLang="en-US" dirty="0"/>
              <a:t>피드백시나리오</a:t>
            </a:r>
            <a:endParaRPr lang="en-US" altLang="ko-KR" dirty="0" smtClean="0"/>
          </a:p>
          <a:p>
            <a:r>
              <a:rPr lang="en-US" altLang="ko-KR" dirty="0" smtClean="0"/>
              <a:t>(UI, GUI</a:t>
            </a:r>
            <a:r>
              <a:rPr lang="ko-KR" altLang="en-US" dirty="0" smtClean="0"/>
              <a:t>는 참고하지 </a:t>
            </a:r>
            <a:r>
              <a:rPr lang="ko-KR" altLang="en-US" dirty="0" err="1" smtClean="0"/>
              <a:t>말것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아이디어에만 주목할 것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2133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777843" y="348105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6953250" y="5105750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3" name="타원 12"/>
          <p:cNvSpPr/>
          <p:nvPr/>
        </p:nvSpPr>
        <p:spPr>
          <a:xfrm>
            <a:off x="6506936" y="3943350"/>
            <a:ext cx="653143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cxnSp>
        <p:nvCxnSpPr>
          <p:cNvPr id="17" name="직선 화살표 연결선 16"/>
          <p:cNvCxnSpPr>
            <a:stCxn id="11" idx="1"/>
            <a:endCxn id="13" idx="7"/>
          </p:cNvCxnSpPr>
          <p:nvPr/>
        </p:nvCxnSpPr>
        <p:spPr>
          <a:xfrm flipH="1">
            <a:off x="7064428" y="3742314"/>
            <a:ext cx="713415" cy="29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2" idx="0"/>
          </p:cNvCxnSpPr>
          <p:nvPr/>
        </p:nvCxnSpPr>
        <p:spPr>
          <a:xfrm flipH="1" flipV="1">
            <a:off x="6858000" y="4596493"/>
            <a:ext cx="352425" cy="50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/>
          <p:cNvSpPr/>
          <p:nvPr/>
        </p:nvSpPr>
        <p:spPr>
          <a:xfrm>
            <a:off x="613682" y="2177823"/>
            <a:ext cx="500743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endParaRPr lang="ko-KR" altLang="en-US" sz="1050" dirty="0"/>
          </a:p>
        </p:txBody>
      </p:sp>
      <p:sp>
        <p:nvSpPr>
          <p:cNvPr id="22" name="오른쪽 화살표 21"/>
          <p:cNvSpPr/>
          <p:nvPr/>
        </p:nvSpPr>
        <p:spPr>
          <a:xfrm rot="13516289">
            <a:off x="938893" y="2527698"/>
            <a:ext cx="3510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646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777843" y="348105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953250" y="5105750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4" name="타원 13"/>
          <p:cNvSpPr/>
          <p:nvPr/>
        </p:nvSpPr>
        <p:spPr>
          <a:xfrm>
            <a:off x="6506936" y="3943350"/>
            <a:ext cx="653143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cxnSp>
        <p:nvCxnSpPr>
          <p:cNvPr id="15" name="직선 화살표 연결선 14"/>
          <p:cNvCxnSpPr>
            <a:endCxn id="14" idx="7"/>
          </p:cNvCxnSpPr>
          <p:nvPr/>
        </p:nvCxnSpPr>
        <p:spPr>
          <a:xfrm flipH="1">
            <a:off x="7064428" y="3742314"/>
            <a:ext cx="713415" cy="29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 flipV="1">
            <a:off x="6858000" y="4596493"/>
            <a:ext cx="352425" cy="50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/>
          <p:cNvSpPr/>
          <p:nvPr/>
        </p:nvSpPr>
        <p:spPr>
          <a:xfrm>
            <a:off x="613682" y="2177823"/>
            <a:ext cx="500743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endParaRPr lang="ko-KR" altLang="en-US" sz="1050" dirty="0"/>
          </a:p>
        </p:txBody>
      </p:sp>
      <p:sp>
        <p:nvSpPr>
          <p:cNvPr id="21" name="타원 20"/>
          <p:cNvSpPr/>
          <p:nvPr/>
        </p:nvSpPr>
        <p:spPr>
          <a:xfrm>
            <a:off x="2717312" y="2840510"/>
            <a:ext cx="500743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endParaRPr lang="ko-KR" altLang="en-US" sz="1050" dirty="0"/>
          </a:p>
        </p:txBody>
      </p:sp>
      <p:sp>
        <p:nvSpPr>
          <p:cNvPr id="3" name="오른쪽 화살표 2"/>
          <p:cNvSpPr/>
          <p:nvPr/>
        </p:nvSpPr>
        <p:spPr>
          <a:xfrm rot="13516289">
            <a:off x="3020088" y="3172053"/>
            <a:ext cx="3510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27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205843" y="2754994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7777843" y="348105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6953250" y="5105750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5" name="타원 14"/>
          <p:cNvSpPr/>
          <p:nvPr/>
        </p:nvSpPr>
        <p:spPr>
          <a:xfrm>
            <a:off x="6506936" y="3943350"/>
            <a:ext cx="653143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cxnSp>
        <p:nvCxnSpPr>
          <p:cNvPr id="16" name="직선 화살표 연결선 15"/>
          <p:cNvCxnSpPr>
            <a:endCxn id="15" idx="7"/>
          </p:cNvCxnSpPr>
          <p:nvPr/>
        </p:nvCxnSpPr>
        <p:spPr>
          <a:xfrm flipH="1">
            <a:off x="7064428" y="3742314"/>
            <a:ext cx="713415" cy="29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flipH="1" flipV="1">
            <a:off x="6858000" y="4596493"/>
            <a:ext cx="352425" cy="50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3905049" y="2367137"/>
            <a:ext cx="500743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endParaRPr lang="ko-KR" altLang="en-US" sz="1050" dirty="0"/>
          </a:p>
        </p:txBody>
      </p:sp>
      <p:cxnSp>
        <p:nvCxnSpPr>
          <p:cNvPr id="19" name="직선 화살표 연결선 18"/>
          <p:cNvCxnSpPr>
            <a:stCxn id="11" idx="3"/>
            <a:endCxn id="18" idx="3"/>
          </p:cNvCxnSpPr>
          <p:nvPr/>
        </p:nvCxnSpPr>
        <p:spPr>
          <a:xfrm flipV="1">
            <a:off x="3720193" y="2794548"/>
            <a:ext cx="258188" cy="22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/>
          <p:cNvSpPr/>
          <p:nvPr/>
        </p:nvSpPr>
        <p:spPr>
          <a:xfrm>
            <a:off x="613682" y="2177823"/>
            <a:ext cx="500743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endParaRPr lang="ko-KR" altLang="en-US" sz="1050" dirty="0"/>
          </a:p>
        </p:txBody>
      </p:sp>
      <p:sp>
        <p:nvSpPr>
          <p:cNvPr id="23" name="직사각형 22"/>
          <p:cNvSpPr/>
          <p:nvPr/>
        </p:nvSpPr>
        <p:spPr>
          <a:xfrm>
            <a:off x="3789649" y="3295291"/>
            <a:ext cx="1464129" cy="1553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3851744" y="3508374"/>
            <a:ext cx="1328556" cy="310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정보보기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51744" y="3868435"/>
            <a:ext cx="1328556" cy="310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함수 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851744" y="4251684"/>
            <a:ext cx="1328556" cy="310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clone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13516289">
            <a:off x="3560754" y="3116454"/>
            <a:ext cx="3510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30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777843" y="348105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6953250" y="5105750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8" name="타원 17"/>
          <p:cNvSpPr/>
          <p:nvPr/>
        </p:nvSpPr>
        <p:spPr>
          <a:xfrm>
            <a:off x="613682" y="2177823"/>
            <a:ext cx="500743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endParaRPr lang="ko-KR" altLang="en-US" sz="1050" dirty="0"/>
          </a:p>
        </p:txBody>
      </p:sp>
      <p:sp>
        <p:nvSpPr>
          <p:cNvPr id="19" name="직사각형 18"/>
          <p:cNvSpPr/>
          <p:nvPr/>
        </p:nvSpPr>
        <p:spPr>
          <a:xfrm>
            <a:off x="3205843" y="2754994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20" name="타원 19"/>
          <p:cNvSpPr/>
          <p:nvPr/>
        </p:nvSpPr>
        <p:spPr>
          <a:xfrm>
            <a:off x="3905049" y="2367137"/>
            <a:ext cx="500743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endParaRPr lang="ko-KR" altLang="en-US" sz="1050" dirty="0"/>
          </a:p>
        </p:txBody>
      </p:sp>
      <p:cxnSp>
        <p:nvCxnSpPr>
          <p:cNvPr id="21" name="직선 화살표 연결선 20"/>
          <p:cNvCxnSpPr>
            <a:stCxn id="19" idx="3"/>
            <a:endCxn id="20" idx="3"/>
          </p:cNvCxnSpPr>
          <p:nvPr/>
        </p:nvCxnSpPr>
        <p:spPr>
          <a:xfrm flipV="1">
            <a:off x="3720193" y="2794548"/>
            <a:ext cx="258188" cy="221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789649" y="3295291"/>
            <a:ext cx="1464129" cy="1553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851744" y="3508374"/>
            <a:ext cx="1328556" cy="310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</a:rPr>
              <a:t>정보보기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851744" y="3868435"/>
            <a:ext cx="1328556" cy="310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함수 뷰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851744" y="4251684"/>
            <a:ext cx="1328556" cy="310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clone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오른쪽 화살표 11"/>
          <p:cNvSpPr/>
          <p:nvPr/>
        </p:nvSpPr>
        <p:spPr>
          <a:xfrm rot="13516289">
            <a:off x="4912405" y="3974882"/>
            <a:ext cx="3510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6506936" y="3943350"/>
            <a:ext cx="653143" cy="6531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r>
              <a:rPr lang="en-US" altLang="ko-KR" sz="1050" dirty="0" smtClean="0"/>
              <a:t>1</a:t>
            </a:r>
            <a:endParaRPr lang="ko-KR" altLang="en-US" sz="1050" dirty="0"/>
          </a:p>
        </p:txBody>
      </p:sp>
      <p:cxnSp>
        <p:nvCxnSpPr>
          <p:cNvPr id="27" name="직선 화살표 연결선 26"/>
          <p:cNvCxnSpPr>
            <a:endCxn id="26" idx="7"/>
          </p:cNvCxnSpPr>
          <p:nvPr/>
        </p:nvCxnSpPr>
        <p:spPr>
          <a:xfrm flipH="1">
            <a:off x="7064428" y="3742314"/>
            <a:ext cx="713415" cy="296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 flipV="1">
            <a:off x="6858000" y="4596493"/>
            <a:ext cx="352425" cy="50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980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History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627167"/>
              </p:ext>
            </p:extLst>
          </p:nvPr>
        </p:nvGraphicFramePr>
        <p:xfrm>
          <a:off x="838200" y="1371600"/>
          <a:ext cx="10515600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4129">
                  <a:extLst>
                    <a:ext uri="{9D8B030D-6E8A-4147-A177-3AD203B41FA5}">
                      <a16:colId xmlns:a16="http://schemas.microsoft.com/office/drawing/2014/main" val="894122094"/>
                    </a:ext>
                  </a:extLst>
                </a:gridCol>
                <a:gridCol w="1126671">
                  <a:extLst>
                    <a:ext uri="{9D8B030D-6E8A-4147-A177-3AD203B41FA5}">
                      <a16:colId xmlns:a16="http://schemas.microsoft.com/office/drawing/2014/main" val="3431579791"/>
                    </a:ext>
                  </a:extLst>
                </a:gridCol>
                <a:gridCol w="6776357">
                  <a:extLst>
                    <a:ext uri="{9D8B030D-6E8A-4147-A177-3AD203B41FA5}">
                      <a16:colId xmlns:a16="http://schemas.microsoft.com/office/drawing/2014/main" val="2542960883"/>
                    </a:ext>
                  </a:extLst>
                </a:gridCol>
                <a:gridCol w="1148443">
                  <a:extLst>
                    <a:ext uri="{9D8B030D-6E8A-4147-A177-3AD203B41FA5}">
                      <a16:colId xmlns:a16="http://schemas.microsoft.com/office/drawing/2014/main" val="1749858012"/>
                    </a:ext>
                  </a:extLst>
                </a:gridCol>
              </a:tblGrid>
              <a:tr h="289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Comment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Author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698115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08-26</a:t>
                      </a:r>
                      <a:r>
                        <a:rPr lang="en-US" altLang="ko-KR" baseline="0" dirty="0" smtClean="0"/>
                        <a:t> 2017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kniz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427853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304323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188275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244712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074421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255593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57454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925360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77299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579044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697502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398361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0727796"/>
                  </a:ext>
                </a:extLst>
              </a:tr>
              <a:tr h="28901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11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17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오른쪽 화살표 31"/>
          <p:cNvSpPr/>
          <p:nvPr/>
        </p:nvSpPr>
        <p:spPr>
          <a:xfrm rot="13516289">
            <a:off x="3016041" y="4284091"/>
            <a:ext cx="3510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613682" y="2177823"/>
            <a:ext cx="500743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17108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화살표 22"/>
          <p:cNvSpPr/>
          <p:nvPr/>
        </p:nvSpPr>
        <p:spPr>
          <a:xfrm rot="13516289">
            <a:off x="3016041" y="4284091"/>
            <a:ext cx="3510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3279322" y="4542772"/>
            <a:ext cx="1464129" cy="1553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41417" y="4755855"/>
            <a:ext cx="1328556" cy="310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New </a:t>
            </a:r>
            <a:r>
              <a:rPr lang="ko-KR" altLang="en-US" dirty="0" smtClean="0">
                <a:solidFill>
                  <a:schemeClr val="tx1"/>
                </a:solidFill>
              </a:rPr>
              <a:t>함수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41417" y="5115916"/>
            <a:ext cx="1328556" cy="310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41417" y="5499165"/>
            <a:ext cx="1328556" cy="310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613682" y="2177823"/>
            <a:ext cx="500743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19278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3279322" y="4542772"/>
            <a:ext cx="1464129" cy="15536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3341417" y="4755855"/>
            <a:ext cx="1328556" cy="310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New </a:t>
            </a:r>
            <a:r>
              <a:rPr lang="ko-KR" altLang="en-US" dirty="0" smtClean="0">
                <a:solidFill>
                  <a:schemeClr val="tx1"/>
                </a:solidFill>
              </a:rPr>
              <a:t>함수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341417" y="5115916"/>
            <a:ext cx="1328556" cy="310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341417" y="5499165"/>
            <a:ext cx="1328556" cy="31024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…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4433871" y="4920369"/>
            <a:ext cx="3510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613682" y="2177823"/>
            <a:ext cx="500743" cy="50074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 smtClean="0"/>
              <a:t>클래스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335061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375557" y="1690687"/>
            <a:ext cx="11601450" cy="4857069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3517797" y="3257247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3510642" cy="9436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dirty="0" smtClean="0"/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870370" y="5225143"/>
            <a:ext cx="1857377" cy="278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컴파일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에러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곱셈 기호 14"/>
          <p:cNvSpPr/>
          <p:nvPr/>
        </p:nvSpPr>
        <p:spPr>
          <a:xfrm>
            <a:off x="7343774" y="4869998"/>
            <a:ext cx="1053193" cy="942974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덧셈 기호 33"/>
          <p:cNvSpPr/>
          <p:nvPr/>
        </p:nvSpPr>
        <p:spPr>
          <a:xfrm>
            <a:off x="4245432" y="3646647"/>
            <a:ext cx="759277" cy="770844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78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3517797" y="3257247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3510642" cy="9436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print()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870370" y="5225143"/>
            <a:ext cx="1857377" cy="278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컴파일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에러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곱셈 기호 14"/>
          <p:cNvSpPr/>
          <p:nvPr/>
        </p:nvSpPr>
        <p:spPr>
          <a:xfrm>
            <a:off x="7343774" y="4869998"/>
            <a:ext cx="1053193" cy="942974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덧셈 기호 32"/>
          <p:cNvSpPr/>
          <p:nvPr/>
        </p:nvSpPr>
        <p:spPr>
          <a:xfrm>
            <a:off x="4245432" y="3646647"/>
            <a:ext cx="759277" cy="770844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03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화살표 22"/>
          <p:cNvSpPr/>
          <p:nvPr/>
        </p:nvSpPr>
        <p:spPr>
          <a:xfrm rot="13516289">
            <a:off x="3517797" y="3257247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3510642" cy="9436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print(message)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870370" y="5225143"/>
            <a:ext cx="1857377" cy="278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컴파일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에러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!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곱셈 기호 14"/>
          <p:cNvSpPr/>
          <p:nvPr/>
        </p:nvSpPr>
        <p:spPr>
          <a:xfrm>
            <a:off x="7343774" y="4869998"/>
            <a:ext cx="1053193" cy="942974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덧셈 기호 31"/>
          <p:cNvSpPr/>
          <p:nvPr/>
        </p:nvSpPr>
        <p:spPr>
          <a:xfrm>
            <a:off x="4245432" y="3646647"/>
            <a:ext cx="759277" cy="770844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705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화살표 22"/>
          <p:cNvSpPr/>
          <p:nvPr/>
        </p:nvSpPr>
        <p:spPr>
          <a:xfrm rot="13516289">
            <a:off x="3517797" y="3257247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print(message)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870370" y="5225143"/>
            <a:ext cx="2522766" cy="278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this._age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가 뭐죠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곱셈 기호 14"/>
          <p:cNvSpPr/>
          <p:nvPr/>
        </p:nvSpPr>
        <p:spPr>
          <a:xfrm>
            <a:off x="7343774" y="4869998"/>
            <a:ext cx="1053193" cy="942974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덧셈 기호 31"/>
          <p:cNvSpPr/>
          <p:nvPr/>
        </p:nvSpPr>
        <p:spPr>
          <a:xfrm>
            <a:off x="4245432" y="3646647"/>
            <a:ext cx="759277" cy="770844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99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오른쪽 화살표 22"/>
          <p:cNvSpPr/>
          <p:nvPr/>
        </p:nvSpPr>
        <p:spPr>
          <a:xfrm rot="13516289">
            <a:off x="3517797" y="3257247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int</a:t>
            </a:r>
            <a:r>
              <a:rPr lang="en-US" altLang="ko-KR" dirty="0" smtClean="0"/>
              <a:t> print(message)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7870370" y="5225143"/>
            <a:ext cx="2522766" cy="278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반환이 없네요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곱셈 기호 14"/>
          <p:cNvSpPr/>
          <p:nvPr/>
        </p:nvSpPr>
        <p:spPr>
          <a:xfrm>
            <a:off x="7343774" y="4869998"/>
            <a:ext cx="1053193" cy="942974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덧셈 기호 31"/>
          <p:cNvSpPr/>
          <p:nvPr/>
        </p:nvSpPr>
        <p:spPr>
          <a:xfrm>
            <a:off x="4245432" y="3646647"/>
            <a:ext cx="759277" cy="770844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15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덧셈 기호 31"/>
          <p:cNvSpPr/>
          <p:nvPr/>
        </p:nvSpPr>
        <p:spPr>
          <a:xfrm>
            <a:off x="4245432" y="3646647"/>
            <a:ext cx="759277" cy="770844"/>
          </a:xfrm>
          <a:prstGeom prst="mathPlu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4562827" y="4025677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428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359729" y="3555887"/>
            <a:ext cx="4669971" cy="7354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Input: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4562828" y="4015570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2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Overall concept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842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  <a:solidFill>
            <a:schemeClr val="bg1">
              <a:lumMod val="75000"/>
              <a:alpha val="49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4359729" y="3555887"/>
            <a:ext cx="4669971" cy="73546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(F1)</a:t>
            </a:r>
            <a:br>
              <a:rPr lang="en-US" altLang="ko-KR" dirty="0" smtClean="0"/>
            </a:br>
            <a:r>
              <a:rPr lang="en-US" altLang="ko-KR" dirty="0" smtClean="0"/>
              <a:t>Input:  message = “test message”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8664110" y="4090307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32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29126" y="4139973"/>
            <a:ext cx="261257" cy="2612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4562828" y="4318907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863872" y="4262095"/>
            <a:ext cx="1475698" cy="278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테스트 실행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7996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29126" y="4139973"/>
            <a:ext cx="261257" cy="2612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9329752" y="3758736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2" idx="2"/>
          </p:cNvCxnSpPr>
          <p:nvPr/>
        </p:nvCxnSpPr>
        <p:spPr>
          <a:xfrm>
            <a:off x="5478236" y="3175907"/>
            <a:ext cx="2147207" cy="164675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이등변 삼각형 24"/>
          <p:cNvSpPr/>
          <p:nvPr/>
        </p:nvSpPr>
        <p:spPr>
          <a:xfrm rot="5400000">
            <a:off x="4285355" y="4775597"/>
            <a:ext cx="198754" cy="29289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263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29126" y="4139973"/>
            <a:ext cx="261257" cy="2612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6356156" y="4937251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2" idx="2"/>
          </p:cNvCxnSpPr>
          <p:nvPr/>
        </p:nvCxnSpPr>
        <p:spPr>
          <a:xfrm>
            <a:off x="5478236" y="3175907"/>
            <a:ext cx="2147207" cy="164675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이등변 삼각형 24"/>
          <p:cNvSpPr/>
          <p:nvPr/>
        </p:nvSpPr>
        <p:spPr>
          <a:xfrm rot="5400000">
            <a:off x="4285355" y="4775597"/>
            <a:ext cx="198754" cy="29289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96743" y="5103021"/>
            <a:ext cx="1850481" cy="529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“test message”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20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29126" y="4139973"/>
            <a:ext cx="261257" cy="2612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6356156" y="4937251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22" idx="2"/>
          </p:cNvCxnSpPr>
          <p:nvPr/>
        </p:nvCxnSpPr>
        <p:spPr>
          <a:xfrm>
            <a:off x="5478236" y="3175907"/>
            <a:ext cx="2147207" cy="1646759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이등변 삼각형 24"/>
          <p:cNvSpPr/>
          <p:nvPr/>
        </p:nvSpPr>
        <p:spPr>
          <a:xfrm rot="5400000">
            <a:off x="4285355" y="4775597"/>
            <a:ext cx="198754" cy="292893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6596743" y="5103021"/>
            <a:ext cx="1850481" cy="529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“test message”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347982" y="487479"/>
            <a:ext cx="3714752" cy="23268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&lt;C:\Windows&gt;</a:t>
            </a:r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388801" y="512313"/>
            <a:ext cx="3575959" cy="33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Command window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06412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29126" y="4139973"/>
            <a:ext cx="261257" cy="2612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6356156" y="4937251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47982" y="487479"/>
            <a:ext cx="3714752" cy="23268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&lt;C:\Windows</a:t>
            </a:r>
            <a:r>
              <a:rPr lang="en-US" altLang="ko-KR" dirty="0"/>
              <a:t>&gt;</a:t>
            </a:r>
            <a:br>
              <a:rPr lang="en-US" altLang="ko-KR" dirty="0"/>
            </a:br>
            <a:r>
              <a:rPr lang="en-US" altLang="ko-KR" dirty="0"/>
              <a:t>test message0</a:t>
            </a:r>
          </a:p>
          <a:p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8388801" y="512313"/>
            <a:ext cx="3575959" cy="33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Command window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5049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this.setAge</a:t>
            </a:r>
            <a:r>
              <a:rPr lang="en-US" altLang="ko-KR" dirty="0" smtClean="0"/>
              <a:t>(“</a:t>
            </a:r>
            <a:r>
              <a:rPr lang="en-US" altLang="ko-KR" dirty="0" err="1" smtClean="0"/>
              <a:t>kkk</a:t>
            </a:r>
            <a:r>
              <a:rPr lang="en-US" altLang="ko-KR" dirty="0" smtClean="0"/>
              <a:t>”)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29126" y="4139973"/>
            <a:ext cx="261257" cy="2612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6126105" y="5735068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47982" y="487479"/>
            <a:ext cx="3714752" cy="23268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&lt;C:\Windows&gt; </a:t>
            </a:r>
          </a:p>
          <a:p>
            <a:r>
              <a:rPr lang="en-US" altLang="ko-KR" dirty="0" smtClean="0"/>
              <a:t>test message0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88801" y="512313"/>
            <a:ext cx="3575959" cy="33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Command window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8015291" y="5187722"/>
            <a:ext cx="3506559" cy="6208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경고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b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</a:t>
            </a:r>
            <a:r>
              <a:rPr lang="en-US" altLang="ko-KR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kkk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는 숫자가 아닌데 괜찮아요</a:t>
            </a:r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?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곱셈 기호 31"/>
          <p:cNvSpPr/>
          <p:nvPr/>
        </p:nvSpPr>
        <p:spPr>
          <a:xfrm>
            <a:off x="7343774" y="4869998"/>
            <a:ext cx="1053193" cy="942974"/>
          </a:xfrm>
          <a:prstGeom prst="mathMultiply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45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this.setAge</a:t>
            </a:r>
            <a:r>
              <a:rPr lang="en-US" altLang="ko-KR" dirty="0" smtClean="0"/>
              <a:t>(55)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29126" y="4139973"/>
            <a:ext cx="261257" cy="2612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4537563" y="4274686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47982" y="487479"/>
            <a:ext cx="3714752" cy="23268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&lt;C:\Windows&gt; </a:t>
            </a:r>
          </a:p>
          <a:p>
            <a:r>
              <a:rPr lang="en-US" altLang="ko-KR" dirty="0" smtClean="0"/>
              <a:t>test message0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88801" y="512313"/>
            <a:ext cx="3575959" cy="33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Command window</a:t>
            </a:r>
            <a:endParaRPr lang="ko-KR" altLang="en-US" sz="1600" dirty="0"/>
          </a:p>
        </p:txBody>
      </p:sp>
      <p:sp>
        <p:nvSpPr>
          <p:cNvPr id="31" name="직사각형 30"/>
          <p:cNvSpPr/>
          <p:nvPr/>
        </p:nvSpPr>
        <p:spPr>
          <a:xfrm>
            <a:off x="4863872" y="4262095"/>
            <a:ext cx="1475698" cy="278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테스트 실행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44619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this.setAge</a:t>
            </a:r>
            <a:r>
              <a:rPr lang="en-US" altLang="ko-KR" dirty="0" smtClean="0"/>
              <a:t>(55)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29126" y="4139973"/>
            <a:ext cx="261257" cy="2612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8394415" y="6051645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47982" y="487479"/>
            <a:ext cx="3714752" cy="23268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&lt;C:\Windows&gt; </a:t>
            </a:r>
          </a:p>
          <a:p>
            <a:r>
              <a:rPr lang="en-US" altLang="ko-KR" dirty="0" smtClean="0"/>
              <a:t>test message0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88801" y="512313"/>
            <a:ext cx="3575959" cy="33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Command window</a:t>
            </a:r>
            <a:endParaRPr lang="ko-KR" altLang="en-US" sz="1600" dirty="0"/>
          </a:p>
        </p:txBody>
      </p:sp>
      <p:cxnSp>
        <p:nvCxnSpPr>
          <p:cNvPr id="32" name="직선 화살표 연결선 31"/>
          <p:cNvCxnSpPr>
            <a:endCxn id="27" idx="2"/>
          </p:cNvCxnSpPr>
          <p:nvPr/>
        </p:nvCxnSpPr>
        <p:spPr>
          <a:xfrm flipH="1" flipV="1">
            <a:off x="6115050" y="4270602"/>
            <a:ext cx="283709" cy="56878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이등변 삼각형 32"/>
          <p:cNvSpPr/>
          <p:nvPr/>
        </p:nvSpPr>
        <p:spPr>
          <a:xfrm rot="5400000">
            <a:off x="4311381" y="4645728"/>
            <a:ext cx="198754" cy="23676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860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this.setAge</a:t>
            </a:r>
            <a:r>
              <a:rPr lang="en-US" altLang="ko-KR" dirty="0" smtClean="0"/>
              <a:t>(55)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29126" y="4139973"/>
            <a:ext cx="261257" cy="2612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6876383" y="3982910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47982" y="487479"/>
            <a:ext cx="3714752" cy="23268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&lt;C:\Windows&gt; </a:t>
            </a:r>
          </a:p>
          <a:p>
            <a:r>
              <a:rPr lang="en-US" altLang="ko-KR" dirty="0" smtClean="0"/>
              <a:t>test message0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88801" y="512313"/>
            <a:ext cx="3575959" cy="33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Command window</a:t>
            </a:r>
            <a:endParaRPr lang="ko-KR" altLang="en-US" sz="1600" dirty="0"/>
          </a:p>
        </p:txBody>
      </p:sp>
      <p:cxnSp>
        <p:nvCxnSpPr>
          <p:cNvPr id="32" name="직선 화살표 연결선 31"/>
          <p:cNvCxnSpPr>
            <a:endCxn id="27" idx="2"/>
          </p:cNvCxnSpPr>
          <p:nvPr/>
        </p:nvCxnSpPr>
        <p:spPr>
          <a:xfrm flipH="1" flipV="1">
            <a:off x="6115050" y="4270602"/>
            <a:ext cx="283709" cy="56878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이등변 삼각형 32"/>
          <p:cNvSpPr/>
          <p:nvPr/>
        </p:nvSpPr>
        <p:spPr>
          <a:xfrm rot="5400000">
            <a:off x="4307298" y="3844654"/>
            <a:ext cx="198754" cy="23676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7085577" y="4147801"/>
            <a:ext cx="659794" cy="278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55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6897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World = </a:t>
            </a:r>
            <a:r>
              <a:rPr lang="ko-KR" altLang="en-US" dirty="0" smtClean="0"/>
              <a:t>새로운 인터프리터 언어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반응형</a:t>
            </a:r>
            <a:r>
              <a:rPr lang="ko-KR" altLang="en-US" dirty="0" smtClean="0"/>
              <a:t> 패러다임 </a:t>
            </a:r>
            <a:r>
              <a:rPr lang="en-US" altLang="ko-KR" dirty="0" smtClean="0"/>
              <a:t>+ Fully visualized IDE + Retro </a:t>
            </a:r>
            <a:r>
              <a:rPr lang="en-US" altLang="ko-KR" dirty="0" err="1" smtClean="0"/>
              <a:t>pixelistic</a:t>
            </a:r>
            <a:r>
              <a:rPr lang="en-US" altLang="ko-KR" dirty="0" smtClean="0"/>
              <a:t> game concept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8614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this.setAge</a:t>
            </a:r>
            <a:r>
              <a:rPr lang="en-US" altLang="ko-KR" dirty="0" smtClean="0"/>
              <a:t>(55)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29126" y="4139973"/>
            <a:ext cx="261257" cy="2612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347982" y="487479"/>
            <a:ext cx="3714752" cy="23268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&lt;C:\Windows&gt; </a:t>
            </a:r>
          </a:p>
          <a:p>
            <a:r>
              <a:rPr lang="en-US" altLang="ko-KR" dirty="0" smtClean="0"/>
              <a:t>test message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88801" y="512313"/>
            <a:ext cx="3575959" cy="33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Command window</a:t>
            </a:r>
            <a:endParaRPr lang="ko-KR" altLang="en-US" sz="1600" dirty="0"/>
          </a:p>
        </p:txBody>
      </p:sp>
      <p:cxnSp>
        <p:nvCxnSpPr>
          <p:cNvPr id="32" name="직선 화살표 연결선 31"/>
          <p:cNvCxnSpPr>
            <a:endCxn id="27" idx="2"/>
          </p:cNvCxnSpPr>
          <p:nvPr/>
        </p:nvCxnSpPr>
        <p:spPr>
          <a:xfrm flipH="1" flipV="1">
            <a:off x="6115050" y="4270602"/>
            <a:ext cx="283709" cy="56878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이등변 삼각형 32"/>
          <p:cNvSpPr/>
          <p:nvPr/>
        </p:nvSpPr>
        <p:spPr>
          <a:xfrm rot="5400000">
            <a:off x="4325666" y="4657975"/>
            <a:ext cx="198754" cy="23676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4335497" y="4800027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4030589" y="5025117"/>
            <a:ext cx="1545618" cy="2782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반환값</a:t>
            </a:r>
            <a:r>
              <a:rPr lang="ko-KR" altLang="en-US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없음</a:t>
            </a:r>
            <a:endParaRPr lang="ko-KR" alt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916391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this.setAge</a:t>
            </a:r>
            <a:r>
              <a:rPr lang="en-US" altLang="ko-KR" dirty="0" smtClean="0"/>
              <a:t>(55)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29126" y="4139973"/>
            <a:ext cx="261257" cy="2612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347982" y="487479"/>
            <a:ext cx="3714752" cy="23268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&lt;C:\Windows&gt; </a:t>
            </a:r>
          </a:p>
          <a:p>
            <a:r>
              <a:rPr lang="en-US" altLang="ko-KR" dirty="0" smtClean="0"/>
              <a:t>test message0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88801" y="512313"/>
            <a:ext cx="3575959" cy="33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Command window</a:t>
            </a:r>
            <a:endParaRPr lang="ko-KR" altLang="en-US" sz="1600" dirty="0"/>
          </a:p>
        </p:txBody>
      </p:sp>
      <p:cxnSp>
        <p:nvCxnSpPr>
          <p:cNvPr id="32" name="직선 화살표 연결선 31"/>
          <p:cNvCxnSpPr>
            <a:endCxn id="22" idx="2"/>
          </p:cNvCxnSpPr>
          <p:nvPr/>
        </p:nvCxnSpPr>
        <p:spPr>
          <a:xfrm flipH="1" flipV="1">
            <a:off x="5478236" y="3175907"/>
            <a:ext cx="2387034" cy="1773307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이등변 삼각형 32"/>
          <p:cNvSpPr/>
          <p:nvPr/>
        </p:nvSpPr>
        <p:spPr>
          <a:xfrm rot="5400000">
            <a:off x="4314438" y="4930209"/>
            <a:ext cx="198754" cy="236765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2882254" y="5535386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9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5557" y="1690688"/>
            <a:ext cx="11601450" cy="4857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75557" y="1690688"/>
            <a:ext cx="11601450" cy="3027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79664" y="2139043"/>
            <a:ext cx="1167493" cy="419644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600075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59329" y="215605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0075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147083" y="273537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9797143" y="4465864"/>
            <a:ext cx="2179864" cy="20818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0205358" y="4841764"/>
            <a:ext cx="514350" cy="522514"/>
          </a:xfrm>
          <a:prstGeom prst="rect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1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1127923" y="5025117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2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613573" y="5812972"/>
            <a:ext cx="514350" cy="5225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/>
              <a:t>객체</a:t>
            </a:r>
            <a:r>
              <a:rPr lang="en-US" altLang="ko-KR" sz="1100" dirty="0" smtClean="0"/>
              <a:t>3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2204359" y="2232253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getAge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2204359" y="2644549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setAge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4359729" y="2232253"/>
            <a:ext cx="2237014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getAge</a:t>
            </a:r>
            <a:r>
              <a:rPr lang="en-US" altLang="ko-KR" dirty="0" smtClean="0"/>
              <a:t>()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endParaRPr lang="ko-KR" altLang="en-US" dirty="0"/>
          </a:p>
        </p:txBody>
      </p:sp>
      <p:cxnSp>
        <p:nvCxnSpPr>
          <p:cNvPr id="24" name="직선 화살표 연결선 23"/>
          <p:cNvCxnSpPr>
            <a:stCxn id="19" idx="3"/>
            <a:endCxn id="22" idx="1"/>
          </p:cNvCxnSpPr>
          <p:nvPr/>
        </p:nvCxnSpPr>
        <p:spPr>
          <a:xfrm>
            <a:off x="3722915" y="2373427"/>
            <a:ext cx="636814" cy="330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359729" y="3326948"/>
            <a:ext cx="3510642" cy="9436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 smtClean="0"/>
              <a:t>setAge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return </a:t>
            </a:r>
            <a:r>
              <a:rPr lang="en-US" altLang="ko-KR" dirty="0" err="1" smtClean="0"/>
              <a:t>this._age</a:t>
            </a:r>
            <a:r>
              <a:rPr lang="en-US" altLang="ko-KR" dirty="0" smtClean="0"/>
              <a:t> = </a:t>
            </a:r>
            <a:r>
              <a:rPr lang="en-US" altLang="ko-KR" dirty="0" err="1" smtClean="0"/>
              <a:t>new_age</a:t>
            </a:r>
            <a:r>
              <a:rPr lang="en-US" altLang="ko-KR" dirty="0" smtClean="0"/>
              <a:t>;</a:t>
            </a:r>
            <a:endParaRPr lang="ko-KR" altLang="en-US" dirty="0"/>
          </a:p>
        </p:txBody>
      </p:sp>
      <p:cxnSp>
        <p:nvCxnSpPr>
          <p:cNvPr id="28" name="직선 화살표 연결선 27"/>
          <p:cNvCxnSpPr>
            <a:stCxn id="20" idx="3"/>
            <a:endCxn id="27" idx="1"/>
          </p:cNvCxnSpPr>
          <p:nvPr/>
        </p:nvCxnSpPr>
        <p:spPr>
          <a:xfrm>
            <a:off x="3722915" y="2785723"/>
            <a:ext cx="636814" cy="1013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204359" y="3077598"/>
            <a:ext cx="1518556" cy="28234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print</a:t>
            </a:r>
            <a:endParaRPr lang="ko-KR" altLang="en-US" dirty="0"/>
          </a:p>
        </p:txBody>
      </p:sp>
      <p:sp>
        <p:nvSpPr>
          <p:cNvPr id="29" name="직사각형 28"/>
          <p:cNvSpPr/>
          <p:nvPr/>
        </p:nvSpPr>
        <p:spPr>
          <a:xfrm>
            <a:off x="4363812" y="4425723"/>
            <a:ext cx="4780188" cy="943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/>
              <a:t>void print(message)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this.setAge</a:t>
            </a:r>
            <a:r>
              <a:rPr lang="en-US" altLang="ko-KR" dirty="0" smtClean="0"/>
              <a:t>(55)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err="1" smtClean="0"/>
              <a:t>Console.out</a:t>
            </a:r>
            <a:r>
              <a:rPr lang="en-US" altLang="ko-KR" dirty="0" smtClean="0"/>
              <a:t>(message + </a:t>
            </a:r>
            <a:r>
              <a:rPr lang="en-US" altLang="ko-KR" dirty="0" err="1" smtClean="0"/>
              <a:t>this.getAge</a:t>
            </a:r>
            <a:r>
              <a:rPr lang="en-US" altLang="ko-KR" dirty="0" smtClean="0"/>
              <a:t>())</a:t>
            </a:r>
            <a:br>
              <a:rPr lang="en-US" altLang="ko-KR" dirty="0" smtClean="0"/>
            </a:br>
            <a:r>
              <a:rPr lang="en-US" altLang="ko-KR" dirty="0" smtClean="0"/>
              <a:t>    </a:t>
            </a:r>
          </a:p>
        </p:txBody>
      </p:sp>
      <p:cxnSp>
        <p:nvCxnSpPr>
          <p:cNvPr id="30" name="직선 화살표 연결선 29"/>
          <p:cNvCxnSpPr>
            <a:stCxn id="26" idx="3"/>
            <a:endCxn id="29" idx="1"/>
          </p:cNvCxnSpPr>
          <p:nvPr/>
        </p:nvCxnSpPr>
        <p:spPr>
          <a:xfrm>
            <a:off x="3722915" y="3218772"/>
            <a:ext cx="640897" cy="167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4429126" y="4139973"/>
            <a:ext cx="261257" cy="26125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8347982" y="487479"/>
            <a:ext cx="3714752" cy="232682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&lt;C:\Windows&gt; </a:t>
            </a:r>
          </a:p>
          <a:p>
            <a:r>
              <a:rPr lang="en-US" altLang="ko-KR" dirty="0" smtClean="0"/>
              <a:t>test message0</a:t>
            </a:r>
          </a:p>
          <a:p>
            <a:r>
              <a:rPr lang="en-US" altLang="ko-KR" dirty="0" smtClean="0"/>
              <a:t>test message55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8388801" y="512313"/>
            <a:ext cx="3575959" cy="339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dirty="0" smtClean="0"/>
              <a:t>Command window</a:t>
            </a:r>
            <a:endParaRPr lang="ko-KR" altLang="en-US" sz="1600" dirty="0"/>
          </a:p>
        </p:txBody>
      </p:sp>
      <p:sp>
        <p:nvSpPr>
          <p:cNvPr id="23" name="오른쪽 화살표 22"/>
          <p:cNvSpPr/>
          <p:nvPr/>
        </p:nvSpPr>
        <p:spPr>
          <a:xfrm rot="13516289">
            <a:off x="2882254" y="5535386"/>
            <a:ext cx="391364" cy="2939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7613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UI Ideation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35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Touch the code.</a:t>
            </a:r>
          </a:p>
          <a:p>
            <a:pPr lvl="1"/>
            <a:r>
              <a:rPr lang="ko-KR" altLang="en-US" dirty="0" smtClean="0"/>
              <a:t>코드는 하나의 그래픽적 </a:t>
            </a:r>
            <a:r>
              <a:rPr lang="en-US" altLang="ko-KR" dirty="0" smtClean="0"/>
              <a:t>(</a:t>
            </a:r>
            <a:r>
              <a:rPr lang="ko-KR" altLang="en-US" dirty="0" smtClean="0"/>
              <a:t>객체</a:t>
            </a:r>
            <a:r>
              <a:rPr lang="en-US" altLang="ko-KR" dirty="0" smtClean="0"/>
              <a:t>/</a:t>
            </a:r>
            <a:r>
              <a:rPr lang="ko-KR" altLang="en-US" dirty="0" smtClean="0"/>
              <a:t>아이템</a:t>
            </a:r>
            <a:r>
              <a:rPr lang="en-US" altLang="ko-KR" dirty="0" smtClean="0"/>
              <a:t>/</a:t>
            </a:r>
            <a:r>
              <a:rPr lang="ko-KR" altLang="en-US" dirty="0" smtClean="0"/>
              <a:t>오브젝트</a:t>
            </a:r>
            <a:r>
              <a:rPr lang="en-US" altLang="ko-KR" dirty="0" smtClean="0"/>
              <a:t>/</a:t>
            </a:r>
            <a:r>
              <a:rPr lang="ko-KR" altLang="en-US" dirty="0" smtClean="0"/>
              <a:t>유닛</a:t>
            </a:r>
            <a:r>
              <a:rPr lang="en-US" altLang="ko-KR" dirty="0" smtClean="0"/>
              <a:t>)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en-US" altLang="ko-KR" dirty="0" smtClean="0"/>
              <a:t>Game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54752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Code?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대개 코드 </a:t>
            </a:r>
            <a:r>
              <a:rPr lang="en-US" altLang="ko-KR" dirty="0" smtClean="0"/>
              <a:t>1</a:t>
            </a:r>
            <a:r>
              <a:rPr lang="ko-KR" altLang="en-US" dirty="0" smtClean="0"/>
              <a:t>줄은 의미는 있으나 의도는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사용자의 의도가 완성되기 위해서는 </a:t>
            </a:r>
            <a:r>
              <a:rPr lang="ko-KR" altLang="en-US" dirty="0" err="1" smtClean="0"/>
              <a:t>여러줄의</a:t>
            </a:r>
            <a:r>
              <a:rPr lang="ko-KR" altLang="en-US" dirty="0" smtClean="0"/>
              <a:t> 코드</a:t>
            </a:r>
            <a:r>
              <a:rPr lang="en-US" altLang="ko-KR" dirty="0" smtClean="0"/>
              <a:t>(= statement)</a:t>
            </a:r>
            <a:r>
              <a:rPr lang="ko-KR" altLang="en-US" dirty="0" smtClean="0"/>
              <a:t>가 필요하는데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이것을 </a:t>
            </a:r>
            <a:r>
              <a:rPr lang="en-US" altLang="ko-KR" dirty="0" smtClean="0"/>
              <a:t>“</a:t>
            </a:r>
            <a:r>
              <a:rPr lang="ko-KR" altLang="en-US" dirty="0" err="1" smtClean="0"/>
              <a:t>코드블락</a:t>
            </a:r>
            <a:r>
              <a:rPr lang="en-US" altLang="ko-KR" dirty="0" smtClean="0"/>
              <a:t>“ </a:t>
            </a:r>
            <a:r>
              <a:rPr lang="ko-KR" altLang="en-US" dirty="0" smtClean="0"/>
              <a:t>이라 한다</a:t>
            </a:r>
            <a:r>
              <a:rPr lang="en-US" altLang="ko-KR" dirty="0" smtClean="0"/>
              <a:t>.</a:t>
            </a:r>
          </a:p>
          <a:p>
            <a:r>
              <a:rPr lang="en-US" altLang="ko-KR" smtClean="0"/>
              <a:t>Q. </a:t>
            </a:r>
            <a:r>
              <a:rPr lang="ko-KR" altLang="en-US" smtClean="0"/>
              <a:t>이는 </a:t>
            </a:r>
            <a:r>
              <a:rPr lang="en-US" altLang="ko-KR" dirty="0" smtClean="0"/>
              <a:t>UI</a:t>
            </a:r>
            <a:r>
              <a:rPr lang="ko-KR" altLang="en-US" dirty="0" smtClean="0"/>
              <a:t>상에서 아이템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오브젝트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유닛등으로</a:t>
            </a:r>
            <a:r>
              <a:rPr lang="ko-KR" altLang="en-US" dirty="0" smtClean="0"/>
              <a:t> 표현 할 수 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695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UI </a:t>
            </a:r>
            <a:r>
              <a:rPr lang="en-US" altLang="ko-KR" dirty="0" smtClean="0"/>
              <a:t>Layout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967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40890" y="231058"/>
            <a:ext cx="2580968" cy="1401097"/>
          </a:xfrm>
          <a:prstGeom prst="rect">
            <a:avLst/>
          </a:prstGeom>
          <a:solidFill>
            <a:srgbClr val="5B9BD5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Stats Section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2063" y="1243780"/>
            <a:ext cx="2995679" cy="4773562"/>
          </a:xfrm>
          <a:prstGeom prst="rect">
            <a:avLst/>
          </a:prstGeom>
          <a:solidFill>
            <a:srgbClr val="5B9BD5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Pallete</a:t>
            </a:r>
            <a:r>
              <a:rPr lang="en-US" altLang="ko-KR" dirty="0" smtClean="0">
                <a:solidFill>
                  <a:schemeClr val="tx1"/>
                </a:solidFill>
              </a:rPr>
              <a:t> / </a:t>
            </a:r>
            <a:r>
              <a:rPr lang="en-US" altLang="ko-KR" dirty="0" err="1" smtClean="0">
                <a:solidFill>
                  <a:schemeClr val="tx1"/>
                </a:solidFill>
              </a:rPr>
              <a:t>MainMenu</a:t>
            </a:r>
            <a:r>
              <a:rPr lang="en-US" altLang="ko-KR" dirty="0" smtClean="0">
                <a:solidFill>
                  <a:schemeClr val="tx1"/>
                </a:solidFill>
              </a:rPr>
              <a:t> Section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691147" y="5786282"/>
            <a:ext cx="8367253" cy="683343"/>
          </a:xfrm>
          <a:prstGeom prst="rect">
            <a:avLst/>
          </a:prstGeom>
          <a:solidFill>
            <a:srgbClr val="5B9BD5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Shortcut Section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173497" y="0"/>
            <a:ext cx="2979174" cy="6858000"/>
          </a:xfrm>
          <a:prstGeom prst="rect">
            <a:avLst/>
          </a:prstGeom>
          <a:solidFill>
            <a:srgbClr val="5B9BD5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Attribute Section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584289" y="209374"/>
            <a:ext cx="2580968" cy="1401097"/>
          </a:xfrm>
          <a:prstGeom prst="rect">
            <a:avLst/>
          </a:prstGeom>
          <a:solidFill>
            <a:srgbClr val="5B9BD5">
              <a:alpha val="32941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Notification </a:t>
            </a:r>
            <a:r>
              <a:rPr lang="en-US" altLang="ko-KR" dirty="0" smtClean="0">
                <a:solidFill>
                  <a:schemeClr val="tx1"/>
                </a:solidFill>
              </a:rPr>
              <a:t>Section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3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427163"/>
            <a:ext cx="9144000" cy="2387600"/>
          </a:xfrm>
        </p:spPr>
        <p:txBody>
          <a:bodyPr/>
          <a:lstStyle/>
          <a:p>
            <a:r>
              <a:rPr lang="en-US" altLang="ko-KR" dirty="0" smtClean="0"/>
              <a:t>GUI Ideation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97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픽셀 아트</a:t>
            </a:r>
            <a:endParaRPr lang="en-US" altLang="ko-KR" dirty="0" smtClean="0"/>
          </a:p>
          <a:p>
            <a:r>
              <a:rPr lang="en-US" altLang="ko-KR" dirty="0" smtClean="0"/>
              <a:t>Blur</a:t>
            </a:r>
          </a:p>
          <a:p>
            <a:r>
              <a:rPr lang="ko-KR" altLang="en-US" dirty="0" err="1" smtClean="0"/>
              <a:t>알파블렌딩</a:t>
            </a:r>
            <a:endParaRPr lang="en-US" altLang="ko-KR" dirty="0" smtClean="0"/>
          </a:p>
          <a:p>
            <a:r>
              <a:rPr lang="ko-KR" altLang="en-US" dirty="0" err="1" smtClean="0"/>
              <a:t>파티클</a:t>
            </a:r>
            <a:r>
              <a:rPr lang="ko-KR" altLang="en-US" dirty="0" smtClean="0"/>
              <a:t> 엔진</a:t>
            </a:r>
            <a:endParaRPr lang="en-US" altLang="ko-KR" dirty="0" smtClean="0"/>
          </a:p>
          <a:p>
            <a:r>
              <a:rPr lang="ko-KR" altLang="en-US" dirty="0" err="1" smtClean="0"/>
              <a:t>엣지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라이닝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76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ko-KR" altLang="en-US" dirty="0" smtClean="0"/>
              <a:t>언어 자체의 </a:t>
            </a:r>
            <a:r>
              <a:rPr lang="ko-KR" altLang="en-US" dirty="0" smtClean="0"/>
              <a:t>혁신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배우기 쉽고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타이핑이 시간이 덜 들어야 한다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쓸데없는 중괄호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세미콜론 등 </a:t>
            </a:r>
            <a:r>
              <a:rPr lang="ko-KR" altLang="en-US" dirty="0" err="1" smtClean="0"/>
              <a:t>특문을</a:t>
            </a:r>
            <a:r>
              <a:rPr lang="ko-KR" altLang="en-US" dirty="0" smtClean="0"/>
              <a:t> 제거한다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비 </a:t>
            </a:r>
            <a:r>
              <a:rPr lang="ko-KR" altLang="en-US" dirty="0" err="1" smtClean="0"/>
              <a:t>전공자에게도</a:t>
            </a:r>
            <a:r>
              <a:rPr lang="ko-KR" altLang="en-US" dirty="0" smtClean="0"/>
              <a:t> 독해가 쉬워야 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1"/>
            <a:r>
              <a:rPr lang="ko-KR" altLang="en-US" b="1" dirty="0" smtClean="0"/>
              <a:t>생각을 코드로 옮기기 </a:t>
            </a:r>
            <a:r>
              <a:rPr lang="ko-KR" altLang="en-US" b="1" dirty="0" err="1" smtClean="0"/>
              <a:t>수월해야</a:t>
            </a:r>
            <a:r>
              <a:rPr lang="ko-KR" altLang="en-US" b="1" dirty="0" smtClean="0"/>
              <a:t> 한다</a:t>
            </a:r>
            <a:r>
              <a:rPr lang="en-US" altLang="ko-KR" b="1" dirty="0" smtClean="0"/>
              <a:t>.</a:t>
            </a:r>
          </a:p>
          <a:p>
            <a:pPr lvl="2"/>
            <a:r>
              <a:rPr lang="ko-KR" altLang="en-US" dirty="0" smtClean="0"/>
              <a:t>모든 것은 객체로 돌아간다</a:t>
            </a:r>
            <a:r>
              <a:rPr lang="en-US" altLang="ko-KR" dirty="0" smtClean="0"/>
              <a:t>.</a:t>
            </a:r>
          </a:p>
          <a:p>
            <a:pPr lvl="2"/>
            <a:r>
              <a:rPr lang="ko-KR" altLang="en-US" dirty="0" smtClean="0"/>
              <a:t>묵시적 </a:t>
            </a:r>
            <a:r>
              <a:rPr lang="ko-KR" altLang="en-US" dirty="0" err="1" smtClean="0"/>
              <a:t>형변환은</a:t>
            </a:r>
            <a:r>
              <a:rPr lang="ko-KR" altLang="en-US" dirty="0" smtClean="0"/>
              <a:t> 디버깅을 어렵게 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b="1" dirty="0" smtClean="0"/>
              <a:t>개발이 쉽다는 것은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코드 작성이 쉬우면서도 디버깅도 쉽다는 것이다</a:t>
            </a:r>
            <a:r>
              <a:rPr lang="en-US" altLang="ko-KR" b="1" dirty="0" smtClean="0"/>
              <a:t>.</a:t>
            </a:r>
          </a:p>
          <a:p>
            <a:pPr lvl="2"/>
            <a:r>
              <a:rPr lang="ko-KR" altLang="en-US" dirty="0" err="1" smtClean="0"/>
              <a:t>컴파일에러</a:t>
            </a:r>
            <a:r>
              <a:rPr lang="ko-KR" altLang="en-US" dirty="0" smtClean="0"/>
              <a:t> 탐지로 돌려보기 전에 에러를 찾아내야 한다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로그는 시끄럽되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동작은 꾸역꾸역 돌아가야 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World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C++ native </a:t>
            </a:r>
            <a:r>
              <a:rPr lang="ko-KR" altLang="en-US" dirty="0" smtClean="0"/>
              <a:t>언어의 </a:t>
            </a:r>
            <a:r>
              <a:rPr lang="ko-KR" altLang="en-US" dirty="0" err="1" smtClean="0"/>
              <a:t>조립체이다</a:t>
            </a:r>
            <a:r>
              <a:rPr lang="en-US" altLang="ko-KR" dirty="0" smtClean="0"/>
              <a:t>. C++ </a:t>
            </a:r>
            <a:r>
              <a:rPr lang="ko-KR" altLang="en-US" dirty="0" smtClean="0"/>
              <a:t>언어로 작성한 모듈을 삽입하는 것은 매우 쉽다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프로그래밍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런타임에러는 바로 피드백 되어야 한다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Touch the instance : </a:t>
            </a:r>
            <a:r>
              <a:rPr lang="ko-KR" altLang="en-US" dirty="0" err="1" smtClean="0"/>
              <a:t>클래스란</a:t>
            </a:r>
            <a:r>
              <a:rPr lang="ko-KR" altLang="en-US" dirty="0" smtClean="0"/>
              <a:t> 틀을 정의한 것이다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클래스를 두고 디버깅하는 것은</a:t>
            </a:r>
            <a:r>
              <a:rPr lang="en-US" altLang="ko-KR" dirty="0" smtClean="0"/>
              <a:t>, </a:t>
            </a:r>
            <a:r>
              <a:rPr lang="ko-KR" altLang="en-US" dirty="0" smtClean="0"/>
              <a:t>틀의 </a:t>
            </a:r>
            <a:r>
              <a:rPr lang="ko-KR" altLang="en-US" dirty="0" err="1" smtClean="0"/>
              <a:t>주물된</a:t>
            </a:r>
            <a:r>
              <a:rPr lang="ko-KR" altLang="en-US" dirty="0" smtClean="0"/>
              <a:t> 모양을 보고 결과물을 예측하는 행동이다</a:t>
            </a:r>
            <a:r>
              <a:rPr lang="en-US" altLang="ko-KR" dirty="0" smtClean="0"/>
              <a:t>. World </a:t>
            </a:r>
            <a:r>
              <a:rPr lang="ko-KR" altLang="en-US" dirty="0" smtClean="0"/>
              <a:t>는 인스턴스를 조작한다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lvl="1"/>
            <a:r>
              <a:rPr lang="ko-KR" altLang="en-US" dirty="0" smtClean="0"/>
              <a:t>작성한 코드는 바로 그래픽적 구조로 피드백 된다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코딩은 단지 그래픽적인 구조를 정의하기 위한 커뮤니케이션 수단이다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60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Point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그래픽적 </a:t>
            </a:r>
            <a:r>
              <a:rPr lang="ko-KR" altLang="en-US" dirty="0" smtClean="0"/>
              <a:t>프로그래밍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전체적 구조를 파악하는 것은 그래픽이 탁월한 분야다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b="1" dirty="0" smtClean="0"/>
              <a:t>Touch the code</a:t>
            </a:r>
          </a:p>
          <a:p>
            <a:pPr lvl="2"/>
            <a:r>
              <a:rPr lang="en-US" altLang="ko-KR" dirty="0" smtClean="0"/>
              <a:t>Interactive : </a:t>
            </a:r>
            <a:r>
              <a:rPr lang="ko-KR" altLang="en-US" dirty="0" smtClean="0"/>
              <a:t>그래픽적 구조를 </a:t>
            </a:r>
            <a:r>
              <a:rPr lang="ko-KR" altLang="en-US" dirty="0" err="1" smtClean="0"/>
              <a:t>인터렉션</a:t>
            </a:r>
            <a:r>
              <a:rPr lang="ko-KR" altLang="en-US" dirty="0" smtClean="0"/>
              <a:t> 가능해야 한다</a:t>
            </a:r>
            <a:r>
              <a:rPr lang="en-US" altLang="ko-KR" dirty="0" smtClean="0"/>
              <a:t>.</a:t>
            </a:r>
          </a:p>
          <a:p>
            <a:pPr lvl="2"/>
            <a:r>
              <a:rPr lang="en-US" altLang="ko-KR" dirty="0" smtClean="0"/>
              <a:t>Perspective : </a:t>
            </a:r>
            <a:r>
              <a:rPr lang="ko-KR" altLang="en-US" dirty="0" smtClean="0"/>
              <a:t>현실에서 하나의 구조는 다양한 시각에서는 각기 다른 면으로 표현된다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코드도 마찬가지여야 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협력적 프로그래밍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모듈 스토어</a:t>
            </a:r>
            <a:endParaRPr lang="en-US" altLang="ko-KR" dirty="0" smtClean="0"/>
          </a:p>
          <a:p>
            <a:r>
              <a:rPr lang="ko-KR" altLang="en-US" dirty="0" smtClean="0"/>
              <a:t>게임적인 </a:t>
            </a:r>
            <a:r>
              <a:rPr lang="en-US" altLang="ko-KR" dirty="0" smtClean="0"/>
              <a:t>IDE</a:t>
            </a:r>
          </a:p>
          <a:p>
            <a:pPr lvl="1"/>
            <a:r>
              <a:rPr lang="ko-KR" altLang="en-US" dirty="0" smtClean="0"/>
              <a:t>진입장벽 낮춤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친숙한 </a:t>
            </a:r>
            <a:r>
              <a:rPr lang="en-US" altLang="ko-KR" dirty="0" smtClean="0"/>
              <a:t>Game UI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Layout</a:t>
            </a:r>
          </a:p>
          <a:p>
            <a:pPr lvl="2"/>
            <a:r>
              <a:rPr lang="en-US" altLang="ko-KR" dirty="0" smtClean="0"/>
              <a:t>Game </a:t>
            </a:r>
            <a:r>
              <a:rPr lang="ko-KR" altLang="en-US" dirty="0" smtClean="0"/>
              <a:t>관련 용어로 </a:t>
            </a:r>
            <a:r>
              <a:rPr lang="ko-KR" altLang="en-US" dirty="0" err="1" smtClean="0"/>
              <a:t>매핑되는</a:t>
            </a:r>
            <a:r>
              <a:rPr lang="ko-KR" altLang="en-US" dirty="0" smtClean="0"/>
              <a:t> 프로그래밍 개념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도전과제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사운드</a:t>
            </a:r>
            <a:r>
              <a:rPr lang="en-US" altLang="ko-KR" dirty="0" smtClean="0"/>
              <a:t>, BGM, </a:t>
            </a:r>
            <a:r>
              <a:rPr lang="ko-KR" altLang="en-US" dirty="0" smtClean="0"/>
              <a:t>캠페인 모드와 스토리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8041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프로그래밍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94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World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, “</a:t>
            </a:r>
            <a:r>
              <a:rPr lang="ko-KR" altLang="en-US" dirty="0" smtClean="0"/>
              <a:t>어떻게</a:t>
            </a:r>
            <a:r>
              <a:rPr lang="en-US" altLang="ko-KR" dirty="0" smtClean="0"/>
              <a:t> </a:t>
            </a:r>
            <a:r>
              <a:rPr lang="ko-KR" altLang="en-US" dirty="0" smtClean="0"/>
              <a:t>프로그래밍을 하는가</a:t>
            </a:r>
            <a:r>
              <a:rPr lang="en-US" altLang="ko-KR" dirty="0" smtClean="0"/>
              <a:t>”</a:t>
            </a:r>
            <a:r>
              <a:rPr lang="ko-KR" altLang="en-US" dirty="0" smtClean="0"/>
              <a:t>에 대한 혁신에 대한 내용을 담고 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7508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</a:t>
            </a:r>
            <a:r>
              <a:rPr lang="ko-KR" altLang="en-US" dirty="0" smtClean="0"/>
              <a:t>프로그래밍 개요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 smtClean="0"/>
              <a:t>언제나 </a:t>
            </a:r>
            <a:r>
              <a:rPr lang="ko-KR" altLang="en-US" dirty="0" smtClean="0"/>
              <a:t>함수 실행이 바로 가능하다</a:t>
            </a:r>
            <a:r>
              <a:rPr lang="en-US" altLang="ko-KR" dirty="0" smtClean="0"/>
              <a:t>. </a:t>
            </a:r>
          </a:p>
          <a:p>
            <a:pPr lvl="1"/>
            <a:r>
              <a:rPr lang="en-US" altLang="ko-KR" dirty="0" smtClean="0"/>
              <a:t>(TC, Anchor</a:t>
            </a:r>
            <a:r>
              <a:rPr lang="ko-KR" altLang="en-US" dirty="0" smtClean="0"/>
              <a:t>식 개발방법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고로 언제나 결과를 </a:t>
            </a:r>
            <a:r>
              <a:rPr lang="ko-KR" altLang="en-US" dirty="0" smtClean="0"/>
              <a:t>바로 확인할 수 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언제나 컴파일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빌드 과정이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코딩이란 자신의 개념과 인스턴스를 정의하는 커뮤니케이션 수단에 불과하다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즉각적인 그래픽적 구조체로의 </a:t>
            </a:r>
            <a:r>
              <a:rPr lang="en-US" altLang="ko-KR" dirty="0" smtClean="0"/>
              <a:t>Generation</a:t>
            </a:r>
          </a:p>
          <a:p>
            <a:pPr lvl="1"/>
            <a:r>
              <a:rPr lang="ko-KR" altLang="en-US" dirty="0" smtClean="0"/>
              <a:t>개발자의 궁극적인 아웃풋은 </a:t>
            </a:r>
            <a:r>
              <a:rPr lang="en-US" altLang="ko-KR" dirty="0" smtClean="0"/>
              <a:t>“</a:t>
            </a:r>
            <a:r>
              <a:rPr lang="ko-KR" altLang="en-US" dirty="0" smtClean="0"/>
              <a:t>코드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”</a:t>
            </a:r>
            <a:r>
              <a:rPr lang="ko-KR" altLang="en-US" dirty="0" smtClean="0"/>
              <a:t>가 아니라 텍스트를 통해 해석해져 구성된 </a:t>
            </a:r>
            <a:r>
              <a:rPr lang="en-US" altLang="ko-KR" dirty="0" smtClean="0"/>
              <a:t>touchable </a:t>
            </a:r>
            <a:r>
              <a:rPr lang="ko-KR" altLang="en-US" dirty="0" smtClean="0"/>
              <a:t>한 그래픽적 유닛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모듈</a:t>
            </a:r>
            <a:r>
              <a:rPr lang="ko-KR" altLang="en-US" dirty="0" smtClean="0"/>
              <a:t>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우리는 클래스를 수정하는 것이 아니라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인스턴스를 조작해야한다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smtClean="0">
                <a:sym typeface="Wingdings" panose="05000000000000000000" pitchFamily="2" charset="2"/>
              </a:rPr>
              <a:t> “</a:t>
            </a:r>
            <a:r>
              <a:rPr lang="ko-KR" altLang="en-US" dirty="0" smtClean="0"/>
              <a:t>인스턴스 공간</a:t>
            </a:r>
            <a:r>
              <a:rPr lang="en-US" altLang="ko-KR" dirty="0" smtClean="0"/>
              <a:t>”. </a:t>
            </a:r>
            <a:r>
              <a:rPr lang="ko-KR" altLang="en-US" dirty="0" smtClean="0"/>
              <a:t>사용자는 </a:t>
            </a:r>
            <a:r>
              <a:rPr lang="ko-KR" altLang="en-US" dirty="0" err="1" smtClean="0"/>
              <a:t>인스턴스에다가</a:t>
            </a:r>
            <a:r>
              <a:rPr lang="ko-KR" altLang="en-US" dirty="0" smtClean="0"/>
              <a:t> 코딩한다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8701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3194</TotalTime>
  <Words>1831</Words>
  <Application>Microsoft Office PowerPoint</Application>
  <PresentationFormat>와이드스크린</PresentationFormat>
  <Paragraphs>518</Paragraphs>
  <Slides>49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49</vt:i4>
      </vt:variant>
    </vt:vector>
  </HeadingPairs>
  <TitlesOfParts>
    <vt:vector size="53" baseType="lpstr">
      <vt:lpstr>맑은 고딕</vt:lpstr>
      <vt:lpstr>Arial</vt:lpstr>
      <vt:lpstr>Wingdings</vt:lpstr>
      <vt:lpstr>Office 테마</vt:lpstr>
      <vt:lpstr>World  Overall Contual Ideation</vt:lpstr>
      <vt:lpstr>History</vt:lpstr>
      <vt:lpstr>Overall concept</vt:lpstr>
      <vt:lpstr>Point</vt:lpstr>
      <vt:lpstr>Point</vt:lpstr>
      <vt:lpstr>Point</vt:lpstr>
      <vt:lpstr>반응형 프로그래밍</vt:lpstr>
      <vt:lpstr>반응형 프로그래밍?</vt:lpstr>
      <vt:lpstr>반응형 프로그래밍 개요</vt:lpstr>
      <vt:lpstr>주요 아이디어</vt:lpstr>
      <vt:lpstr>반응형 프로그래밍</vt:lpstr>
      <vt:lpstr>반응형 프로그래밍</vt:lpstr>
      <vt:lpstr>1. 언제 평가해야 하는가.</vt:lpstr>
      <vt:lpstr>현재 문제 및 개선해야 할 점2</vt:lpstr>
      <vt:lpstr>반응형 프로그래밍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시나리오</vt:lpstr>
      <vt:lpstr>UI Ideation</vt:lpstr>
      <vt:lpstr>Point</vt:lpstr>
      <vt:lpstr>Code?</vt:lpstr>
      <vt:lpstr>UI Layout</vt:lpstr>
      <vt:lpstr>PowerPoint 프레젠테이션</vt:lpstr>
      <vt:lpstr>GUI Ideation</vt:lpstr>
      <vt:lpstr>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World prototype</dc:title>
  <dc:creator>이태훈</dc:creator>
  <cp:lastModifiedBy>이태훈</cp:lastModifiedBy>
  <cp:revision>32</cp:revision>
  <dcterms:created xsi:type="dcterms:W3CDTF">2017-05-02T09:40:18Z</dcterms:created>
  <dcterms:modified xsi:type="dcterms:W3CDTF">2017-08-26T07:53:55Z</dcterms:modified>
</cp:coreProperties>
</file>