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57" r:id="rId4"/>
    <p:sldId id="258" r:id="rId5"/>
    <p:sldId id="259" r:id="rId6"/>
    <p:sldId id="284" r:id="rId7"/>
    <p:sldId id="262" r:id="rId8"/>
    <p:sldId id="261" r:id="rId9"/>
    <p:sldId id="263" r:id="rId10"/>
    <p:sldId id="268" r:id="rId11"/>
    <p:sldId id="266" r:id="rId12"/>
    <p:sldId id="267" r:id="rId13"/>
    <p:sldId id="269" r:id="rId14"/>
    <p:sldId id="270" r:id="rId15"/>
    <p:sldId id="272" r:id="rId16"/>
    <p:sldId id="273" r:id="rId17"/>
    <p:sldId id="276" r:id="rId18"/>
    <p:sldId id="274" r:id="rId19"/>
    <p:sldId id="271" r:id="rId20"/>
    <p:sldId id="277" r:id="rId21"/>
    <p:sldId id="278" r:id="rId22"/>
    <p:sldId id="279" r:id="rId23"/>
    <p:sldId id="281" r:id="rId24"/>
    <p:sldId id="282" r:id="rId25"/>
    <p:sldId id="283" r:id="rId26"/>
    <p:sldId id="280" r:id="rId27"/>
    <p:sldId id="286" r:id="rId28"/>
    <p:sldId id="287" r:id="rId29"/>
    <p:sldId id="285" r:id="rId30"/>
    <p:sldId id="288" r:id="rId31"/>
    <p:sldId id="289" r:id="rId32"/>
    <p:sldId id="290" r:id="rId33"/>
    <p:sldId id="291" r:id="rId3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874" autoAdjust="0"/>
  </p:normalViewPr>
  <p:slideViewPr>
    <p:cSldViewPr>
      <p:cViewPr>
        <p:scale>
          <a:sx n="100" d="100"/>
          <a:sy n="100" d="100"/>
        </p:scale>
        <p:origin x="-3204" y="-2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222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942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861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33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37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297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459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32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57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070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665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DABB9-5E66-4BEC-9930-F36026D4332C}" type="datetimeFigureOut">
              <a:rPr lang="ko-KR" altLang="en-US" smtClean="0"/>
              <a:t>2016-12-15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B22D11-0C27-43D5-AE56-80D358BFC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4720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255457"/>
              </p:ext>
            </p:extLst>
          </p:nvPr>
        </p:nvGraphicFramePr>
        <p:xfrm>
          <a:off x="107504" y="476672"/>
          <a:ext cx="8856984" cy="365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8192"/>
                <a:gridCol w="7128792"/>
              </a:tblGrid>
              <a:tr h="73208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Date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Changes</a:t>
                      </a:r>
                      <a:endParaRPr lang="ko-KR" altLang="en-US" dirty="0"/>
                    </a:p>
                  </a:txBody>
                  <a:tcPr/>
                </a:tc>
              </a:tr>
              <a:tr h="34803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12-13-2016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Create</a:t>
                      </a:r>
                      <a:endParaRPr lang="ko-KR" altLang="en-US" dirty="0"/>
                    </a:p>
                  </a:txBody>
                  <a:tcPr/>
                </a:tc>
              </a:tr>
              <a:tr h="3423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12-15-2016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 smtClean="0"/>
                        <a:t>판타지풍의</a:t>
                      </a:r>
                      <a:r>
                        <a:rPr lang="ko-KR" altLang="en-US" dirty="0" smtClean="0"/>
                        <a:t> </a:t>
                      </a:r>
                      <a:r>
                        <a:rPr lang="ko-KR" altLang="en-US" dirty="0" err="1" smtClean="0"/>
                        <a:t>컨셉으로</a:t>
                      </a:r>
                      <a:r>
                        <a:rPr lang="ko-KR" altLang="en-US" dirty="0" smtClean="0"/>
                        <a:t> 작성완료</a:t>
                      </a:r>
                      <a:endParaRPr lang="ko-KR" altLang="en-US" dirty="0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</a:tr>
              <a:tr h="73208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673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타일팔레트를 연다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타일팔레트의 타일은 </a:t>
            </a:r>
            <a:r>
              <a:rPr lang="ko-KR" altLang="en-US" dirty="0" err="1" smtClean="0">
                <a:solidFill>
                  <a:schemeClr val="bg1"/>
                </a:solidFill>
              </a:rPr>
              <a:t>함수정의부를</a:t>
            </a:r>
            <a:r>
              <a:rPr lang="ko-KR" altLang="en-US" dirty="0" smtClean="0">
                <a:solidFill>
                  <a:schemeClr val="bg1"/>
                </a:solidFill>
              </a:rPr>
              <a:t> 나타낸다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218640" y="3048799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59809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</a:t>
            </a:r>
            <a:r>
              <a:rPr lang="ko-KR" altLang="en-US" dirty="0" smtClean="0">
                <a:solidFill>
                  <a:schemeClr val="bg1"/>
                </a:solidFill>
              </a:rPr>
              <a:t>고른다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08494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6945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커서를 움직여 찍을 타일을 고른다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571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13" y="286776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1655113" y="222754"/>
            <a:ext cx="7488887" cy="6635246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-25030" y="260649"/>
            <a:ext cx="1671037" cy="6336704"/>
          </a:xfrm>
          <a:prstGeom prst="rect">
            <a:avLst/>
          </a:prstGeom>
          <a:solidFill>
            <a:schemeClr val="tx1">
              <a:alpha val="4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6" y="548074"/>
            <a:ext cx="6809761" cy="5859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247775"/>
            <a:ext cx="9144000" cy="6102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 구현에서는 각 타일의 형태가</a:t>
            </a:r>
            <a:r>
              <a:rPr lang="en-US" altLang="ko-KR" dirty="0" smtClean="0">
                <a:solidFill>
                  <a:schemeClr val="bg1"/>
                </a:solidFill>
              </a:rPr>
              <a:t>, Native </a:t>
            </a:r>
            <a:r>
              <a:rPr lang="ko-KR" altLang="en-US" dirty="0" smtClean="0">
                <a:solidFill>
                  <a:schemeClr val="bg1"/>
                </a:solidFill>
              </a:rPr>
              <a:t>함수정의가 하는 일이 연상이 되는 그림을 택한다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5399556" y="3727401"/>
            <a:ext cx="819084" cy="68811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1382" y="3753040"/>
            <a:ext cx="787258" cy="6527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616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52716" y="2234566"/>
            <a:ext cx="992536" cy="1011200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6205809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타일을 배치하고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타일편집화면으로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9" name="직사각형 108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672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41348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 v0.1&gt;   ~~</a:t>
            </a:r>
            <a:r>
              <a:rPr lang="ko-KR" altLang="en-US" dirty="0" smtClean="0"/>
              <a:t>가 개발함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타일은 함수호출을 상징한다고 하였다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smtClean="0">
                <a:solidFill>
                  <a:schemeClr val="bg1"/>
                </a:solidFill>
              </a:rPr>
              <a:t>함수호출의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요소는 </a:t>
            </a:r>
            <a:r>
              <a:rPr lang="en-US" altLang="ko-KR" dirty="0" smtClean="0">
                <a:solidFill>
                  <a:schemeClr val="bg1"/>
                </a:solidFill>
              </a:rPr>
              <a:t>“</a:t>
            </a:r>
            <a:r>
              <a:rPr lang="ko-KR" altLang="en-US" dirty="0" err="1" smtClean="0">
                <a:solidFill>
                  <a:schemeClr val="bg1"/>
                </a:solidFill>
              </a:rPr>
              <a:t>호출자</a:t>
            </a:r>
            <a:r>
              <a:rPr lang="en-US" altLang="ko-KR" dirty="0" smtClean="0">
                <a:solidFill>
                  <a:schemeClr val="bg1"/>
                </a:solidFill>
              </a:rPr>
              <a:t>, INPUT, OUTPUT” </a:t>
            </a:r>
            <a:r>
              <a:rPr lang="ko-KR" altLang="en-US" dirty="0" smtClean="0">
                <a:solidFill>
                  <a:schemeClr val="bg1"/>
                </a:solidFill>
              </a:rPr>
              <a:t>이다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r>
              <a:rPr lang="ko-KR" altLang="en-US" dirty="0">
                <a:solidFill>
                  <a:schemeClr val="bg1"/>
                </a:solidFill>
              </a:rPr>
              <a:t> </a:t>
            </a:r>
            <a:endParaRPr lang="en-US" altLang="ko-KR" dirty="0" smtClean="0">
              <a:solidFill>
                <a:schemeClr val="bg1"/>
              </a:solidFill>
            </a:endParaRPr>
          </a:p>
          <a:p>
            <a:r>
              <a:rPr lang="ko-KR" altLang="en-US" dirty="0" smtClean="0">
                <a:solidFill>
                  <a:schemeClr val="bg1"/>
                </a:solidFill>
              </a:rPr>
              <a:t>이 화면에는 함수</a:t>
            </a:r>
            <a:r>
              <a:rPr lang="en-US" altLang="ko-KR" dirty="0" smtClean="0">
                <a:solidFill>
                  <a:schemeClr val="bg1"/>
                </a:solidFill>
              </a:rPr>
              <a:t>(Module)</a:t>
            </a:r>
            <a:r>
              <a:rPr lang="ko-KR" altLang="en-US" dirty="0" smtClean="0">
                <a:solidFill>
                  <a:schemeClr val="bg1"/>
                </a:solidFill>
              </a:rPr>
              <a:t>의 사용법과 기본적인 설명과 </a:t>
            </a:r>
            <a:r>
              <a:rPr lang="en-US" altLang="ko-KR" dirty="0" smtClean="0">
                <a:solidFill>
                  <a:schemeClr val="bg1"/>
                </a:solidFill>
              </a:rPr>
              <a:t>3</a:t>
            </a:r>
            <a:r>
              <a:rPr lang="ko-KR" altLang="en-US" dirty="0" smtClean="0">
                <a:solidFill>
                  <a:schemeClr val="bg1"/>
                </a:solidFill>
              </a:rPr>
              <a:t>요소가 모두 </a:t>
            </a:r>
            <a:r>
              <a:rPr lang="ko-KR" altLang="en-US" dirty="0" err="1" smtClean="0">
                <a:solidFill>
                  <a:schemeClr val="bg1"/>
                </a:solidFill>
              </a:rPr>
              <a:t>그려져있다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0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5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6349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77146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3434258" y="272108"/>
            <a:ext cx="5646069" cy="2927366"/>
          </a:xfrm>
          <a:prstGeom prst="rect">
            <a:avLst/>
          </a:prstGeom>
          <a:gradFill>
            <a:gsLst>
              <a:gs pos="9000">
                <a:schemeClr val="tx2">
                  <a:lumMod val="60000"/>
                  <a:lumOff val="40000"/>
                </a:schemeClr>
              </a:gs>
              <a:gs pos="91000">
                <a:schemeClr val="bg1"/>
              </a:gs>
              <a:gs pos="94000">
                <a:schemeClr val="accent3"/>
              </a:gs>
              <a:gs pos="100000">
                <a:schemeClr val="accent6">
                  <a:lumMod val="75000"/>
                </a:schemeClr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945465" y="357301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&lt;Add Module&gt;</a:t>
            </a:r>
          </a:p>
          <a:p>
            <a:r>
              <a:rPr lang="en-US" altLang="ko-KR" dirty="0" smtClean="0"/>
              <a:t>INPUT</a:t>
            </a:r>
            <a:r>
              <a:rPr lang="ko-KR" altLang="en-US" dirty="0" smtClean="0"/>
              <a:t>이 </a:t>
            </a:r>
            <a:r>
              <a:rPr lang="ko-KR" altLang="en-US" dirty="0" err="1" smtClean="0"/>
              <a:t>어쩌구</a:t>
            </a:r>
            <a:r>
              <a:rPr lang="ko-KR" altLang="en-US" dirty="0" smtClean="0"/>
              <a:t> </a:t>
            </a:r>
            <a:r>
              <a:rPr lang="en-US" altLang="ko-KR" dirty="0" smtClean="0"/>
              <a:t>OUTPUT</a:t>
            </a:r>
            <a:r>
              <a:rPr lang="ko-KR" altLang="en-US" dirty="0" smtClean="0"/>
              <a:t>이 뭐고 사용법이 이렇고 </a:t>
            </a:r>
            <a:r>
              <a:rPr lang="ko-KR" altLang="en-US" dirty="0" err="1" smtClean="0"/>
              <a:t>저떻고</a:t>
            </a:r>
            <a:endParaRPr lang="en-US" altLang="ko-KR" dirty="0" smtClean="0"/>
          </a:p>
          <a:p>
            <a:r>
              <a:rPr lang="ko-KR" altLang="en-US" dirty="0" err="1" smtClean="0"/>
              <a:t>튜토리얼을</a:t>
            </a:r>
            <a:r>
              <a:rPr lang="ko-KR" altLang="en-US" dirty="0" smtClean="0"/>
              <a:t> 보고 싶으면 이걸 누르고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뭐뭐하고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뭐뭐하고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0" y="5949280"/>
            <a:ext cx="9144000" cy="9087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함수호출은 </a:t>
            </a:r>
            <a:r>
              <a:rPr lang="ko-KR" altLang="en-US" dirty="0" err="1" smtClean="0">
                <a:solidFill>
                  <a:schemeClr val="bg1"/>
                </a:solidFill>
              </a:rPr>
              <a:t>중첩되서</a:t>
            </a:r>
            <a:r>
              <a:rPr lang="ko-KR" altLang="en-US" dirty="0" smtClean="0">
                <a:solidFill>
                  <a:schemeClr val="bg1"/>
                </a:solidFill>
              </a:rPr>
              <a:t> 사용이 되어야 한다</a:t>
            </a:r>
            <a:r>
              <a:rPr lang="en-US" altLang="ko-KR" dirty="0" smtClean="0">
                <a:solidFill>
                  <a:schemeClr val="bg1"/>
                </a:solidFill>
              </a:rPr>
              <a:t>. </a:t>
            </a:r>
            <a:r>
              <a:rPr lang="ko-KR" altLang="en-US" dirty="0" err="1" smtClean="0">
                <a:solidFill>
                  <a:schemeClr val="bg1"/>
                </a:solidFill>
              </a:rPr>
              <a:t>예를들어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en-US" altLang="ko-KR" dirty="0" smtClean="0">
                <a:solidFill>
                  <a:schemeClr val="bg1"/>
                </a:solidFill>
              </a:rPr>
              <a:t>Add(Add(3,5), </a:t>
            </a:r>
            <a:r>
              <a:rPr lang="en-US" altLang="ko-KR" dirty="0" err="1" smtClean="0">
                <a:solidFill>
                  <a:schemeClr val="bg1"/>
                </a:solidFill>
              </a:rPr>
              <a:t>Mul</a:t>
            </a:r>
            <a:r>
              <a:rPr lang="en-US" altLang="ko-KR" dirty="0" smtClean="0">
                <a:solidFill>
                  <a:schemeClr val="bg1"/>
                </a:solidFill>
              </a:rPr>
              <a:t>(3, 10)) </a:t>
            </a:r>
            <a:r>
              <a:rPr lang="ko-KR" altLang="en-US" dirty="0" smtClean="0">
                <a:solidFill>
                  <a:schemeClr val="bg1"/>
                </a:solidFill>
              </a:rPr>
              <a:t>과 같이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이러한 표현을 포함해서 어떠한 값들이 </a:t>
            </a:r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으로 할당되어있는가는 상단에 수직평면도로 표현된다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49048" y="2266274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1F</a:t>
            </a:r>
            <a:endParaRPr lang="ko-KR" altLang="en-US" dirty="0"/>
          </a:p>
        </p:txBody>
      </p:sp>
      <p:sp>
        <p:nvSpPr>
          <p:cNvPr id="109" name="직사각형 108"/>
          <p:cNvSpPr/>
          <p:nvPr/>
        </p:nvSpPr>
        <p:spPr>
          <a:xfrm>
            <a:off x="3829245" y="1244831"/>
            <a:ext cx="558766" cy="425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2F</a:t>
            </a:r>
            <a:endParaRPr lang="ko-KR" altLang="en-US" dirty="0"/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구름 모양 설명선 10"/>
          <p:cNvSpPr/>
          <p:nvPr/>
        </p:nvSpPr>
        <p:spPr>
          <a:xfrm>
            <a:off x="7499973" y="274956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구름 모양 설명선 117"/>
          <p:cNvSpPr/>
          <p:nvPr/>
        </p:nvSpPr>
        <p:spPr>
          <a:xfrm>
            <a:off x="3718260" y="303750"/>
            <a:ext cx="1483991" cy="714950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구름 모양 설명선 118"/>
          <p:cNvSpPr/>
          <p:nvPr/>
        </p:nvSpPr>
        <p:spPr>
          <a:xfrm>
            <a:off x="6337525" y="396757"/>
            <a:ext cx="1697072" cy="974918"/>
          </a:xfrm>
          <a:prstGeom prst="cloudCallou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97" y="971284"/>
            <a:ext cx="1225070" cy="102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7" name="TextBox 116"/>
          <p:cNvSpPr txBox="1"/>
          <p:nvPr/>
        </p:nvSpPr>
        <p:spPr>
          <a:xfrm>
            <a:off x="6430783" y="1508764"/>
            <a:ext cx="715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260" y="3693585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7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64883" y="970244"/>
            <a:ext cx="118813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5234984" y="1509385"/>
            <a:ext cx="594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3, 5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4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465" y="2005253"/>
            <a:ext cx="2413202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513417" y="3012511"/>
            <a:ext cx="324036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위는 </a:t>
            </a:r>
            <a:r>
              <a:rPr lang="en-US" altLang="ko-KR" dirty="0" smtClean="0"/>
              <a:t>Add(Add(3,5), </a:t>
            </a:r>
            <a:r>
              <a:rPr lang="en-US" altLang="ko-KR" dirty="0" err="1" smtClean="0"/>
              <a:t>Mul</a:t>
            </a:r>
            <a:r>
              <a:rPr lang="en-US" altLang="ko-KR" dirty="0" smtClean="0"/>
              <a:t>(3,10))</a:t>
            </a:r>
          </a:p>
          <a:p>
            <a:r>
              <a:rPr lang="ko-KR" altLang="en-US" dirty="0" smtClean="0"/>
              <a:t>을 표현한 것이다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70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이와 같은 형태로 타일 배치하면서 </a:t>
            </a:r>
            <a:r>
              <a:rPr lang="ko-KR" altLang="en-US" dirty="0" smtClean="0">
                <a:solidFill>
                  <a:schemeClr val="bg1"/>
                </a:solidFill>
              </a:rPr>
              <a:t>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를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1759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404664"/>
            <a:ext cx="9144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dirty="0" smtClean="0"/>
              <a:t>방향</a:t>
            </a:r>
            <a:endParaRPr lang="en-US" altLang="ko-KR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/>
              <a:t>게임을 하는 감각을 준다 </a:t>
            </a:r>
            <a:r>
              <a:rPr lang="en-US" altLang="ko-KR" dirty="0" smtClean="0">
                <a:sym typeface="Wingdings" pitchFamily="2" charset="2"/>
              </a:rPr>
              <a:t> </a:t>
            </a:r>
            <a:r>
              <a:rPr lang="ko-KR" altLang="en-US" dirty="0" err="1" smtClean="0">
                <a:sym typeface="Wingdings" pitchFamily="2" charset="2"/>
              </a:rPr>
              <a:t>어느샌가</a:t>
            </a:r>
            <a:r>
              <a:rPr lang="ko-KR" altLang="en-US" dirty="0" smtClean="0">
                <a:sym typeface="Wingdings" pitchFamily="2" charset="2"/>
              </a:rPr>
              <a:t> 프로그램이 완성되어있네</a:t>
            </a:r>
            <a:r>
              <a:rPr lang="en-US" altLang="ko-KR" dirty="0" smtClean="0">
                <a:sym typeface="Wingdings" pitchFamily="2" charset="2"/>
              </a:rPr>
              <a:t>?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타일맵을</a:t>
            </a:r>
            <a:r>
              <a:rPr lang="ko-KR" altLang="en-US" dirty="0" smtClean="0">
                <a:sym typeface="Wingdings" pitchFamily="2" charset="2"/>
              </a:rPr>
              <a:t> 기반으로 한 고전 픽셀 퍼즐게임</a:t>
            </a:r>
            <a:r>
              <a:rPr lang="en-US" altLang="ko-KR" dirty="0" smtClean="0">
                <a:sym typeface="Wingdings" pitchFamily="2" charset="2"/>
              </a:rPr>
              <a:t>(==</a:t>
            </a:r>
            <a:r>
              <a:rPr lang="ko-KR" altLang="en-US" dirty="0" err="1" smtClean="0">
                <a:sym typeface="Wingdings" pitchFamily="2" charset="2"/>
              </a:rPr>
              <a:t>파이프장이의</a:t>
            </a:r>
            <a:r>
              <a:rPr lang="ko-KR" altLang="en-US" dirty="0" smtClean="0">
                <a:sym typeface="Wingdings" pitchFamily="2" charset="2"/>
              </a:rPr>
              <a:t> 꿈</a:t>
            </a:r>
            <a:r>
              <a:rPr lang="en-US" altLang="ko-KR" dirty="0" smtClean="0">
                <a:sym typeface="Wingdings" pitchFamily="2" charset="2"/>
              </a:rPr>
              <a:t>)</a:t>
            </a:r>
            <a:r>
              <a:rPr lang="ko-KR" altLang="en-US" dirty="0" smtClean="0">
                <a:sym typeface="Wingdings" pitchFamily="2" charset="2"/>
              </a:rPr>
              <a:t>과 비슷한 진행을 갖는다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사운드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그림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음악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err="1" smtClean="0">
                <a:sym typeface="Wingdings" pitchFamily="2" charset="2"/>
              </a:rPr>
              <a:t>조작감</a:t>
            </a:r>
            <a:r>
              <a:rPr lang="en-US" altLang="ko-KR" dirty="0" smtClean="0">
                <a:sym typeface="Wingdings" pitchFamily="2" charset="2"/>
              </a:rPr>
              <a:t>, </a:t>
            </a:r>
            <a:r>
              <a:rPr lang="ko-KR" altLang="en-US" dirty="0" smtClean="0">
                <a:sym typeface="Wingdings" pitchFamily="2" charset="2"/>
              </a:rPr>
              <a:t>타일을 </a:t>
            </a:r>
            <a:r>
              <a:rPr lang="ko-KR" altLang="en-US" dirty="0" err="1" smtClean="0">
                <a:sym typeface="Wingdings" pitchFamily="2" charset="2"/>
              </a:rPr>
              <a:t>배치했을때의</a:t>
            </a:r>
            <a:r>
              <a:rPr lang="ko-KR" altLang="en-US" dirty="0" smtClean="0">
                <a:sym typeface="Wingdings" pitchFamily="2" charset="2"/>
              </a:rPr>
              <a:t> 손맛 등이 게임과 비슷한 수준으로 제공이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err="1" smtClean="0">
                <a:sym typeface="Wingdings" pitchFamily="2" charset="2"/>
              </a:rPr>
              <a:t>밀도있는</a:t>
            </a:r>
            <a:r>
              <a:rPr lang="ko-KR" altLang="en-US" dirty="0" smtClean="0">
                <a:sym typeface="Wingdings" pitchFamily="2" charset="2"/>
              </a:rPr>
              <a:t> 구성이 되어야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742950" lvl="1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프로그램의 흐름이 눈에 쉽게 들어오도록 해야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그림이 정적이 아니라</a:t>
            </a:r>
            <a:r>
              <a:rPr lang="en-US" altLang="ko-KR" dirty="0" smtClean="0">
                <a:sym typeface="Wingdings" pitchFamily="2" charset="2"/>
              </a:rPr>
              <a:t>, INPUT, OUTPUT</a:t>
            </a:r>
            <a:r>
              <a:rPr lang="ko-KR" altLang="en-US" dirty="0" smtClean="0">
                <a:sym typeface="Wingdings" pitchFamily="2" charset="2"/>
              </a:rPr>
              <a:t>에 따른 애니메이션이 들어가야 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dirty="0" smtClean="0">
                <a:sym typeface="Wingdings" pitchFamily="2" charset="2"/>
              </a:rPr>
              <a:t>타일이라고 해서 직사각형의 </a:t>
            </a:r>
            <a:r>
              <a:rPr lang="ko-KR" altLang="en-US" dirty="0" err="1" smtClean="0">
                <a:sym typeface="Wingdings" pitchFamily="2" charset="2"/>
              </a:rPr>
              <a:t>맵을</a:t>
            </a:r>
            <a:r>
              <a:rPr lang="ko-KR" altLang="en-US" dirty="0" smtClean="0">
                <a:sym typeface="Wingdings" pitchFamily="2" charset="2"/>
              </a:rPr>
              <a:t> 말하는 것이 아니다</a:t>
            </a:r>
            <a:r>
              <a:rPr lang="en-US" altLang="ko-KR" dirty="0" smtClean="0">
                <a:sym typeface="Wingdings" pitchFamily="2" charset="2"/>
              </a:rPr>
              <a:t>. </a:t>
            </a:r>
            <a:r>
              <a:rPr lang="ko-KR" altLang="en-US" dirty="0" smtClean="0">
                <a:sym typeface="Wingdings" pitchFamily="2" charset="2"/>
              </a:rPr>
              <a:t>캐릭터들도 존재한다</a:t>
            </a:r>
            <a:r>
              <a:rPr lang="en-US" altLang="ko-KR" dirty="0" smtClean="0">
                <a:sym typeface="Wingdings" pitchFamily="2" charset="2"/>
              </a:rPr>
              <a:t>.</a:t>
            </a:r>
          </a:p>
          <a:p>
            <a:pPr marL="1657350" lvl="3" indent="-285750">
              <a:buFont typeface="Arial" charset="0"/>
              <a:buChar char="•"/>
            </a:pPr>
            <a:r>
              <a:rPr lang="ko-KR" altLang="en-US" dirty="0" smtClean="0"/>
              <a:t>예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분기</a:t>
            </a:r>
            <a:r>
              <a:rPr lang="en-US" altLang="ko-KR" dirty="0" smtClean="0"/>
              <a:t>(IF)</a:t>
            </a:r>
            <a:r>
              <a:rPr lang="ko-KR" altLang="en-US" dirty="0" smtClean="0"/>
              <a:t>는 경찰관 캐릭터가 나와서 갈림길에서 프로그램이 </a:t>
            </a:r>
            <a:r>
              <a:rPr lang="ko-KR" altLang="en-US" dirty="0" err="1" smtClean="0"/>
              <a:t>지나가야할</a:t>
            </a:r>
            <a:r>
              <a:rPr lang="ko-KR" altLang="en-US" dirty="0" smtClean="0"/>
              <a:t> 방향을 가리키는 정도로 활용이 가능할 것이다</a:t>
            </a:r>
            <a:r>
              <a:rPr lang="en-US" altLang="ko-KR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94284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타일 배치가 완성된 모습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5694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165304"/>
            <a:ext cx="9144000" cy="6926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실제로 런타임으로 프로그램을 돌리는 경우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타일 </a:t>
            </a:r>
            <a:r>
              <a:rPr lang="en-US" altLang="ko-KR" dirty="0" smtClean="0">
                <a:solidFill>
                  <a:schemeClr val="bg1"/>
                </a:solidFill>
              </a:rPr>
              <a:t>1</a:t>
            </a:r>
            <a:r>
              <a:rPr lang="ko-KR" altLang="en-US" dirty="0" smtClean="0">
                <a:solidFill>
                  <a:schemeClr val="bg1"/>
                </a:solidFill>
              </a:rPr>
              <a:t>개의 동작이 </a:t>
            </a:r>
            <a:r>
              <a:rPr lang="en-US" altLang="ko-KR" dirty="0" smtClean="0">
                <a:solidFill>
                  <a:schemeClr val="bg1"/>
                </a:solidFill>
              </a:rPr>
              <a:t>1 step </a:t>
            </a:r>
            <a:r>
              <a:rPr lang="ko-KR" altLang="en-US" dirty="0" smtClean="0">
                <a:solidFill>
                  <a:schemeClr val="bg1"/>
                </a:solidFill>
              </a:rPr>
              <a:t>이 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</a:p>
          <a:p>
            <a:r>
              <a:rPr lang="ko-KR" altLang="en-US" dirty="0" smtClean="0">
                <a:solidFill>
                  <a:schemeClr val="bg1"/>
                </a:solidFill>
              </a:rPr>
              <a:t>그리고 현재 값이 어떻게 진행되고 있는지가 애니메이션으로 표현된다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0" name="직사각형 109"/>
          <p:cNvSpPr/>
          <p:nvPr/>
        </p:nvSpPr>
        <p:spPr>
          <a:xfrm>
            <a:off x="1925714" y="2175320"/>
            <a:ext cx="1029047" cy="1032709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5715" y="2180879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336" y="2299660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2220394"/>
            <a:ext cx="1018596" cy="1018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4886528" y="2256721"/>
            <a:ext cx="925479" cy="9340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IF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2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2240815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011336" y="2637132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5848518" y="2554681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PRINT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2239138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5" name="TextBox 114"/>
          <p:cNvSpPr txBox="1"/>
          <p:nvPr/>
        </p:nvSpPr>
        <p:spPr>
          <a:xfrm>
            <a:off x="6827121" y="2717838"/>
            <a:ext cx="822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   = 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8762" y="3190759"/>
            <a:ext cx="978015" cy="94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8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216" y="4221001"/>
            <a:ext cx="838681" cy="891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9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8675" y="4201565"/>
            <a:ext cx="838681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2305064" y="614549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/>
          <p:cNvSpPr/>
          <p:nvPr/>
        </p:nvSpPr>
        <p:spPr>
          <a:xfrm>
            <a:off x="2285270" y="2528664"/>
            <a:ext cx="669491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4" name="직사각형 143"/>
          <p:cNvSpPr/>
          <p:nvPr/>
        </p:nvSpPr>
        <p:spPr>
          <a:xfrm>
            <a:off x="2954761" y="2537670"/>
            <a:ext cx="999577" cy="2238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5" name="직사각형 144"/>
          <p:cNvSpPr/>
          <p:nvPr/>
        </p:nvSpPr>
        <p:spPr>
          <a:xfrm>
            <a:off x="3945079" y="2554681"/>
            <a:ext cx="915915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직사각형 145"/>
          <p:cNvSpPr/>
          <p:nvPr/>
        </p:nvSpPr>
        <p:spPr>
          <a:xfrm>
            <a:off x="4869811" y="2565978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7" name="직사각형 146"/>
          <p:cNvSpPr/>
          <p:nvPr/>
        </p:nvSpPr>
        <p:spPr>
          <a:xfrm>
            <a:off x="5214987" y="2786815"/>
            <a:ext cx="216024" cy="19401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8" name="직사각형 147"/>
          <p:cNvSpPr/>
          <p:nvPr/>
        </p:nvSpPr>
        <p:spPr>
          <a:xfrm>
            <a:off x="5424738" y="4491215"/>
            <a:ext cx="414272" cy="24411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9" name="직사각형 148"/>
          <p:cNvSpPr/>
          <p:nvPr/>
        </p:nvSpPr>
        <p:spPr>
          <a:xfrm>
            <a:off x="5860302" y="4500081"/>
            <a:ext cx="928075" cy="2121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1" name="직사각형 150"/>
          <p:cNvSpPr/>
          <p:nvPr/>
        </p:nvSpPr>
        <p:spPr>
          <a:xfrm>
            <a:off x="6823213" y="4500081"/>
            <a:ext cx="480191" cy="21809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2" name="직사각형 151"/>
          <p:cNvSpPr/>
          <p:nvPr/>
        </p:nvSpPr>
        <p:spPr>
          <a:xfrm>
            <a:off x="7177206" y="4726947"/>
            <a:ext cx="216024" cy="143835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1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6" grpId="0" animBg="1"/>
      <p:bldP spid="144" grpId="0" animBg="1"/>
      <p:bldP spid="145" grpId="0" animBg="1"/>
      <p:bldP spid="146" grpId="0" animBg="1"/>
      <p:bldP spid="146" grpId="1" animBg="1"/>
      <p:bldP spid="147" grpId="0" animBg="1"/>
      <p:bldP spid="148" grpId="0" animBg="1"/>
      <p:bldP spid="149" grpId="0" animBg="1"/>
      <p:bldP spid="151" grpId="0" animBg="1"/>
      <p:bldP spid="15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아직 타일이 완성되지는 않았다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604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ko-KR" altLang="en-US" dirty="0" smtClean="0"/>
              <a:t>이름없음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/>
          </a:p>
          <a:p>
            <a:r>
              <a:rPr lang="ko-KR" altLang="en-US" dirty="0" smtClean="0"/>
              <a:t>설명</a:t>
            </a:r>
            <a:r>
              <a:rPr lang="en-US" altLang="ko-KR" dirty="0"/>
              <a:t> </a:t>
            </a:r>
            <a:r>
              <a:rPr lang="ko-KR" altLang="en-US" dirty="0" smtClean="0"/>
              <a:t>없</a:t>
            </a:r>
            <a:r>
              <a:rPr lang="ko-KR" altLang="en-US" dirty="0"/>
              <a:t>음</a:t>
            </a:r>
            <a:endParaRPr lang="en-US" altLang="ko-KR" dirty="0" smtClean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INPUT</a:t>
            </a:r>
            <a:r>
              <a:rPr lang="ko-KR" altLang="en-US" dirty="0" smtClean="0">
                <a:solidFill>
                  <a:schemeClr val="bg1"/>
                </a:solidFill>
              </a:rPr>
              <a:t>과 </a:t>
            </a:r>
            <a:r>
              <a:rPr lang="en-US" altLang="ko-KR" dirty="0" smtClean="0">
                <a:solidFill>
                  <a:schemeClr val="bg1"/>
                </a:solidFill>
              </a:rPr>
              <a:t>OUTPUT</a:t>
            </a:r>
            <a:r>
              <a:rPr lang="ko-KR" altLang="en-US" dirty="0" smtClean="0">
                <a:solidFill>
                  <a:schemeClr val="bg1"/>
                </a:solidFill>
              </a:rPr>
              <a:t>을 비롯해서 모든 항목은 사용자가 편집할 수 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964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3386226" y="233315"/>
            <a:ext cx="5757774" cy="636403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886528" y="389796"/>
            <a:ext cx="382202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&lt;</a:t>
            </a:r>
            <a:r>
              <a:rPr lang="en-US" altLang="ko-KR" dirty="0" err="1" smtClean="0"/>
              <a:t>MyAdd</a:t>
            </a:r>
            <a:r>
              <a:rPr lang="en-US" altLang="ko-KR" dirty="0" smtClean="0"/>
              <a:t>&gt;</a:t>
            </a:r>
          </a:p>
          <a:p>
            <a:r>
              <a:rPr lang="en-US" altLang="ko-KR" dirty="0" smtClean="0"/>
              <a:t>INPUT : INTEGER, STRING</a:t>
            </a:r>
          </a:p>
          <a:p>
            <a:r>
              <a:rPr lang="en-US" altLang="ko-KR" dirty="0" smtClean="0"/>
              <a:t>OUTPUT : NONE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STRING</a:t>
            </a:r>
            <a:r>
              <a:rPr lang="ko-KR" altLang="en-US" dirty="0" smtClean="0"/>
              <a:t>을 숫자로 변환해서 </a:t>
            </a:r>
            <a:r>
              <a:rPr lang="en-US" altLang="ko-KR" dirty="0" smtClean="0"/>
              <a:t>INTEGER</a:t>
            </a:r>
            <a:r>
              <a:rPr lang="ko-KR" altLang="en-US" dirty="0" smtClean="0"/>
              <a:t>와 더함</a:t>
            </a:r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 err="1" smtClean="0"/>
              <a:t>뭐뭐</a:t>
            </a:r>
            <a:r>
              <a:rPr lang="en-US" altLang="ko-KR" dirty="0" smtClean="0"/>
              <a:t>~~ </a:t>
            </a:r>
            <a:r>
              <a:rPr lang="ko-KR" altLang="en-US" dirty="0" smtClean="0"/>
              <a:t>하는 데 사용된다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5" name="직사각형 4"/>
          <p:cNvSpPr/>
          <p:nvPr/>
        </p:nvSpPr>
        <p:spPr>
          <a:xfrm>
            <a:off x="0" y="6538770"/>
            <a:ext cx="9144000" cy="3192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값을 </a:t>
            </a:r>
            <a:r>
              <a:rPr lang="ko-KR" altLang="en-US" dirty="0" err="1" smtClean="0">
                <a:solidFill>
                  <a:schemeClr val="bg1"/>
                </a:solidFill>
              </a:rPr>
              <a:t>채워넣게</a:t>
            </a:r>
            <a:r>
              <a:rPr lang="ko-KR" altLang="en-US" dirty="0" smtClean="0">
                <a:solidFill>
                  <a:schemeClr val="bg1"/>
                </a:solidFill>
              </a:rPr>
              <a:t> 되면</a:t>
            </a:r>
            <a:r>
              <a:rPr lang="en-US" altLang="ko-KR" dirty="0" smtClean="0">
                <a:solidFill>
                  <a:schemeClr val="bg1"/>
                </a:solidFill>
              </a:rPr>
              <a:t>..</a:t>
            </a:r>
            <a:endParaRPr lang="en-US" altLang="ko-KR" dirty="0" smtClean="0">
              <a:solidFill>
                <a:schemeClr val="bg1"/>
              </a:solidFill>
            </a:endParaRPr>
          </a:p>
        </p:txBody>
      </p:sp>
      <p:sp>
        <p:nvSpPr>
          <p:cNvPr id="114" name="직사각형 113"/>
          <p:cNvSpPr/>
          <p:nvPr/>
        </p:nvSpPr>
        <p:spPr>
          <a:xfrm>
            <a:off x="5359510" y="1385664"/>
            <a:ext cx="398879" cy="28680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5" name="직사각형 114"/>
          <p:cNvSpPr/>
          <p:nvPr/>
        </p:nvSpPr>
        <p:spPr>
          <a:xfrm>
            <a:off x="6527017" y="2369377"/>
            <a:ext cx="408195" cy="2903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3032" y="389796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6166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475648"/>
            <a:ext cx="9144000" cy="38235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드디어 집 타일이 하나 완성이 되었다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3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8262" y="1547399"/>
            <a:ext cx="2520280" cy="2339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33492" y="3665677"/>
            <a:ext cx="5985418" cy="14465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8800" dirty="0" smtClean="0">
                <a:solidFill>
                  <a:srgbClr val="FFC000"/>
                </a:solidFill>
              </a:rPr>
              <a:t>COMPLETE!</a:t>
            </a:r>
            <a:endParaRPr lang="ko-KR" altLang="en-US" sz="8800" dirty="0">
              <a:solidFill>
                <a:srgbClr val="FFC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219023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77564"/>
            <a:ext cx="9144000" cy="28043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이런식으로</a:t>
            </a:r>
            <a:r>
              <a:rPr lang="ko-KR" altLang="en-US" dirty="0" smtClean="0">
                <a:solidFill>
                  <a:schemeClr val="bg1"/>
                </a:solidFill>
              </a:rPr>
              <a:t> 집</a:t>
            </a:r>
            <a:r>
              <a:rPr lang="en-US" altLang="ko-KR" dirty="0" smtClean="0">
                <a:solidFill>
                  <a:schemeClr val="bg1"/>
                </a:solidFill>
              </a:rPr>
              <a:t>(Method)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308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36823" y="1048588"/>
            <a:ext cx="704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MyAdd</a:t>
            </a:r>
            <a:endParaRPr lang="ko-KR" altLang="en-US" sz="1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018828"/>
            <a:ext cx="947740" cy="8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475" y="2621832"/>
            <a:ext cx="961703" cy="94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33" y="3645024"/>
            <a:ext cx="2300138" cy="2256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2265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마을이 완성되었다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7688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마을은 얼마나 집이 </a:t>
            </a:r>
            <a:r>
              <a:rPr lang="ko-KR" altLang="en-US" dirty="0" smtClean="0">
                <a:solidFill>
                  <a:schemeClr val="bg1"/>
                </a:solidFill>
              </a:rPr>
              <a:t>많은가에 따라서 모양이 점점 크고 좋은 마을 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도시</a:t>
            </a:r>
            <a:r>
              <a:rPr lang="en-US" altLang="ko-KR" dirty="0" smtClean="0">
                <a:solidFill>
                  <a:schemeClr val="bg1"/>
                </a:solidFill>
              </a:rPr>
              <a:t>-&gt; </a:t>
            </a:r>
            <a:r>
              <a:rPr lang="ko-KR" altLang="en-US" dirty="0" smtClean="0">
                <a:solidFill>
                  <a:schemeClr val="bg1"/>
                </a:solidFill>
              </a:rPr>
              <a:t>나라로 </a:t>
            </a:r>
            <a:r>
              <a:rPr lang="ko-KR" altLang="en-US" dirty="0" err="1" smtClean="0">
                <a:solidFill>
                  <a:schemeClr val="bg1"/>
                </a:solidFill>
              </a:rPr>
              <a:t>클래스업</a:t>
            </a:r>
            <a:r>
              <a:rPr lang="ko-KR" altLang="en-US" dirty="0" smtClean="0">
                <a:solidFill>
                  <a:schemeClr val="bg1"/>
                </a:solidFill>
              </a:rPr>
              <a:t> 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58" y="2204864"/>
            <a:ext cx="643508" cy="6435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243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093296"/>
            <a:ext cx="9144000" cy="7647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bg1"/>
                </a:solidFill>
              </a:rPr>
              <a:t>마을은 얼마나 집이 많은가에 따라서 모양이 점점 크고 좋은 마을 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도시</a:t>
            </a:r>
            <a:r>
              <a:rPr lang="en-US" altLang="ko-KR" dirty="0">
                <a:solidFill>
                  <a:schemeClr val="bg1"/>
                </a:solidFill>
              </a:rPr>
              <a:t>-&gt; </a:t>
            </a:r>
            <a:r>
              <a:rPr lang="ko-KR" altLang="en-US" dirty="0">
                <a:solidFill>
                  <a:schemeClr val="bg1"/>
                </a:solidFill>
              </a:rPr>
              <a:t>나라로 </a:t>
            </a:r>
            <a:r>
              <a:rPr lang="ko-KR" altLang="en-US" dirty="0" err="1">
                <a:solidFill>
                  <a:schemeClr val="bg1"/>
                </a:solidFill>
              </a:rPr>
              <a:t>클래스업</a:t>
            </a:r>
            <a:r>
              <a:rPr lang="ko-KR" altLang="en-US" dirty="0">
                <a:solidFill>
                  <a:schemeClr val="bg1"/>
                </a:solidFill>
              </a:rPr>
              <a:t> 해간다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프로그램 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Key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smtClean="0"/>
              <a:t>멤버변수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모든 멤버변수는 </a:t>
            </a:r>
            <a:r>
              <a:rPr lang="en-US" altLang="ko-KR" sz="1600" dirty="0" smtClean="0"/>
              <a:t>private</a:t>
            </a:r>
            <a:r>
              <a:rPr lang="ko-KR" altLang="en-US" sz="1600" dirty="0" smtClean="0"/>
              <a:t>다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Method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en-US" altLang="ko-KR" sz="1600" dirty="0" smtClean="0"/>
              <a:t>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ko-KR" sz="1600" dirty="0" smtClean="0"/>
              <a:t>UI </a:t>
            </a:r>
            <a:r>
              <a:rPr lang="ko-KR" altLang="en-US" sz="1600" dirty="0" smtClean="0"/>
              <a:t>구성</a:t>
            </a: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개요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err="1" smtClean="0"/>
              <a:t>타일맵</a:t>
            </a:r>
            <a:r>
              <a:rPr lang="ko-KR" altLang="en-US" sz="1600" dirty="0" smtClean="0"/>
              <a:t> 기반이다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게임을 하는 느낌이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게임에 사용될 </a:t>
            </a:r>
            <a:r>
              <a:rPr lang="ko-KR" altLang="en-US" sz="1600" dirty="0" err="1" smtClean="0"/>
              <a:t>맵을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에디트하는</a:t>
            </a:r>
            <a:r>
              <a:rPr lang="ko-KR" altLang="en-US" sz="1600" dirty="0" smtClean="0"/>
              <a:t> 느낌으로 프로그램을 만들도록 한다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타일팔레트를 열어서 찍고 싶은 타일을 고른다</a:t>
            </a:r>
            <a:r>
              <a:rPr lang="en-US" altLang="ko-KR" sz="1600" dirty="0" smtClean="0"/>
              <a:t>.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사용자는 여러 타일들을 조합하여 하나의 함수를 만들고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이 함수들을 모아서 </a:t>
            </a:r>
            <a:r>
              <a:rPr lang="ko-KR" altLang="en-US" sz="1600" dirty="0" err="1" smtClean="0"/>
              <a:t>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 </a:t>
            </a:r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프로그램이 시작되면 </a:t>
            </a:r>
            <a:r>
              <a:rPr lang="ko-KR" altLang="en-US" sz="1600" dirty="0" err="1" smtClean="0"/>
              <a:t>메인노드</a:t>
            </a:r>
            <a:r>
              <a:rPr lang="en-US" altLang="ko-KR" sz="1600" dirty="0" smtClean="0"/>
              <a:t>(=</a:t>
            </a:r>
            <a:r>
              <a:rPr lang="ko-KR" altLang="en-US" sz="1600" dirty="0" smtClean="0"/>
              <a:t>가장 </a:t>
            </a:r>
            <a:r>
              <a:rPr lang="ko-KR" altLang="en-US" sz="1600" dirty="0" err="1" smtClean="0"/>
              <a:t>첫번째</a:t>
            </a:r>
            <a:r>
              <a:rPr lang="ko-KR" altLang="en-US" sz="1600" dirty="0" smtClean="0"/>
              <a:t> 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가 자동으로 </a:t>
            </a:r>
            <a:r>
              <a:rPr lang="ko-KR" altLang="en-US" sz="1600" dirty="0" err="1" smtClean="0"/>
              <a:t>인스턴스화</a:t>
            </a:r>
            <a:r>
              <a:rPr lang="ko-KR" altLang="en-US" sz="1600" dirty="0" smtClean="0"/>
              <a:t> 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r>
              <a:rPr lang="ko-KR" altLang="en-US" sz="1600" dirty="0" smtClean="0"/>
              <a:t>요소 소개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마을 </a:t>
            </a:r>
            <a:r>
              <a:rPr lang="en-US" altLang="ko-KR" sz="1600" dirty="0" smtClean="0"/>
              <a:t>== Node == </a:t>
            </a:r>
            <a:r>
              <a:rPr lang="ko-KR" altLang="en-US" sz="1600" dirty="0" smtClean="0"/>
              <a:t>클래스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</a:t>
            </a:r>
            <a:r>
              <a:rPr lang="en-US" altLang="ko-KR" sz="1600" dirty="0" smtClean="0"/>
              <a:t> == Method == </a:t>
            </a:r>
            <a:r>
              <a:rPr lang="ko-KR" altLang="en-US" sz="1600" dirty="0" err="1" smtClean="0"/>
              <a:t>메소드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집 안의 </a:t>
            </a:r>
            <a:r>
              <a:rPr lang="ko-KR" altLang="en-US" sz="1600" dirty="0" err="1" smtClean="0"/>
              <a:t>맵의</a:t>
            </a:r>
            <a:r>
              <a:rPr lang="ko-KR" altLang="en-US" sz="1600" dirty="0" smtClean="0"/>
              <a:t> 타일들 </a:t>
            </a:r>
            <a:r>
              <a:rPr lang="en-US" altLang="ko-KR" sz="1600" dirty="0" smtClean="0"/>
              <a:t>== Caller == </a:t>
            </a:r>
            <a:r>
              <a:rPr lang="ko-KR" altLang="en-US" sz="1600" dirty="0" smtClean="0"/>
              <a:t>함수호출</a:t>
            </a:r>
            <a:endParaRPr lang="en-US" altLang="ko-KR" sz="1600" dirty="0" smtClean="0"/>
          </a:p>
          <a:p>
            <a:pPr marL="1200150" lvl="2" indent="-285750">
              <a:buFont typeface="Arial" charset="0"/>
              <a:buChar char="•"/>
            </a:pPr>
            <a:r>
              <a:rPr lang="ko-KR" altLang="en-US" sz="1600" dirty="0" smtClean="0"/>
              <a:t>타일팔레트의 타일 </a:t>
            </a:r>
            <a:r>
              <a:rPr lang="en-US" altLang="ko-KR" sz="1600" dirty="0" smtClean="0"/>
              <a:t>== Module == </a:t>
            </a:r>
            <a:r>
              <a:rPr lang="ko-KR" altLang="en-US" sz="1600" dirty="0" smtClean="0"/>
              <a:t>함수의 </a:t>
            </a:r>
            <a:r>
              <a:rPr lang="ko-KR" altLang="en-US" sz="1600" dirty="0" err="1" smtClean="0"/>
              <a:t>정의부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플러그인</a:t>
            </a:r>
            <a:r>
              <a:rPr lang="en-US" altLang="ko-KR" sz="1600" dirty="0" smtClean="0"/>
              <a:t>)</a:t>
            </a:r>
          </a:p>
          <a:p>
            <a:pPr marL="742950" lvl="1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63183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25344"/>
            <a:ext cx="9144000" cy="33265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이렇게 여러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들을 완성해 나가면 프로그램이 완성된다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0528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MAP CHIP UI</a:t>
            </a:r>
          </a:p>
          <a:p>
            <a:pPr algn="ctr"/>
            <a:r>
              <a:rPr lang="en-US" altLang="ko-KR" dirty="0" smtClean="0"/>
              <a:t>~ </a:t>
            </a:r>
            <a:r>
              <a:rPr lang="ko-KR" altLang="en-US" dirty="0" smtClean="0"/>
              <a:t>핵심 아이디어 </a:t>
            </a:r>
            <a:r>
              <a:rPr lang="en-US" altLang="ko-KR" dirty="0" smtClean="0"/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273448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2778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04863"/>
            <a:ext cx="590351" cy="623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6" y="2516442"/>
            <a:ext cx="648072" cy="68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869160"/>
            <a:ext cx="775178" cy="7343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694" y="4035517"/>
            <a:ext cx="879971" cy="833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0" y="260648"/>
            <a:ext cx="9144000" cy="6597352"/>
          </a:xfrm>
          <a:prstGeom prst="rect">
            <a:avLst/>
          </a:prstGeom>
          <a:solidFill>
            <a:schemeClr val="tx1">
              <a:alpha val="7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467544" y="692696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 smtClean="0">
                <a:solidFill>
                  <a:schemeClr val="bg1"/>
                </a:solidFill>
              </a:rPr>
              <a:t>1.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뭐하는</a:t>
            </a:r>
            <a:r>
              <a:rPr lang="ko-KR" altLang="en-US" sz="3600" dirty="0" smtClean="0">
                <a:solidFill>
                  <a:schemeClr val="bg1"/>
                </a:solidFill>
              </a:rPr>
              <a:t> 타일인지 </a:t>
            </a:r>
            <a:r>
              <a:rPr lang="ko-KR" altLang="en-US" sz="3600" dirty="0" err="1" smtClean="0">
                <a:solidFill>
                  <a:schemeClr val="bg1"/>
                </a:solidFill>
              </a:rPr>
              <a:t>알기힘들다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39552" y="1700808"/>
            <a:ext cx="80648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chemeClr val="bg1"/>
                </a:solidFill>
              </a:rPr>
              <a:t>이 아이디어의 핵심은</a:t>
            </a:r>
            <a:r>
              <a:rPr lang="en-US" altLang="ko-KR" sz="2000" dirty="0" smtClean="0">
                <a:solidFill>
                  <a:schemeClr val="bg1"/>
                </a:solidFill>
              </a:rPr>
              <a:t>,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프로그래밍을 구현하겠다는 것이다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 형태는 기본적으로 순서도로 표현하는 것이며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이것은 다른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비주얼</a:t>
            </a:r>
            <a:r>
              <a:rPr lang="ko-KR" altLang="en-US" sz="2000" dirty="0" smtClean="0">
                <a:solidFill>
                  <a:schemeClr val="bg1"/>
                </a:solidFill>
              </a:rPr>
              <a:t> 프로그래밍과 크게 다르지 않다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 </a:t>
            </a:r>
            <a:r>
              <a:rPr lang="ko-KR" altLang="en-US" sz="2000" dirty="0" smtClean="0">
                <a:solidFill>
                  <a:schemeClr val="bg1"/>
                </a:solidFill>
                <a:sym typeface="Wingdings" pitchFamily="2" charset="2"/>
              </a:rPr>
              <a:t>이게 일단 문제점 </a:t>
            </a:r>
            <a:r>
              <a:rPr lang="en-US" altLang="ko-KR" sz="2000" dirty="0" smtClean="0">
                <a:solidFill>
                  <a:schemeClr val="bg1"/>
                </a:solidFill>
                <a:sym typeface="Wingdings" pitchFamily="2" charset="2"/>
              </a:rPr>
              <a:t>1.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그림이 차지하는 부피가 코드보다 양이 많기 때문에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잘못하다가는 더 한눈에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안들어오게</a:t>
            </a:r>
            <a:r>
              <a:rPr lang="ko-KR" altLang="en-US" sz="2000" dirty="0" smtClean="0">
                <a:solidFill>
                  <a:schemeClr val="bg1"/>
                </a:solidFill>
              </a:rPr>
              <a:t> 될 가능성도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또한 타일이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무슨 타일인지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를 직관적으로 알 수 있도록 되어 있어야 이 장점이 빛을 발한다</a:t>
            </a:r>
            <a:r>
              <a:rPr lang="en-US" altLang="ko-KR" sz="2000" dirty="0" smtClean="0">
                <a:solidFill>
                  <a:schemeClr val="bg1"/>
                </a:solidFill>
              </a:rPr>
              <a:t>. 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그러나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판타지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이기 때문에 표현이 곤란한 상황이 나타날 수 있다</a:t>
            </a:r>
            <a:r>
              <a:rPr lang="en-US" altLang="ko-KR" sz="2000" dirty="0" smtClean="0">
                <a:solidFill>
                  <a:schemeClr val="bg1"/>
                </a:solidFill>
              </a:rPr>
              <a:t>.</a:t>
            </a:r>
          </a:p>
          <a:p>
            <a:endParaRPr lang="en-US" altLang="ko-KR" sz="2000" dirty="0">
              <a:solidFill>
                <a:schemeClr val="bg1"/>
              </a:solidFill>
            </a:endParaRP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이를 테면 </a:t>
            </a:r>
            <a:r>
              <a:rPr lang="en-US" altLang="ko-KR" sz="2000" dirty="0" smtClean="0">
                <a:solidFill>
                  <a:schemeClr val="bg1"/>
                </a:solidFill>
              </a:rPr>
              <a:t>Add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경우</a:t>
            </a:r>
            <a:r>
              <a:rPr lang="en-US" altLang="ko-KR" sz="2000" dirty="0" smtClean="0">
                <a:solidFill>
                  <a:schemeClr val="bg1"/>
                </a:solidFill>
              </a:rPr>
              <a:t>, </a:t>
            </a:r>
            <a:r>
              <a:rPr lang="ko-KR" altLang="en-US" sz="2000" dirty="0" smtClean="0">
                <a:solidFill>
                  <a:schemeClr val="bg1"/>
                </a:solidFill>
              </a:rPr>
              <a:t>기존 게임의 무슨 타일로 표현을 해야 할까</a:t>
            </a:r>
            <a:r>
              <a:rPr lang="en-US" altLang="ko-KR" sz="2000" dirty="0" smtClean="0">
                <a:solidFill>
                  <a:schemeClr val="bg1"/>
                </a:solidFill>
              </a:rPr>
              <a:t>?</a:t>
            </a:r>
          </a:p>
          <a:p>
            <a:r>
              <a:rPr lang="ko-KR" altLang="en-US" sz="2000" dirty="0" smtClean="0">
                <a:solidFill>
                  <a:schemeClr val="bg1"/>
                </a:solidFill>
              </a:rPr>
              <a:t>만약 디자인 </a:t>
            </a:r>
            <a:r>
              <a:rPr lang="ko-KR" altLang="en-US" sz="2000" dirty="0" err="1" smtClean="0">
                <a:solidFill>
                  <a:schemeClr val="bg1"/>
                </a:solidFill>
              </a:rPr>
              <a:t>컨셉이</a:t>
            </a:r>
            <a:r>
              <a:rPr lang="ko-KR" altLang="en-US" sz="2000" dirty="0" smtClean="0">
                <a:solidFill>
                  <a:schemeClr val="bg1"/>
                </a:solidFill>
              </a:rPr>
              <a:t> </a:t>
            </a:r>
            <a:r>
              <a:rPr lang="en-US" altLang="ko-KR" sz="2000" dirty="0" smtClean="0">
                <a:solidFill>
                  <a:schemeClr val="bg1"/>
                </a:solidFill>
              </a:rPr>
              <a:t>“</a:t>
            </a:r>
            <a:r>
              <a:rPr lang="ko-KR" altLang="en-US" sz="2000" dirty="0" smtClean="0">
                <a:solidFill>
                  <a:schemeClr val="bg1"/>
                </a:solidFill>
              </a:rPr>
              <a:t>컴퓨터 내부</a:t>
            </a:r>
            <a:r>
              <a:rPr lang="en-US" altLang="ko-KR" sz="2000" dirty="0" smtClean="0">
                <a:solidFill>
                  <a:schemeClr val="bg1"/>
                </a:solidFill>
              </a:rPr>
              <a:t>”</a:t>
            </a:r>
            <a:r>
              <a:rPr lang="ko-KR" altLang="en-US" sz="2000" dirty="0" smtClean="0">
                <a:solidFill>
                  <a:schemeClr val="bg1"/>
                </a:solidFill>
              </a:rPr>
              <a:t>일 경우에는 </a:t>
            </a:r>
            <a:r>
              <a:rPr lang="en-US" altLang="ko-KR" sz="2000" dirty="0" smtClean="0">
                <a:solidFill>
                  <a:schemeClr val="bg1"/>
                </a:solidFill>
              </a:rPr>
              <a:t>ALU</a:t>
            </a:r>
            <a:r>
              <a:rPr lang="ko-KR" altLang="en-US" sz="2000" dirty="0" smtClean="0">
                <a:solidFill>
                  <a:schemeClr val="bg1"/>
                </a:solidFill>
              </a:rPr>
              <a:t>같은 걸 쓰던가 </a:t>
            </a:r>
            <a:r>
              <a:rPr lang="en-US" altLang="ko-KR" sz="2000" dirty="0" smtClean="0">
                <a:solidFill>
                  <a:schemeClr val="bg1"/>
                </a:solidFill>
              </a:rPr>
              <a:t>+ </a:t>
            </a:r>
            <a:r>
              <a:rPr lang="ko-KR" altLang="en-US" sz="2000" dirty="0" smtClean="0">
                <a:solidFill>
                  <a:schemeClr val="bg1"/>
                </a:solidFill>
              </a:rPr>
              <a:t>기호를 쓰던가 할 수 있겠지만</a:t>
            </a:r>
            <a:r>
              <a:rPr lang="en-US" altLang="ko-KR" sz="2000" dirty="0" smtClean="0">
                <a:solidFill>
                  <a:schemeClr val="bg1"/>
                </a:solidFill>
              </a:rPr>
              <a:t>..</a:t>
            </a:r>
          </a:p>
          <a:p>
            <a:endParaRPr lang="ko-KR" alt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00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여기에</a:t>
            </a:r>
            <a:r>
              <a:rPr lang="en-US" altLang="ko-KR" dirty="0" smtClean="0">
                <a:solidFill>
                  <a:schemeClr val="bg1"/>
                </a:solidFill>
              </a:rPr>
              <a:t> </a:t>
            </a:r>
            <a:r>
              <a:rPr lang="ko-KR" altLang="en-US" dirty="0" smtClean="0">
                <a:solidFill>
                  <a:schemeClr val="bg1"/>
                </a:solidFill>
              </a:rPr>
              <a:t>설명이 적혀진다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ko-KR" altLang="en-US" sz="1600" dirty="0" smtClean="0"/>
              <a:t>순서</a:t>
            </a:r>
            <a:endParaRPr lang="en-US" altLang="ko-KR" sz="1600" dirty="0" smtClean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새로운 스크립트를 생성하면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월드맵이</a:t>
            </a:r>
            <a:r>
              <a:rPr lang="ko-KR" altLang="en-US" sz="1600" dirty="0" smtClean="0"/>
              <a:t> 텅 비어있다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사용자는 새로운 마을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클래스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만든다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마을에는 집이 아무것도 없다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</a:t>
            </a:r>
            <a:r>
              <a:rPr lang="en-US" altLang="ko-KR" sz="1600" dirty="0" smtClean="0"/>
              <a:t>(=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하나 짓기로 한다</a:t>
            </a:r>
            <a:r>
              <a:rPr lang="en-US" altLang="ko-KR" sz="1600" dirty="0" smtClean="0"/>
              <a:t>. </a:t>
            </a:r>
            <a:r>
              <a:rPr lang="ko-KR" altLang="en-US" sz="1600" dirty="0" smtClean="0"/>
              <a:t>집의 </a:t>
            </a:r>
            <a:r>
              <a:rPr lang="ko-KR" altLang="en-US" sz="1600" dirty="0" err="1" smtClean="0"/>
              <a:t>맵으로</a:t>
            </a:r>
            <a:r>
              <a:rPr lang="ko-KR" altLang="en-US" sz="1600" dirty="0" smtClean="0"/>
              <a:t> 이동한다</a:t>
            </a:r>
            <a:r>
              <a:rPr lang="en-US" altLang="ko-KR" sz="1600" dirty="0" smtClean="0"/>
              <a:t>.</a:t>
            </a:r>
            <a:endParaRPr lang="en-US" altLang="ko-KR" sz="1600" dirty="0"/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집 </a:t>
            </a:r>
            <a:r>
              <a:rPr lang="ko-KR" altLang="en-US" sz="1600" dirty="0" err="1" smtClean="0"/>
              <a:t>맵에서</a:t>
            </a:r>
            <a:r>
              <a:rPr lang="ko-KR" altLang="en-US" sz="1600" dirty="0" smtClean="0"/>
              <a:t> 타일을 찍기 위해 타일 팔레트를 연다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 팔레트에서 원하는 타일을 선택하고 닫는다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타일을 배치하고 </a:t>
            </a:r>
            <a:r>
              <a:rPr lang="ko-KR" altLang="en-US" sz="1600" dirty="0" err="1" smtClean="0"/>
              <a:t>로직을</a:t>
            </a:r>
            <a:r>
              <a:rPr lang="ko-KR" altLang="en-US" sz="1600" dirty="0" smtClean="0"/>
              <a:t> 수정한다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하나의 타일은 하나의 </a:t>
            </a:r>
            <a:r>
              <a:rPr lang="en-US" altLang="ko-KR" sz="1600" dirty="0" smtClean="0"/>
              <a:t>“</a:t>
            </a:r>
            <a:r>
              <a:rPr lang="ko-KR" altLang="en-US" sz="1600" dirty="0" smtClean="0"/>
              <a:t>함수호출</a:t>
            </a:r>
            <a:r>
              <a:rPr lang="en-US" altLang="ko-KR" sz="1600" dirty="0" smtClean="0"/>
              <a:t>”</a:t>
            </a:r>
            <a:r>
              <a:rPr lang="ko-KR" altLang="en-US" sz="1600" dirty="0" smtClean="0"/>
              <a:t>과 같다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따라서 하나의 타일은</a:t>
            </a:r>
            <a:r>
              <a:rPr lang="en-US" altLang="ko-KR" sz="1600" dirty="0" smtClean="0"/>
              <a:t>, INPUT, OUTPUT(</a:t>
            </a:r>
            <a:r>
              <a:rPr lang="ko-KR" altLang="en-US" sz="1600" dirty="0" err="1" smtClean="0"/>
              <a:t>반환값</a:t>
            </a:r>
            <a:r>
              <a:rPr lang="en-US" altLang="ko-KR" sz="1600" dirty="0" smtClean="0"/>
              <a:t>), </a:t>
            </a:r>
            <a:r>
              <a:rPr lang="ko-KR" altLang="en-US" sz="1600" dirty="0" err="1" smtClean="0"/>
              <a:t>함수정의부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3</a:t>
            </a:r>
            <a:r>
              <a:rPr lang="ko-KR" altLang="en-US" sz="1600" dirty="0" smtClean="0"/>
              <a:t>개의 값을 갖는다</a:t>
            </a:r>
            <a:r>
              <a:rPr lang="en-US" altLang="ko-KR" sz="1600" dirty="0" smtClean="0"/>
              <a:t>.</a:t>
            </a:r>
          </a:p>
          <a:p>
            <a:pPr marL="1257300" lvl="2" indent="-342900">
              <a:buAutoNum type="arabicPeriod"/>
            </a:pPr>
            <a:r>
              <a:rPr lang="ko-KR" altLang="en-US" sz="1600" dirty="0" smtClean="0"/>
              <a:t>사용자는 </a:t>
            </a:r>
            <a:r>
              <a:rPr lang="ko-KR" altLang="en-US" sz="1600" dirty="0" err="1" smtClean="0"/>
              <a:t>방금배치한</a:t>
            </a:r>
            <a:r>
              <a:rPr lang="ko-KR" altLang="en-US" sz="1600" dirty="0" smtClean="0"/>
              <a:t> 타일의 타일속성화면에 들어가서 </a:t>
            </a:r>
            <a:r>
              <a:rPr lang="en-US" altLang="ko-KR" sz="1600" dirty="0" smtClean="0"/>
              <a:t>INPUT</a:t>
            </a:r>
            <a:r>
              <a:rPr lang="ko-KR" altLang="en-US" sz="1600" dirty="0" smtClean="0"/>
              <a:t>과 </a:t>
            </a:r>
            <a:r>
              <a:rPr lang="en-US" altLang="ko-KR" sz="1600" dirty="0" smtClean="0"/>
              <a:t>OUTPUT</a:t>
            </a:r>
            <a:r>
              <a:rPr lang="ko-KR" altLang="en-US" sz="1600" dirty="0" smtClean="0"/>
              <a:t>을 채워줘야 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완성된 타일이 하나하나 모여가면서 집</a:t>
            </a:r>
            <a:r>
              <a:rPr lang="en-US" altLang="ko-KR" sz="1600" dirty="0" smtClean="0"/>
              <a:t>(</a:t>
            </a:r>
            <a:r>
              <a:rPr lang="ko-KR" altLang="en-US" sz="1600" dirty="0" err="1" smtClean="0"/>
              <a:t>메소드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이렇게 집을 하나 다지어가면서 마을을 완성한다</a:t>
            </a:r>
            <a:r>
              <a:rPr lang="en-US" altLang="ko-KR" sz="1600" dirty="0" smtClean="0"/>
              <a:t>.</a:t>
            </a:r>
          </a:p>
          <a:p>
            <a:pPr marL="800100" lvl="1" indent="-342900">
              <a:buAutoNum type="arabicPeriod"/>
            </a:pPr>
            <a:r>
              <a:rPr lang="ko-KR" altLang="en-US" sz="1600" dirty="0" smtClean="0"/>
              <a:t>완성된 마을들이 모여서 하나의 프로그램이 완성된다</a:t>
            </a:r>
            <a:r>
              <a:rPr lang="en-US" altLang="ko-KR" sz="1600" dirty="0" smtClean="0"/>
              <a:t>.</a:t>
            </a:r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0664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스크립트를 생성하면 </a:t>
            </a:r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</a:t>
            </a:r>
            <a:r>
              <a:rPr lang="ko-KR" altLang="en-US" dirty="0" err="1" smtClean="0">
                <a:solidFill>
                  <a:schemeClr val="bg1"/>
                </a:solidFill>
              </a:rPr>
              <a:t>월드맵이</a:t>
            </a:r>
            <a:r>
              <a:rPr lang="ko-KR" altLang="en-US" dirty="0" smtClean="0">
                <a:solidFill>
                  <a:schemeClr val="bg1"/>
                </a:solidFill>
              </a:rPr>
              <a:t> 나온다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855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새로운 마을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smtClean="0">
                <a:solidFill>
                  <a:schemeClr val="bg1"/>
                </a:solidFill>
              </a:rPr>
              <a:t>클래스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를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편집하기 위해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0" name="Picture 6" descr="http://3.bp.blogspot.com/-ph6zkl5NuZk/T3c-GXbfeWI/AAAAAAAABLs/uPQvZlggOsc/s1600/nes-world-ma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60648"/>
            <a:ext cx="9144000" cy="6336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3780" y="2204864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8823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마을에는 어떠한 집</a:t>
            </a:r>
            <a:r>
              <a:rPr lang="en-US" altLang="ko-KR" dirty="0" smtClean="0">
                <a:solidFill>
                  <a:schemeClr val="bg1"/>
                </a:solidFill>
              </a:rPr>
              <a:t>(</a:t>
            </a:r>
            <a:r>
              <a:rPr lang="ko-KR" altLang="en-US" dirty="0" err="1" smtClean="0">
                <a:solidFill>
                  <a:schemeClr val="bg1"/>
                </a:solidFill>
              </a:rPr>
              <a:t>메소드</a:t>
            </a:r>
            <a:r>
              <a:rPr lang="en-US" altLang="ko-KR" dirty="0" smtClean="0">
                <a:solidFill>
                  <a:schemeClr val="bg1"/>
                </a:solidFill>
              </a:rPr>
              <a:t>)</a:t>
            </a:r>
            <a:r>
              <a:rPr lang="ko-KR" altLang="en-US" dirty="0" smtClean="0">
                <a:solidFill>
                  <a:schemeClr val="bg1"/>
                </a:solidFill>
              </a:rPr>
              <a:t>도 없다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286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smtClean="0">
                <a:solidFill>
                  <a:schemeClr val="bg1"/>
                </a:solidFill>
              </a:rPr>
              <a:t>집을 하나 만들고</a:t>
            </a:r>
            <a:r>
              <a:rPr lang="en-US" altLang="ko-KR" dirty="0" smtClean="0">
                <a:solidFill>
                  <a:schemeClr val="bg1"/>
                </a:solidFill>
              </a:rPr>
              <a:t>, </a:t>
            </a:r>
            <a:r>
              <a:rPr lang="ko-KR" altLang="en-US" dirty="0" smtClean="0">
                <a:solidFill>
                  <a:schemeClr val="bg1"/>
                </a:solidFill>
              </a:rPr>
              <a:t>편집에 들어간다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2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292" y="306621"/>
            <a:ext cx="958968" cy="89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418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bg1"/>
                </a:solidFill>
              </a:rPr>
              <a:t>MAPCHIP UI - WORLDMAP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260648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endParaRPr lang="en-US" altLang="ko-KR" sz="1600" dirty="0" smtClean="0"/>
          </a:p>
          <a:p>
            <a:pPr marL="742950" lvl="1" indent="-285750">
              <a:buFont typeface="Arial" charset="0"/>
              <a:buChar char="•"/>
            </a:pPr>
            <a:endParaRPr lang="ko-KR" altLang="en-US" sz="1600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8464" y="413048"/>
            <a:ext cx="331863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53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27210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260648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233315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222754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26444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659726"/>
            <a:ext cx="98318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267118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265972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2632393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2621832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" y="50549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6301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5080825"/>
            <a:ext cx="1000128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02" y="508172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202" y="5070264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58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402" y="5042931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5032370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355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146227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1450810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1423477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1412916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566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200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79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501" y="388336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01" y="3871909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7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301" y="3844576"/>
            <a:ext cx="971600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863" y="3834015"/>
            <a:ext cx="1364035" cy="122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924" y="62703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676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6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76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8876" y="6285668"/>
            <a:ext cx="974701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8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577" y="629712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9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177" y="6285668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0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67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1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8377" y="6258335"/>
            <a:ext cx="971600" cy="560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0939" y="6247774"/>
            <a:ext cx="1383061" cy="634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0" y="6597352"/>
            <a:ext cx="9144000" cy="2606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 smtClean="0">
                <a:solidFill>
                  <a:schemeClr val="bg1"/>
                </a:solidFill>
              </a:rPr>
              <a:t>텅빈</a:t>
            </a:r>
            <a:r>
              <a:rPr lang="ko-KR" altLang="en-US" dirty="0" smtClean="0">
                <a:solidFill>
                  <a:schemeClr val="bg1"/>
                </a:solidFill>
              </a:rPr>
              <a:t> 집 </a:t>
            </a:r>
            <a:r>
              <a:rPr lang="ko-KR" altLang="en-US" dirty="0" err="1" smtClean="0">
                <a:solidFill>
                  <a:schemeClr val="bg1"/>
                </a:solidFill>
              </a:rPr>
              <a:t>맵에서</a:t>
            </a:r>
            <a:r>
              <a:rPr lang="ko-KR" altLang="en-US" dirty="0" smtClean="0">
                <a:solidFill>
                  <a:schemeClr val="bg1"/>
                </a:solidFill>
              </a:rPr>
              <a:t> 시작한다</a:t>
            </a:r>
            <a:r>
              <a:rPr lang="en-US" altLang="ko-KR" dirty="0" smtClean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123619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124143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125652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125671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126798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123455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121304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699" y="223620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0725" y="224144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8740" y="225653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02" y="2256721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992" y="2267995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007" y="223456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11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962" y="2213057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701" y="322262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727" y="322785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742" y="324295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004" y="32431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94" y="3254412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9009" y="3220983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4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213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9964" y="319947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6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10" y="4230546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236" y="423578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8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5251" y="425087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513" y="4251064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0503" y="4262338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18" y="4228909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722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473" y="4207400"/>
            <a:ext cx="978015" cy="1009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16193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1046</Words>
  <Application>Microsoft Office PowerPoint</Application>
  <PresentationFormat>화면 슬라이드 쇼(4:3)</PresentationFormat>
  <Paragraphs>170</Paragraphs>
  <Slides>33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40</cp:revision>
  <dcterms:created xsi:type="dcterms:W3CDTF">2016-12-12T03:06:23Z</dcterms:created>
  <dcterms:modified xsi:type="dcterms:W3CDTF">2016-12-15T03:17:41Z</dcterms:modified>
</cp:coreProperties>
</file>