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C5BB3-9D61-4F30-A974-50D7B94B4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EDF9A-2E71-47A8-8683-024AF7DD7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6D0DC-E88B-4985-975B-1BF552A9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DDD31-2A97-434D-8C08-E4DE8F54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84948-14D8-49EC-B1E6-1F253932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7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A1757-88AA-4E98-9FBD-EDD71AA6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5B70A-F5E5-4799-904F-1737B9C3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219B9-05B0-4940-AF98-6D7B1376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C7C3C-BFBA-4E03-BB61-A2E0C5A4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8D199-1782-4A87-A840-EAD53EC4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E4707-56FE-4AAA-A478-814BA1B06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04D1E-0AC6-4F9B-A9CA-164FD27FF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B9CC0-BABE-4B50-A81F-2F46B21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2D5C9-6FD0-41DC-9BF7-A399BA0B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A07E-D8B4-484E-8948-3227F171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1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5B3-5350-4CC8-8353-8930AF38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F3C6F-3741-4185-BC5D-7820DC81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2DF2C-5668-4131-B003-AAA61B75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7E8F7-EAF5-4FD6-AEEF-6567EF83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AE077-AA90-41E6-B7B3-4E194BE2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4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130D1-B500-4B76-A98C-61047ECE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37419-AFC8-43B9-9E85-ED647822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EACD-4D54-4B82-BBB6-C398C7FD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FFB29-5B4C-4620-83E9-EF7EC68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E965B-7D03-4BA6-909D-2655C0AD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7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893F0-5613-46AE-B733-10E27507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76BD5-F250-4DCE-8455-B27085E74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57BD1-E95C-408F-B6D3-E04C5A83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B96F9-6CB0-413E-A2EF-44954B21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A4CB4-202E-4FB1-9193-24D68FA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13AA0-D1EA-4F01-9762-96899397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3588-E7DC-465B-9373-84698D25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245A5-B610-4D69-984E-DC0F38B2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4E723-4AF2-490B-8AFA-069D8459C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B902EE-A500-4F5B-9108-559A5F1A4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7EA984-10F0-4083-B1E3-7D7AAA05D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DF60E7-2596-446D-8B15-60753D50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0D1949-C6DE-482A-A3CA-1E87CD4B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683274-E678-4C8C-B21B-691D9EC6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45D24-3638-4701-A8B5-851E151D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5AA0AC-FA2D-43F5-8943-7C761FA1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AC230-8A29-4878-B76F-B55254C4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BBA3-585D-4145-85B0-EE8F8A80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4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6B7E09-5ECA-48B4-87FB-5B91E9DA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E2855-3200-45D2-8ADF-C750F2D7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7AD169-9FA1-4C68-B0E9-7179501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4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B97C-63D2-49C7-86D2-44A4A984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1F129-8AE4-49A2-9A84-65F6FFEE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70B43-55F3-4ECE-BC64-7C17F4B03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ECAB0-6EB2-4D45-B6E2-EECA461E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180DF-6568-4941-B50D-2C568A3A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53EF9-2D3F-42C1-AB2F-0D1008F9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1C4F6-83D7-43F6-A667-BC9C1A24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D6EEE8-2C9D-415B-A47A-6BE0FF2FD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1F3D9-EFB4-4BA0-9684-4B4510AFB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86964-C91D-4F3D-918C-D50BD0B2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E6E3A-59C0-4577-8415-A8E61342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270B8-5DFF-47DB-A46C-21E6A3C1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4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969C01-0D62-4988-B350-BFBFE56F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48D9-5430-44EE-BE5C-400CFAC94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BBC60-2FC1-46D4-90DE-07DC9B2B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498D-3420-4C5F-89F5-9282747BAF3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3E99A-154F-4F8E-98E2-248F1F11F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28C06-20AE-4F0A-BDCD-618F0B164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0EE5-AA41-44AE-9E6A-D104CB6C7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5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91A4B-6B51-4F6E-9973-EAB36E4F2EE8}"/>
              </a:ext>
            </a:extLst>
          </p:cNvPr>
          <p:cNvSpPr txBox="1"/>
          <p:nvPr/>
        </p:nvSpPr>
        <p:spPr>
          <a:xfrm>
            <a:off x="2615711" y="123835"/>
            <a:ext cx="7876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749A"/>
                </a:solidFill>
                <a:effectLst/>
                <a:latin typeface="PT Serif" panose="020A0603040505020204" pitchFamily="18" charset="0"/>
              </a:rPr>
              <a:t>Combining Smart Factors Momentum and Market Portfolio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189D3F-9C87-4502-AA26-99A2D1A6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5" y="684020"/>
            <a:ext cx="10427470" cy="54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CC7708-57B4-4EF2-B858-D03C2B2E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4" y="549442"/>
            <a:ext cx="10299032" cy="575911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21ABB94-BA89-4628-9A54-7BEC1BF9422B}"/>
              </a:ext>
            </a:extLst>
          </p:cNvPr>
          <p:cNvSpPr/>
          <p:nvPr/>
        </p:nvSpPr>
        <p:spPr>
          <a:xfrm>
            <a:off x="8968154" y="1899138"/>
            <a:ext cx="1749670" cy="1749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06497F-29E3-44A6-A040-65BF94CAB4C0}"/>
              </a:ext>
            </a:extLst>
          </p:cNvPr>
          <p:cNvSpPr/>
          <p:nvPr/>
        </p:nvSpPr>
        <p:spPr>
          <a:xfrm>
            <a:off x="3933093" y="1831731"/>
            <a:ext cx="2370992" cy="23709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0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2178E1-35A9-45F2-B78C-F2DCE05A2E6D}"/>
              </a:ext>
            </a:extLst>
          </p:cNvPr>
          <p:cNvSpPr/>
          <p:nvPr/>
        </p:nvSpPr>
        <p:spPr>
          <a:xfrm>
            <a:off x="193430" y="1169376"/>
            <a:ext cx="1758462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Universe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코스피</a:t>
            </a:r>
            <a:r>
              <a:rPr lang="en-US" altLang="ko-KR" dirty="0"/>
              <a:t>/</a:t>
            </a:r>
            <a:r>
              <a:rPr lang="ko-KR" altLang="en-US" dirty="0"/>
              <a:t>코스닥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99A23-33BC-4278-9302-A3561AF11844}"/>
              </a:ext>
            </a:extLst>
          </p:cNvPr>
          <p:cNvSpPr/>
          <p:nvPr/>
        </p:nvSpPr>
        <p:spPr>
          <a:xfrm>
            <a:off x="2453052" y="1169376"/>
            <a:ext cx="2787163" cy="475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Factor</a:t>
            </a:r>
            <a:r>
              <a:rPr lang="ko-KR" altLang="en-US" sz="1600" dirty="0"/>
              <a:t> 전략에 따른 수익률 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A5FBF-745E-4B1B-B22A-96E8E52AE3CA}"/>
              </a:ext>
            </a:extLst>
          </p:cNvPr>
          <p:cNvSpPr/>
          <p:nvPr/>
        </p:nvSpPr>
        <p:spPr>
          <a:xfrm>
            <a:off x="356088" y="182000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삼성전자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4FFC2-B1E2-407B-9175-AD39FD335770}"/>
              </a:ext>
            </a:extLst>
          </p:cNvPr>
          <p:cNvSpPr/>
          <p:nvPr/>
        </p:nvSpPr>
        <p:spPr>
          <a:xfrm>
            <a:off x="356088" y="2294793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하이닉스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19EC1-7FA8-4CE6-9603-DE60BFAEFC49}"/>
              </a:ext>
            </a:extLst>
          </p:cNvPr>
          <p:cNvSpPr/>
          <p:nvPr/>
        </p:nvSpPr>
        <p:spPr>
          <a:xfrm>
            <a:off x="356088" y="276957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1AE384-44C6-40F5-9993-4DE031F135C2}"/>
              </a:ext>
            </a:extLst>
          </p:cNvPr>
          <p:cNvSpPr/>
          <p:nvPr/>
        </p:nvSpPr>
        <p:spPr>
          <a:xfrm>
            <a:off x="2615711" y="182000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Asset Growth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CC832-626C-4A25-BCE2-78E4733D72DE}"/>
              </a:ext>
            </a:extLst>
          </p:cNvPr>
          <p:cNvSpPr/>
          <p:nvPr/>
        </p:nvSpPr>
        <p:spPr>
          <a:xfrm>
            <a:off x="2615711" y="2294793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Beta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D803C3-07E5-4ED9-B873-94DEDFCC751F}"/>
              </a:ext>
            </a:extLst>
          </p:cNvPr>
          <p:cNvSpPr/>
          <p:nvPr/>
        </p:nvSpPr>
        <p:spPr>
          <a:xfrm>
            <a:off x="2615711" y="2769577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Book/Price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7179FC-6EE4-43A3-B86D-FF05996B8D24}"/>
              </a:ext>
            </a:extLst>
          </p:cNvPr>
          <p:cNvSpPr/>
          <p:nvPr/>
        </p:nvSpPr>
        <p:spPr>
          <a:xfrm>
            <a:off x="2615711" y="3208420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CF/Price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3FB8C3-0368-44D1-84AE-B20DCAC47585}"/>
              </a:ext>
            </a:extLst>
          </p:cNvPr>
          <p:cNvSpPr/>
          <p:nvPr/>
        </p:nvSpPr>
        <p:spPr>
          <a:xfrm>
            <a:off x="2615711" y="3647263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Debt Paydown Yield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AF9074-62C3-4869-917C-8FC7C47EBBFD}"/>
              </a:ext>
            </a:extLst>
          </p:cNvPr>
          <p:cNvSpPr/>
          <p:nvPr/>
        </p:nvSpPr>
        <p:spPr>
          <a:xfrm>
            <a:off x="2615711" y="4086106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Dividend/Price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08CDB-4A2B-42E2-B6D0-4A92989CD3CE}"/>
              </a:ext>
            </a:extLst>
          </p:cNvPr>
          <p:cNvSpPr/>
          <p:nvPr/>
        </p:nvSpPr>
        <p:spPr>
          <a:xfrm>
            <a:off x="2615711" y="4567217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1B7446-000F-485B-AC67-0EE6641055C0}"/>
              </a:ext>
            </a:extLst>
          </p:cNvPr>
          <p:cNvSpPr/>
          <p:nvPr/>
        </p:nvSpPr>
        <p:spPr>
          <a:xfrm>
            <a:off x="2615711" y="5048328"/>
            <a:ext cx="1433146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Volatility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849ED-E71D-431C-B69D-DF005649ED20}"/>
              </a:ext>
            </a:extLst>
          </p:cNvPr>
          <p:cNvSpPr txBox="1"/>
          <p:nvPr/>
        </p:nvSpPr>
        <p:spPr>
          <a:xfrm>
            <a:off x="2615711" y="123835"/>
            <a:ext cx="7876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749A"/>
                </a:solidFill>
                <a:effectLst/>
                <a:latin typeface="PT Serif" panose="020A0603040505020204" pitchFamily="18" charset="0"/>
              </a:rPr>
              <a:t>Combining Smart Factors Momentum and Market Portfolio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9106C0-7D3B-4D4B-8735-2E8CA8FD2CD4}"/>
              </a:ext>
            </a:extLst>
          </p:cNvPr>
          <p:cNvSpPr/>
          <p:nvPr/>
        </p:nvSpPr>
        <p:spPr>
          <a:xfrm>
            <a:off x="2537678" y="735131"/>
            <a:ext cx="2617910" cy="30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Month t, Factor 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D7802A6-3AFA-4524-A3EB-F132B6CEDF57}"/>
                  </a:ext>
                </a:extLst>
              </p:cNvPr>
              <p:cNvSpPr/>
              <p:nvPr/>
            </p:nvSpPr>
            <p:spPr>
              <a:xfrm>
                <a:off x="4299284" y="1820008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D7802A6-3AFA-4524-A3EB-F132B6CED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1820008"/>
                <a:ext cx="703539" cy="386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D67F87-CB10-4AF9-AB02-28E47003FD6D}"/>
                  </a:ext>
                </a:extLst>
              </p:cNvPr>
              <p:cNvSpPr/>
              <p:nvPr/>
            </p:nvSpPr>
            <p:spPr>
              <a:xfrm>
                <a:off x="4299284" y="2294793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D67F87-CB10-4AF9-AB02-28E47003F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2294793"/>
                <a:ext cx="703539" cy="386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01DC1BE-A5B7-4DF6-AD09-E1AF5D694CDC}"/>
                  </a:ext>
                </a:extLst>
              </p:cNvPr>
              <p:cNvSpPr/>
              <p:nvPr/>
            </p:nvSpPr>
            <p:spPr>
              <a:xfrm>
                <a:off x="4299284" y="2769577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01DC1BE-A5B7-4DF6-AD09-E1AF5D694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2769577"/>
                <a:ext cx="703539" cy="386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5BDB696-D236-4061-B02A-06B0DAEBC547}"/>
                  </a:ext>
                </a:extLst>
              </p:cNvPr>
              <p:cNvSpPr/>
              <p:nvPr/>
            </p:nvSpPr>
            <p:spPr>
              <a:xfrm>
                <a:off x="4299284" y="5048328"/>
                <a:ext cx="703539" cy="3868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5BDB696-D236-4061-B02A-06B0DAEBC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84" y="5048328"/>
                <a:ext cx="703539" cy="386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B0B83F5C-73E7-4F03-959F-C18C92188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3439" y="1535799"/>
            <a:ext cx="5593130" cy="69706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0DEB978-2039-42C5-AE50-72081E787B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1787" y="2343713"/>
            <a:ext cx="4852412" cy="177527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5BF586D-B43A-401B-B49F-7F28B36650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0674" y="4226107"/>
            <a:ext cx="4255370" cy="1376205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F741A0D-F5F6-46D9-82E3-9DFDA6C0B6B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51892" y="3547695"/>
            <a:ext cx="501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53120A-D2A4-4DC7-A309-7B8E95E4AAFA}"/>
              </a:ext>
            </a:extLst>
          </p:cNvPr>
          <p:cNvSpPr/>
          <p:nvPr/>
        </p:nvSpPr>
        <p:spPr>
          <a:xfrm>
            <a:off x="5935579" y="1169376"/>
            <a:ext cx="5850465" cy="47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23AF1EE-9E49-493B-AA08-314B7D0F0802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5240215" y="3547695"/>
            <a:ext cx="69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ABEBE-1850-44D3-91C2-100C524FDA2B}"/>
              </a:ext>
            </a:extLst>
          </p:cNvPr>
          <p:cNvSpPr txBox="1"/>
          <p:nvPr/>
        </p:nvSpPr>
        <p:spPr>
          <a:xfrm>
            <a:off x="529390" y="426461"/>
            <a:ext cx="296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기타 전략들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E59E57-F586-4685-97B6-E62C5FD1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8" y="1052393"/>
            <a:ext cx="4275033" cy="25089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72EE4-3370-4D84-BBE0-E06D4DFD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5" y="3458345"/>
            <a:ext cx="6608626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405093-B943-44C9-8828-AD9EC571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5" y="3948901"/>
            <a:ext cx="4749678" cy="7286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E40AEA-3629-49D9-BF08-5827E4FEB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40" y="4515461"/>
            <a:ext cx="6648873" cy="7286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58EE48-5CA6-4A8D-807D-5FF760AD0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14" y="5244105"/>
            <a:ext cx="5593130" cy="69706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F56D17-9A81-4C0B-8745-2E458CF1F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0294" y="240403"/>
            <a:ext cx="7761706" cy="31419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81E400-6D28-41E2-805C-D328F7A92532}"/>
              </a:ext>
            </a:extLst>
          </p:cNvPr>
          <p:cNvSpPr txBox="1"/>
          <p:nvPr/>
        </p:nvSpPr>
        <p:spPr>
          <a:xfrm>
            <a:off x="8103505" y="3579569"/>
            <a:ext cx="38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해보니 </a:t>
            </a:r>
            <a:r>
              <a:rPr lang="en-US" altLang="ko-KR" dirty="0"/>
              <a:t>Return(</a:t>
            </a:r>
            <a:r>
              <a:rPr lang="ko-KR" altLang="en-US" dirty="0"/>
              <a:t>연율화</a:t>
            </a:r>
            <a:r>
              <a:rPr lang="en-US" altLang="ko-KR" dirty="0"/>
              <a:t>)</a:t>
            </a:r>
            <a:r>
              <a:rPr lang="ko-KR" altLang="en-US" dirty="0"/>
              <a:t>가 별로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20C3A8-2DB9-4DD6-95FE-C546ED1A4377}"/>
              </a:ext>
            </a:extLst>
          </p:cNvPr>
          <p:cNvSpPr/>
          <p:nvPr/>
        </p:nvSpPr>
        <p:spPr>
          <a:xfrm>
            <a:off x="6018284" y="310428"/>
            <a:ext cx="1490347" cy="2907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40737C-9218-4217-8BC4-62202552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97053" cy="3546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2D56C6-5E58-4917-B99D-326C643C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46" y="3071925"/>
            <a:ext cx="6497054" cy="37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3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9245F1-EAFE-411B-8430-7335DE18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8" y="162389"/>
            <a:ext cx="3761200" cy="944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8E653A-28AB-4C1E-AF8E-B6506D81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2" y="1487905"/>
            <a:ext cx="10761158" cy="38821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D8D82D-4BF1-414A-93AA-3A5971025D21}"/>
              </a:ext>
            </a:extLst>
          </p:cNvPr>
          <p:cNvSpPr/>
          <p:nvPr/>
        </p:nvSpPr>
        <p:spPr>
          <a:xfrm>
            <a:off x="583112" y="4523874"/>
            <a:ext cx="7502109" cy="846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9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CBBAD4-F6B6-46E7-BB35-9CDB1514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13" y="669148"/>
            <a:ext cx="8781973" cy="55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9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F8D1DE-CA0F-4F32-848C-572F04B8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50" y="1010653"/>
            <a:ext cx="11868500" cy="48366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749E54A-9B2B-4063-B8C2-664C874A2EAF}"/>
              </a:ext>
            </a:extLst>
          </p:cNvPr>
          <p:cNvSpPr/>
          <p:nvPr/>
        </p:nvSpPr>
        <p:spPr>
          <a:xfrm>
            <a:off x="352926" y="4604084"/>
            <a:ext cx="11261557" cy="8502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9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778FE75-7A48-4D96-86D4-79B64575D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540360"/>
            <a:ext cx="10363200" cy="577728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AE3BA2D-91B9-4F7A-B4CA-DA1E3C7A57F0}"/>
              </a:ext>
            </a:extLst>
          </p:cNvPr>
          <p:cNvSpPr/>
          <p:nvPr/>
        </p:nvSpPr>
        <p:spPr>
          <a:xfrm>
            <a:off x="6474072" y="4237893"/>
            <a:ext cx="911468" cy="9056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666423-6759-4C45-876A-6B6729C6A4DD}"/>
              </a:ext>
            </a:extLst>
          </p:cNvPr>
          <p:cNvSpPr/>
          <p:nvPr/>
        </p:nvSpPr>
        <p:spPr>
          <a:xfrm>
            <a:off x="4434256" y="4404947"/>
            <a:ext cx="911468" cy="9056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62D801-15FA-4237-B4BD-12E0FE5A59C8}"/>
              </a:ext>
            </a:extLst>
          </p:cNvPr>
          <p:cNvSpPr/>
          <p:nvPr/>
        </p:nvSpPr>
        <p:spPr>
          <a:xfrm>
            <a:off x="9270025" y="2523393"/>
            <a:ext cx="1513214" cy="1503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9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EEE287-5983-4332-B89A-63CC046F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4" y="513275"/>
            <a:ext cx="10619872" cy="58314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52CB345-8777-44E9-AD30-F4EE1F53672F}"/>
              </a:ext>
            </a:extLst>
          </p:cNvPr>
          <p:cNvCxnSpPr>
            <a:cxnSpLocks/>
          </p:cNvCxnSpPr>
          <p:nvPr/>
        </p:nvCxnSpPr>
        <p:spPr>
          <a:xfrm flipV="1">
            <a:off x="5293895" y="1507958"/>
            <a:ext cx="0" cy="4066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2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PT Serif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Byeongchan</dc:creator>
  <cp:lastModifiedBy>Lee Byeongchan</cp:lastModifiedBy>
  <cp:revision>2</cp:revision>
  <dcterms:created xsi:type="dcterms:W3CDTF">2022-04-09T16:48:19Z</dcterms:created>
  <dcterms:modified xsi:type="dcterms:W3CDTF">2022-04-09T16:59:37Z</dcterms:modified>
</cp:coreProperties>
</file>