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70" r:id="rId4"/>
    <p:sldId id="266" r:id="rId5"/>
    <p:sldId id="258" r:id="rId6"/>
    <p:sldId id="269" r:id="rId7"/>
    <p:sldId id="271" r:id="rId8"/>
    <p:sldId id="260" r:id="rId9"/>
    <p:sldId id="272" r:id="rId10"/>
    <p:sldId id="267" r:id="rId11"/>
    <p:sldId id="259" r:id="rId12"/>
    <p:sldId id="26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9C5BB3-9D61-4F30-A974-50D7B94B4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2EDF9A-2E71-47A8-8683-024AF7DD7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D6D0DC-E88B-4985-975B-1BF552A97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498D-3420-4C5F-89F5-9282747BAF38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BDDD31-2A97-434D-8C08-E4DE8F54D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084948-14D8-49EC-B1E6-1F2539327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0EE5-AA41-44AE-9E6A-D104CB6C7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770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0A1757-88AA-4E98-9FBD-EDD71AA6E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A5B70A-F5E5-4799-904F-1737B9C3B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5219B9-05B0-4940-AF98-6D7B1376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498D-3420-4C5F-89F5-9282747BAF38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8C7C3C-BFBA-4E03-BB61-A2E0C5A46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98D199-1782-4A87-A840-EAD53EC4E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0EE5-AA41-44AE-9E6A-D104CB6C7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70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6E4707-56FE-4AAA-A478-814BA1B06D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D04D1E-0AC6-4F9B-A9CA-164FD27FF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AB9CC0-BABE-4B50-A81F-2F46B2143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498D-3420-4C5F-89F5-9282747BAF38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A2D5C9-6FD0-41DC-9BF7-A399BA0BD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BA07E-D8B4-484E-8948-3227F171D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0EE5-AA41-44AE-9E6A-D104CB6C7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81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EB5B3-5350-4CC8-8353-8930AF382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5F3C6F-3741-4185-BC5D-7820DC81E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12DF2C-5668-4131-B003-AAA61B754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498D-3420-4C5F-89F5-9282747BAF38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E7E8F7-EAF5-4FD6-AEEF-6567EF831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5AE077-AA90-41E6-B7B3-4E194BE2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0EE5-AA41-44AE-9E6A-D104CB6C7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542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130D1-B500-4B76-A98C-61047ECEB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337419-AFC8-43B9-9E85-ED6478223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C5EACD-4D54-4B82-BBB6-C398C7FDA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498D-3420-4C5F-89F5-9282747BAF38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5FFB29-5B4C-4620-83E9-EF7EC6844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1E965B-7D03-4BA6-909D-2655C0AD4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0EE5-AA41-44AE-9E6A-D104CB6C7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474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4893F0-5613-46AE-B733-10E275076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76BD5-F250-4DCE-8455-B27085E74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157BD1-E95C-408F-B6D3-E04C5A83A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B96F9-6CB0-413E-A2EF-44954B219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498D-3420-4C5F-89F5-9282747BAF38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DA4CB4-202E-4FB1-9193-24D68FA7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113AA0-D1EA-4F01-9762-96899397D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0EE5-AA41-44AE-9E6A-D104CB6C7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40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6F3588-E7DC-465B-9373-84698D259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C245A5-B610-4D69-984E-DC0F38B26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94E723-4AF2-490B-8AFA-069D8459C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B902EE-A500-4F5B-9108-559A5F1A41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7EA984-10F0-4083-B1E3-7D7AAA05DA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DF60E7-2596-446D-8B15-60753D50F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498D-3420-4C5F-89F5-9282747BAF38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0D1949-C6DE-482A-A3CA-1E87CD4B4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8683274-E678-4C8C-B21B-691D9EC6F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0EE5-AA41-44AE-9E6A-D104CB6C7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70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45D24-3638-4701-A8B5-851E151D4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5AA0AC-FA2D-43F5-8943-7C761FA14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498D-3420-4C5F-89F5-9282747BAF38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BAC230-8A29-4878-B76F-B55254C48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89BBA3-585D-4145-85B0-EE8F8A806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0EE5-AA41-44AE-9E6A-D104CB6C7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949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6B7E09-5ECA-48B4-87FB-5B91E9DAB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498D-3420-4C5F-89F5-9282747BAF38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2E2855-3200-45D2-8ADF-C750F2D7C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7AD169-9FA1-4C68-B0E9-7179501C9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0EE5-AA41-44AE-9E6A-D104CB6C7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540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AB97C-63D2-49C7-86D2-44A4A984D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31F129-8AE4-49A2-9A84-65F6FFEE7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370B43-55F3-4ECE-BC64-7C17F4B03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FECAB0-6EB2-4D45-B6E2-EECA461E7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498D-3420-4C5F-89F5-9282747BAF38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2180DF-6568-4941-B50D-2C568A3A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653EF9-2D3F-42C1-AB2F-0D1008F9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0EE5-AA41-44AE-9E6A-D104CB6C7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6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1C4F6-83D7-43F6-A667-BC9C1A240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D6EEE8-2C9D-415B-A47A-6BE0FF2FD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F1F3D9-EFB4-4BA0-9684-4B4510AFB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A86964-C91D-4F3D-918C-D50BD0B24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498D-3420-4C5F-89F5-9282747BAF38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EE6E3A-59C0-4577-8415-A8E61342F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C270B8-5DFF-47DB-A46C-21E6A3C1C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0EE5-AA41-44AE-9E6A-D104CB6C7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743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969C01-0D62-4988-B350-BFBFE56F1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7A48D9-5430-44EE-BE5C-400CFAC94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9BBC60-2FC1-46D4-90DE-07DC9B2B8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6498D-3420-4C5F-89F5-9282747BAF38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03E99A-154F-4F8E-98E2-248F1F11FF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828C06-20AE-4F0A-BDCD-618F0B1644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A0EE5-AA41-44AE-9E6A-D104CB6C7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851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3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22.png"/><Relationship Id="rId12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19.png"/><Relationship Id="rId5" Type="http://schemas.openxmlformats.org/officeDocument/2006/relationships/image" Target="../media/image15.png"/><Relationship Id="rId10" Type="http://schemas.openxmlformats.org/officeDocument/2006/relationships/image" Target="../media/image25.png"/><Relationship Id="rId4" Type="http://schemas.openxmlformats.org/officeDocument/2006/relationships/image" Target="../media/image14.png"/><Relationship Id="rId9" Type="http://schemas.openxmlformats.org/officeDocument/2006/relationships/image" Target="../media/image24.png"/><Relationship Id="rId1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391A4B-6B51-4F6E-9973-EAB36E4F2EE8}"/>
              </a:ext>
            </a:extLst>
          </p:cNvPr>
          <p:cNvSpPr txBox="1"/>
          <p:nvPr/>
        </p:nvSpPr>
        <p:spPr>
          <a:xfrm>
            <a:off x="2615711" y="123835"/>
            <a:ext cx="7876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20749A"/>
                </a:solidFill>
                <a:effectLst/>
                <a:latin typeface="PT Serif" panose="020A0603040505020204" pitchFamily="18" charset="0"/>
              </a:rPr>
              <a:t>Combining Smart Factors Momentum and Market Portfolio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189D3F-9C87-4502-AA26-99A2D1A65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265" y="684020"/>
            <a:ext cx="10427470" cy="548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693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7ABEBE-1850-44D3-91C2-100C524FDA2B}"/>
              </a:ext>
            </a:extLst>
          </p:cNvPr>
          <p:cNvSpPr txBox="1"/>
          <p:nvPr/>
        </p:nvSpPr>
        <p:spPr>
          <a:xfrm>
            <a:off x="529390" y="426461"/>
            <a:ext cx="2967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[1</a:t>
            </a:r>
            <a:r>
              <a:rPr lang="ko-KR" altLang="en-US" sz="2800" dirty="0"/>
              <a:t>차 전략 상세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E59E57-F586-4685-97B6-E62C5FD19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48" y="1052393"/>
            <a:ext cx="4275033" cy="25089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9C72EE4-3370-4D84-BBE0-E06D4DFD8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695" y="3458345"/>
            <a:ext cx="6608626" cy="6096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E405093-B943-44C9-8828-AD9EC5719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695" y="3948901"/>
            <a:ext cx="4749678" cy="7286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AE40AEA-3629-49D9-BF08-5827E4FEBF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740" y="4515461"/>
            <a:ext cx="6648873" cy="72864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B58EE48-5CA6-4A8D-807D-5FF760AD01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614" y="5244105"/>
            <a:ext cx="5593130" cy="697061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3F56D17-9A81-4C0B-8745-2E458CF1FF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30294" y="240403"/>
            <a:ext cx="7761706" cy="314193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681E400-6D28-41E2-805C-D328F7A92532}"/>
              </a:ext>
            </a:extLst>
          </p:cNvPr>
          <p:cNvSpPr txBox="1"/>
          <p:nvPr/>
        </p:nvSpPr>
        <p:spPr>
          <a:xfrm>
            <a:off x="8103505" y="3579569"/>
            <a:ext cx="38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해보니 </a:t>
            </a:r>
            <a:r>
              <a:rPr lang="en-US" altLang="ko-KR" dirty="0"/>
              <a:t>Return(</a:t>
            </a:r>
            <a:r>
              <a:rPr lang="ko-KR" altLang="en-US" dirty="0"/>
              <a:t>연율화</a:t>
            </a:r>
            <a:r>
              <a:rPr lang="en-US" altLang="ko-KR" dirty="0"/>
              <a:t>)</a:t>
            </a:r>
            <a:r>
              <a:rPr lang="ko-KR" altLang="en-US" dirty="0"/>
              <a:t>가 별로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D20C3A8-2DB9-4DD6-95FE-C546ED1A4377}"/>
              </a:ext>
            </a:extLst>
          </p:cNvPr>
          <p:cNvSpPr/>
          <p:nvPr/>
        </p:nvSpPr>
        <p:spPr>
          <a:xfrm>
            <a:off x="6018284" y="310428"/>
            <a:ext cx="1490347" cy="29075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E12CDBF-B3B1-4897-B4A6-6FDE3AB8A473}"/>
              </a:ext>
            </a:extLst>
          </p:cNvPr>
          <p:cNvSpPr/>
          <p:nvPr/>
        </p:nvSpPr>
        <p:spPr>
          <a:xfrm>
            <a:off x="716695" y="2864537"/>
            <a:ext cx="3245705" cy="56446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781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840737C-9218-4217-8BC4-62202552B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97053" cy="35466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2D56C6-5E58-4917-B99D-326C643C0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946" y="3071925"/>
            <a:ext cx="6497054" cy="371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933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DCBBAD4-F6B6-46E7-BB35-9CDB1514F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013" y="669148"/>
            <a:ext cx="8781973" cy="551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799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7F8D1DE-CA0F-4F32-848C-572F04B85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50" y="1010653"/>
            <a:ext cx="11868500" cy="483669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749E54A-9B2B-4063-B8C2-664C874A2EAF}"/>
              </a:ext>
            </a:extLst>
          </p:cNvPr>
          <p:cNvSpPr/>
          <p:nvPr/>
        </p:nvSpPr>
        <p:spPr>
          <a:xfrm>
            <a:off x="352926" y="4604084"/>
            <a:ext cx="11261557" cy="8502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297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778FE75-7A48-4D96-86D4-79B64575D0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540360"/>
            <a:ext cx="10363200" cy="5777280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2AE3BA2D-91B9-4F7A-B4CA-DA1E3C7A57F0}"/>
              </a:ext>
            </a:extLst>
          </p:cNvPr>
          <p:cNvSpPr/>
          <p:nvPr/>
        </p:nvSpPr>
        <p:spPr>
          <a:xfrm>
            <a:off x="6474072" y="4237893"/>
            <a:ext cx="911468" cy="9056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F666423-6759-4C45-876A-6B6729C6A4DD}"/>
              </a:ext>
            </a:extLst>
          </p:cNvPr>
          <p:cNvSpPr/>
          <p:nvPr/>
        </p:nvSpPr>
        <p:spPr>
          <a:xfrm>
            <a:off x="4434256" y="4404947"/>
            <a:ext cx="911468" cy="9056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162D801-15FA-4237-B4BD-12E0FE5A59C8}"/>
              </a:ext>
            </a:extLst>
          </p:cNvPr>
          <p:cNvSpPr/>
          <p:nvPr/>
        </p:nvSpPr>
        <p:spPr>
          <a:xfrm>
            <a:off x="9270025" y="2523393"/>
            <a:ext cx="1513214" cy="15034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192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FEEE287-5983-4332-B89A-63CC046F9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64" y="513275"/>
            <a:ext cx="10619872" cy="5831450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52CB345-8777-44E9-AD30-F4EE1F53672F}"/>
              </a:ext>
            </a:extLst>
          </p:cNvPr>
          <p:cNvCxnSpPr>
            <a:cxnSpLocks/>
          </p:cNvCxnSpPr>
          <p:nvPr/>
        </p:nvCxnSpPr>
        <p:spPr>
          <a:xfrm flipV="1">
            <a:off x="5293895" y="1507958"/>
            <a:ext cx="0" cy="40666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424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ECC7708-57B4-4EF2-B858-D03C2B2EE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84" y="549442"/>
            <a:ext cx="10299032" cy="5759116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F21ABB94-BA89-4628-9A54-7BEC1BF9422B}"/>
              </a:ext>
            </a:extLst>
          </p:cNvPr>
          <p:cNvSpPr/>
          <p:nvPr/>
        </p:nvSpPr>
        <p:spPr>
          <a:xfrm>
            <a:off x="8968154" y="1899138"/>
            <a:ext cx="1749670" cy="17496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506497F-29E3-44A6-A040-65BF94CAB4C0}"/>
              </a:ext>
            </a:extLst>
          </p:cNvPr>
          <p:cNvSpPr/>
          <p:nvPr/>
        </p:nvSpPr>
        <p:spPr>
          <a:xfrm>
            <a:off x="3933093" y="1831731"/>
            <a:ext cx="2370992" cy="23709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003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2178E1-35A9-45F2-B78C-F2DCE05A2E6D}"/>
              </a:ext>
            </a:extLst>
          </p:cNvPr>
          <p:cNvSpPr/>
          <p:nvPr/>
        </p:nvSpPr>
        <p:spPr>
          <a:xfrm>
            <a:off x="193430" y="1169376"/>
            <a:ext cx="1758462" cy="4756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Universe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코스피</a:t>
            </a:r>
            <a:r>
              <a:rPr lang="en-US" altLang="ko-KR" dirty="0"/>
              <a:t>/</a:t>
            </a:r>
            <a:r>
              <a:rPr lang="ko-KR" altLang="en-US" dirty="0"/>
              <a:t>코스닥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C99A23-33BC-4278-9302-A3561AF11844}"/>
              </a:ext>
            </a:extLst>
          </p:cNvPr>
          <p:cNvSpPr/>
          <p:nvPr/>
        </p:nvSpPr>
        <p:spPr>
          <a:xfrm>
            <a:off x="2453052" y="1169376"/>
            <a:ext cx="2787163" cy="4756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/>
              <a:t>Factor</a:t>
            </a:r>
            <a:r>
              <a:rPr lang="ko-KR" altLang="en-US" sz="1600" dirty="0"/>
              <a:t> 전략에 따른 수익률 </a:t>
            </a:r>
            <a:endParaRPr lang="en-US" altLang="ko-KR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0A5FBF-745E-4B1B-B22A-96E8E52AE3CA}"/>
              </a:ext>
            </a:extLst>
          </p:cNvPr>
          <p:cNvSpPr/>
          <p:nvPr/>
        </p:nvSpPr>
        <p:spPr>
          <a:xfrm>
            <a:off x="356088" y="1820008"/>
            <a:ext cx="1433146" cy="3868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삼성전자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74FFC2-B1E2-407B-9175-AD39FD335770}"/>
              </a:ext>
            </a:extLst>
          </p:cNvPr>
          <p:cNvSpPr/>
          <p:nvPr/>
        </p:nvSpPr>
        <p:spPr>
          <a:xfrm>
            <a:off x="356088" y="2294793"/>
            <a:ext cx="1433146" cy="3868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하이닉스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1419EC1-7FA8-4CE6-9603-DE60BFAEFC49}"/>
              </a:ext>
            </a:extLst>
          </p:cNvPr>
          <p:cNvSpPr/>
          <p:nvPr/>
        </p:nvSpPr>
        <p:spPr>
          <a:xfrm>
            <a:off x="356088" y="2769578"/>
            <a:ext cx="1433146" cy="3868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71AE384-44C6-40F5-9993-4DE031F135C2}"/>
              </a:ext>
            </a:extLst>
          </p:cNvPr>
          <p:cNvSpPr/>
          <p:nvPr/>
        </p:nvSpPr>
        <p:spPr>
          <a:xfrm>
            <a:off x="2615711" y="1820008"/>
            <a:ext cx="1433146" cy="3868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Asset Growth</a:t>
            </a:r>
            <a:endParaRPr lang="ko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88CC832-626C-4A25-BCE2-78E4733D72DE}"/>
              </a:ext>
            </a:extLst>
          </p:cNvPr>
          <p:cNvSpPr/>
          <p:nvPr/>
        </p:nvSpPr>
        <p:spPr>
          <a:xfrm>
            <a:off x="2615711" y="2294793"/>
            <a:ext cx="1433146" cy="3868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Beta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D803C3-07E5-4ED9-B873-94DEDFCC751F}"/>
              </a:ext>
            </a:extLst>
          </p:cNvPr>
          <p:cNvSpPr/>
          <p:nvPr/>
        </p:nvSpPr>
        <p:spPr>
          <a:xfrm>
            <a:off x="2615711" y="2769577"/>
            <a:ext cx="1433146" cy="3868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Book/Price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7179FC-6EE4-43A3-B86D-FF05996B8D24}"/>
              </a:ext>
            </a:extLst>
          </p:cNvPr>
          <p:cNvSpPr/>
          <p:nvPr/>
        </p:nvSpPr>
        <p:spPr>
          <a:xfrm>
            <a:off x="2615711" y="3208420"/>
            <a:ext cx="1433146" cy="3868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CF/Price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33FB8C3-0368-44D1-84AE-B20DCAC47585}"/>
              </a:ext>
            </a:extLst>
          </p:cNvPr>
          <p:cNvSpPr/>
          <p:nvPr/>
        </p:nvSpPr>
        <p:spPr>
          <a:xfrm>
            <a:off x="2615711" y="3647263"/>
            <a:ext cx="1433146" cy="3868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Debt Paydown Yield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AF9074-62C3-4869-917C-8FC7C47EBBFD}"/>
              </a:ext>
            </a:extLst>
          </p:cNvPr>
          <p:cNvSpPr/>
          <p:nvPr/>
        </p:nvSpPr>
        <p:spPr>
          <a:xfrm>
            <a:off x="2615711" y="4086106"/>
            <a:ext cx="1433146" cy="3868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Dividend/Price</a:t>
            </a:r>
            <a:endParaRPr lang="ko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C108CDB-4A2B-42E2-B6D0-4A92989CD3CE}"/>
              </a:ext>
            </a:extLst>
          </p:cNvPr>
          <p:cNvSpPr/>
          <p:nvPr/>
        </p:nvSpPr>
        <p:spPr>
          <a:xfrm>
            <a:off x="2615711" y="4567217"/>
            <a:ext cx="1433146" cy="3868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1B7446-000F-485B-AC67-0EE6641055C0}"/>
              </a:ext>
            </a:extLst>
          </p:cNvPr>
          <p:cNvSpPr/>
          <p:nvPr/>
        </p:nvSpPr>
        <p:spPr>
          <a:xfrm>
            <a:off x="2615711" y="5048328"/>
            <a:ext cx="1433146" cy="3868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Volatility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F849ED-E71D-431C-B69D-DF005649ED20}"/>
              </a:ext>
            </a:extLst>
          </p:cNvPr>
          <p:cNvSpPr txBox="1"/>
          <p:nvPr/>
        </p:nvSpPr>
        <p:spPr>
          <a:xfrm>
            <a:off x="2615711" y="123835"/>
            <a:ext cx="7876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20749A"/>
                </a:solidFill>
                <a:effectLst/>
                <a:latin typeface="PT Serif" panose="020A0603040505020204" pitchFamily="18" charset="0"/>
              </a:rPr>
              <a:t>Combining Smart Factors Momentum and Market Portfolio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E9106C0-7D3B-4D4B-8735-2E8CA8FD2CD4}"/>
              </a:ext>
            </a:extLst>
          </p:cNvPr>
          <p:cNvSpPr/>
          <p:nvPr/>
        </p:nvSpPr>
        <p:spPr>
          <a:xfrm>
            <a:off x="2537678" y="735131"/>
            <a:ext cx="2617910" cy="304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Month t, Factor 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3D7802A6-3AFA-4524-A3EB-F132B6CEDF57}"/>
                  </a:ext>
                </a:extLst>
              </p:cNvPr>
              <p:cNvSpPr/>
              <p:nvPr/>
            </p:nvSpPr>
            <p:spPr>
              <a:xfrm>
                <a:off x="4299284" y="1820008"/>
                <a:ext cx="703539" cy="38686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3D7802A6-3AFA-4524-A3EB-F132B6CEDF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284" y="1820008"/>
                <a:ext cx="703539" cy="3868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FDD67F87-CB10-4AF9-AB02-28E47003FD6D}"/>
                  </a:ext>
                </a:extLst>
              </p:cNvPr>
              <p:cNvSpPr/>
              <p:nvPr/>
            </p:nvSpPr>
            <p:spPr>
              <a:xfrm>
                <a:off x="4299284" y="2294793"/>
                <a:ext cx="703539" cy="38686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FDD67F87-CB10-4AF9-AB02-28E47003FD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284" y="2294793"/>
                <a:ext cx="703539" cy="386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101DC1BE-A5B7-4DF6-AD09-E1AF5D694CDC}"/>
                  </a:ext>
                </a:extLst>
              </p:cNvPr>
              <p:cNvSpPr/>
              <p:nvPr/>
            </p:nvSpPr>
            <p:spPr>
              <a:xfrm>
                <a:off x="4299284" y="2769577"/>
                <a:ext cx="703539" cy="38686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101DC1BE-A5B7-4DF6-AD09-E1AF5D694C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284" y="2769577"/>
                <a:ext cx="703539" cy="3868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45BDB696-D236-4061-B02A-06B0DAEBC547}"/>
                  </a:ext>
                </a:extLst>
              </p:cNvPr>
              <p:cNvSpPr/>
              <p:nvPr/>
            </p:nvSpPr>
            <p:spPr>
              <a:xfrm>
                <a:off x="4299284" y="5048328"/>
                <a:ext cx="703539" cy="38686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45BDB696-D236-4061-B02A-06B0DAEBC5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284" y="5048328"/>
                <a:ext cx="703539" cy="3868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F741A0D-F5F6-46D9-82E3-9DFDA6C0B6B0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951892" y="3547695"/>
            <a:ext cx="501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23AF1EE-9E49-493B-AA08-314B7D0F0802}"/>
              </a:ext>
            </a:extLst>
          </p:cNvPr>
          <p:cNvCxnSpPr>
            <a:cxnSpLocks/>
          </p:cNvCxnSpPr>
          <p:nvPr/>
        </p:nvCxnSpPr>
        <p:spPr>
          <a:xfrm>
            <a:off x="5240215" y="1651437"/>
            <a:ext cx="6107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0AE1A8F-6FD6-4DB6-B8E2-634C1B6A4DF8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7363962" y="3757347"/>
            <a:ext cx="1" cy="490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ABA7FBE-2CB0-4897-B4AB-D4DD0880B012}"/>
              </a:ext>
            </a:extLst>
          </p:cNvPr>
          <p:cNvSpPr/>
          <p:nvPr/>
        </p:nvSpPr>
        <p:spPr>
          <a:xfrm>
            <a:off x="5850952" y="734494"/>
            <a:ext cx="2617910" cy="304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 전략 도출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55CC2F0-F0A6-4366-A770-86E82DCB48E3}"/>
              </a:ext>
            </a:extLst>
          </p:cNvPr>
          <p:cNvSpPr/>
          <p:nvPr/>
        </p:nvSpPr>
        <p:spPr>
          <a:xfrm>
            <a:off x="5850952" y="1169376"/>
            <a:ext cx="3026021" cy="2587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altLang="ko-KR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ret_slow</a:t>
            </a:r>
          </a:p>
          <a:p>
            <a:r>
              <a:rPr lang="da-DK" altLang="ko-KR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ret_dyn_slow</a:t>
            </a:r>
          </a:p>
          <a:p>
            <a:r>
              <a:rPr lang="da-DK" altLang="ko-KR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ret_fast</a:t>
            </a:r>
          </a:p>
          <a:p>
            <a:r>
              <a:rPr lang="da-DK" altLang="ko-KR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ret_dyn_fast</a:t>
            </a:r>
          </a:p>
          <a:p>
            <a:r>
              <a:rPr lang="da-DK" altLang="ko-KR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ret_neutral</a:t>
            </a:r>
          </a:p>
          <a:p>
            <a:r>
              <a:rPr lang="da-DK" altLang="ko-KR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ret_dyn_neutral</a:t>
            </a:r>
          </a:p>
          <a:p>
            <a:r>
              <a:rPr lang="da-DK" altLang="ko-KR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ret_blended</a:t>
            </a:r>
          </a:p>
          <a:p>
            <a:r>
              <a:rPr lang="da-DK" altLang="ko-KR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ret_dyn_blended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E1F35EE-8C68-466B-9855-F54C916693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1049" y="1885872"/>
            <a:ext cx="3610479" cy="724001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509E1DDC-1332-436F-8EB2-5DBB1588E22E}"/>
              </a:ext>
            </a:extLst>
          </p:cNvPr>
          <p:cNvSpPr/>
          <p:nvPr/>
        </p:nvSpPr>
        <p:spPr>
          <a:xfrm>
            <a:off x="5850952" y="4725405"/>
            <a:ext cx="3345803" cy="334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altLang="ko-KR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차 전략 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시장지수 조합</a:t>
            </a:r>
            <a:endParaRPr lang="da-DK" altLang="ko-KR" sz="2000" b="0" i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74BD5A5-1B7D-4A23-8B19-2A313CC1D10D}"/>
              </a:ext>
            </a:extLst>
          </p:cNvPr>
          <p:cNvSpPr/>
          <p:nvPr/>
        </p:nvSpPr>
        <p:spPr>
          <a:xfrm>
            <a:off x="5850952" y="4239408"/>
            <a:ext cx="2617910" cy="304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최종 전략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3605174D-8801-4D34-964D-CE197D511F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0952" y="5153084"/>
            <a:ext cx="5930740" cy="50285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5564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C4F33-90F3-4365-9986-7D03C9D5A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8A86C4-B463-4B1B-89A8-8DA0E6377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1) Factor </a:t>
            </a:r>
            <a:r>
              <a:rPr lang="ko-KR" altLang="en-US" dirty="0"/>
              <a:t>구성 어려움 → </a:t>
            </a:r>
            <a:r>
              <a:rPr lang="en-US" altLang="ko-KR" dirty="0"/>
              <a:t>ETF </a:t>
            </a:r>
            <a:r>
              <a:rPr lang="ko-KR" altLang="en-US" dirty="0"/>
              <a:t>선정하여 </a:t>
            </a:r>
            <a:r>
              <a:rPr lang="en-US" altLang="ko-KR" dirty="0"/>
              <a:t>ETF</a:t>
            </a:r>
            <a:r>
              <a:rPr lang="ko-KR" altLang="en-US" dirty="0"/>
              <a:t>에 투자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2) </a:t>
            </a:r>
            <a:r>
              <a:rPr lang="ko-KR" altLang="en-US" dirty="0"/>
              <a:t>공매도 가능해야 포트폴리오 구성 가능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→ 공매도 제외한 전략으로 수정</a:t>
            </a:r>
          </a:p>
        </p:txBody>
      </p:sp>
    </p:spTree>
    <p:extLst>
      <p:ext uri="{BB962C8B-B14F-4D97-AF65-F5344CB8AC3E}">
        <p14:creationId xmlns:p14="http://schemas.microsoft.com/office/powerpoint/2010/main" val="403973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2178E1-35A9-45F2-B78C-F2DCE05A2E6D}"/>
              </a:ext>
            </a:extLst>
          </p:cNvPr>
          <p:cNvSpPr/>
          <p:nvPr/>
        </p:nvSpPr>
        <p:spPr>
          <a:xfrm>
            <a:off x="193430" y="1169376"/>
            <a:ext cx="1758462" cy="4756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Universe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코스피</a:t>
            </a:r>
            <a:r>
              <a:rPr lang="en-US" altLang="ko-KR" dirty="0"/>
              <a:t>/</a:t>
            </a:r>
            <a:r>
              <a:rPr lang="ko-KR" altLang="en-US" dirty="0"/>
              <a:t>코스닥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C99A23-33BC-4278-9302-A3561AF11844}"/>
              </a:ext>
            </a:extLst>
          </p:cNvPr>
          <p:cNvSpPr/>
          <p:nvPr/>
        </p:nvSpPr>
        <p:spPr>
          <a:xfrm>
            <a:off x="2453052" y="1169376"/>
            <a:ext cx="5985844" cy="4756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/>
              <a:t>Factor</a:t>
            </a:r>
            <a:r>
              <a:rPr lang="ko-KR" altLang="en-US" sz="1600" dirty="0"/>
              <a:t> 전략에 따른 수익률</a:t>
            </a:r>
            <a:endParaRPr lang="en-US" altLang="ko-KR" sz="1600" dirty="0"/>
          </a:p>
          <a:p>
            <a:pPr algn="ctr"/>
            <a:r>
              <a:rPr lang="en-US" altLang="ko-KR" sz="1600" dirty="0"/>
              <a:t>(ETF)</a:t>
            </a:r>
            <a:r>
              <a:rPr lang="ko-KR" altLang="en-US" sz="1600" dirty="0"/>
              <a:t> </a:t>
            </a:r>
            <a:endParaRPr lang="en-US" altLang="ko-KR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0A5FBF-745E-4B1B-B22A-96E8E52AE3CA}"/>
              </a:ext>
            </a:extLst>
          </p:cNvPr>
          <p:cNvSpPr/>
          <p:nvPr/>
        </p:nvSpPr>
        <p:spPr>
          <a:xfrm>
            <a:off x="356088" y="1820008"/>
            <a:ext cx="1433146" cy="3868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삼성전자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74FFC2-B1E2-407B-9175-AD39FD335770}"/>
              </a:ext>
            </a:extLst>
          </p:cNvPr>
          <p:cNvSpPr/>
          <p:nvPr/>
        </p:nvSpPr>
        <p:spPr>
          <a:xfrm>
            <a:off x="356088" y="2294793"/>
            <a:ext cx="1433146" cy="3868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하이닉스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1419EC1-7FA8-4CE6-9603-DE60BFAEFC49}"/>
              </a:ext>
            </a:extLst>
          </p:cNvPr>
          <p:cNvSpPr/>
          <p:nvPr/>
        </p:nvSpPr>
        <p:spPr>
          <a:xfrm>
            <a:off x="356088" y="2769578"/>
            <a:ext cx="1433146" cy="3868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F849ED-E71D-431C-B69D-DF005649ED20}"/>
              </a:ext>
            </a:extLst>
          </p:cNvPr>
          <p:cNvSpPr txBox="1"/>
          <p:nvPr/>
        </p:nvSpPr>
        <p:spPr>
          <a:xfrm>
            <a:off x="2615711" y="123835"/>
            <a:ext cx="7876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20749A"/>
                </a:solidFill>
                <a:effectLst/>
                <a:latin typeface="PT Serif" panose="020A0603040505020204" pitchFamily="18" charset="0"/>
              </a:rPr>
              <a:t>Combining Smart Factors Momentum and Market Portfolio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E9106C0-7D3B-4D4B-8735-2E8CA8FD2CD4}"/>
              </a:ext>
            </a:extLst>
          </p:cNvPr>
          <p:cNvSpPr/>
          <p:nvPr/>
        </p:nvSpPr>
        <p:spPr>
          <a:xfrm>
            <a:off x="2453052" y="510753"/>
            <a:ext cx="2617910" cy="546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Month t, Factor n</a:t>
            </a:r>
          </a:p>
          <a:p>
            <a:pPr algn="ctr"/>
            <a:r>
              <a:rPr lang="ko-KR" altLang="en-US" dirty="0"/>
              <a:t>→ </a:t>
            </a:r>
            <a:r>
              <a:rPr lang="en-US" altLang="ko-KR" dirty="0"/>
              <a:t>ETF</a:t>
            </a:r>
            <a:r>
              <a:rPr lang="ko-KR" altLang="en-US" dirty="0"/>
              <a:t>로 대체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3D7802A6-3AFA-4524-A3EB-F132B6CEDF57}"/>
                  </a:ext>
                </a:extLst>
              </p:cNvPr>
              <p:cNvSpPr/>
              <p:nvPr/>
            </p:nvSpPr>
            <p:spPr>
              <a:xfrm>
                <a:off x="7383588" y="1907932"/>
                <a:ext cx="703539" cy="38686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3D7802A6-3AFA-4524-A3EB-F132B6CEDF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588" y="1907932"/>
                <a:ext cx="703539" cy="3868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FDD67F87-CB10-4AF9-AB02-28E47003FD6D}"/>
                  </a:ext>
                </a:extLst>
              </p:cNvPr>
              <p:cNvSpPr/>
              <p:nvPr/>
            </p:nvSpPr>
            <p:spPr>
              <a:xfrm>
                <a:off x="7383588" y="2382717"/>
                <a:ext cx="703539" cy="38686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FDD67F87-CB10-4AF9-AB02-28E47003FD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588" y="2382717"/>
                <a:ext cx="703539" cy="386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101DC1BE-A5B7-4DF6-AD09-E1AF5D694CDC}"/>
                  </a:ext>
                </a:extLst>
              </p:cNvPr>
              <p:cNvSpPr/>
              <p:nvPr/>
            </p:nvSpPr>
            <p:spPr>
              <a:xfrm>
                <a:off x="7383588" y="2857501"/>
                <a:ext cx="703539" cy="38686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101DC1BE-A5B7-4DF6-AD09-E1AF5D694C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588" y="2857501"/>
                <a:ext cx="703539" cy="3868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45BDB696-D236-4061-B02A-06B0DAEBC547}"/>
                  </a:ext>
                </a:extLst>
              </p:cNvPr>
              <p:cNvSpPr/>
              <p:nvPr/>
            </p:nvSpPr>
            <p:spPr>
              <a:xfrm>
                <a:off x="7383588" y="5136252"/>
                <a:ext cx="703539" cy="38686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45BDB696-D236-4061-B02A-06B0DAEBC5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588" y="5136252"/>
                <a:ext cx="703539" cy="3868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F741A0D-F5F6-46D9-82E3-9DFDA6C0B6B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951892" y="3547695"/>
            <a:ext cx="501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6774C32-9C5C-4444-B725-D37B2E17D292}"/>
              </a:ext>
            </a:extLst>
          </p:cNvPr>
          <p:cNvSpPr txBox="1"/>
          <p:nvPr/>
        </p:nvSpPr>
        <p:spPr>
          <a:xfrm>
            <a:off x="2725209" y="1820008"/>
            <a:ext cx="486075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	종목코드	</a:t>
            </a:r>
            <a:r>
              <a:rPr lang="ko-KR" altLang="en-US" dirty="0" err="1">
                <a:solidFill>
                  <a:schemeClr val="bg1"/>
                </a:solidFill>
              </a:rPr>
              <a:t>종목명</a:t>
            </a:r>
            <a:endParaRPr lang="ko-KR" altLang="en-US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314	322130	KINDEX </a:t>
            </a:r>
            <a:r>
              <a:rPr lang="ko-KR" altLang="en-US" dirty="0">
                <a:solidFill>
                  <a:schemeClr val="bg1"/>
                </a:solidFill>
              </a:rPr>
              <a:t>스마트로우볼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315	272220	KINDEX </a:t>
            </a:r>
            <a:r>
              <a:rPr lang="ko-KR" altLang="en-US" dirty="0" err="1">
                <a:solidFill>
                  <a:schemeClr val="bg1"/>
                </a:solidFill>
              </a:rPr>
              <a:t>스마트모멘텀</a:t>
            </a:r>
            <a:endParaRPr lang="ko-KR" altLang="en-US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316	272230	KINDEX </a:t>
            </a:r>
            <a:r>
              <a:rPr lang="ko-KR" altLang="en-US" dirty="0" err="1">
                <a:solidFill>
                  <a:schemeClr val="bg1"/>
                </a:solidFill>
              </a:rPr>
              <a:t>스마트밸류</a:t>
            </a:r>
            <a:endParaRPr lang="ko-KR" altLang="en-US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317	322120	KINDEX </a:t>
            </a:r>
            <a:r>
              <a:rPr lang="ko-KR" altLang="en-US" dirty="0" err="1">
                <a:solidFill>
                  <a:schemeClr val="bg1"/>
                </a:solidFill>
              </a:rPr>
              <a:t>스마트퀄리티</a:t>
            </a:r>
            <a:endParaRPr lang="ko-KR" altLang="en-US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318	322150	KINDEX </a:t>
            </a:r>
            <a:r>
              <a:rPr lang="ko-KR" altLang="en-US" dirty="0" err="1">
                <a:solidFill>
                  <a:schemeClr val="bg1"/>
                </a:solidFill>
              </a:rPr>
              <a:t>스마트하이베타</a:t>
            </a:r>
            <a:endParaRPr lang="ko-KR" altLang="en-US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213	244620	KODEX </a:t>
            </a:r>
            <a:r>
              <a:rPr lang="ko-KR" altLang="en-US" dirty="0">
                <a:solidFill>
                  <a:schemeClr val="bg1"/>
                </a:solidFill>
              </a:rPr>
              <a:t>모멘텀</a:t>
            </a:r>
            <a:r>
              <a:rPr lang="en-US" altLang="ko-KR" dirty="0">
                <a:solidFill>
                  <a:schemeClr val="bg1"/>
                </a:solidFill>
              </a:rPr>
              <a:t>Plus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231	244670	KODEX </a:t>
            </a:r>
            <a:r>
              <a:rPr lang="ko-KR" altLang="en-US" dirty="0" err="1">
                <a:solidFill>
                  <a:schemeClr val="bg1"/>
                </a:solidFill>
              </a:rPr>
              <a:t>밸류</a:t>
            </a:r>
            <a:r>
              <a:rPr lang="en-US" altLang="ko-KR" dirty="0">
                <a:solidFill>
                  <a:schemeClr val="bg1"/>
                </a:solidFill>
              </a:rPr>
              <a:t>Plus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249	244660	KODEX </a:t>
            </a:r>
            <a:r>
              <a:rPr lang="ko-KR" altLang="en-US" dirty="0">
                <a:solidFill>
                  <a:schemeClr val="bg1"/>
                </a:solidFill>
              </a:rPr>
              <a:t>퀄리티</a:t>
            </a:r>
            <a:r>
              <a:rPr lang="en-US" altLang="ko-KR" dirty="0">
                <a:solidFill>
                  <a:schemeClr val="bg1"/>
                </a:solidFill>
              </a:rPr>
              <a:t>Plus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161	217790	TIGER </a:t>
            </a:r>
            <a:r>
              <a:rPr lang="ko-KR" altLang="en-US" dirty="0">
                <a:solidFill>
                  <a:schemeClr val="bg1"/>
                </a:solidFill>
              </a:rPr>
              <a:t>가격조정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204	279530	KODEX </a:t>
            </a:r>
            <a:r>
              <a:rPr lang="ko-KR" altLang="en-US" dirty="0">
                <a:solidFill>
                  <a:schemeClr val="bg1"/>
                </a:solidFill>
              </a:rPr>
              <a:t>고배당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268	114800	KODEX </a:t>
            </a:r>
            <a:r>
              <a:rPr lang="ko-KR" altLang="en-US" dirty="0" err="1">
                <a:solidFill>
                  <a:schemeClr val="bg1"/>
                </a:solidFill>
              </a:rPr>
              <a:t>인버스</a:t>
            </a:r>
            <a:endParaRPr lang="ko-KR" altLang="en-US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253	069500	KODEX 200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EC0C59B-37FB-4307-B667-758B58917774}"/>
              </a:ext>
            </a:extLst>
          </p:cNvPr>
          <p:cNvCxnSpPr>
            <a:cxnSpLocks/>
          </p:cNvCxnSpPr>
          <p:nvPr/>
        </p:nvCxnSpPr>
        <p:spPr>
          <a:xfrm>
            <a:off x="8471389" y="3547695"/>
            <a:ext cx="501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2EDA079-C982-4DA8-B79A-B1C5AE9498E1}"/>
              </a:ext>
            </a:extLst>
          </p:cNvPr>
          <p:cNvSpPr/>
          <p:nvPr/>
        </p:nvSpPr>
        <p:spPr>
          <a:xfrm>
            <a:off x="8972549" y="510753"/>
            <a:ext cx="2617910" cy="546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 전략도출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EB42B3A-D54E-47DA-A180-91DF30D80E27}"/>
              </a:ext>
            </a:extLst>
          </p:cNvPr>
          <p:cNvSpPr/>
          <p:nvPr/>
        </p:nvSpPr>
        <p:spPr>
          <a:xfrm>
            <a:off x="8972548" y="1169376"/>
            <a:ext cx="3026021" cy="4756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altLang="ko-KR" sz="2000" b="0" i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da-DK" altLang="ko-KR" sz="2000" b="0" i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da-DK" altLang="ko-KR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da-DK" altLang="ko-KR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ret_slow</a:t>
            </a:r>
          </a:p>
          <a:p>
            <a:r>
              <a:rPr lang="da-DK" altLang="ko-KR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ret_dyn_slow</a:t>
            </a:r>
          </a:p>
          <a:p>
            <a:r>
              <a:rPr lang="da-DK" altLang="ko-KR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ret_fast</a:t>
            </a:r>
          </a:p>
          <a:p>
            <a:r>
              <a:rPr lang="da-DK" altLang="ko-KR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ret_dyn_fast</a:t>
            </a:r>
          </a:p>
          <a:p>
            <a:r>
              <a:rPr lang="da-DK" altLang="ko-KR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ret_neutral</a:t>
            </a:r>
          </a:p>
          <a:p>
            <a:r>
              <a:rPr lang="da-DK" altLang="ko-KR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ret_dyn_neutral</a:t>
            </a:r>
          </a:p>
          <a:p>
            <a:r>
              <a:rPr lang="da-DK" altLang="ko-KR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ret_blended</a:t>
            </a:r>
          </a:p>
          <a:p>
            <a:r>
              <a:rPr lang="da-DK" altLang="ko-KR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ret_dyn_blended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953DB69-012A-48ED-AC5E-1C9F2DD42F37}"/>
              </a:ext>
            </a:extLst>
          </p:cNvPr>
          <p:cNvSpPr/>
          <p:nvPr/>
        </p:nvSpPr>
        <p:spPr>
          <a:xfrm>
            <a:off x="193430" y="285452"/>
            <a:ext cx="1907932" cy="5467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1)</a:t>
            </a:r>
            <a:r>
              <a:rPr lang="ko-KR" altLang="en-US" dirty="0"/>
              <a:t> </a:t>
            </a:r>
            <a:r>
              <a:rPr lang="en-US" altLang="ko-KR" dirty="0"/>
              <a:t>ETF</a:t>
            </a:r>
            <a:r>
              <a:rPr lang="ko-KR" altLang="en-US" dirty="0"/>
              <a:t>로 대체</a:t>
            </a:r>
          </a:p>
        </p:txBody>
      </p:sp>
    </p:spTree>
    <p:extLst>
      <p:ext uri="{BB962C8B-B14F-4D97-AF65-F5344CB8AC3E}">
        <p14:creationId xmlns:p14="http://schemas.microsoft.com/office/powerpoint/2010/main" val="1615790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7ABEBE-1850-44D3-91C2-100C524FDA2B}"/>
              </a:ext>
            </a:extLst>
          </p:cNvPr>
          <p:cNvSpPr txBox="1"/>
          <p:nvPr/>
        </p:nvSpPr>
        <p:spPr>
          <a:xfrm>
            <a:off x="529390" y="426461"/>
            <a:ext cx="3699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기존 </a:t>
            </a:r>
            <a:r>
              <a:rPr lang="en-US" altLang="ko-KR" sz="2800" dirty="0"/>
              <a:t>1</a:t>
            </a:r>
            <a:r>
              <a:rPr lang="ko-KR" altLang="en-US" sz="2800" dirty="0"/>
              <a:t>차 전략 상세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E59E57-F586-4685-97B6-E62C5FD19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48" y="1052393"/>
            <a:ext cx="4275033" cy="25089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9C72EE4-3370-4D84-BBE0-E06D4DFD8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695" y="3458345"/>
            <a:ext cx="6608626" cy="6096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E405093-B943-44C9-8828-AD9EC5719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695" y="3948901"/>
            <a:ext cx="4749678" cy="7286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AE40AEA-3629-49D9-BF08-5827E4FEBF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740" y="4515461"/>
            <a:ext cx="6648873" cy="72864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B58EE48-5CA6-4A8D-807D-5FF760AD01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614" y="5244105"/>
            <a:ext cx="5593130" cy="697061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E12CDBF-B3B1-4897-B4A6-6FDE3AB8A473}"/>
              </a:ext>
            </a:extLst>
          </p:cNvPr>
          <p:cNvSpPr/>
          <p:nvPr/>
        </p:nvSpPr>
        <p:spPr>
          <a:xfrm>
            <a:off x="2914773" y="1088822"/>
            <a:ext cx="1314328" cy="52507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DB931F-032F-4719-B65E-1D48A7DFCDA9}"/>
              </a:ext>
            </a:extLst>
          </p:cNvPr>
          <p:cNvSpPr txBox="1"/>
          <p:nvPr/>
        </p:nvSpPr>
        <p:spPr>
          <a:xfrm>
            <a:off x="6558040" y="426461"/>
            <a:ext cx="2967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참고</a:t>
            </a:r>
            <a:r>
              <a:rPr lang="en-US" altLang="ko-KR" sz="2800" dirty="0"/>
              <a:t>: Weight]</a:t>
            </a:r>
            <a:endParaRPr lang="ko-KR" altLang="en-US" sz="28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D08FD29-3ACF-448C-B649-2561B6BF2392}"/>
              </a:ext>
            </a:extLst>
          </p:cNvPr>
          <p:cNvGrpSpPr/>
          <p:nvPr/>
        </p:nvGrpSpPr>
        <p:grpSpPr>
          <a:xfrm>
            <a:off x="7099623" y="949681"/>
            <a:ext cx="4852412" cy="2838696"/>
            <a:chOff x="7030429" y="1017261"/>
            <a:chExt cx="4852412" cy="3124510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A5BEA7F8-B297-4402-A379-AD8E947A8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30429" y="1017261"/>
              <a:ext cx="4852412" cy="177527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2DF5CF5B-9032-4019-9F58-5F575C712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30429" y="2694219"/>
              <a:ext cx="4255370" cy="1376205"/>
            </a:xfrm>
            <a:prstGeom prst="rect">
              <a:avLst/>
            </a:prstGeom>
            <a:ln>
              <a:noFill/>
            </a:ln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F6621CF-64DF-44FC-A706-76D174487F7F}"/>
                </a:ext>
              </a:extLst>
            </p:cNvPr>
            <p:cNvSpPr/>
            <p:nvPr/>
          </p:nvSpPr>
          <p:spPr>
            <a:xfrm>
              <a:off x="7079137" y="1029918"/>
              <a:ext cx="4626047" cy="31118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6F8042A-7B00-41B5-95DC-78E0B613986D}"/>
              </a:ext>
            </a:extLst>
          </p:cNvPr>
          <p:cNvSpPr/>
          <p:nvPr/>
        </p:nvSpPr>
        <p:spPr>
          <a:xfrm>
            <a:off x="3091534" y="1748509"/>
            <a:ext cx="908966" cy="52507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F13FD40-A7A2-47A0-BA27-5C5DB32C4971}"/>
              </a:ext>
            </a:extLst>
          </p:cNvPr>
          <p:cNvSpPr/>
          <p:nvPr/>
        </p:nvSpPr>
        <p:spPr>
          <a:xfrm>
            <a:off x="2925395" y="2347262"/>
            <a:ext cx="1314328" cy="52507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B2D1E50-B13C-41EF-8279-0E2301A902EB}"/>
              </a:ext>
            </a:extLst>
          </p:cNvPr>
          <p:cNvSpPr/>
          <p:nvPr/>
        </p:nvSpPr>
        <p:spPr>
          <a:xfrm>
            <a:off x="3069951" y="2989303"/>
            <a:ext cx="930549" cy="51208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5" name="표 45">
            <a:extLst>
              <a:ext uri="{FF2B5EF4-FFF2-40B4-BE49-F238E27FC236}">
                <a16:creationId xmlns:a16="http://schemas.microsoft.com/office/drawing/2014/main" id="{5E466FF7-5A1B-4CFE-B091-04674AF1AA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560147"/>
              </p:ext>
            </p:extLst>
          </p:nvPr>
        </p:nvGraphicFramePr>
        <p:xfrm>
          <a:off x="8207187" y="3812114"/>
          <a:ext cx="3530563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21509">
                  <a:extLst>
                    <a:ext uri="{9D8B030D-6E8A-4147-A177-3AD203B41FA5}">
                      <a16:colId xmlns:a16="http://schemas.microsoft.com/office/drawing/2014/main" val="2537745521"/>
                    </a:ext>
                  </a:extLst>
                </a:gridCol>
                <a:gridCol w="3109054">
                  <a:extLst>
                    <a:ext uri="{9D8B030D-6E8A-4147-A177-3AD203B41FA5}">
                      <a16:colId xmlns:a16="http://schemas.microsoft.com/office/drawing/2014/main" val="1871553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부호 음수 가능부분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즉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공매도 가능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89065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0C4C865-6E17-411D-85EA-257A55138344}"/>
                  </a:ext>
                </a:extLst>
              </p:cNvPr>
              <p:cNvSpPr txBox="1"/>
              <p:nvPr/>
            </p:nvSpPr>
            <p:spPr>
              <a:xfrm>
                <a:off x="5321270" y="4009475"/>
                <a:ext cx="2933525" cy="4033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𝑑𝑦𝑛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𝑓𝑎𝑠𝑡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𝑑𝑦𝑛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𝑠𝑙𝑜𝑤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0C4C865-6E17-411D-85EA-257A55138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270" y="4009475"/>
                <a:ext cx="2933525" cy="403316"/>
              </a:xfrm>
              <a:prstGeom prst="rect">
                <a:avLst/>
              </a:prstGeom>
              <a:blipFill>
                <a:blip r:embed="rId9"/>
                <a:stretch>
                  <a:fillRect l="-1455" t="-1515"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B9CA4BB-267B-4D3A-9A97-AC49B23828F7}"/>
                  </a:ext>
                </a:extLst>
              </p:cNvPr>
              <p:cNvSpPr txBox="1"/>
              <p:nvPr/>
            </p:nvSpPr>
            <p:spPr>
              <a:xfrm>
                <a:off x="7073870" y="4626528"/>
                <a:ext cx="2933525" cy="4033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𝑓𝑎𝑠𝑡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𝑠𝑙𝑜𝑤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B9CA4BB-267B-4D3A-9A97-AC49B2382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870" y="4626528"/>
                <a:ext cx="2933525" cy="403316"/>
              </a:xfrm>
              <a:prstGeom prst="rect">
                <a:avLst/>
              </a:prstGeom>
              <a:blipFill>
                <a:blip r:embed="rId10"/>
                <a:stretch>
                  <a:fillRect l="-1245"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7C955FF-7AAF-4E8F-9E7F-BECCBD5F64C8}"/>
                  </a:ext>
                </a:extLst>
              </p:cNvPr>
              <p:cNvSpPr txBox="1"/>
              <p:nvPr/>
            </p:nvSpPr>
            <p:spPr>
              <a:xfrm>
                <a:off x="6053988" y="5314390"/>
                <a:ext cx="2933525" cy="4033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𝑑𝑦𝑛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𝑓𝑎𝑠𝑡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𝑑𝑦𝑛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𝑠𝑙𝑜𝑤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7C955FF-7AAF-4E8F-9E7F-BECCBD5F6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988" y="5314390"/>
                <a:ext cx="2933525" cy="403316"/>
              </a:xfrm>
              <a:prstGeom prst="rect">
                <a:avLst/>
              </a:prstGeom>
              <a:blipFill>
                <a:blip r:embed="rId11"/>
                <a:stretch>
                  <a:fillRect l="-1247"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직사각형 48">
            <a:extLst>
              <a:ext uri="{FF2B5EF4-FFF2-40B4-BE49-F238E27FC236}">
                <a16:creationId xmlns:a16="http://schemas.microsoft.com/office/drawing/2014/main" id="{7D546255-5B95-40A4-B752-0EE3D3A444ED}"/>
              </a:ext>
            </a:extLst>
          </p:cNvPr>
          <p:cNvSpPr/>
          <p:nvPr/>
        </p:nvSpPr>
        <p:spPr>
          <a:xfrm>
            <a:off x="0" y="-66744"/>
            <a:ext cx="2444262" cy="5467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r>
              <a:rPr lang="en-US" altLang="ko-KR"/>
              <a:t>)</a:t>
            </a:r>
            <a:r>
              <a:rPr lang="ko-KR" altLang="en-US" dirty="0"/>
              <a:t> 공매도 가능 수정</a:t>
            </a:r>
          </a:p>
        </p:txBody>
      </p:sp>
    </p:spTree>
    <p:extLst>
      <p:ext uri="{BB962C8B-B14F-4D97-AF65-F5344CB8AC3E}">
        <p14:creationId xmlns:p14="http://schemas.microsoft.com/office/powerpoint/2010/main" val="192871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7ABEBE-1850-44D3-91C2-100C524FDA2B}"/>
              </a:ext>
            </a:extLst>
          </p:cNvPr>
          <p:cNvSpPr txBox="1"/>
          <p:nvPr/>
        </p:nvSpPr>
        <p:spPr>
          <a:xfrm>
            <a:off x="529390" y="426461"/>
            <a:ext cx="5168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[1</a:t>
            </a:r>
            <a:r>
              <a:rPr lang="ko-KR" altLang="en-US" sz="2800" dirty="0"/>
              <a:t>차 전략 수정</a:t>
            </a:r>
            <a:r>
              <a:rPr lang="en-US" altLang="ko-KR" sz="2800" dirty="0"/>
              <a:t>(</a:t>
            </a:r>
            <a:r>
              <a:rPr lang="ko-KR" altLang="en-US" sz="2800" dirty="0"/>
              <a:t>공매도 제한</a:t>
            </a:r>
            <a:r>
              <a:rPr lang="en-US" altLang="ko-KR" sz="2800" dirty="0"/>
              <a:t>)]</a:t>
            </a:r>
            <a:endParaRPr lang="ko-KR" altLang="en-US"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E59E57-F586-4685-97B6-E62C5FD19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48" y="1052393"/>
            <a:ext cx="4275033" cy="25089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9C72EE4-3370-4D84-BBE0-E06D4DFD8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695" y="3458345"/>
            <a:ext cx="6608626" cy="6096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E405093-B943-44C9-8828-AD9EC5719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695" y="3948901"/>
            <a:ext cx="4749678" cy="7286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AE40AEA-3629-49D9-BF08-5827E4FEBF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740" y="4515461"/>
            <a:ext cx="6648873" cy="72864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B58EE48-5CA6-4A8D-807D-5FF760AD01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614" y="5244105"/>
            <a:ext cx="5593130" cy="697061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E12CDBF-B3B1-4897-B4A6-6FDE3AB8A473}"/>
              </a:ext>
            </a:extLst>
          </p:cNvPr>
          <p:cNvSpPr/>
          <p:nvPr/>
        </p:nvSpPr>
        <p:spPr>
          <a:xfrm>
            <a:off x="2914773" y="1088822"/>
            <a:ext cx="1314328" cy="52507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DB931F-032F-4719-B65E-1D48A7DFCDA9}"/>
              </a:ext>
            </a:extLst>
          </p:cNvPr>
          <p:cNvSpPr txBox="1"/>
          <p:nvPr/>
        </p:nvSpPr>
        <p:spPr>
          <a:xfrm>
            <a:off x="8345367" y="426461"/>
            <a:ext cx="3373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[Weight </a:t>
            </a:r>
            <a:r>
              <a:rPr lang="ko-KR" altLang="en-US" sz="2400" dirty="0"/>
              <a:t>수정사항</a:t>
            </a:r>
            <a:r>
              <a:rPr lang="en-US" altLang="ko-KR" sz="2400" dirty="0"/>
              <a:t>]</a:t>
            </a:r>
            <a:endParaRPr lang="ko-KR" altLang="en-US" sz="24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6F8042A-7B00-41B5-95DC-78E0B613986D}"/>
              </a:ext>
            </a:extLst>
          </p:cNvPr>
          <p:cNvSpPr/>
          <p:nvPr/>
        </p:nvSpPr>
        <p:spPr>
          <a:xfrm>
            <a:off x="3091534" y="1748509"/>
            <a:ext cx="956529" cy="52507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F13FD40-A7A2-47A0-BA27-5C5DB32C4971}"/>
              </a:ext>
            </a:extLst>
          </p:cNvPr>
          <p:cNvSpPr/>
          <p:nvPr/>
        </p:nvSpPr>
        <p:spPr>
          <a:xfrm>
            <a:off x="2925395" y="2347262"/>
            <a:ext cx="1314328" cy="52507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B2D1E50-B13C-41EF-8279-0E2301A902EB}"/>
              </a:ext>
            </a:extLst>
          </p:cNvPr>
          <p:cNvSpPr/>
          <p:nvPr/>
        </p:nvSpPr>
        <p:spPr>
          <a:xfrm>
            <a:off x="3069951" y="2989303"/>
            <a:ext cx="877795" cy="52507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F42474F-C7FE-4CD7-AC9A-0F2E1C957B05}"/>
                  </a:ext>
                </a:extLst>
              </p:cNvPr>
              <p:cNvSpPr txBox="1"/>
              <p:nvPr/>
            </p:nvSpPr>
            <p:spPr>
              <a:xfrm>
                <a:off x="4415214" y="1083953"/>
                <a:ext cx="3637150" cy="612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altLang="ko-K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𝒓𝒆</m:t>
                      </m:r>
                      <m:sSub>
                        <m:sSub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𝒔𝒍𝒐𝒘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#(</m:t>
                          </m:r>
                          <m:sSub>
                            <m:sSubPr>
                              <m:ctrlPr>
                                <a:rPr lang="en-US" altLang="ko-KR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𝒔𝒍𝒐𝒘</m:t>
                              </m:r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pt-BR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pt-BR" altLang="ko-KR" sz="1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pt-BR" altLang="ko-KR" sz="1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ko-KR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ko-KR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𝒔𝒍𝒐𝒘</m:t>
                                  </m:r>
                                  <m:r>
                                    <a:rPr lang="en-US" altLang="ko-KR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1400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F42474F-C7FE-4CD7-AC9A-0F2E1C957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214" y="1083953"/>
                <a:ext cx="3637150" cy="612540"/>
              </a:xfrm>
              <a:prstGeom prst="rect">
                <a:avLst/>
              </a:prstGeom>
              <a:blipFill>
                <a:blip r:embed="rId7"/>
                <a:stretch>
                  <a:fillRect b="-1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직사각형 22">
            <a:extLst>
              <a:ext uri="{FF2B5EF4-FFF2-40B4-BE49-F238E27FC236}">
                <a16:creationId xmlns:a16="http://schemas.microsoft.com/office/drawing/2014/main" id="{2A84ADF5-6BB3-4DC2-8A7F-09B61DDA5CAB}"/>
              </a:ext>
            </a:extLst>
          </p:cNvPr>
          <p:cNvSpPr/>
          <p:nvPr/>
        </p:nvSpPr>
        <p:spPr>
          <a:xfrm>
            <a:off x="7276613" y="1187874"/>
            <a:ext cx="731705" cy="426021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3CBA9D7-F3ED-4EB6-9273-0EE1E3374E18}"/>
                  </a:ext>
                </a:extLst>
              </p:cNvPr>
              <p:cNvSpPr txBox="1"/>
              <p:nvPr/>
            </p:nvSpPr>
            <p:spPr>
              <a:xfrm>
                <a:off x="4384279" y="1692176"/>
                <a:ext cx="2933525" cy="6125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altLang="ko-K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𝒓𝒆</m:t>
                      </m:r>
                      <m:sSub>
                        <m:sSub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𝒅𝒚𝒏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𝒔𝒍𝒐𝒘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pt-BR" altLang="ko-KR" sz="1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pt-BR" altLang="ko-KR" sz="1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ko-KR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𝒔𝒍𝒐𝒘</m:t>
                              </m:r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1400" b="1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3CBA9D7-F3ED-4EB6-9273-0EE1E3374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279" y="1692176"/>
                <a:ext cx="2933525" cy="612540"/>
              </a:xfrm>
              <a:prstGeom prst="rect">
                <a:avLst/>
              </a:prstGeom>
              <a:blipFill>
                <a:blip r:embed="rId8"/>
                <a:stretch>
                  <a:fillRect b="-1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6CD91A1-F083-4B80-ACB3-1E45F2F11A9C}"/>
                  </a:ext>
                </a:extLst>
              </p:cNvPr>
              <p:cNvSpPr txBox="1"/>
              <p:nvPr/>
            </p:nvSpPr>
            <p:spPr>
              <a:xfrm>
                <a:off x="4415214" y="2293678"/>
                <a:ext cx="3618235" cy="614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altLang="ko-K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𝒓𝒆</m:t>
                      </m:r>
                      <m:sSub>
                        <m:sSub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𝒇𝒂𝒔𝒕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#(</m:t>
                          </m:r>
                          <m:sSub>
                            <m:sSubPr>
                              <m:ctrlPr>
                                <a:rPr lang="en-US" altLang="ko-KR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𝒇𝒂𝒔𝒕</m:t>
                              </m:r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pt-BR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pt-BR" altLang="ko-KR" sz="1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pt-BR" altLang="ko-KR" sz="1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ko-KR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ko-KR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𝒇𝒂𝒔𝒕</m:t>
                                  </m:r>
                                  <m:r>
                                    <a:rPr lang="en-US" altLang="ko-KR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1400" b="1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6CD91A1-F083-4B80-ACB3-1E45F2F11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214" y="2293678"/>
                <a:ext cx="3618235" cy="6147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716A07F-F5FB-462B-97D6-55360A4AC632}"/>
                  </a:ext>
                </a:extLst>
              </p:cNvPr>
              <p:cNvSpPr txBox="1"/>
              <p:nvPr/>
            </p:nvSpPr>
            <p:spPr>
              <a:xfrm>
                <a:off x="4415214" y="2933718"/>
                <a:ext cx="2933525" cy="6125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altLang="ko-K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𝒓𝒆</m:t>
                      </m:r>
                      <m:sSub>
                        <m:sSub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𝒅𝒚𝒏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𝒇𝒂𝒔𝒕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pt-BR" altLang="ko-KR" sz="1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pt-BR" altLang="ko-KR" sz="1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ko-KR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𝒇𝒂𝒔𝒕</m:t>
                              </m:r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1400" b="1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716A07F-F5FB-462B-97D6-55360A4AC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214" y="2933718"/>
                <a:ext cx="2933525" cy="61254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9506683-4A28-4CA6-83B8-86CE2A5E4FF7}"/>
                  </a:ext>
                </a:extLst>
              </p:cNvPr>
              <p:cNvSpPr txBox="1"/>
              <p:nvPr/>
            </p:nvSpPr>
            <p:spPr>
              <a:xfrm>
                <a:off x="5321270" y="4009475"/>
                <a:ext cx="2933525" cy="4033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𝑑𝑦𝑛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𝑓𝑎𝑠𝑡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𝑑𝑦𝑛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𝑠𝑙𝑜𝑤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9506683-4A28-4CA6-83B8-86CE2A5E4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270" y="4009475"/>
                <a:ext cx="2933525" cy="403316"/>
              </a:xfrm>
              <a:prstGeom prst="rect">
                <a:avLst/>
              </a:prstGeom>
              <a:blipFill>
                <a:blip r:embed="rId11"/>
                <a:stretch>
                  <a:fillRect l="-1455" t="-1515"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58D2137-74F7-467F-988A-F960F477A4AD}"/>
                  </a:ext>
                </a:extLst>
              </p:cNvPr>
              <p:cNvSpPr txBox="1"/>
              <p:nvPr/>
            </p:nvSpPr>
            <p:spPr>
              <a:xfrm>
                <a:off x="7073870" y="4626528"/>
                <a:ext cx="2933525" cy="4033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𝑓𝑎𝑠𝑡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𝑠𝑙𝑜𝑤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58D2137-74F7-467F-988A-F960F477A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870" y="4626528"/>
                <a:ext cx="2933525" cy="403316"/>
              </a:xfrm>
              <a:prstGeom prst="rect">
                <a:avLst/>
              </a:prstGeom>
              <a:blipFill>
                <a:blip r:embed="rId12"/>
                <a:stretch>
                  <a:fillRect l="-1245"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F27C7C8-FC5F-4650-9AE0-8CFAACBFD2E4}"/>
                  </a:ext>
                </a:extLst>
              </p:cNvPr>
              <p:cNvSpPr txBox="1"/>
              <p:nvPr/>
            </p:nvSpPr>
            <p:spPr>
              <a:xfrm>
                <a:off x="6053988" y="5314390"/>
                <a:ext cx="2933525" cy="4033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𝑑𝑦𝑛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𝑓𝑎𝑠𝑡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𝑑𝑦𝑛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𝑠𝑙𝑜𝑤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F27C7C8-FC5F-4650-9AE0-8CFAACBFD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988" y="5314390"/>
                <a:ext cx="2933525" cy="403316"/>
              </a:xfrm>
              <a:prstGeom prst="rect">
                <a:avLst/>
              </a:prstGeom>
              <a:blipFill>
                <a:blip r:embed="rId13"/>
                <a:stretch>
                  <a:fillRect l="-1247"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직사각형 30">
            <a:extLst>
              <a:ext uri="{FF2B5EF4-FFF2-40B4-BE49-F238E27FC236}">
                <a16:creationId xmlns:a16="http://schemas.microsoft.com/office/drawing/2014/main" id="{C4F4149E-D9E3-4D04-80BF-60F43AE2AA75}"/>
              </a:ext>
            </a:extLst>
          </p:cNvPr>
          <p:cNvSpPr/>
          <p:nvPr/>
        </p:nvSpPr>
        <p:spPr>
          <a:xfrm>
            <a:off x="6384056" y="1785435"/>
            <a:ext cx="731705" cy="426021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97B06E5-09B4-4A4A-94D5-8BAD83565F30}"/>
              </a:ext>
            </a:extLst>
          </p:cNvPr>
          <p:cNvSpPr/>
          <p:nvPr/>
        </p:nvSpPr>
        <p:spPr>
          <a:xfrm>
            <a:off x="7267739" y="2393578"/>
            <a:ext cx="731705" cy="426021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DF15B6F-65B6-4A7C-81F1-9B94BDA8D490}"/>
              </a:ext>
            </a:extLst>
          </p:cNvPr>
          <p:cNvSpPr/>
          <p:nvPr/>
        </p:nvSpPr>
        <p:spPr>
          <a:xfrm>
            <a:off x="6426049" y="3043982"/>
            <a:ext cx="647720" cy="426021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A528E1C-D40C-4FC5-AE6D-224DB2DE4D1A}"/>
                  </a:ext>
                </a:extLst>
              </p:cNvPr>
              <p:cNvSpPr txBox="1"/>
              <p:nvPr/>
            </p:nvSpPr>
            <p:spPr>
              <a:xfrm>
                <a:off x="8464326" y="888126"/>
                <a:ext cx="3198756" cy="16621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𝑠𝑙𝑜𝑤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−12</m:t>
                        </m:r>
                      </m:sup>
                      <m:e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nary>
                  </m:oMath>
                </a14:m>
                <a:r>
                  <a:rPr lang="en-US" altLang="ko-KR" sz="1400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050" dirty="0">
                    <a:latin typeface="Cambria Math" panose="02040503050406030204" pitchFamily="18" charset="0"/>
                  </a:rPr>
                  <a:t>(</a:t>
                </a:r>
                <a:r>
                  <a:rPr lang="ko-KR" altLang="en-US" sz="1050" dirty="0">
                    <a:latin typeface="Cambria Math" panose="02040503050406030204" pitchFamily="18" charset="0"/>
                  </a:rPr>
                  <a:t>기존 동일</a:t>
                </a:r>
                <a:r>
                  <a:rPr lang="en-US" altLang="ko-KR" sz="1050" dirty="0">
                    <a:latin typeface="Cambria Math" panose="02040503050406030204" pitchFamily="18" charset="0"/>
                  </a:rPr>
                  <a:t>)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𝑓𝑎𝑠𝑡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sz="1050" dirty="0">
                    <a:latin typeface="Cambria Math" panose="02040503050406030204" pitchFamily="18" charset="0"/>
                  </a:rPr>
                  <a:t> (</a:t>
                </a:r>
                <a:r>
                  <a:rPr lang="ko-KR" altLang="en-US" sz="1050" dirty="0">
                    <a:latin typeface="Cambria Math" panose="02040503050406030204" pitchFamily="18" charset="0"/>
                  </a:rPr>
                  <a:t>기존 동일</a:t>
                </a:r>
                <a:r>
                  <a:rPr lang="en-US" altLang="ko-KR" sz="1050" dirty="0">
                    <a:latin typeface="Cambria Math" panose="02040503050406030204" pitchFamily="18" charset="0"/>
                  </a:rPr>
                  <a:t>)</a:t>
                </a:r>
                <a:endParaRPr lang="en-US" altLang="ko-KR" sz="1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𝑠𝑙𝑜𝑤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𝑟𝑎𝑛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𝑠𝑙𝑜𝑤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𝑠𝑙𝑜𝑤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eqArr>
                            </m:sub>
                            <m:sup/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𝑟𝑎𝑛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𝑠𝑙𝑜𝑤</m:t>
                                      </m:r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≥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𝑠𝑙𝑜𝑤</m:t>
                                      </m:r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sz="1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𝑓𝑎𝑠𝑡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𝑟𝑎𝑛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𝑓𝑎𝑠𝑡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𝑓𝑎𝑠𝑡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eqArr>
                            </m:sub>
                            <m:sup/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𝑟𝑎𝑛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𝑓𝑎𝑠𝑡</m:t>
                                      </m:r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≥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𝑓𝑎𝑠𝑡</m:t>
                                      </m:r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sz="14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A528E1C-D40C-4FC5-AE6D-224DB2DE4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4326" y="888126"/>
                <a:ext cx="3198756" cy="1662186"/>
              </a:xfrm>
              <a:prstGeom prst="rect">
                <a:avLst/>
              </a:prstGeom>
              <a:blipFill>
                <a:blip r:embed="rId14"/>
                <a:stretch>
                  <a:fillRect l="-1711" t="-208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7" name="표 45">
            <a:extLst>
              <a:ext uri="{FF2B5EF4-FFF2-40B4-BE49-F238E27FC236}">
                <a16:creationId xmlns:a16="http://schemas.microsoft.com/office/drawing/2014/main" id="{E75EA16B-5DC7-4789-8022-5F40E5475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284412"/>
              </p:ext>
            </p:extLst>
          </p:nvPr>
        </p:nvGraphicFramePr>
        <p:xfrm>
          <a:off x="8461675" y="2571907"/>
          <a:ext cx="3530563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21509">
                  <a:extLst>
                    <a:ext uri="{9D8B030D-6E8A-4147-A177-3AD203B41FA5}">
                      <a16:colId xmlns:a16="http://schemas.microsoft.com/office/drawing/2014/main" val="2537745521"/>
                    </a:ext>
                  </a:extLst>
                </a:gridCol>
                <a:gridCol w="3109054">
                  <a:extLst>
                    <a:ext uri="{9D8B030D-6E8A-4147-A177-3AD203B41FA5}">
                      <a16:colId xmlns:a16="http://schemas.microsoft.com/office/drawing/2014/main" val="1871553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부호 음수 가능부분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즉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공매도 가능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890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494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3C530AA-5CBA-4B55-9088-4CB891FD5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87" y="682296"/>
            <a:ext cx="11874026" cy="59857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148361-5F6B-491D-A081-7FFB969B92E4}"/>
              </a:ext>
            </a:extLst>
          </p:cNvPr>
          <p:cNvSpPr txBox="1"/>
          <p:nvPr/>
        </p:nvSpPr>
        <p:spPr>
          <a:xfrm>
            <a:off x="511805" y="189927"/>
            <a:ext cx="5168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[1</a:t>
            </a:r>
            <a:r>
              <a:rPr lang="ko-KR" altLang="en-US" sz="2800" dirty="0"/>
              <a:t>차 전략 수익률</a:t>
            </a:r>
            <a:r>
              <a:rPr lang="en-US" altLang="ko-KR" sz="2800" dirty="0"/>
              <a:t>(</a:t>
            </a:r>
            <a:r>
              <a:rPr lang="ko-KR" altLang="en-US" sz="2800" dirty="0"/>
              <a:t>공매도 제한</a:t>
            </a:r>
            <a:r>
              <a:rPr lang="en-US" altLang="ko-KR" sz="2800" dirty="0"/>
              <a:t>)]</a:t>
            </a:r>
            <a:endParaRPr lang="ko-KR" altLang="en-US" sz="28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8626C72-9443-4782-8C64-D4159F480C3D}"/>
              </a:ext>
            </a:extLst>
          </p:cNvPr>
          <p:cNvSpPr/>
          <p:nvPr/>
        </p:nvSpPr>
        <p:spPr>
          <a:xfrm>
            <a:off x="6673362" y="1573823"/>
            <a:ext cx="3253153" cy="1987062"/>
          </a:xfrm>
          <a:prstGeom prst="roundRect">
            <a:avLst>
              <a:gd name="adj" fmla="val 0"/>
            </a:avLst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FFE97C-7646-49FB-BDA1-BA73FD695076}"/>
              </a:ext>
            </a:extLst>
          </p:cNvPr>
          <p:cNvSpPr txBox="1"/>
          <p:nvPr/>
        </p:nvSpPr>
        <p:spPr>
          <a:xfrm>
            <a:off x="6673362" y="3560885"/>
            <a:ext cx="325315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/>
              <a:t>지수 수익률이 더 높은 구간</a:t>
            </a:r>
          </a:p>
        </p:txBody>
      </p:sp>
    </p:spTree>
    <p:extLst>
      <p:ext uri="{BB962C8B-B14F-4D97-AF65-F5344CB8AC3E}">
        <p14:creationId xmlns:p14="http://schemas.microsoft.com/office/powerpoint/2010/main" val="1554026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F9245F1-EAFE-411B-8430-7335DE183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6" y="893534"/>
            <a:ext cx="3761200" cy="9445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8E653A-28AB-4C1E-AF8E-B6506D81C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12" y="1487905"/>
            <a:ext cx="10761158" cy="388219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FD8D82D-4BF1-414A-93AA-3A5971025D21}"/>
              </a:ext>
            </a:extLst>
          </p:cNvPr>
          <p:cNvSpPr/>
          <p:nvPr/>
        </p:nvSpPr>
        <p:spPr>
          <a:xfrm>
            <a:off x="583112" y="4523874"/>
            <a:ext cx="7502109" cy="84622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683693-6F9C-466C-B38B-6F6131E86839}"/>
              </a:ext>
            </a:extLst>
          </p:cNvPr>
          <p:cNvSpPr/>
          <p:nvPr/>
        </p:nvSpPr>
        <p:spPr>
          <a:xfrm>
            <a:off x="259044" y="669632"/>
            <a:ext cx="3345803" cy="334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altLang="ko-KR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차 전략 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시장지수 조합</a:t>
            </a:r>
            <a:endParaRPr lang="da-DK" altLang="ko-KR" sz="2000" b="0" i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E0A07E9-DD4E-4CA9-B15D-DD68FCC79646}"/>
              </a:ext>
            </a:extLst>
          </p:cNvPr>
          <p:cNvSpPr/>
          <p:nvPr/>
        </p:nvSpPr>
        <p:spPr>
          <a:xfrm>
            <a:off x="259045" y="286234"/>
            <a:ext cx="2617910" cy="304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최종 전략</a:t>
            </a:r>
          </a:p>
        </p:txBody>
      </p:sp>
    </p:spTree>
    <p:extLst>
      <p:ext uri="{BB962C8B-B14F-4D97-AF65-F5344CB8AC3E}">
        <p14:creationId xmlns:p14="http://schemas.microsoft.com/office/powerpoint/2010/main" val="4147491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DA0AE37-292D-426D-8914-C639E70E1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87" y="704355"/>
            <a:ext cx="11874026" cy="59857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8386A7-0F4F-4875-8BF7-E42DB41EA22D}"/>
              </a:ext>
            </a:extLst>
          </p:cNvPr>
          <p:cNvSpPr txBox="1"/>
          <p:nvPr/>
        </p:nvSpPr>
        <p:spPr>
          <a:xfrm>
            <a:off x="511805" y="189927"/>
            <a:ext cx="7937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최종 전략 수익률</a:t>
            </a:r>
            <a:r>
              <a:rPr lang="en-US" altLang="ko-KR" sz="2800" dirty="0"/>
              <a:t>(</a:t>
            </a:r>
            <a:r>
              <a:rPr lang="ko-KR" altLang="en-US" sz="2800" dirty="0"/>
              <a:t>지수 </a:t>
            </a:r>
            <a:r>
              <a:rPr lang="en-US" altLang="ko-KR" sz="2800" dirty="0"/>
              <a:t>+ 1</a:t>
            </a:r>
            <a:r>
              <a:rPr lang="ko-KR" altLang="en-US" sz="2800" dirty="0" err="1"/>
              <a:t>차전략</a:t>
            </a:r>
            <a:r>
              <a:rPr lang="en-US" altLang="ko-KR" sz="2800" dirty="0"/>
              <a:t>, </a:t>
            </a:r>
            <a:r>
              <a:rPr lang="ko-KR" altLang="en-US" sz="2800" dirty="0"/>
              <a:t>공매도 제한</a:t>
            </a:r>
            <a:r>
              <a:rPr lang="en-US" altLang="ko-KR" sz="2800" dirty="0"/>
              <a:t>)]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4927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</TotalTime>
  <Words>463</Words>
  <Application>Microsoft Office PowerPoint</Application>
  <PresentationFormat>와이드스크린</PresentationFormat>
  <Paragraphs>104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맑은 고딕</vt:lpstr>
      <vt:lpstr>Arial</vt:lpstr>
      <vt:lpstr>Cambria Math</vt:lpstr>
      <vt:lpstr>Consolas</vt:lpstr>
      <vt:lpstr>PT Serif</vt:lpstr>
      <vt:lpstr>Office 테마</vt:lpstr>
      <vt:lpstr>PowerPoint 프레젠테이션</vt:lpstr>
      <vt:lpstr>PowerPoint 프레젠테이션</vt:lpstr>
      <vt:lpstr>문제점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Byeongchan</dc:creator>
  <cp:lastModifiedBy>Lee Byeongchan</cp:lastModifiedBy>
  <cp:revision>9</cp:revision>
  <dcterms:created xsi:type="dcterms:W3CDTF">2022-04-09T16:48:19Z</dcterms:created>
  <dcterms:modified xsi:type="dcterms:W3CDTF">2022-05-04T09:16:59Z</dcterms:modified>
</cp:coreProperties>
</file>