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70" r:id="rId4"/>
    <p:sldId id="266" r:id="rId5"/>
    <p:sldId id="258" r:id="rId6"/>
    <p:sldId id="269" r:id="rId7"/>
    <p:sldId id="271" r:id="rId8"/>
    <p:sldId id="260" r:id="rId9"/>
    <p:sldId id="273" r:id="rId10"/>
    <p:sldId id="272" r:id="rId11"/>
    <p:sldId id="274" r:id="rId12"/>
    <p:sldId id="275" r:id="rId13"/>
    <p:sldId id="276" r:id="rId14"/>
    <p:sldId id="277" r:id="rId15"/>
    <p:sldId id="278" r:id="rId16"/>
    <p:sldId id="27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C5BB3-9D61-4F30-A974-50D7B94B4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2EDF9A-2E71-47A8-8683-024AF7DD7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D6D0DC-E88B-4985-975B-1BF552A9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498D-3420-4C5F-89F5-9282747BAF3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BDDD31-2A97-434D-8C08-E4DE8F54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084948-14D8-49EC-B1E6-1F2539327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0EE5-AA41-44AE-9E6A-D104CB6C7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77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A1757-88AA-4E98-9FBD-EDD71AA6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A5B70A-F5E5-4799-904F-1737B9C3B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5219B9-05B0-4940-AF98-6D7B1376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498D-3420-4C5F-89F5-9282747BAF3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8C7C3C-BFBA-4E03-BB61-A2E0C5A46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98D199-1782-4A87-A840-EAD53EC4E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0EE5-AA41-44AE-9E6A-D104CB6C7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70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6E4707-56FE-4AAA-A478-814BA1B06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D04D1E-0AC6-4F9B-A9CA-164FD27FF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AB9CC0-BABE-4B50-A81F-2F46B2143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498D-3420-4C5F-89F5-9282747BAF3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A2D5C9-6FD0-41DC-9BF7-A399BA0B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BA07E-D8B4-484E-8948-3227F171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0EE5-AA41-44AE-9E6A-D104CB6C7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81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EB5B3-5350-4CC8-8353-8930AF382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5F3C6F-3741-4185-BC5D-7820DC81E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12DF2C-5668-4131-B003-AAA61B754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498D-3420-4C5F-89F5-9282747BAF3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E7E8F7-EAF5-4FD6-AEEF-6567EF83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5AE077-AA90-41E6-B7B3-4E194BE2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0EE5-AA41-44AE-9E6A-D104CB6C7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54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130D1-B500-4B76-A98C-61047ECEB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337419-AFC8-43B9-9E85-ED6478223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5EACD-4D54-4B82-BBB6-C398C7FD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498D-3420-4C5F-89F5-9282747BAF3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5FFB29-5B4C-4620-83E9-EF7EC6844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1E965B-7D03-4BA6-909D-2655C0AD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0EE5-AA41-44AE-9E6A-D104CB6C7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47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893F0-5613-46AE-B733-10E27507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76BD5-F250-4DCE-8455-B27085E74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157BD1-E95C-408F-B6D3-E04C5A83A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B96F9-6CB0-413E-A2EF-44954B219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498D-3420-4C5F-89F5-9282747BAF3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DA4CB4-202E-4FB1-9193-24D68FA7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113AA0-D1EA-4F01-9762-96899397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0EE5-AA41-44AE-9E6A-D104CB6C7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40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F3588-E7DC-465B-9373-84698D25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C245A5-B610-4D69-984E-DC0F38B26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94E723-4AF2-490B-8AFA-069D8459C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B902EE-A500-4F5B-9108-559A5F1A4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7EA984-10F0-4083-B1E3-7D7AAA05D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DF60E7-2596-446D-8B15-60753D50F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498D-3420-4C5F-89F5-9282747BAF3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0D1949-C6DE-482A-A3CA-1E87CD4B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683274-E678-4C8C-B21B-691D9EC6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0EE5-AA41-44AE-9E6A-D104CB6C7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7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45D24-3638-4701-A8B5-851E151D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5AA0AC-FA2D-43F5-8943-7C761FA1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498D-3420-4C5F-89F5-9282747BAF3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BAC230-8A29-4878-B76F-B55254C48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89BBA3-585D-4145-85B0-EE8F8A80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0EE5-AA41-44AE-9E6A-D104CB6C7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94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6B7E09-5ECA-48B4-87FB-5B91E9DAB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498D-3420-4C5F-89F5-9282747BAF3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2E2855-3200-45D2-8ADF-C750F2D7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7AD169-9FA1-4C68-B0E9-7179501C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0EE5-AA41-44AE-9E6A-D104CB6C7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54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AB97C-63D2-49C7-86D2-44A4A984D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31F129-8AE4-49A2-9A84-65F6FFEE7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370B43-55F3-4ECE-BC64-7C17F4B03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FECAB0-6EB2-4D45-B6E2-EECA461E7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498D-3420-4C5F-89F5-9282747BAF3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2180DF-6568-4941-B50D-2C568A3A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653EF9-2D3F-42C1-AB2F-0D1008F9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0EE5-AA41-44AE-9E6A-D104CB6C7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6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1C4F6-83D7-43F6-A667-BC9C1A240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D6EEE8-2C9D-415B-A47A-6BE0FF2FD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F1F3D9-EFB4-4BA0-9684-4B4510AFB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A86964-C91D-4F3D-918C-D50BD0B24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498D-3420-4C5F-89F5-9282747BAF3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EE6E3A-59C0-4577-8415-A8E61342F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C270B8-5DFF-47DB-A46C-21E6A3C1C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0EE5-AA41-44AE-9E6A-D104CB6C7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74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969C01-0D62-4988-B350-BFBFE56F1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7A48D9-5430-44EE-BE5C-400CFAC94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9BBC60-2FC1-46D4-90DE-07DC9B2B8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6498D-3420-4C5F-89F5-9282747BAF3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03E99A-154F-4F8E-98E2-248F1F11F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28C06-20AE-4F0A-BDCD-618F0B164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A0EE5-AA41-44AE-9E6A-D104CB6C7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5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22.png"/><Relationship Id="rId12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0" Type="http://schemas.openxmlformats.org/officeDocument/2006/relationships/image" Target="../media/image25.png"/><Relationship Id="rId4" Type="http://schemas.openxmlformats.org/officeDocument/2006/relationships/image" Target="../media/image14.png"/><Relationship Id="rId9" Type="http://schemas.openxmlformats.org/officeDocument/2006/relationships/image" Target="../media/image24.pn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391A4B-6B51-4F6E-9973-EAB36E4F2EE8}"/>
              </a:ext>
            </a:extLst>
          </p:cNvPr>
          <p:cNvSpPr txBox="1"/>
          <p:nvPr/>
        </p:nvSpPr>
        <p:spPr>
          <a:xfrm>
            <a:off x="2615711" y="123835"/>
            <a:ext cx="7876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20749A"/>
                </a:solidFill>
                <a:effectLst/>
                <a:latin typeface="PT Serif" panose="020A0603040505020204" pitchFamily="18" charset="0"/>
              </a:rPr>
              <a:t>Combining Smart Factors Momentum and Market Portfolio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189D3F-9C87-4502-AA26-99A2D1A65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65" y="684020"/>
            <a:ext cx="10427470" cy="548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9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A0AE37-292D-426D-8914-C639E70E1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87" y="704355"/>
            <a:ext cx="11874026" cy="59857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8386A7-0F4F-4875-8BF7-E42DB41EA22D}"/>
              </a:ext>
            </a:extLst>
          </p:cNvPr>
          <p:cNvSpPr txBox="1"/>
          <p:nvPr/>
        </p:nvSpPr>
        <p:spPr>
          <a:xfrm>
            <a:off x="511805" y="189927"/>
            <a:ext cx="7937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최종 전략 수익률</a:t>
            </a:r>
            <a:r>
              <a:rPr lang="en-US" altLang="ko-KR" sz="2800" dirty="0"/>
              <a:t>(</a:t>
            </a:r>
            <a:r>
              <a:rPr lang="ko-KR" altLang="en-US" sz="2800" dirty="0"/>
              <a:t>지수 </a:t>
            </a:r>
            <a:r>
              <a:rPr lang="en-US" altLang="ko-KR" sz="2800" dirty="0"/>
              <a:t>+ 1</a:t>
            </a:r>
            <a:r>
              <a:rPr lang="ko-KR" altLang="en-US" sz="2800" dirty="0" err="1"/>
              <a:t>차전략</a:t>
            </a:r>
            <a:r>
              <a:rPr lang="en-US" altLang="ko-KR" sz="2800" dirty="0"/>
              <a:t>, </a:t>
            </a:r>
            <a:r>
              <a:rPr lang="ko-KR" altLang="en-US" sz="2800" dirty="0"/>
              <a:t>공매도 제한</a:t>
            </a:r>
            <a:r>
              <a:rPr lang="en-US" altLang="ko-KR" sz="2800" dirty="0"/>
              <a:t>)]</a:t>
            </a:r>
            <a:endParaRPr lang="ko-KR" altLang="en-US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F68C02-67C7-4215-9E61-5A2500A2D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6794" y="3789485"/>
            <a:ext cx="2516219" cy="253485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14AAC04-A4C8-459F-A21C-24B5397B5574}"/>
              </a:ext>
            </a:extLst>
          </p:cNvPr>
          <p:cNvSpPr/>
          <p:nvPr/>
        </p:nvSpPr>
        <p:spPr>
          <a:xfrm>
            <a:off x="9516794" y="4800602"/>
            <a:ext cx="2516219" cy="2461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27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9094A2E-4E7D-4B76-B26A-5B9E27A96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9" y="516074"/>
            <a:ext cx="12069082" cy="62478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E2605F2-EEF2-4D4A-9F4E-2FDF28AFE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31" y="3807069"/>
            <a:ext cx="2516219" cy="2534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F8D322-BDB4-40F5-AC50-02DD6DD500E6}"/>
              </a:ext>
            </a:extLst>
          </p:cNvPr>
          <p:cNvSpPr txBox="1"/>
          <p:nvPr/>
        </p:nvSpPr>
        <p:spPr>
          <a:xfrm>
            <a:off x="511805" y="189927"/>
            <a:ext cx="7937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[MDD]</a:t>
            </a:r>
            <a:endParaRPr lang="ko-KR" altLang="en-US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71A9C4-4465-4753-9CCD-CE28A1BFA7A8}"/>
              </a:ext>
            </a:extLst>
          </p:cNvPr>
          <p:cNvSpPr/>
          <p:nvPr/>
        </p:nvSpPr>
        <p:spPr>
          <a:xfrm>
            <a:off x="755831" y="4818186"/>
            <a:ext cx="2516219" cy="2461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920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022F650-7590-4D20-9F14-1B0833679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1" y="884525"/>
            <a:ext cx="11368454" cy="57835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EA6F0E-A9BB-43EF-97ED-C9B63A194B52}"/>
              </a:ext>
            </a:extLst>
          </p:cNvPr>
          <p:cNvSpPr txBox="1"/>
          <p:nvPr/>
        </p:nvSpPr>
        <p:spPr>
          <a:xfrm>
            <a:off x="511805" y="189927"/>
            <a:ext cx="7937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[1</a:t>
            </a:r>
            <a:r>
              <a:rPr lang="ko-KR" altLang="en-US" sz="2800" dirty="0" err="1"/>
              <a:t>차전략</a:t>
            </a:r>
            <a:r>
              <a:rPr lang="ko-KR" altLang="en-US" sz="2800" dirty="0"/>
              <a:t> ↔ 지수 간 비중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18975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DA625F7-82F0-4C88-882B-107CA7999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2540"/>
            <a:ext cx="12192000" cy="62039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528549-AE61-49E6-AB22-BBF096F03BEF}"/>
              </a:ext>
            </a:extLst>
          </p:cNvPr>
          <p:cNvSpPr txBox="1"/>
          <p:nvPr/>
        </p:nvSpPr>
        <p:spPr>
          <a:xfrm>
            <a:off x="511805" y="189927"/>
            <a:ext cx="7937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최종 </a:t>
            </a:r>
            <a:r>
              <a:rPr lang="en-US" altLang="ko-KR" sz="2800" dirty="0"/>
              <a:t>ETF</a:t>
            </a:r>
            <a:r>
              <a:rPr lang="ko-KR" altLang="en-US" sz="2800" dirty="0"/>
              <a:t>별 비중</a:t>
            </a:r>
            <a:r>
              <a:rPr lang="en-US" altLang="ko-KR" sz="2800" dirty="0"/>
              <a:t>(</a:t>
            </a:r>
            <a:r>
              <a:rPr lang="ko-KR" altLang="en-US" sz="2800" dirty="0"/>
              <a:t>그래프</a:t>
            </a:r>
            <a:r>
              <a:rPr lang="en-US" altLang="ko-KR" sz="2800" dirty="0"/>
              <a:t>)]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34200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5CBAC-2AFE-41A5-805D-6DF2C0E1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8D9477-9290-42A6-844B-9540DB4B3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4988"/>
            <a:ext cx="12192000" cy="4468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0A2BB3-89D6-4958-AA51-E27E168A2902}"/>
              </a:ext>
            </a:extLst>
          </p:cNvPr>
          <p:cNvSpPr txBox="1"/>
          <p:nvPr/>
        </p:nvSpPr>
        <p:spPr>
          <a:xfrm>
            <a:off x="511805" y="189927"/>
            <a:ext cx="7937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최종 </a:t>
            </a:r>
            <a:r>
              <a:rPr lang="en-US" altLang="ko-KR" sz="2800" dirty="0"/>
              <a:t>ETF</a:t>
            </a:r>
            <a:r>
              <a:rPr lang="ko-KR" altLang="en-US" sz="2800" dirty="0"/>
              <a:t>별 비중</a:t>
            </a:r>
            <a:r>
              <a:rPr lang="en-US" altLang="ko-KR" sz="2800" dirty="0"/>
              <a:t>(</a:t>
            </a:r>
            <a:r>
              <a:rPr lang="ko-KR" altLang="en-US" sz="2800" dirty="0"/>
              <a:t>표</a:t>
            </a:r>
            <a:r>
              <a:rPr lang="en-US" altLang="ko-KR" sz="2800" dirty="0"/>
              <a:t>)]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47646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DD41A9A-CA55-4C90-8489-37155CDB1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930" y="1608992"/>
            <a:ext cx="3737039" cy="37647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616763-412F-475C-A217-A716D0592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523" y="1608992"/>
            <a:ext cx="3792921" cy="37647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8A3530-2085-4D18-A5B7-B112715EB9F6}"/>
              </a:ext>
            </a:extLst>
          </p:cNvPr>
          <p:cNvSpPr txBox="1"/>
          <p:nvPr/>
        </p:nvSpPr>
        <p:spPr>
          <a:xfrm>
            <a:off x="511805" y="189927"/>
            <a:ext cx="7937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공매도 제한 ↔ 가능 비교</a:t>
            </a:r>
            <a:r>
              <a:rPr lang="en-US" altLang="ko-KR" sz="2800" dirty="0"/>
              <a:t>(</a:t>
            </a:r>
            <a:r>
              <a:rPr lang="ko-KR" altLang="en-US" sz="2800" dirty="0"/>
              <a:t>표</a:t>
            </a:r>
            <a:r>
              <a:rPr lang="en-US" altLang="ko-KR" sz="2800" dirty="0"/>
              <a:t>)]</a:t>
            </a:r>
            <a:endParaRPr lang="ko-KR" altLang="en-US" sz="2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D79E66-6DBA-439A-A27F-A176B8BC5AC2}"/>
              </a:ext>
            </a:extLst>
          </p:cNvPr>
          <p:cNvSpPr/>
          <p:nvPr/>
        </p:nvSpPr>
        <p:spPr>
          <a:xfrm>
            <a:off x="1764930" y="3121270"/>
            <a:ext cx="7739514" cy="3077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6301AF-61DF-42A8-B384-33EEC1D28CF0}"/>
              </a:ext>
            </a:extLst>
          </p:cNvPr>
          <p:cNvSpPr txBox="1"/>
          <p:nvPr/>
        </p:nvSpPr>
        <p:spPr>
          <a:xfrm>
            <a:off x="1665886" y="1118694"/>
            <a:ext cx="2413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공매도 제한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1B6D42-0D36-4C87-B084-CB1B0F515F46}"/>
              </a:ext>
            </a:extLst>
          </p:cNvPr>
          <p:cNvSpPr txBox="1"/>
          <p:nvPr/>
        </p:nvSpPr>
        <p:spPr>
          <a:xfrm>
            <a:off x="5644976" y="1106111"/>
            <a:ext cx="2413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공매도 가능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65925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782EDEB-A388-4948-8CA5-D78594512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56" y="2515570"/>
            <a:ext cx="5404897" cy="27246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5307198-829E-4B92-BDE9-8F80C9432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601" y="2048608"/>
            <a:ext cx="5672859" cy="31916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7C7148-DD57-4993-BF13-6F624C0C03E1}"/>
              </a:ext>
            </a:extLst>
          </p:cNvPr>
          <p:cNvSpPr txBox="1"/>
          <p:nvPr/>
        </p:nvSpPr>
        <p:spPr>
          <a:xfrm>
            <a:off x="511805" y="189927"/>
            <a:ext cx="7937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공매도 제한 ↔ 가능 비교</a:t>
            </a:r>
            <a:r>
              <a:rPr lang="en-US" altLang="ko-KR" sz="2800" dirty="0"/>
              <a:t>(</a:t>
            </a:r>
            <a:r>
              <a:rPr lang="ko-KR" altLang="en-US" sz="2800" dirty="0"/>
              <a:t>그래프</a:t>
            </a:r>
            <a:r>
              <a:rPr lang="en-US" altLang="ko-KR" sz="2800" dirty="0"/>
              <a:t>)]</a:t>
            </a:r>
            <a:endParaRPr lang="ko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B298AC-0C7F-4B77-ACC8-150F961DBB66}"/>
              </a:ext>
            </a:extLst>
          </p:cNvPr>
          <p:cNvSpPr txBox="1"/>
          <p:nvPr/>
        </p:nvSpPr>
        <p:spPr>
          <a:xfrm>
            <a:off x="511805" y="1389901"/>
            <a:ext cx="4325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공매도 제한</a:t>
            </a:r>
            <a:r>
              <a:rPr lang="en-US" altLang="ko-KR" sz="2800" dirty="0"/>
              <a:t>(</a:t>
            </a:r>
            <a:r>
              <a:rPr lang="ko-KR" altLang="en-US" sz="2800" dirty="0"/>
              <a:t>수익률</a:t>
            </a:r>
            <a:r>
              <a:rPr lang="en-US" altLang="ko-KR" sz="2800" dirty="0"/>
              <a:t>)]</a:t>
            </a:r>
            <a:endParaRPr lang="ko-KR" alt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CF4F55-1F9F-4292-9645-EC4188E37F02}"/>
              </a:ext>
            </a:extLst>
          </p:cNvPr>
          <p:cNvSpPr txBox="1"/>
          <p:nvPr/>
        </p:nvSpPr>
        <p:spPr>
          <a:xfrm>
            <a:off x="5991601" y="1410911"/>
            <a:ext cx="3797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공매도 가능</a:t>
            </a:r>
            <a:r>
              <a:rPr lang="en-US" altLang="ko-KR" sz="2800" dirty="0"/>
              <a:t>(</a:t>
            </a:r>
            <a:r>
              <a:rPr lang="ko-KR" altLang="en-US" sz="2800" dirty="0"/>
              <a:t>수익률</a:t>
            </a:r>
            <a:r>
              <a:rPr lang="en-US" altLang="ko-KR" sz="2800" dirty="0"/>
              <a:t>)]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3924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2178E1-35A9-45F2-B78C-F2DCE05A2E6D}"/>
              </a:ext>
            </a:extLst>
          </p:cNvPr>
          <p:cNvSpPr/>
          <p:nvPr/>
        </p:nvSpPr>
        <p:spPr>
          <a:xfrm>
            <a:off x="193430" y="1169376"/>
            <a:ext cx="1758462" cy="4756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Universe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코스피</a:t>
            </a:r>
            <a:r>
              <a:rPr lang="en-US" altLang="ko-KR" dirty="0"/>
              <a:t>/</a:t>
            </a:r>
            <a:r>
              <a:rPr lang="ko-KR" altLang="en-US" dirty="0"/>
              <a:t>코스닥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C99A23-33BC-4278-9302-A3561AF11844}"/>
              </a:ext>
            </a:extLst>
          </p:cNvPr>
          <p:cNvSpPr/>
          <p:nvPr/>
        </p:nvSpPr>
        <p:spPr>
          <a:xfrm>
            <a:off x="2453052" y="1169376"/>
            <a:ext cx="2787163" cy="4756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/>
              <a:t>Factor</a:t>
            </a:r>
            <a:r>
              <a:rPr lang="ko-KR" altLang="en-US" sz="1600" dirty="0"/>
              <a:t> 전략에 따른 수익률 </a:t>
            </a:r>
            <a:endParaRPr lang="en-US" altLang="ko-KR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0A5FBF-745E-4B1B-B22A-96E8E52AE3CA}"/>
              </a:ext>
            </a:extLst>
          </p:cNvPr>
          <p:cNvSpPr/>
          <p:nvPr/>
        </p:nvSpPr>
        <p:spPr>
          <a:xfrm>
            <a:off x="356088" y="1820008"/>
            <a:ext cx="1433146" cy="3868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삼성전자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74FFC2-B1E2-407B-9175-AD39FD335770}"/>
              </a:ext>
            </a:extLst>
          </p:cNvPr>
          <p:cNvSpPr/>
          <p:nvPr/>
        </p:nvSpPr>
        <p:spPr>
          <a:xfrm>
            <a:off x="356088" y="2294793"/>
            <a:ext cx="1433146" cy="3868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하이닉스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419EC1-7FA8-4CE6-9603-DE60BFAEFC49}"/>
              </a:ext>
            </a:extLst>
          </p:cNvPr>
          <p:cNvSpPr/>
          <p:nvPr/>
        </p:nvSpPr>
        <p:spPr>
          <a:xfrm>
            <a:off x="356088" y="2769578"/>
            <a:ext cx="1433146" cy="3868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1AE384-44C6-40F5-9993-4DE031F135C2}"/>
              </a:ext>
            </a:extLst>
          </p:cNvPr>
          <p:cNvSpPr/>
          <p:nvPr/>
        </p:nvSpPr>
        <p:spPr>
          <a:xfrm>
            <a:off x="2615711" y="1820008"/>
            <a:ext cx="1433146" cy="3868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Asset Growth</a:t>
            </a:r>
            <a:endParaRPr lang="ko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8CC832-626C-4A25-BCE2-78E4733D72DE}"/>
              </a:ext>
            </a:extLst>
          </p:cNvPr>
          <p:cNvSpPr/>
          <p:nvPr/>
        </p:nvSpPr>
        <p:spPr>
          <a:xfrm>
            <a:off x="2615711" y="2294793"/>
            <a:ext cx="1433146" cy="3868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Beta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D803C3-07E5-4ED9-B873-94DEDFCC751F}"/>
              </a:ext>
            </a:extLst>
          </p:cNvPr>
          <p:cNvSpPr/>
          <p:nvPr/>
        </p:nvSpPr>
        <p:spPr>
          <a:xfrm>
            <a:off x="2615711" y="2769577"/>
            <a:ext cx="1433146" cy="3868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Book/Price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7179FC-6EE4-43A3-B86D-FF05996B8D24}"/>
              </a:ext>
            </a:extLst>
          </p:cNvPr>
          <p:cNvSpPr/>
          <p:nvPr/>
        </p:nvSpPr>
        <p:spPr>
          <a:xfrm>
            <a:off x="2615711" y="3208420"/>
            <a:ext cx="1433146" cy="3868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CF/Price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3FB8C3-0368-44D1-84AE-B20DCAC47585}"/>
              </a:ext>
            </a:extLst>
          </p:cNvPr>
          <p:cNvSpPr/>
          <p:nvPr/>
        </p:nvSpPr>
        <p:spPr>
          <a:xfrm>
            <a:off x="2615711" y="3647263"/>
            <a:ext cx="1433146" cy="3868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Debt Paydown Yield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AF9074-62C3-4869-917C-8FC7C47EBBFD}"/>
              </a:ext>
            </a:extLst>
          </p:cNvPr>
          <p:cNvSpPr/>
          <p:nvPr/>
        </p:nvSpPr>
        <p:spPr>
          <a:xfrm>
            <a:off x="2615711" y="4086106"/>
            <a:ext cx="1433146" cy="3868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Dividend/Price</a:t>
            </a:r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108CDB-4A2B-42E2-B6D0-4A92989CD3CE}"/>
              </a:ext>
            </a:extLst>
          </p:cNvPr>
          <p:cNvSpPr/>
          <p:nvPr/>
        </p:nvSpPr>
        <p:spPr>
          <a:xfrm>
            <a:off x="2615711" y="4567217"/>
            <a:ext cx="1433146" cy="3868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1B7446-000F-485B-AC67-0EE6641055C0}"/>
              </a:ext>
            </a:extLst>
          </p:cNvPr>
          <p:cNvSpPr/>
          <p:nvPr/>
        </p:nvSpPr>
        <p:spPr>
          <a:xfrm>
            <a:off x="2615711" y="5048328"/>
            <a:ext cx="1433146" cy="3868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Volatility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F849ED-E71D-431C-B69D-DF005649ED20}"/>
              </a:ext>
            </a:extLst>
          </p:cNvPr>
          <p:cNvSpPr txBox="1"/>
          <p:nvPr/>
        </p:nvSpPr>
        <p:spPr>
          <a:xfrm>
            <a:off x="2615711" y="123835"/>
            <a:ext cx="7876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20749A"/>
                </a:solidFill>
                <a:effectLst/>
                <a:latin typeface="PT Serif" panose="020A0603040505020204" pitchFamily="18" charset="0"/>
              </a:rPr>
              <a:t>Combining Smart Factors Momentum and Market Portfolio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E9106C0-7D3B-4D4B-8735-2E8CA8FD2CD4}"/>
              </a:ext>
            </a:extLst>
          </p:cNvPr>
          <p:cNvSpPr/>
          <p:nvPr/>
        </p:nvSpPr>
        <p:spPr>
          <a:xfrm>
            <a:off x="2537678" y="735131"/>
            <a:ext cx="2617910" cy="304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Month t, Factor 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3D7802A6-3AFA-4524-A3EB-F132B6CEDF57}"/>
                  </a:ext>
                </a:extLst>
              </p:cNvPr>
              <p:cNvSpPr/>
              <p:nvPr/>
            </p:nvSpPr>
            <p:spPr>
              <a:xfrm>
                <a:off x="4299284" y="1820008"/>
                <a:ext cx="703539" cy="38686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3D7802A6-3AFA-4524-A3EB-F132B6CED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284" y="1820008"/>
                <a:ext cx="703539" cy="3868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DD67F87-CB10-4AF9-AB02-28E47003FD6D}"/>
                  </a:ext>
                </a:extLst>
              </p:cNvPr>
              <p:cNvSpPr/>
              <p:nvPr/>
            </p:nvSpPr>
            <p:spPr>
              <a:xfrm>
                <a:off x="4299284" y="2294793"/>
                <a:ext cx="703539" cy="38686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DD67F87-CB10-4AF9-AB02-28E47003FD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284" y="2294793"/>
                <a:ext cx="703539" cy="386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01DC1BE-A5B7-4DF6-AD09-E1AF5D694CDC}"/>
                  </a:ext>
                </a:extLst>
              </p:cNvPr>
              <p:cNvSpPr/>
              <p:nvPr/>
            </p:nvSpPr>
            <p:spPr>
              <a:xfrm>
                <a:off x="4299284" y="2769577"/>
                <a:ext cx="703539" cy="38686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01DC1BE-A5B7-4DF6-AD09-E1AF5D694C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284" y="2769577"/>
                <a:ext cx="703539" cy="3868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5BDB696-D236-4061-B02A-06B0DAEBC547}"/>
                  </a:ext>
                </a:extLst>
              </p:cNvPr>
              <p:cNvSpPr/>
              <p:nvPr/>
            </p:nvSpPr>
            <p:spPr>
              <a:xfrm>
                <a:off x="4299284" y="5048328"/>
                <a:ext cx="703539" cy="38686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5BDB696-D236-4061-B02A-06B0DAEBC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284" y="5048328"/>
                <a:ext cx="703539" cy="3868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F741A0D-F5F6-46D9-82E3-9DFDA6C0B6B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951892" y="3547695"/>
            <a:ext cx="501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23AF1EE-9E49-493B-AA08-314B7D0F0802}"/>
              </a:ext>
            </a:extLst>
          </p:cNvPr>
          <p:cNvCxnSpPr>
            <a:cxnSpLocks/>
          </p:cNvCxnSpPr>
          <p:nvPr/>
        </p:nvCxnSpPr>
        <p:spPr>
          <a:xfrm>
            <a:off x="5240215" y="1651437"/>
            <a:ext cx="610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0AE1A8F-6FD6-4DB6-B8E2-634C1B6A4DF8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7363962" y="3757347"/>
            <a:ext cx="1" cy="490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BA7FBE-2CB0-4897-B4AB-D4DD0880B012}"/>
              </a:ext>
            </a:extLst>
          </p:cNvPr>
          <p:cNvSpPr/>
          <p:nvPr/>
        </p:nvSpPr>
        <p:spPr>
          <a:xfrm>
            <a:off x="5850952" y="734494"/>
            <a:ext cx="2617910" cy="304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전략 도출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55CC2F0-F0A6-4366-A770-86E82DCB48E3}"/>
              </a:ext>
            </a:extLst>
          </p:cNvPr>
          <p:cNvSpPr/>
          <p:nvPr/>
        </p:nvSpPr>
        <p:spPr>
          <a:xfrm>
            <a:off x="5850952" y="1169376"/>
            <a:ext cx="3026021" cy="258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altLang="ko-K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ret_slow</a:t>
            </a:r>
          </a:p>
          <a:p>
            <a:r>
              <a:rPr lang="da-DK" altLang="ko-K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ret_dyn_slow</a:t>
            </a:r>
          </a:p>
          <a:p>
            <a:r>
              <a:rPr lang="da-DK" altLang="ko-K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ret_fast</a:t>
            </a:r>
          </a:p>
          <a:p>
            <a:r>
              <a:rPr lang="da-DK" altLang="ko-K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ret_dyn_fast</a:t>
            </a:r>
          </a:p>
          <a:p>
            <a:r>
              <a:rPr lang="da-DK" altLang="ko-K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ret_neutral</a:t>
            </a:r>
          </a:p>
          <a:p>
            <a:r>
              <a:rPr lang="da-DK" altLang="ko-K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ret_dyn_neutral</a:t>
            </a:r>
          </a:p>
          <a:p>
            <a:r>
              <a:rPr lang="da-DK" altLang="ko-K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ret_blended</a:t>
            </a:r>
          </a:p>
          <a:p>
            <a:r>
              <a:rPr lang="da-DK" altLang="ko-K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ret_dyn_blended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E1F35EE-8C68-466B-9855-F54C916693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1049" y="1885872"/>
            <a:ext cx="3610479" cy="724001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509E1DDC-1332-436F-8EB2-5DBB1588E22E}"/>
              </a:ext>
            </a:extLst>
          </p:cNvPr>
          <p:cNvSpPr/>
          <p:nvPr/>
        </p:nvSpPr>
        <p:spPr>
          <a:xfrm>
            <a:off x="5850952" y="4725405"/>
            <a:ext cx="3345803" cy="334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altLang="ko-K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차 전략 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시장지수 조합</a:t>
            </a:r>
            <a:endParaRPr lang="da-DK" altLang="ko-KR" sz="2000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74BD5A5-1B7D-4A23-8B19-2A313CC1D10D}"/>
              </a:ext>
            </a:extLst>
          </p:cNvPr>
          <p:cNvSpPr/>
          <p:nvPr/>
        </p:nvSpPr>
        <p:spPr>
          <a:xfrm>
            <a:off x="5850952" y="4239408"/>
            <a:ext cx="2617910" cy="304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최종 전략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3605174D-8801-4D34-964D-CE197D511F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0952" y="5153084"/>
            <a:ext cx="5930740" cy="50285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556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C4F33-90F3-4365-9986-7D03C9D5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A86C4-B463-4B1B-89A8-8DA0E6377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1) Factor </a:t>
            </a:r>
            <a:r>
              <a:rPr lang="ko-KR" altLang="en-US" dirty="0"/>
              <a:t>구성 어려움 → </a:t>
            </a:r>
            <a:r>
              <a:rPr lang="en-US" altLang="ko-KR" dirty="0"/>
              <a:t>ETF </a:t>
            </a:r>
            <a:r>
              <a:rPr lang="ko-KR" altLang="en-US" dirty="0"/>
              <a:t>선정하여 </a:t>
            </a:r>
            <a:r>
              <a:rPr lang="en-US" altLang="ko-KR" dirty="0"/>
              <a:t>ETF</a:t>
            </a:r>
            <a:r>
              <a:rPr lang="ko-KR" altLang="en-US" dirty="0"/>
              <a:t>에 투자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</a:t>
            </a:r>
            <a:r>
              <a:rPr lang="ko-KR" altLang="en-US" dirty="0"/>
              <a:t>공매도 가능해야 포트폴리오 구성 가능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→ 공매도 제외한 전략으로 수정</a:t>
            </a:r>
          </a:p>
        </p:txBody>
      </p:sp>
    </p:spTree>
    <p:extLst>
      <p:ext uri="{BB962C8B-B14F-4D97-AF65-F5344CB8AC3E}">
        <p14:creationId xmlns:p14="http://schemas.microsoft.com/office/powerpoint/2010/main" val="403973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2178E1-35A9-45F2-B78C-F2DCE05A2E6D}"/>
              </a:ext>
            </a:extLst>
          </p:cNvPr>
          <p:cNvSpPr/>
          <p:nvPr/>
        </p:nvSpPr>
        <p:spPr>
          <a:xfrm>
            <a:off x="193430" y="1169376"/>
            <a:ext cx="1758462" cy="4756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Universe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코스피</a:t>
            </a:r>
            <a:r>
              <a:rPr lang="en-US" altLang="ko-KR" dirty="0"/>
              <a:t>/</a:t>
            </a:r>
            <a:r>
              <a:rPr lang="ko-KR" altLang="en-US" dirty="0"/>
              <a:t>코스닥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C99A23-33BC-4278-9302-A3561AF11844}"/>
              </a:ext>
            </a:extLst>
          </p:cNvPr>
          <p:cNvSpPr/>
          <p:nvPr/>
        </p:nvSpPr>
        <p:spPr>
          <a:xfrm>
            <a:off x="2453052" y="1169376"/>
            <a:ext cx="5985844" cy="4756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/>
              <a:t>Factor</a:t>
            </a:r>
            <a:r>
              <a:rPr lang="ko-KR" altLang="en-US" sz="1600" dirty="0"/>
              <a:t> 전략에 따른 수익률</a:t>
            </a:r>
            <a:endParaRPr lang="en-US" altLang="ko-KR" sz="1600" dirty="0"/>
          </a:p>
          <a:p>
            <a:pPr algn="ctr"/>
            <a:r>
              <a:rPr lang="en-US" altLang="ko-KR" sz="1600" dirty="0"/>
              <a:t>(ETF)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0A5FBF-745E-4B1B-B22A-96E8E52AE3CA}"/>
              </a:ext>
            </a:extLst>
          </p:cNvPr>
          <p:cNvSpPr/>
          <p:nvPr/>
        </p:nvSpPr>
        <p:spPr>
          <a:xfrm>
            <a:off x="356088" y="1820008"/>
            <a:ext cx="1433146" cy="3868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삼성전자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74FFC2-B1E2-407B-9175-AD39FD335770}"/>
              </a:ext>
            </a:extLst>
          </p:cNvPr>
          <p:cNvSpPr/>
          <p:nvPr/>
        </p:nvSpPr>
        <p:spPr>
          <a:xfrm>
            <a:off x="356088" y="2294793"/>
            <a:ext cx="1433146" cy="3868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하이닉스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419EC1-7FA8-4CE6-9603-DE60BFAEFC49}"/>
              </a:ext>
            </a:extLst>
          </p:cNvPr>
          <p:cNvSpPr/>
          <p:nvPr/>
        </p:nvSpPr>
        <p:spPr>
          <a:xfrm>
            <a:off x="356088" y="2769578"/>
            <a:ext cx="1433146" cy="3868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F849ED-E71D-431C-B69D-DF005649ED20}"/>
              </a:ext>
            </a:extLst>
          </p:cNvPr>
          <p:cNvSpPr txBox="1"/>
          <p:nvPr/>
        </p:nvSpPr>
        <p:spPr>
          <a:xfrm>
            <a:off x="2615711" y="123835"/>
            <a:ext cx="7876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20749A"/>
                </a:solidFill>
                <a:effectLst/>
                <a:latin typeface="PT Serif" panose="020A0603040505020204" pitchFamily="18" charset="0"/>
              </a:rPr>
              <a:t>Combining Smart Factors Momentum and Market Portfolio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E9106C0-7D3B-4D4B-8735-2E8CA8FD2CD4}"/>
              </a:ext>
            </a:extLst>
          </p:cNvPr>
          <p:cNvSpPr/>
          <p:nvPr/>
        </p:nvSpPr>
        <p:spPr>
          <a:xfrm>
            <a:off x="2453052" y="510753"/>
            <a:ext cx="2617910" cy="546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Month t, Factor n</a:t>
            </a:r>
          </a:p>
          <a:p>
            <a:pPr algn="ctr"/>
            <a:r>
              <a:rPr lang="ko-KR" altLang="en-US" dirty="0"/>
              <a:t>→ </a:t>
            </a:r>
            <a:r>
              <a:rPr lang="en-US" altLang="ko-KR" dirty="0"/>
              <a:t>ETF</a:t>
            </a:r>
            <a:r>
              <a:rPr lang="ko-KR" altLang="en-US" dirty="0"/>
              <a:t>로 대체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3D7802A6-3AFA-4524-A3EB-F132B6CEDF57}"/>
                  </a:ext>
                </a:extLst>
              </p:cNvPr>
              <p:cNvSpPr/>
              <p:nvPr/>
            </p:nvSpPr>
            <p:spPr>
              <a:xfrm>
                <a:off x="7383588" y="1907932"/>
                <a:ext cx="703539" cy="38686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3D7802A6-3AFA-4524-A3EB-F132B6CED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588" y="1907932"/>
                <a:ext cx="703539" cy="3868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DD67F87-CB10-4AF9-AB02-28E47003FD6D}"/>
                  </a:ext>
                </a:extLst>
              </p:cNvPr>
              <p:cNvSpPr/>
              <p:nvPr/>
            </p:nvSpPr>
            <p:spPr>
              <a:xfrm>
                <a:off x="7383588" y="2382717"/>
                <a:ext cx="703539" cy="38686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DD67F87-CB10-4AF9-AB02-28E47003FD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588" y="2382717"/>
                <a:ext cx="703539" cy="386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01DC1BE-A5B7-4DF6-AD09-E1AF5D694CDC}"/>
                  </a:ext>
                </a:extLst>
              </p:cNvPr>
              <p:cNvSpPr/>
              <p:nvPr/>
            </p:nvSpPr>
            <p:spPr>
              <a:xfrm>
                <a:off x="7383588" y="2857501"/>
                <a:ext cx="703539" cy="38686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01DC1BE-A5B7-4DF6-AD09-E1AF5D694C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588" y="2857501"/>
                <a:ext cx="703539" cy="3868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5BDB696-D236-4061-B02A-06B0DAEBC547}"/>
                  </a:ext>
                </a:extLst>
              </p:cNvPr>
              <p:cNvSpPr/>
              <p:nvPr/>
            </p:nvSpPr>
            <p:spPr>
              <a:xfrm>
                <a:off x="7383588" y="5136252"/>
                <a:ext cx="703539" cy="38686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5BDB696-D236-4061-B02A-06B0DAEBC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588" y="5136252"/>
                <a:ext cx="703539" cy="3868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F741A0D-F5F6-46D9-82E3-9DFDA6C0B6B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951892" y="3547695"/>
            <a:ext cx="501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6774C32-9C5C-4444-B725-D37B2E17D292}"/>
              </a:ext>
            </a:extLst>
          </p:cNvPr>
          <p:cNvSpPr txBox="1"/>
          <p:nvPr/>
        </p:nvSpPr>
        <p:spPr>
          <a:xfrm>
            <a:off x="2725209" y="1820008"/>
            <a:ext cx="486075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	종목코드	</a:t>
            </a:r>
            <a:r>
              <a:rPr lang="ko-KR" altLang="en-US" dirty="0" err="1">
                <a:solidFill>
                  <a:schemeClr val="bg1"/>
                </a:solidFill>
              </a:rPr>
              <a:t>종목명</a:t>
            </a:r>
            <a:endParaRPr lang="ko-KR" altLang="en-US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314	322130	KINDEX </a:t>
            </a:r>
            <a:r>
              <a:rPr lang="ko-KR" altLang="en-US" dirty="0">
                <a:solidFill>
                  <a:schemeClr val="bg1"/>
                </a:solidFill>
              </a:rPr>
              <a:t>스마트로우볼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315	272220	KINDEX </a:t>
            </a:r>
            <a:r>
              <a:rPr lang="ko-KR" altLang="en-US" dirty="0" err="1">
                <a:solidFill>
                  <a:schemeClr val="bg1"/>
                </a:solidFill>
              </a:rPr>
              <a:t>스마트모멘텀</a:t>
            </a:r>
            <a:endParaRPr lang="ko-KR" altLang="en-US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316	272230	KINDEX </a:t>
            </a:r>
            <a:r>
              <a:rPr lang="ko-KR" altLang="en-US" dirty="0" err="1">
                <a:solidFill>
                  <a:schemeClr val="bg1"/>
                </a:solidFill>
              </a:rPr>
              <a:t>스마트밸류</a:t>
            </a:r>
            <a:endParaRPr lang="ko-KR" altLang="en-US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317	322120	KINDEX </a:t>
            </a:r>
            <a:r>
              <a:rPr lang="ko-KR" altLang="en-US" dirty="0" err="1">
                <a:solidFill>
                  <a:schemeClr val="bg1"/>
                </a:solidFill>
              </a:rPr>
              <a:t>스마트퀄리티</a:t>
            </a:r>
            <a:endParaRPr lang="ko-KR" altLang="en-US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318	322150	KINDEX </a:t>
            </a:r>
            <a:r>
              <a:rPr lang="ko-KR" altLang="en-US" dirty="0" err="1">
                <a:solidFill>
                  <a:schemeClr val="bg1"/>
                </a:solidFill>
              </a:rPr>
              <a:t>스마트하이베타</a:t>
            </a:r>
            <a:endParaRPr lang="ko-KR" altLang="en-US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213	244620	KODEX </a:t>
            </a:r>
            <a:r>
              <a:rPr lang="ko-KR" altLang="en-US" dirty="0">
                <a:solidFill>
                  <a:schemeClr val="bg1"/>
                </a:solidFill>
              </a:rPr>
              <a:t>모멘텀</a:t>
            </a:r>
            <a:r>
              <a:rPr lang="en-US" altLang="ko-KR" dirty="0">
                <a:solidFill>
                  <a:schemeClr val="bg1"/>
                </a:solidFill>
              </a:rPr>
              <a:t>Plus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231	244670	KODEX </a:t>
            </a:r>
            <a:r>
              <a:rPr lang="ko-KR" altLang="en-US" dirty="0" err="1">
                <a:solidFill>
                  <a:schemeClr val="bg1"/>
                </a:solidFill>
              </a:rPr>
              <a:t>밸류</a:t>
            </a:r>
            <a:r>
              <a:rPr lang="en-US" altLang="ko-KR" dirty="0">
                <a:solidFill>
                  <a:schemeClr val="bg1"/>
                </a:solidFill>
              </a:rPr>
              <a:t>Plus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249	244660	KODEX </a:t>
            </a:r>
            <a:r>
              <a:rPr lang="ko-KR" altLang="en-US" dirty="0">
                <a:solidFill>
                  <a:schemeClr val="bg1"/>
                </a:solidFill>
              </a:rPr>
              <a:t>퀄리티</a:t>
            </a:r>
            <a:r>
              <a:rPr lang="en-US" altLang="ko-KR" dirty="0">
                <a:solidFill>
                  <a:schemeClr val="bg1"/>
                </a:solidFill>
              </a:rPr>
              <a:t>Plus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161	217790	TIGER </a:t>
            </a:r>
            <a:r>
              <a:rPr lang="ko-KR" altLang="en-US" dirty="0">
                <a:solidFill>
                  <a:schemeClr val="bg1"/>
                </a:solidFill>
              </a:rPr>
              <a:t>가격조정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204	279530	KODEX </a:t>
            </a:r>
            <a:r>
              <a:rPr lang="ko-KR" altLang="en-US" dirty="0">
                <a:solidFill>
                  <a:schemeClr val="bg1"/>
                </a:solidFill>
              </a:rPr>
              <a:t>고배당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268	114800	KODEX </a:t>
            </a:r>
            <a:r>
              <a:rPr lang="ko-KR" altLang="en-US" dirty="0" err="1">
                <a:solidFill>
                  <a:schemeClr val="bg1"/>
                </a:solidFill>
              </a:rPr>
              <a:t>인버스</a:t>
            </a:r>
            <a:endParaRPr lang="ko-KR" altLang="en-US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253	069500	KODEX 200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EC0C59B-37FB-4307-B667-758B58917774}"/>
              </a:ext>
            </a:extLst>
          </p:cNvPr>
          <p:cNvCxnSpPr>
            <a:cxnSpLocks/>
          </p:cNvCxnSpPr>
          <p:nvPr/>
        </p:nvCxnSpPr>
        <p:spPr>
          <a:xfrm>
            <a:off x="8471389" y="3547695"/>
            <a:ext cx="501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2EDA079-C982-4DA8-B79A-B1C5AE9498E1}"/>
              </a:ext>
            </a:extLst>
          </p:cNvPr>
          <p:cNvSpPr/>
          <p:nvPr/>
        </p:nvSpPr>
        <p:spPr>
          <a:xfrm>
            <a:off x="8972549" y="510753"/>
            <a:ext cx="2617910" cy="546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전략도출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EB42B3A-D54E-47DA-A180-91DF30D80E27}"/>
              </a:ext>
            </a:extLst>
          </p:cNvPr>
          <p:cNvSpPr/>
          <p:nvPr/>
        </p:nvSpPr>
        <p:spPr>
          <a:xfrm>
            <a:off x="8972548" y="1169376"/>
            <a:ext cx="3026021" cy="4756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altLang="ko-KR" sz="2000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da-DK" altLang="ko-KR" sz="2000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da-DK" altLang="ko-KR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da-DK" altLang="ko-K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ret_slow</a:t>
            </a:r>
          </a:p>
          <a:p>
            <a:r>
              <a:rPr lang="da-DK" altLang="ko-K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ret_dyn_slow</a:t>
            </a:r>
          </a:p>
          <a:p>
            <a:r>
              <a:rPr lang="da-DK" altLang="ko-K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ret_fast</a:t>
            </a:r>
          </a:p>
          <a:p>
            <a:r>
              <a:rPr lang="da-DK" altLang="ko-K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ret_dyn_fast</a:t>
            </a:r>
          </a:p>
          <a:p>
            <a:r>
              <a:rPr lang="da-DK" altLang="ko-K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ret_neutral</a:t>
            </a:r>
          </a:p>
          <a:p>
            <a:r>
              <a:rPr lang="da-DK" altLang="ko-K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ret_dyn_neutral</a:t>
            </a:r>
          </a:p>
          <a:p>
            <a:r>
              <a:rPr lang="da-DK" altLang="ko-K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ret_blended</a:t>
            </a:r>
          </a:p>
          <a:p>
            <a:r>
              <a:rPr lang="da-DK" altLang="ko-K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ret_dyn_blended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953DB69-012A-48ED-AC5E-1C9F2DD42F37}"/>
              </a:ext>
            </a:extLst>
          </p:cNvPr>
          <p:cNvSpPr/>
          <p:nvPr/>
        </p:nvSpPr>
        <p:spPr>
          <a:xfrm>
            <a:off x="193430" y="285452"/>
            <a:ext cx="1907932" cy="5467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1)</a:t>
            </a:r>
            <a:r>
              <a:rPr lang="ko-KR" altLang="en-US" dirty="0"/>
              <a:t> </a:t>
            </a:r>
            <a:r>
              <a:rPr lang="en-US" altLang="ko-KR" dirty="0"/>
              <a:t>ETF</a:t>
            </a:r>
            <a:r>
              <a:rPr lang="ko-KR" altLang="en-US" dirty="0"/>
              <a:t>로 대체</a:t>
            </a:r>
          </a:p>
        </p:txBody>
      </p:sp>
    </p:spTree>
    <p:extLst>
      <p:ext uri="{BB962C8B-B14F-4D97-AF65-F5344CB8AC3E}">
        <p14:creationId xmlns:p14="http://schemas.microsoft.com/office/powerpoint/2010/main" val="161579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7ABEBE-1850-44D3-91C2-100C524FDA2B}"/>
              </a:ext>
            </a:extLst>
          </p:cNvPr>
          <p:cNvSpPr txBox="1"/>
          <p:nvPr/>
        </p:nvSpPr>
        <p:spPr>
          <a:xfrm>
            <a:off x="529390" y="426461"/>
            <a:ext cx="3699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기존 </a:t>
            </a:r>
            <a:r>
              <a:rPr lang="en-US" altLang="ko-KR" sz="2800" dirty="0"/>
              <a:t>1</a:t>
            </a:r>
            <a:r>
              <a:rPr lang="ko-KR" altLang="en-US" sz="2800" dirty="0"/>
              <a:t>차 전략 상세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E59E57-F586-4685-97B6-E62C5FD19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48" y="1052393"/>
            <a:ext cx="4275033" cy="25089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C72EE4-3370-4D84-BBE0-E06D4DFD8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95" y="3458345"/>
            <a:ext cx="6608626" cy="609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E405093-B943-44C9-8828-AD9EC5719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95" y="3948901"/>
            <a:ext cx="4749678" cy="7286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AE40AEA-3629-49D9-BF08-5827E4FEB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740" y="4515461"/>
            <a:ext cx="6648873" cy="72864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B58EE48-5CA6-4A8D-807D-5FF760AD01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614" y="5244105"/>
            <a:ext cx="5593130" cy="69706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E12CDBF-B3B1-4897-B4A6-6FDE3AB8A473}"/>
              </a:ext>
            </a:extLst>
          </p:cNvPr>
          <p:cNvSpPr/>
          <p:nvPr/>
        </p:nvSpPr>
        <p:spPr>
          <a:xfrm>
            <a:off x="2914773" y="1088822"/>
            <a:ext cx="1314328" cy="52507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DB931F-032F-4719-B65E-1D48A7DFCDA9}"/>
              </a:ext>
            </a:extLst>
          </p:cNvPr>
          <p:cNvSpPr txBox="1"/>
          <p:nvPr/>
        </p:nvSpPr>
        <p:spPr>
          <a:xfrm>
            <a:off x="6558040" y="426461"/>
            <a:ext cx="2967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참고</a:t>
            </a:r>
            <a:r>
              <a:rPr lang="en-US" altLang="ko-KR" sz="2800" dirty="0"/>
              <a:t>: Weight]</a:t>
            </a:r>
            <a:endParaRPr lang="ko-KR" altLang="en-US" sz="28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D08FD29-3ACF-448C-B649-2561B6BF2392}"/>
              </a:ext>
            </a:extLst>
          </p:cNvPr>
          <p:cNvGrpSpPr/>
          <p:nvPr/>
        </p:nvGrpSpPr>
        <p:grpSpPr>
          <a:xfrm>
            <a:off x="7099623" y="949681"/>
            <a:ext cx="4852412" cy="2838696"/>
            <a:chOff x="7030429" y="1017261"/>
            <a:chExt cx="4852412" cy="312451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5BEA7F8-B297-4402-A379-AD8E947A8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30429" y="1017261"/>
              <a:ext cx="4852412" cy="177527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DF5CF5B-9032-4019-9F58-5F575C712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30429" y="2694219"/>
              <a:ext cx="4255370" cy="1376205"/>
            </a:xfrm>
            <a:prstGeom prst="rect">
              <a:avLst/>
            </a:prstGeom>
            <a:ln>
              <a:noFill/>
            </a:ln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F6621CF-64DF-44FC-A706-76D174487F7F}"/>
                </a:ext>
              </a:extLst>
            </p:cNvPr>
            <p:cNvSpPr/>
            <p:nvPr/>
          </p:nvSpPr>
          <p:spPr>
            <a:xfrm>
              <a:off x="7079137" y="1029918"/>
              <a:ext cx="4626047" cy="31118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6F8042A-7B00-41B5-95DC-78E0B613986D}"/>
              </a:ext>
            </a:extLst>
          </p:cNvPr>
          <p:cNvSpPr/>
          <p:nvPr/>
        </p:nvSpPr>
        <p:spPr>
          <a:xfrm>
            <a:off x="3091534" y="1748509"/>
            <a:ext cx="908966" cy="52507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F13FD40-A7A2-47A0-BA27-5C5DB32C4971}"/>
              </a:ext>
            </a:extLst>
          </p:cNvPr>
          <p:cNvSpPr/>
          <p:nvPr/>
        </p:nvSpPr>
        <p:spPr>
          <a:xfrm>
            <a:off x="2925395" y="2347262"/>
            <a:ext cx="1314328" cy="52507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B2D1E50-B13C-41EF-8279-0E2301A902EB}"/>
              </a:ext>
            </a:extLst>
          </p:cNvPr>
          <p:cNvSpPr/>
          <p:nvPr/>
        </p:nvSpPr>
        <p:spPr>
          <a:xfrm>
            <a:off x="3069951" y="2989303"/>
            <a:ext cx="930549" cy="51208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5" name="표 45">
            <a:extLst>
              <a:ext uri="{FF2B5EF4-FFF2-40B4-BE49-F238E27FC236}">
                <a16:creationId xmlns:a16="http://schemas.microsoft.com/office/drawing/2014/main" id="{5E466FF7-5A1B-4CFE-B091-04674AF1A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560147"/>
              </p:ext>
            </p:extLst>
          </p:nvPr>
        </p:nvGraphicFramePr>
        <p:xfrm>
          <a:off x="8207187" y="3812114"/>
          <a:ext cx="3530563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1509">
                  <a:extLst>
                    <a:ext uri="{9D8B030D-6E8A-4147-A177-3AD203B41FA5}">
                      <a16:colId xmlns:a16="http://schemas.microsoft.com/office/drawing/2014/main" val="2537745521"/>
                    </a:ext>
                  </a:extLst>
                </a:gridCol>
                <a:gridCol w="3109054">
                  <a:extLst>
                    <a:ext uri="{9D8B030D-6E8A-4147-A177-3AD203B41FA5}">
                      <a16:colId xmlns:a16="http://schemas.microsoft.com/office/drawing/2014/main" val="1871553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부호 음수 가능부분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즉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공매도 가능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89065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0C4C865-6E17-411D-85EA-257A55138344}"/>
                  </a:ext>
                </a:extLst>
              </p:cNvPr>
              <p:cNvSpPr txBox="1"/>
              <p:nvPr/>
            </p:nvSpPr>
            <p:spPr>
              <a:xfrm>
                <a:off x="5321270" y="4009475"/>
                <a:ext cx="2933525" cy="4033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𝑓𝑎𝑠𝑡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𝑠𝑙𝑜𝑤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0C4C865-6E17-411D-85EA-257A55138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270" y="4009475"/>
                <a:ext cx="2933525" cy="403316"/>
              </a:xfrm>
              <a:prstGeom prst="rect">
                <a:avLst/>
              </a:prstGeom>
              <a:blipFill>
                <a:blip r:embed="rId9"/>
                <a:stretch>
                  <a:fillRect l="-1455" t="-1515"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B9CA4BB-267B-4D3A-9A97-AC49B23828F7}"/>
                  </a:ext>
                </a:extLst>
              </p:cNvPr>
              <p:cNvSpPr txBox="1"/>
              <p:nvPr/>
            </p:nvSpPr>
            <p:spPr>
              <a:xfrm>
                <a:off x="7073870" y="4626528"/>
                <a:ext cx="2933525" cy="4033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𝑓𝑎𝑠𝑡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𝑠𝑙𝑜𝑤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B9CA4BB-267B-4D3A-9A97-AC49B2382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870" y="4626528"/>
                <a:ext cx="2933525" cy="403316"/>
              </a:xfrm>
              <a:prstGeom prst="rect">
                <a:avLst/>
              </a:prstGeom>
              <a:blipFill>
                <a:blip r:embed="rId10"/>
                <a:stretch>
                  <a:fillRect l="-1245"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7C955FF-7AAF-4E8F-9E7F-BECCBD5F64C8}"/>
                  </a:ext>
                </a:extLst>
              </p:cNvPr>
              <p:cNvSpPr txBox="1"/>
              <p:nvPr/>
            </p:nvSpPr>
            <p:spPr>
              <a:xfrm>
                <a:off x="6053988" y="5314390"/>
                <a:ext cx="2933525" cy="4033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𝑓𝑎𝑠𝑡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𝑠𝑙𝑜𝑤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7C955FF-7AAF-4E8F-9E7F-BECCBD5F6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988" y="5314390"/>
                <a:ext cx="2933525" cy="403316"/>
              </a:xfrm>
              <a:prstGeom prst="rect">
                <a:avLst/>
              </a:prstGeom>
              <a:blipFill>
                <a:blip r:embed="rId11"/>
                <a:stretch>
                  <a:fillRect l="-1247"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직사각형 48">
            <a:extLst>
              <a:ext uri="{FF2B5EF4-FFF2-40B4-BE49-F238E27FC236}">
                <a16:creationId xmlns:a16="http://schemas.microsoft.com/office/drawing/2014/main" id="{7D546255-5B95-40A4-B752-0EE3D3A444ED}"/>
              </a:ext>
            </a:extLst>
          </p:cNvPr>
          <p:cNvSpPr/>
          <p:nvPr/>
        </p:nvSpPr>
        <p:spPr>
          <a:xfrm>
            <a:off x="0" y="-66744"/>
            <a:ext cx="2444262" cy="5467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en-US" altLang="ko-KR"/>
              <a:t>)</a:t>
            </a:r>
            <a:r>
              <a:rPr lang="ko-KR" altLang="en-US" dirty="0"/>
              <a:t> 공매도 가능 수정</a:t>
            </a:r>
          </a:p>
        </p:txBody>
      </p:sp>
    </p:spTree>
    <p:extLst>
      <p:ext uri="{BB962C8B-B14F-4D97-AF65-F5344CB8AC3E}">
        <p14:creationId xmlns:p14="http://schemas.microsoft.com/office/powerpoint/2010/main" val="19287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7ABEBE-1850-44D3-91C2-100C524FDA2B}"/>
              </a:ext>
            </a:extLst>
          </p:cNvPr>
          <p:cNvSpPr txBox="1"/>
          <p:nvPr/>
        </p:nvSpPr>
        <p:spPr>
          <a:xfrm>
            <a:off x="529390" y="426461"/>
            <a:ext cx="5168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[1</a:t>
            </a:r>
            <a:r>
              <a:rPr lang="ko-KR" altLang="en-US" sz="2800" dirty="0"/>
              <a:t>차 전략 수정</a:t>
            </a:r>
            <a:r>
              <a:rPr lang="en-US" altLang="ko-KR" sz="2800" dirty="0"/>
              <a:t>(</a:t>
            </a:r>
            <a:r>
              <a:rPr lang="ko-KR" altLang="en-US" sz="2800" dirty="0"/>
              <a:t>공매도 제한</a:t>
            </a:r>
            <a:r>
              <a:rPr lang="en-US" altLang="ko-KR" sz="2800" dirty="0"/>
              <a:t>)]</a:t>
            </a: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E59E57-F586-4685-97B6-E62C5FD19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48" y="1052393"/>
            <a:ext cx="4275033" cy="25089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C72EE4-3370-4D84-BBE0-E06D4DFD8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95" y="3458345"/>
            <a:ext cx="6608626" cy="609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E405093-B943-44C9-8828-AD9EC5719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95" y="3948901"/>
            <a:ext cx="4749678" cy="7286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AE40AEA-3629-49D9-BF08-5827E4FEB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740" y="4515461"/>
            <a:ext cx="6648873" cy="72864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B58EE48-5CA6-4A8D-807D-5FF760AD01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614" y="5244105"/>
            <a:ext cx="5593130" cy="69706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E12CDBF-B3B1-4897-B4A6-6FDE3AB8A473}"/>
              </a:ext>
            </a:extLst>
          </p:cNvPr>
          <p:cNvSpPr/>
          <p:nvPr/>
        </p:nvSpPr>
        <p:spPr>
          <a:xfrm>
            <a:off x="2914773" y="1088822"/>
            <a:ext cx="1314328" cy="52507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DB931F-032F-4719-B65E-1D48A7DFCDA9}"/>
              </a:ext>
            </a:extLst>
          </p:cNvPr>
          <p:cNvSpPr txBox="1"/>
          <p:nvPr/>
        </p:nvSpPr>
        <p:spPr>
          <a:xfrm>
            <a:off x="8345367" y="426461"/>
            <a:ext cx="337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[Weight </a:t>
            </a:r>
            <a:r>
              <a:rPr lang="ko-KR" altLang="en-US" sz="2400" dirty="0"/>
              <a:t>수정사항</a:t>
            </a:r>
            <a:r>
              <a:rPr lang="en-US" altLang="ko-KR" sz="2400" dirty="0"/>
              <a:t>]</a:t>
            </a:r>
            <a:endParaRPr lang="ko-KR" altLang="en-US" sz="24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6F8042A-7B00-41B5-95DC-78E0B613986D}"/>
              </a:ext>
            </a:extLst>
          </p:cNvPr>
          <p:cNvSpPr/>
          <p:nvPr/>
        </p:nvSpPr>
        <p:spPr>
          <a:xfrm>
            <a:off x="3091534" y="1748509"/>
            <a:ext cx="956529" cy="52507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F13FD40-A7A2-47A0-BA27-5C5DB32C4971}"/>
              </a:ext>
            </a:extLst>
          </p:cNvPr>
          <p:cNvSpPr/>
          <p:nvPr/>
        </p:nvSpPr>
        <p:spPr>
          <a:xfrm>
            <a:off x="2925395" y="2347262"/>
            <a:ext cx="1314328" cy="52507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B2D1E50-B13C-41EF-8279-0E2301A902EB}"/>
              </a:ext>
            </a:extLst>
          </p:cNvPr>
          <p:cNvSpPr/>
          <p:nvPr/>
        </p:nvSpPr>
        <p:spPr>
          <a:xfrm>
            <a:off x="3069951" y="2989303"/>
            <a:ext cx="877795" cy="52507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42474F-C7FE-4CD7-AC9A-0F2E1C957B05}"/>
                  </a:ext>
                </a:extLst>
              </p:cNvPr>
              <p:cNvSpPr txBox="1"/>
              <p:nvPr/>
            </p:nvSpPr>
            <p:spPr>
              <a:xfrm>
                <a:off x="4415214" y="1083953"/>
                <a:ext cx="3637150" cy="612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𝒓𝒆</m:t>
                      </m:r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𝒔𝒍𝒐𝒘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#(</m:t>
                          </m:r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𝒔𝒍𝒐𝒘</m:t>
                              </m:r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pt-BR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pt-BR" altLang="ko-KR" sz="1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pt-BR" altLang="ko-KR" sz="1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ko-KR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𝒔𝒍𝒐𝒘</m:t>
                                  </m:r>
                                  <m:r>
                                    <a:rPr lang="en-US" altLang="ko-KR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42474F-C7FE-4CD7-AC9A-0F2E1C957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214" y="1083953"/>
                <a:ext cx="3637150" cy="612540"/>
              </a:xfrm>
              <a:prstGeom prst="rect">
                <a:avLst/>
              </a:prstGeom>
              <a:blipFill>
                <a:blip r:embed="rId7"/>
                <a:stretch>
                  <a:fillRect b="-1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직사각형 22">
            <a:extLst>
              <a:ext uri="{FF2B5EF4-FFF2-40B4-BE49-F238E27FC236}">
                <a16:creationId xmlns:a16="http://schemas.microsoft.com/office/drawing/2014/main" id="{2A84ADF5-6BB3-4DC2-8A7F-09B61DDA5CAB}"/>
              </a:ext>
            </a:extLst>
          </p:cNvPr>
          <p:cNvSpPr/>
          <p:nvPr/>
        </p:nvSpPr>
        <p:spPr>
          <a:xfrm>
            <a:off x="7276613" y="1187874"/>
            <a:ext cx="731705" cy="426021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3CBA9D7-F3ED-4EB6-9273-0EE1E3374E18}"/>
                  </a:ext>
                </a:extLst>
              </p:cNvPr>
              <p:cNvSpPr txBox="1"/>
              <p:nvPr/>
            </p:nvSpPr>
            <p:spPr>
              <a:xfrm>
                <a:off x="4384279" y="1692176"/>
                <a:ext cx="2933525" cy="6125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𝒓𝒆</m:t>
                      </m:r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𝒅𝒚𝒏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𝒔𝒍𝒐𝒘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pt-BR" altLang="ko-KR" sz="1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pt-BR" altLang="ko-KR" sz="1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𝒔𝒍𝒐𝒘</m:t>
                              </m:r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3CBA9D7-F3ED-4EB6-9273-0EE1E3374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279" y="1692176"/>
                <a:ext cx="2933525" cy="612540"/>
              </a:xfrm>
              <a:prstGeom prst="rect">
                <a:avLst/>
              </a:prstGeom>
              <a:blipFill>
                <a:blip r:embed="rId8"/>
                <a:stretch>
                  <a:fillRect b="-1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CD91A1-F083-4B80-ACB3-1E45F2F11A9C}"/>
                  </a:ext>
                </a:extLst>
              </p:cNvPr>
              <p:cNvSpPr txBox="1"/>
              <p:nvPr/>
            </p:nvSpPr>
            <p:spPr>
              <a:xfrm>
                <a:off x="4415214" y="2293678"/>
                <a:ext cx="3618235" cy="614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𝒓𝒆</m:t>
                      </m:r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𝒇𝒂𝒔𝒕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#(</m:t>
                          </m:r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𝒇𝒂𝒔𝒕</m:t>
                              </m:r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pt-BR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pt-BR" altLang="ko-KR" sz="1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pt-BR" altLang="ko-KR" sz="1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ko-KR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𝒇𝒂𝒔𝒕</m:t>
                                  </m:r>
                                  <m:r>
                                    <a:rPr lang="en-US" altLang="ko-KR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CD91A1-F083-4B80-ACB3-1E45F2F11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214" y="2293678"/>
                <a:ext cx="3618235" cy="6147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716A07F-F5FB-462B-97D6-55360A4AC632}"/>
                  </a:ext>
                </a:extLst>
              </p:cNvPr>
              <p:cNvSpPr txBox="1"/>
              <p:nvPr/>
            </p:nvSpPr>
            <p:spPr>
              <a:xfrm>
                <a:off x="4415214" y="2933718"/>
                <a:ext cx="2933525" cy="6125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𝒓𝒆</m:t>
                      </m:r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𝒅𝒚𝒏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𝒇𝒂𝒔𝒕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pt-BR" altLang="ko-KR" sz="1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pt-BR" altLang="ko-KR" sz="1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𝒇𝒂𝒔𝒕</m:t>
                              </m:r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716A07F-F5FB-462B-97D6-55360A4AC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214" y="2933718"/>
                <a:ext cx="2933525" cy="61254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9506683-4A28-4CA6-83B8-86CE2A5E4FF7}"/>
                  </a:ext>
                </a:extLst>
              </p:cNvPr>
              <p:cNvSpPr txBox="1"/>
              <p:nvPr/>
            </p:nvSpPr>
            <p:spPr>
              <a:xfrm>
                <a:off x="5321270" y="4009475"/>
                <a:ext cx="2933525" cy="4033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𝑓𝑎𝑠𝑡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𝑠𝑙𝑜𝑤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9506683-4A28-4CA6-83B8-86CE2A5E4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270" y="4009475"/>
                <a:ext cx="2933525" cy="403316"/>
              </a:xfrm>
              <a:prstGeom prst="rect">
                <a:avLst/>
              </a:prstGeom>
              <a:blipFill>
                <a:blip r:embed="rId11"/>
                <a:stretch>
                  <a:fillRect l="-1455" t="-1515"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8D2137-74F7-467F-988A-F960F477A4AD}"/>
                  </a:ext>
                </a:extLst>
              </p:cNvPr>
              <p:cNvSpPr txBox="1"/>
              <p:nvPr/>
            </p:nvSpPr>
            <p:spPr>
              <a:xfrm>
                <a:off x="7073870" y="4626528"/>
                <a:ext cx="2933525" cy="4033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𝑓𝑎𝑠𝑡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𝑠𝑙𝑜𝑤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8D2137-74F7-467F-988A-F960F477A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870" y="4626528"/>
                <a:ext cx="2933525" cy="403316"/>
              </a:xfrm>
              <a:prstGeom prst="rect">
                <a:avLst/>
              </a:prstGeom>
              <a:blipFill>
                <a:blip r:embed="rId12"/>
                <a:stretch>
                  <a:fillRect l="-1245"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F27C7C8-FC5F-4650-9AE0-8CFAACBFD2E4}"/>
                  </a:ext>
                </a:extLst>
              </p:cNvPr>
              <p:cNvSpPr txBox="1"/>
              <p:nvPr/>
            </p:nvSpPr>
            <p:spPr>
              <a:xfrm>
                <a:off x="6053988" y="5314390"/>
                <a:ext cx="2933525" cy="4033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𝑓𝑎𝑠𝑡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𝑠𝑙𝑜𝑤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F27C7C8-FC5F-4650-9AE0-8CFAACBFD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988" y="5314390"/>
                <a:ext cx="2933525" cy="403316"/>
              </a:xfrm>
              <a:prstGeom prst="rect">
                <a:avLst/>
              </a:prstGeom>
              <a:blipFill>
                <a:blip r:embed="rId13"/>
                <a:stretch>
                  <a:fillRect l="-1247"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직사각형 30">
            <a:extLst>
              <a:ext uri="{FF2B5EF4-FFF2-40B4-BE49-F238E27FC236}">
                <a16:creationId xmlns:a16="http://schemas.microsoft.com/office/drawing/2014/main" id="{C4F4149E-D9E3-4D04-80BF-60F43AE2AA75}"/>
              </a:ext>
            </a:extLst>
          </p:cNvPr>
          <p:cNvSpPr/>
          <p:nvPr/>
        </p:nvSpPr>
        <p:spPr>
          <a:xfrm>
            <a:off x="6384056" y="1785435"/>
            <a:ext cx="731705" cy="426021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97B06E5-09B4-4A4A-94D5-8BAD83565F30}"/>
              </a:ext>
            </a:extLst>
          </p:cNvPr>
          <p:cNvSpPr/>
          <p:nvPr/>
        </p:nvSpPr>
        <p:spPr>
          <a:xfrm>
            <a:off x="7267739" y="2393578"/>
            <a:ext cx="731705" cy="426021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DF15B6F-65B6-4A7C-81F1-9B94BDA8D490}"/>
              </a:ext>
            </a:extLst>
          </p:cNvPr>
          <p:cNvSpPr/>
          <p:nvPr/>
        </p:nvSpPr>
        <p:spPr>
          <a:xfrm>
            <a:off x="6426049" y="3043982"/>
            <a:ext cx="647720" cy="426021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A528E1C-D40C-4FC5-AE6D-224DB2DE4D1A}"/>
                  </a:ext>
                </a:extLst>
              </p:cNvPr>
              <p:cNvSpPr txBox="1"/>
              <p:nvPr/>
            </p:nvSpPr>
            <p:spPr>
              <a:xfrm>
                <a:off x="8464326" y="888126"/>
                <a:ext cx="3198756" cy="16621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𝑠𝑙𝑜𝑤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−12</m:t>
                        </m:r>
                      </m:sup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nary>
                  </m:oMath>
                </a14:m>
                <a:r>
                  <a:rPr lang="en-US" altLang="ko-KR" sz="1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050" dirty="0">
                    <a:latin typeface="Cambria Math" panose="02040503050406030204" pitchFamily="18" charset="0"/>
                  </a:rPr>
                  <a:t>(</a:t>
                </a:r>
                <a:r>
                  <a:rPr lang="ko-KR" altLang="en-US" sz="1050" dirty="0">
                    <a:latin typeface="Cambria Math" panose="02040503050406030204" pitchFamily="18" charset="0"/>
                  </a:rPr>
                  <a:t>기존 동일</a:t>
                </a:r>
                <a:r>
                  <a:rPr lang="en-US" altLang="ko-KR" sz="1050" dirty="0">
                    <a:latin typeface="Cambria Math" panose="02040503050406030204" pitchFamily="18" charset="0"/>
                  </a:rPr>
                  <a:t>)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𝑓𝑎𝑠𝑡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1050" dirty="0">
                    <a:latin typeface="Cambria Math" panose="02040503050406030204" pitchFamily="18" charset="0"/>
                  </a:rPr>
                  <a:t> (</a:t>
                </a:r>
                <a:r>
                  <a:rPr lang="ko-KR" altLang="en-US" sz="1050" dirty="0">
                    <a:latin typeface="Cambria Math" panose="02040503050406030204" pitchFamily="18" charset="0"/>
                  </a:rPr>
                  <a:t>기존 동일</a:t>
                </a:r>
                <a:r>
                  <a:rPr lang="en-US" altLang="ko-KR" sz="1050" dirty="0">
                    <a:latin typeface="Cambria Math" panose="02040503050406030204" pitchFamily="18" charset="0"/>
                  </a:rPr>
                  <a:t>)</a:t>
                </a:r>
                <a:endParaRPr lang="en-US" altLang="ko-KR" sz="1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𝑠𝑙𝑜𝑤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𝑟𝑎𝑛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𝑠𝑙𝑜𝑤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𝑠𝑙𝑜𝑤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eqArr>
                            </m:sub>
                            <m:sup/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𝑟𝑎𝑛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𝑠𝑙𝑜𝑤</m:t>
                                      </m:r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𝑠𝑙𝑜𝑤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1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𝑓𝑎𝑠𝑡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𝑟𝑎𝑛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𝑓𝑎𝑠𝑡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𝑓𝑎𝑠𝑡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eqArr>
                            </m:sub>
                            <m:sup/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𝑟𝑎𝑛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𝑓𝑎𝑠𝑡</m:t>
                                      </m:r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𝑓𝑎𝑠𝑡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14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A528E1C-D40C-4FC5-AE6D-224DB2DE4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4326" y="888126"/>
                <a:ext cx="3198756" cy="1662186"/>
              </a:xfrm>
              <a:prstGeom prst="rect">
                <a:avLst/>
              </a:prstGeom>
              <a:blipFill>
                <a:blip r:embed="rId14"/>
                <a:stretch>
                  <a:fillRect l="-1711" t="-208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7" name="표 45">
            <a:extLst>
              <a:ext uri="{FF2B5EF4-FFF2-40B4-BE49-F238E27FC236}">
                <a16:creationId xmlns:a16="http://schemas.microsoft.com/office/drawing/2014/main" id="{E75EA16B-5DC7-4789-8022-5F40E5475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284412"/>
              </p:ext>
            </p:extLst>
          </p:nvPr>
        </p:nvGraphicFramePr>
        <p:xfrm>
          <a:off x="8461675" y="2571907"/>
          <a:ext cx="3530563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1509">
                  <a:extLst>
                    <a:ext uri="{9D8B030D-6E8A-4147-A177-3AD203B41FA5}">
                      <a16:colId xmlns:a16="http://schemas.microsoft.com/office/drawing/2014/main" val="2537745521"/>
                    </a:ext>
                  </a:extLst>
                </a:gridCol>
                <a:gridCol w="3109054">
                  <a:extLst>
                    <a:ext uri="{9D8B030D-6E8A-4147-A177-3AD203B41FA5}">
                      <a16:colId xmlns:a16="http://schemas.microsoft.com/office/drawing/2014/main" val="1871553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부호 음수 가능부분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즉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공매도 가능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890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494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3C530AA-5CBA-4B55-9088-4CB891FD5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87" y="682296"/>
            <a:ext cx="11874026" cy="59857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148361-5F6B-491D-A081-7FFB969B92E4}"/>
              </a:ext>
            </a:extLst>
          </p:cNvPr>
          <p:cNvSpPr txBox="1"/>
          <p:nvPr/>
        </p:nvSpPr>
        <p:spPr>
          <a:xfrm>
            <a:off x="511805" y="189927"/>
            <a:ext cx="5168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[1</a:t>
            </a:r>
            <a:r>
              <a:rPr lang="ko-KR" altLang="en-US" sz="2800" dirty="0"/>
              <a:t>차 전략 수익률</a:t>
            </a:r>
            <a:r>
              <a:rPr lang="en-US" altLang="ko-KR" sz="2800" dirty="0"/>
              <a:t>(</a:t>
            </a:r>
            <a:r>
              <a:rPr lang="ko-KR" altLang="en-US" sz="2800" dirty="0"/>
              <a:t>공매도 제한</a:t>
            </a:r>
            <a:r>
              <a:rPr lang="en-US" altLang="ko-KR" sz="2800" dirty="0"/>
              <a:t>)]</a:t>
            </a:r>
            <a:endParaRPr lang="ko-KR" altLang="en-US" sz="28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8626C72-9443-4782-8C64-D4159F480C3D}"/>
              </a:ext>
            </a:extLst>
          </p:cNvPr>
          <p:cNvSpPr/>
          <p:nvPr/>
        </p:nvSpPr>
        <p:spPr>
          <a:xfrm>
            <a:off x="6673362" y="1573823"/>
            <a:ext cx="3253153" cy="1987062"/>
          </a:xfrm>
          <a:prstGeom prst="roundRect">
            <a:avLst>
              <a:gd name="adj" fmla="val 0"/>
            </a:avLst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FFE97C-7646-49FB-BDA1-BA73FD695076}"/>
              </a:ext>
            </a:extLst>
          </p:cNvPr>
          <p:cNvSpPr txBox="1"/>
          <p:nvPr/>
        </p:nvSpPr>
        <p:spPr>
          <a:xfrm>
            <a:off x="6673362" y="3560885"/>
            <a:ext cx="325315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/>
              <a:t>지수 수익률이 더 높은 구간</a:t>
            </a:r>
          </a:p>
        </p:txBody>
      </p:sp>
    </p:spTree>
    <p:extLst>
      <p:ext uri="{BB962C8B-B14F-4D97-AF65-F5344CB8AC3E}">
        <p14:creationId xmlns:p14="http://schemas.microsoft.com/office/powerpoint/2010/main" val="1554026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F9245F1-EAFE-411B-8430-7335DE183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6" y="893534"/>
            <a:ext cx="3761200" cy="9445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8E653A-28AB-4C1E-AF8E-B6506D81C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12" y="1487905"/>
            <a:ext cx="10761158" cy="388219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FD8D82D-4BF1-414A-93AA-3A5971025D21}"/>
              </a:ext>
            </a:extLst>
          </p:cNvPr>
          <p:cNvSpPr/>
          <p:nvPr/>
        </p:nvSpPr>
        <p:spPr>
          <a:xfrm>
            <a:off x="583112" y="4523874"/>
            <a:ext cx="7502109" cy="8462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683693-6F9C-466C-B38B-6F6131E86839}"/>
              </a:ext>
            </a:extLst>
          </p:cNvPr>
          <p:cNvSpPr/>
          <p:nvPr/>
        </p:nvSpPr>
        <p:spPr>
          <a:xfrm>
            <a:off x="259044" y="669632"/>
            <a:ext cx="3345803" cy="334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altLang="ko-K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차 전략 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시장지수 조합</a:t>
            </a:r>
            <a:endParaRPr lang="da-DK" altLang="ko-KR" sz="2000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0A07E9-DD4E-4CA9-B15D-DD68FCC79646}"/>
              </a:ext>
            </a:extLst>
          </p:cNvPr>
          <p:cNvSpPr/>
          <p:nvPr/>
        </p:nvSpPr>
        <p:spPr>
          <a:xfrm>
            <a:off x="259045" y="286234"/>
            <a:ext cx="2617910" cy="304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최종 전략</a:t>
            </a:r>
          </a:p>
        </p:txBody>
      </p:sp>
    </p:spTree>
    <p:extLst>
      <p:ext uri="{BB962C8B-B14F-4D97-AF65-F5344CB8AC3E}">
        <p14:creationId xmlns:p14="http://schemas.microsoft.com/office/powerpoint/2010/main" val="4147491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C4DC0CB-D860-4952-BABA-D4832626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 자료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1D7A16E-ABAD-4FC6-A68F-28941FA208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27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517</Words>
  <Application>Microsoft Office PowerPoint</Application>
  <PresentationFormat>와이드스크린</PresentationFormat>
  <Paragraphs>113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Cambria Math</vt:lpstr>
      <vt:lpstr>Consolas</vt:lpstr>
      <vt:lpstr>PT Serif</vt:lpstr>
      <vt:lpstr>Office 테마</vt:lpstr>
      <vt:lpstr>PowerPoint 프레젠테이션</vt:lpstr>
      <vt:lpstr>PowerPoint 프레젠테이션</vt:lpstr>
      <vt:lpstr>문제점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통계 자료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Byeongchan</dc:creator>
  <cp:lastModifiedBy>Lee Byeongchan</cp:lastModifiedBy>
  <cp:revision>11</cp:revision>
  <dcterms:created xsi:type="dcterms:W3CDTF">2022-04-09T16:48:19Z</dcterms:created>
  <dcterms:modified xsi:type="dcterms:W3CDTF">2022-05-04T09:50:31Z</dcterms:modified>
</cp:coreProperties>
</file>