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61" r:id="rId5"/>
    <p:sldId id="264" r:id="rId6"/>
    <p:sldId id="286" r:id="rId7"/>
    <p:sldId id="287" r:id="rId8"/>
    <p:sldId id="288" r:id="rId9"/>
    <p:sldId id="289" r:id="rId10"/>
    <p:sldId id="291" r:id="rId11"/>
    <p:sldId id="292" r:id="rId12"/>
    <p:sldId id="294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C3"/>
    <a:srgbClr val="1E4482"/>
    <a:srgbClr val="050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DBFBFCC-0E31-48A0-A880-072F6899D1D6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7/10/2017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69B13EE-9412-42AB-AD24-C3CFF95C4A24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CF6D1E-3C8D-4917-BE0E-512A8CBFBE38}" type="datetimeFigureOut">
              <a:rPr lang="en-US" altLang="ko-KR" smtClean="0"/>
              <a:pPr/>
              <a:t>7/10/2017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2C5C6B-3CDA-41FA-BD55-5A736EEBCF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ㅋㅋㅋㅋ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143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1"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F8E240-FC33-4835-B5D1-841AB480CB96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9C9213-4137-421E-BE2C-1FBC5BD959BA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DD5EF6-7848-4335-A273-7B80E65A44E8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마스터 텍스트 스타일 편집</a:t>
            </a:r>
          </a:p>
          <a:p>
            <a:pPr lvl="1" latinLnBrk="1"/>
            <a:r>
              <a:rPr lang="ko-KR" altLang="en-US" dirty="0"/>
              <a:t>둘째 수준</a:t>
            </a:r>
          </a:p>
          <a:p>
            <a:pPr lvl="2" latinLnBrk="1"/>
            <a:r>
              <a:rPr lang="ko-KR" altLang="en-US" dirty="0"/>
              <a:t>셋째 수준</a:t>
            </a:r>
          </a:p>
          <a:p>
            <a:pPr lvl="3" latinLnBrk="1"/>
            <a:r>
              <a:rPr lang="ko-KR" altLang="en-US" dirty="0"/>
              <a:t>넷째 수준</a:t>
            </a:r>
          </a:p>
          <a:p>
            <a:pPr lvl="4" latinLnBrk="1"/>
            <a:r>
              <a:rPr lang="ko-KR" altLang="en-US" dirty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F36BC-237E-4C3D-9E94-54ECD23C19BD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1">
              <a:defRPr lang="ko-KR" sz="6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C0B5B-FE45-436E-8255-E131868AB244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0FDFFE-B8D2-45AD-A6ED-60B1325479B1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4AF1C-FEAB-443A-9921-D1DA3B0FF655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70C337-7BB4-461F-B771-24123D4DB79D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007BA2-E017-4BA2-8E2F-A0103097D2C4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93CF9C-C2BD-4EC3-9A3F-263BC2CA9278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D10194A-FDF7-44D1-B074-A83A68DC51E9}" type="datetime5">
              <a:rPr lang="en-US" altLang="ko-KR" smtClean="0"/>
              <a:t>10-Jul-17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4007A3-C4C8-43F6-8A23-1C7236348B28}" type="datetime5">
              <a:rPr lang="en-US" altLang="ko-KR" smtClean="0"/>
              <a:t>10-Jul-17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1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A0CF-B6EA-4493-9C6D-ACEB0BB35C3E}"/>
              </a:ext>
            </a:extLst>
          </p:cNvPr>
          <p:cNvSpPr txBox="1"/>
          <p:nvPr userDrawn="1"/>
        </p:nvSpPr>
        <p:spPr>
          <a:xfrm>
            <a:off x="11291716" y="63563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C0AFE348-7458-41ED-8CB5-8C78667681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298" y="5807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64590" y="1646205"/>
            <a:ext cx="7683053" cy="1399591"/>
          </a:xfrm>
          <a:noFill/>
        </p:spPr>
        <p:txBody>
          <a:bodyPr>
            <a:normAutofit/>
          </a:bodyPr>
          <a:lstStyle/>
          <a:p>
            <a:r>
              <a:rPr lang="en-US" altLang="ko-KR" sz="6600" b="1" i="1" dirty="0"/>
              <a:t>Do it! C</a:t>
            </a:r>
            <a:r>
              <a:rPr lang="ko-KR" altLang="en-US" sz="6600" b="1" i="1" dirty="0"/>
              <a:t>언어 입문</a:t>
            </a:r>
            <a:endParaRPr lang="ko-KR" sz="6600" b="1" i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F1EEE3-D2C4-43EE-B58B-4F5F375ED418}"/>
              </a:ext>
            </a:extLst>
          </p:cNvPr>
          <p:cNvSpPr/>
          <p:nvPr/>
        </p:nvSpPr>
        <p:spPr>
          <a:xfrm>
            <a:off x="7399173" y="4301415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20164389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멀티미디어공학과 박병주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84DD76-D622-4380-9A8E-57893121F47A}"/>
              </a:ext>
            </a:extLst>
          </p:cNvPr>
          <p:cNvSpPr/>
          <p:nvPr/>
        </p:nvSpPr>
        <p:spPr>
          <a:xfrm>
            <a:off x="7399173" y="5328882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김상엽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이지스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퍼블리싱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18EEB-5CF5-4242-8B15-41087E41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전처리기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29E2F-A7A6-466A-80C7-E78160995CA0}"/>
              </a:ext>
            </a:extLst>
          </p:cNvPr>
          <p:cNvSpPr txBox="1"/>
          <p:nvPr/>
        </p:nvSpPr>
        <p:spPr>
          <a:xfrm>
            <a:off x="1476562" y="1991619"/>
            <a:ext cx="3489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전처리기란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E8260-D47D-4AD1-8E11-06F79FD2CB88}"/>
              </a:ext>
            </a:extLst>
          </p:cNvPr>
          <p:cNvSpPr txBox="1"/>
          <p:nvPr/>
        </p:nvSpPr>
        <p:spPr>
          <a:xfrm>
            <a:off x="2363516" y="2981457"/>
            <a:ext cx="6878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컴파일러가 원하는 사항을 컴파일러에 직접 지시하는 문법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034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</a:t>
            </a:r>
            <a:r>
              <a:rPr lang="ko-KR" altLang="en-US" dirty="0"/>
              <a:t> 전처리기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2E0628-EB06-4374-8311-A5DCF720A829}"/>
              </a:ext>
            </a:extLst>
          </p:cNvPr>
          <p:cNvSpPr/>
          <p:nvPr/>
        </p:nvSpPr>
        <p:spPr>
          <a:xfrm>
            <a:off x="2240574" y="2432564"/>
            <a:ext cx="7631396" cy="2743205"/>
          </a:xfrm>
          <a:prstGeom prst="roundRect">
            <a:avLst/>
          </a:prstGeom>
          <a:noFill/>
          <a:ln w="3492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5C5B9-52F5-4BB2-873E-0853E234F940}"/>
              </a:ext>
            </a:extLst>
          </p:cNvPr>
          <p:cNvSpPr txBox="1"/>
          <p:nvPr/>
        </p:nvSpPr>
        <p:spPr>
          <a:xfrm>
            <a:off x="2738534" y="2822987"/>
            <a:ext cx="64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컴파일러에 프로그래머가 명시한 파일을 읽도록 지시함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BE37C-B7AF-4A72-B278-4785C19EB61C}"/>
              </a:ext>
            </a:extLst>
          </p:cNvPr>
          <p:cNvSpPr txBox="1"/>
          <p:nvPr/>
        </p:nvSpPr>
        <p:spPr>
          <a:xfrm>
            <a:off x="2738533" y="3264681"/>
            <a:ext cx="452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읽을 파일 이름＂ 으로 표기함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579CE-44B6-4118-B310-E68E5BB83981}"/>
              </a:ext>
            </a:extLst>
          </p:cNvPr>
          <p:cNvSpPr/>
          <p:nvPr/>
        </p:nvSpPr>
        <p:spPr>
          <a:xfrm>
            <a:off x="3960822" y="4024436"/>
            <a:ext cx="4008111" cy="70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“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MyMath.h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“C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:\download\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MyMath.h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46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</a:t>
            </a:r>
            <a:r>
              <a:rPr lang="ko-KR" altLang="en-US" dirty="0"/>
              <a:t> 전처리기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BF02E-2B87-4DA5-9094-CCC2FFBBE33A}"/>
              </a:ext>
            </a:extLst>
          </p:cNvPr>
          <p:cNvSpPr/>
          <p:nvPr/>
        </p:nvSpPr>
        <p:spPr>
          <a:xfrm>
            <a:off x="5911320" y="2320606"/>
            <a:ext cx="4539178" cy="1988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(MyMath.lib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있는 함수를 사용하기 위해 각 함수 원형을 선언함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Add(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value2);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Sub(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value2);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value2);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value2);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D1736-068D-4A6E-A50B-3447BF22B303}"/>
              </a:ext>
            </a:extLst>
          </p:cNvPr>
          <p:cNvSpPr txBox="1"/>
          <p:nvPr/>
        </p:nvSpPr>
        <p:spPr>
          <a:xfrm>
            <a:off x="5911320" y="1976531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Mymath.h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파일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762D90-364D-42C0-843A-6B2ED79E56C0}"/>
              </a:ext>
            </a:extLst>
          </p:cNvPr>
          <p:cNvSpPr/>
          <p:nvPr/>
        </p:nvSpPr>
        <p:spPr>
          <a:xfrm>
            <a:off x="5911320" y="4651596"/>
            <a:ext cx="2975228" cy="1298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Add, Sub,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있지만 기계어로 번역되어 내용을 확인할 수 없음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3A73C-2C2C-4277-BB9E-5B2472BA297F}"/>
              </a:ext>
            </a:extLst>
          </p:cNvPr>
          <p:cNvSpPr txBox="1"/>
          <p:nvPr/>
        </p:nvSpPr>
        <p:spPr>
          <a:xfrm>
            <a:off x="5911320" y="4313042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MyMath.lib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파일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134C94-FB27-4341-A0BE-A976D9B94369}"/>
              </a:ext>
            </a:extLst>
          </p:cNvPr>
          <p:cNvSpPr/>
          <p:nvPr/>
        </p:nvSpPr>
        <p:spPr>
          <a:xfrm>
            <a:off x="1210171" y="2628869"/>
            <a:ext cx="4539178" cy="2672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#include “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MyMath.h</a:t>
            </a:r>
            <a:r>
              <a:rPr lang="en-US" altLang="ko-KR" dirty="0">
                <a:solidFill>
                  <a:schemeClr val="bg1"/>
                </a:solidFill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( )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result1, result2, result3, result4;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result1 = Add(2, 3); /*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result2 = Sub(2, 3); /*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result3 =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3); /*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result4 =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3);  /*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AFC50-3881-4074-80FD-F3678C072678}"/>
              </a:ext>
            </a:extLst>
          </p:cNvPr>
          <p:cNvSpPr txBox="1"/>
          <p:nvPr/>
        </p:nvSpPr>
        <p:spPr>
          <a:xfrm>
            <a:off x="1210170" y="2284794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main.c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파일</a:t>
            </a:r>
          </a:p>
        </p:txBody>
      </p:sp>
    </p:spTree>
    <p:extLst>
      <p:ext uri="{BB962C8B-B14F-4D97-AF65-F5344CB8AC3E}">
        <p14:creationId xmlns:p14="http://schemas.microsoft.com/office/powerpoint/2010/main" val="229063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#define</a:t>
            </a:r>
            <a:r>
              <a:rPr lang="ko-KR" altLang="en-US" dirty="0"/>
              <a:t> 전처리기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2E0628-EB06-4374-8311-A5DCF720A829}"/>
              </a:ext>
            </a:extLst>
          </p:cNvPr>
          <p:cNvSpPr/>
          <p:nvPr/>
        </p:nvSpPr>
        <p:spPr>
          <a:xfrm>
            <a:off x="2240574" y="2432565"/>
            <a:ext cx="7631396" cy="3400064"/>
          </a:xfrm>
          <a:prstGeom prst="roundRect">
            <a:avLst/>
          </a:prstGeom>
          <a:noFill/>
          <a:ln w="3492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5C5B9-52F5-4BB2-873E-0853E234F940}"/>
              </a:ext>
            </a:extLst>
          </p:cNvPr>
          <p:cNvSpPr txBox="1"/>
          <p:nvPr/>
        </p:nvSpPr>
        <p:spPr>
          <a:xfrm>
            <a:off x="2738534" y="2822987"/>
            <a:ext cx="64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상수나 명령문을 치환하는 문법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BE37C-B7AF-4A72-B278-4785C19EB61C}"/>
              </a:ext>
            </a:extLst>
          </p:cNvPr>
          <p:cNvSpPr txBox="1"/>
          <p:nvPr/>
        </p:nvSpPr>
        <p:spPr>
          <a:xfrm>
            <a:off x="2738533" y="3264681"/>
            <a:ext cx="505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치환할 이름        치환될 내용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579CE-44B6-4118-B310-E68E5BB83981}"/>
              </a:ext>
            </a:extLst>
          </p:cNvPr>
          <p:cNvSpPr/>
          <p:nvPr/>
        </p:nvSpPr>
        <p:spPr>
          <a:xfrm>
            <a:off x="4330470" y="4120768"/>
            <a:ext cx="3268816" cy="513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#define MAX_COUNT 3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0E6BAA-62FD-4B55-BAD5-5EAD154C8042}"/>
              </a:ext>
            </a:extLst>
          </p:cNvPr>
          <p:cNvSpPr/>
          <p:nvPr/>
        </p:nvSpPr>
        <p:spPr>
          <a:xfrm>
            <a:off x="4259449" y="4869127"/>
            <a:ext cx="3410858" cy="687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#define POW_VALUE(a) (a * a)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= POW_VALUE(3);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213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#define</a:t>
            </a:r>
            <a:r>
              <a:rPr lang="ko-KR" altLang="en-US" dirty="0"/>
              <a:t> 전처리기</a:t>
            </a:r>
          </a:p>
        </p:txBody>
      </p:sp>
      <p:pic>
        <p:nvPicPr>
          <p:cNvPr id="7" name="그림 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F111FC7C-7164-46B1-B50A-205B6A60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73" y="2939618"/>
            <a:ext cx="4697174" cy="1371742"/>
          </a:xfrm>
          <a:prstGeom prst="rect">
            <a:avLst/>
          </a:prstGeom>
        </p:spPr>
      </p:pic>
      <p:pic>
        <p:nvPicPr>
          <p:cNvPr id="16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7005813-FF7F-44BB-A70C-2CE20F2CA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" y="2482489"/>
            <a:ext cx="487456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3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15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 출력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00D36-C586-40E5-A15A-AD51B2D19A26}"/>
              </a:ext>
            </a:extLst>
          </p:cNvPr>
          <p:cNvSpPr txBox="1"/>
          <p:nvPr/>
        </p:nvSpPr>
        <p:spPr>
          <a:xfrm>
            <a:off x="1961964" y="1757778"/>
            <a:ext cx="1482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putchar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A261DA9-191E-48A7-BD66-BFBB4074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86" y="2525222"/>
            <a:ext cx="3996374" cy="1004114"/>
          </a:xfrm>
          <a:prstGeom prst="rect">
            <a:avLst/>
          </a:prstGeom>
        </p:spPr>
      </p:pic>
      <p:pic>
        <p:nvPicPr>
          <p:cNvPr id="11" name="그림 1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CB512C3-52A5-4528-8918-06B5E67AF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12" y="2238910"/>
            <a:ext cx="1931121" cy="17766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6A570C-1EF8-4DA5-9003-3FE92A794167}"/>
              </a:ext>
            </a:extLst>
          </p:cNvPr>
          <p:cNvSpPr txBox="1"/>
          <p:nvPr/>
        </p:nvSpPr>
        <p:spPr>
          <a:xfrm>
            <a:off x="1961964" y="4206392"/>
            <a:ext cx="1482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puts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6DE8DCE-9F50-42AD-A25F-079B243F2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59" y="4953543"/>
            <a:ext cx="3854278" cy="1166282"/>
          </a:xfrm>
          <a:prstGeom prst="rect">
            <a:avLst/>
          </a:prstGeom>
        </p:spPr>
      </p:pic>
      <p:pic>
        <p:nvPicPr>
          <p:cNvPr id="17" name="그림 1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D3A4918-B745-4F8F-926C-B4A282B98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66" y="4769234"/>
            <a:ext cx="2404673" cy="17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출력 함수  </a:t>
            </a:r>
            <a:r>
              <a:rPr lang="en-US" altLang="ko-KR" dirty="0" err="1"/>
              <a:t>printf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C1E49-97F8-476B-8CBD-EFE745A8C774}"/>
              </a:ext>
            </a:extLst>
          </p:cNvPr>
          <p:cNvSpPr txBox="1"/>
          <p:nvPr/>
        </p:nvSpPr>
        <p:spPr>
          <a:xfrm>
            <a:off x="2738534" y="2024108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값을 일정한 형식으로 출력하는 함수임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DA69E33-F37B-4619-BBB5-5A3DC88A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89211"/>
              </p:ext>
            </p:extLst>
          </p:nvPr>
        </p:nvGraphicFramePr>
        <p:xfrm>
          <a:off x="1925469" y="506084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67924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6663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589571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62230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72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9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형식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56286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E9916BF-B3F2-48EF-8325-0226F0DD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69" y="2552381"/>
            <a:ext cx="6096000" cy="2350644"/>
          </a:xfrm>
          <a:prstGeom prst="rect">
            <a:avLst/>
          </a:prstGeom>
        </p:spPr>
      </p:pic>
      <p:pic>
        <p:nvPicPr>
          <p:cNvPr id="16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BD6ABE-0639-4600-AB23-A43A36767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86" y="2552381"/>
            <a:ext cx="5598850" cy="14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4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출력 함수  </a:t>
            </a:r>
            <a:r>
              <a:rPr lang="en-US" altLang="ko-KR" dirty="0" err="1"/>
              <a:t>printf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21EE33-4DC6-44BD-B104-5FDE04FC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8" y="1878021"/>
            <a:ext cx="5176406" cy="1614798"/>
          </a:xfrm>
          <a:prstGeom prst="rect">
            <a:avLst/>
          </a:prstGeom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20A0609-D91C-496B-A331-9A346FA9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82" y="1878021"/>
            <a:ext cx="4919544" cy="14155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42B074-B517-44C3-90A0-7482B06A2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8" y="3861228"/>
            <a:ext cx="5354474" cy="1803322"/>
          </a:xfrm>
          <a:prstGeom prst="rect">
            <a:avLst/>
          </a:prstGeom>
        </p:spPr>
      </p:pic>
      <p:pic>
        <p:nvPicPr>
          <p:cNvPr id="17" name="그림 1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EF2659B0-63CF-48FF-ABBD-42A99D8D5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82" y="4049577"/>
            <a:ext cx="5447070" cy="1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7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출력 함수  </a:t>
            </a:r>
            <a:r>
              <a:rPr lang="en-US" altLang="ko-KR" dirty="0" err="1"/>
              <a:t>printf</a:t>
            </a:r>
            <a:endParaRPr lang="ko-KR" altLang="en-US" dirty="0"/>
          </a:p>
        </p:txBody>
      </p:sp>
      <p:pic>
        <p:nvPicPr>
          <p:cNvPr id="7" name="그림 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D6C37EB-979B-4CAD-9C64-F7AD7E5A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58" y="1886504"/>
            <a:ext cx="3003114" cy="1842118"/>
          </a:xfrm>
          <a:prstGeom prst="rect">
            <a:avLst/>
          </a:prstGeom>
        </p:spPr>
      </p:pic>
      <p:pic>
        <p:nvPicPr>
          <p:cNvPr id="10" name="그림 9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BC2C24ED-2858-402C-AC8F-D3CFB3AD9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79" y="2259368"/>
            <a:ext cx="4969906" cy="1220678"/>
          </a:xfrm>
          <a:prstGeom prst="rect">
            <a:avLst/>
          </a:prstGeom>
        </p:spPr>
      </p:pic>
      <p:pic>
        <p:nvPicPr>
          <p:cNvPr id="13" name="그림 12" descr="스크린샷, 모니터, 화면이(가) 표시된 사진&#10;&#10;높은 신뢰도로 생성된 설명">
            <a:extLst>
              <a:ext uri="{FF2B5EF4-FFF2-40B4-BE49-F238E27FC236}">
                <a16:creationId xmlns:a16="http://schemas.microsoft.com/office/drawing/2014/main" id="{146E9E14-4C20-470B-AA79-01180BBC0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00" y="4315549"/>
            <a:ext cx="5400252" cy="1216608"/>
          </a:xfrm>
          <a:prstGeom prst="rect">
            <a:avLst/>
          </a:prstGeom>
        </p:spPr>
      </p:pic>
      <p:pic>
        <p:nvPicPr>
          <p:cNvPr id="16" name="그림 15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BA7F1C65-AA6F-43CE-AD3E-5F3755219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39" y="4208575"/>
            <a:ext cx="3406666" cy="14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7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i="1" dirty="0"/>
              <a:t>연산자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17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25" y="543040"/>
            <a:ext cx="1991379" cy="1061824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DA852-0050-4081-8342-29087C621AFF}"/>
              </a:ext>
            </a:extLst>
          </p:cNvPr>
          <p:cNvSpPr txBox="1"/>
          <p:nvPr/>
        </p:nvSpPr>
        <p:spPr>
          <a:xfrm>
            <a:off x="3415004" y="2892083"/>
            <a:ext cx="6242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출력 함수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점검 목록">
            <a:extLst>
              <a:ext uri="{FF2B5EF4-FFF2-40B4-BE49-F238E27FC236}">
                <a16:creationId xmlns:a16="http://schemas.microsoft.com/office/drawing/2014/main" id="{0F04ED5E-DC3A-447A-A71F-24B21C97A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13" y="571033"/>
            <a:ext cx="968518" cy="9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4482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대입 연산자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956168-816C-4BEA-828C-E83149AD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90" y="2016368"/>
            <a:ext cx="4990012" cy="1972492"/>
          </a:xfrm>
          <a:prstGeom prst="rect">
            <a:avLst/>
          </a:prstGeom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D0F07B6-C19A-489A-A500-8F508712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58" y="2347627"/>
            <a:ext cx="4933048" cy="1309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83A9AC-7608-44F4-A662-4D55A2FDB662}"/>
              </a:ext>
            </a:extLst>
          </p:cNvPr>
          <p:cNvSpPr txBox="1"/>
          <p:nvPr/>
        </p:nvSpPr>
        <p:spPr>
          <a:xfrm>
            <a:off x="1010195" y="4326339"/>
            <a:ext cx="303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= 3 [x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대입하는 것임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28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4482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3A9AC-7608-44F4-A662-4D55A2FDB662}"/>
              </a:ext>
            </a:extLst>
          </p:cNvPr>
          <p:cNvSpPr txBox="1"/>
          <p:nvPr/>
        </p:nvSpPr>
        <p:spPr>
          <a:xfrm>
            <a:off x="2351315" y="4909812"/>
            <a:ext cx="3039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+, -, *, /, 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산술 연산자로 각각 더하기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빼기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곱하기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연산을 뜻함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97038C-3771-49C0-A68E-4BD53694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07" y="2102044"/>
            <a:ext cx="6995804" cy="2393650"/>
          </a:xfrm>
          <a:prstGeom prst="rect">
            <a:avLst/>
          </a:prstGeom>
        </p:spPr>
      </p:pic>
      <p:pic>
        <p:nvPicPr>
          <p:cNvPr id="14" name="그림 1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F3B757C-0807-41C3-94D6-DC22EE27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17" y="2102044"/>
            <a:ext cx="4684840" cy="14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0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4482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A93D64-6798-40C3-9562-7E205BE6E474}"/>
              </a:ext>
            </a:extLst>
          </p:cNvPr>
          <p:cNvSpPr/>
          <p:nvPr/>
        </p:nvSpPr>
        <p:spPr>
          <a:xfrm>
            <a:off x="1858035" y="2319172"/>
            <a:ext cx="2757508" cy="1982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전위형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5, sum;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= ++</a:t>
            </a:r>
            <a:r>
              <a:rPr lang="en-US" altLang="ko-KR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D39510-FBDA-474C-9586-229F5BDF42C4}"/>
              </a:ext>
            </a:extLst>
          </p:cNvPr>
          <p:cNvSpPr/>
          <p:nvPr/>
        </p:nvSpPr>
        <p:spPr>
          <a:xfrm>
            <a:off x="5306630" y="2319172"/>
            <a:ext cx="2757508" cy="1982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후위형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5, sum;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= </a:t>
            </a:r>
            <a:r>
              <a:rPr lang="en-US" altLang="ko-KR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++;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82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4482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연산자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B8402B-07C1-40AF-8366-4902201E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2653"/>
              </p:ext>
            </p:extLst>
          </p:nvPr>
        </p:nvGraphicFramePr>
        <p:xfrm>
          <a:off x="1709783" y="4392155"/>
          <a:ext cx="8330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576">
                  <a:extLst>
                    <a:ext uri="{9D8B030D-6E8A-4147-A177-3AD203B41FA5}">
                      <a16:colId xmlns:a16="http://schemas.microsoft.com/office/drawing/2014/main" val="4105455508"/>
                    </a:ext>
                  </a:extLst>
                </a:gridCol>
                <a:gridCol w="2705855">
                  <a:extLst>
                    <a:ext uri="{9D8B030D-6E8A-4147-A177-3AD203B41FA5}">
                      <a16:colId xmlns:a16="http://schemas.microsoft.com/office/drawing/2014/main" val="3097352611"/>
                    </a:ext>
                  </a:extLst>
                </a:gridCol>
                <a:gridCol w="1525293">
                  <a:extLst>
                    <a:ext uri="{9D8B030D-6E8A-4147-A177-3AD203B41FA5}">
                      <a16:colId xmlns:a16="http://schemas.microsoft.com/office/drawing/2014/main" val="740336229"/>
                    </a:ext>
                  </a:extLst>
                </a:gridCol>
                <a:gridCol w="2640138">
                  <a:extLst>
                    <a:ext uri="{9D8B030D-6E8A-4147-A177-3AD203B41FA5}">
                      <a16:colId xmlns:a16="http://schemas.microsoft.com/office/drawing/2014/main" val="205021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 연산자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 특성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 연산자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 특성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15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&lt; B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가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보다 작으면 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가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보다 크면 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&lt;= B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가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보다 작거나 같으면 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&gt;= B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가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보다 크거나 같으면 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4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== B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가 같으면 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!= B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가 같지 않으면 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175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18E771A-858C-46CD-BC2B-DF3D02AD7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36" y="1655990"/>
            <a:ext cx="6335938" cy="2589786"/>
          </a:xfrm>
          <a:prstGeom prst="rect">
            <a:avLst/>
          </a:prstGeom>
        </p:spPr>
      </p:pic>
      <p:pic>
        <p:nvPicPr>
          <p:cNvPr id="11" name="그림 10" descr="스크린샷, 실내이(가) 표시된 사진&#10;&#10;높은 신뢰도로 생성된 설명">
            <a:extLst>
              <a:ext uri="{FF2B5EF4-FFF2-40B4-BE49-F238E27FC236}">
                <a16:creationId xmlns:a16="http://schemas.microsoft.com/office/drawing/2014/main" id="{2F6AEDCD-C6D2-465C-9FEF-FD598FE5E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47" y="1655990"/>
            <a:ext cx="5629548" cy="17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8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4482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연산자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77D0F2-1305-4B55-92EB-6E418987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0077"/>
              </p:ext>
            </p:extLst>
          </p:nvPr>
        </p:nvGraphicFramePr>
        <p:xfrm>
          <a:off x="1958358" y="1915287"/>
          <a:ext cx="77271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20">
                  <a:extLst>
                    <a:ext uri="{9D8B030D-6E8A-4147-A177-3AD203B41FA5}">
                      <a16:colId xmlns:a16="http://schemas.microsoft.com/office/drawing/2014/main" val="4105455508"/>
                    </a:ext>
                  </a:extLst>
                </a:gridCol>
                <a:gridCol w="1075089">
                  <a:extLst>
                    <a:ext uri="{9D8B030D-6E8A-4147-A177-3AD203B41FA5}">
                      <a16:colId xmlns:a16="http://schemas.microsoft.com/office/drawing/2014/main" val="3097352611"/>
                    </a:ext>
                  </a:extLst>
                </a:gridCol>
                <a:gridCol w="1905026">
                  <a:extLst>
                    <a:ext uri="{9D8B030D-6E8A-4147-A177-3AD203B41FA5}">
                      <a16:colId xmlns:a16="http://schemas.microsoft.com/office/drawing/2014/main" val="740336229"/>
                    </a:ext>
                  </a:extLst>
                </a:gridCol>
                <a:gridCol w="1859523">
                  <a:extLst>
                    <a:ext uri="{9D8B030D-6E8A-4147-A177-3AD203B41FA5}">
                      <a16:colId xmlns:a16="http://schemas.microsoft.com/office/drawing/2014/main" val="2050210490"/>
                    </a:ext>
                  </a:extLst>
                </a:gridCol>
                <a:gridCol w="1859523">
                  <a:extLst>
                    <a:ext uri="{9D8B030D-6E8A-4147-A177-3AD203B41FA5}">
                      <a16:colId xmlns:a16="http://schemas.microsoft.com/office/drawing/2014/main" val="4219873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&amp;&amp; B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|| B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!A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15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49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63449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48D36B-8B62-49E5-BC17-42857E2A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35170"/>
              </p:ext>
            </p:extLst>
          </p:nvPr>
        </p:nvGraphicFramePr>
        <p:xfrm>
          <a:off x="1958358" y="435063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933">
                  <a:extLst>
                    <a:ext uri="{9D8B030D-6E8A-4147-A177-3AD203B41FA5}">
                      <a16:colId xmlns:a16="http://schemas.microsoft.com/office/drawing/2014/main" val="1371853896"/>
                    </a:ext>
                  </a:extLst>
                </a:gridCol>
                <a:gridCol w="6624067">
                  <a:extLst>
                    <a:ext uri="{9D8B030D-6E8A-4147-A177-3AD203B41FA5}">
                      <a16:colId xmlns:a16="http://schemas.microsoft.com/office/drawing/2014/main" val="162786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논리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연산 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6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&amp;&amp;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가 모두 참이어야 결과 값이 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하나라도 거짓이면 거짓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77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||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또는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가 참이면 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둘 다 거짓일 때만 거짓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가 거짓이면 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참이면 거짓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64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74482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연산자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10BFA2-7D3A-4E85-AF68-D296DF9F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29" y="2063224"/>
            <a:ext cx="8837036" cy="3141404"/>
          </a:xfrm>
          <a:prstGeom prst="rect">
            <a:avLst/>
          </a:prstGeom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495BE2D-7915-46EA-8947-40F36FD64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21" y="1858593"/>
            <a:ext cx="6759392" cy="17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3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600" y="4863115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감사합니다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8406B-0EFB-499B-89FD-6A957DEB86D4}"/>
              </a:ext>
            </a:extLst>
          </p:cNvPr>
          <p:cNvSpPr txBox="1"/>
          <p:nvPr/>
        </p:nvSpPr>
        <p:spPr>
          <a:xfrm>
            <a:off x="10777564" y="581934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i="1" dirty="0"/>
              <a:t>표준 출력 함수</a:t>
            </a:r>
            <a:r>
              <a:rPr lang="ko-KR" altLang="en-US" dirty="0"/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29E2F-A7A6-466A-80C7-E78160995CA0}"/>
              </a:ext>
            </a:extLst>
          </p:cNvPr>
          <p:cNvSpPr txBox="1"/>
          <p:nvPr/>
        </p:nvSpPr>
        <p:spPr>
          <a:xfrm>
            <a:off x="1476562" y="1991619"/>
            <a:ext cx="3489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라이브러리란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E8260-D47D-4AD1-8E11-06F79FD2CB88}"/>
              </a:ext>
            </a:extLst>
          </p:cNvPr>
          <p:cNvSpPr txBox="1"/>
          <p:nvPr/>
        </p:nvSpPr>
        <p:spPr>
          <a:xfrm>
            <a:off x="2114942" y="3039693"/>
            <a:ext cx="70006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 좀 더 효과적으로 함수를 관리할 수 있도록 하는 기술임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업데이트가 필요한 함수들만 소스 파일에 유지하고 나머지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거의 내용이 바뀌지 않는 함수들을 따로 분리하여 라이브러리로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66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AD11A-6593-405B-A789-A088DD8374E8}"/>
              </a:ext>
            </a:extLst>
          </p:cNvPr>
          <p:cNvSpPr/>
          <p:nvPr/>
        </p:nvSpPr>
        <p:spPr>
          <a:xfrm>
            <a:off x="1763966" y="2885242"/>
            <a:ext cx="215727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void main ( 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Add();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48AB09-C5F8-4BC6-B38E-5020F1CFC480}"/>
              </a:ext>
            </a:extLst>
          </p:cNvPr>
          <p:cNvSpPr/>
          <p:nvPr/>
        </p:nvSpPr>
        <p:spPr>
          <a:xfrm>
            <a:off x="1761282" y="4656273"/>
            <a:ext cx="2152619" cy="656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Add </a:t>
            </a:r>
            <a:r>
              <a:rPr lang="ko-KR" altLang="en-US" dirty="0">
                <a:solidFill>
                  <a:schemeClr val="bg1"/>
                </a:solidFill>
              </a:rPr>
              <a:t>함수의 기계어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Sub </a:t>
            </a:r>
            <a:r>
              <a:rPr lang="ko-KR" altLang="en-US" dirty="0">
                <a:solidFill>
                  <a:schemeClr val="bg1"/>
                </a:solidFill>
              </a:rPr>
              <a:t>함수의 기계어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DE9C5-3213-42CF-BF6B-132733B3AAC3}"/>
              </a:ext>
            </a:extLst>
          </p:cNvPr>
          <p:cNvSpPr txBox="1"/>
          <p:nvPr/>
        </p:nvSpPr>
        <p:spPr>
          <a:xfrm>
            <a:off x="1753945" y="4317719"/>
            <a:ext cx="979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test2.obj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6BFE41-2093-400B-9433-6053CC73E54C}"/>
              </a:ext>
            </a:extLst>
          </p:cNvPr>
          <p:cNvSpPr/>
          <p:nvPr/>
        </p:nvSpPr>
        <p:spPr>
          <a:xfrm>
            <a:off x="1843865" y="4731798"/>
            <a:ext cx="1899820" cy="2630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46993-F7EE-4334-8FFB-69DE2F5058CD}"/>
              </a:ext>
            </a:extLst>
          </p:cNvPr>
          <p:cNvSpPr/>
          <p:nvPr/>
        </p:nvSpPr>
        <p:spPr>
          <a:xfrm>
            <a:off x="4811978" y="3200399"/>
            <a:ext cx="2152619" cy="656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main </a:t>
            </a:r>
            <a:r>
              <a:rPr lang="ko-KR" altLang="en-US" dirty="0">
                <a:solidFill>
                  <a:schemeClr val="bg1"/>
                </a:solidFill>
              </a:rPr>
              <a:t>함수의 기계어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D09453-C60A-4FF0-9768-61C26909329D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3921239" y="3528872"/>
            <a:ext cx="8907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8815BE-C718-4F49-BA19-D5FEF5DD5B86}"/>
              </a:ext>
            </a:extLst>
          </p:cNvPr>
          <p:cNvCxnSpPr>
            <a:cxnSpLocks/>
          </p:cNvCxnSpPr>
          <p:nvPr/>
        </p:nvCxnSpPr>
        <p:spPr>
          <a:xfrm flipV="1">
            <a:off x="3921239" y="3693107"/>
            <a:ext cx="5078027" cy="1291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7E4258-4274-4C62-A519-DA9577B06B59}"/>
              </a:ext>
            </a:extLst>
          </p:cNvPr>
          <p:cNvCxnSpPr>
            <a:cxnSpLocks/>
          </p:cNvCxnSpPr>
          <p:nvPr/>
        </p:nvCxnSpPr>
        <p:spPr>
          <a:xfrm flipV="1">
            <a:off x="6964597" y="3528873"/>
            <a:ext cx="203466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819A61-4FA5-4F4B-BB42-633817ADFBF1}"/>
              </a:ext>
            </a:extLst>
          </p:cNvPr>
          <p:cNvSpPr/>
          <p:nvPr/>
        </p:nvSpPr>
        <p:spPr>
          <a:xfrm>
            <a:off x="9203453" y="2885242"/>
            <a:ext cx="215727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main</a:t>
            </a:r>
            <a:r>
              <a:rPr lang="ko-KR" altLang="en-US" dirty="0">
                <a:solidFill>
                  <a:schemeClr val="bg1"/>
                </a:solidFill>
              </a:rPr>
              <a:t> 함수의 기계어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Add </a:t>
            </a:r>
            <a:r>
              <a:rPr lang="ko-KR" altLang="en-US" dirty="0">
                <a:solidFill>
                  <a:schemeClr val="bg1"/>
                </a:solidFill>
              </a:rPr>
              <a:t>함수의 기계어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Sub </a:t>
            </a:r>
            <a:r>
              <a:rPr lang="ko-KR" altLang="en-US" dirty="0">
                <a:solidFill>
                  <a:schemeClr val="bg1"/>
                </a:solidFill>
              </a:rPr>
              <a:t>함수의 기계어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20673-F0C4-42C8-8DE4-0CA154835B26}"/>
              </a:ext>
            </a:extLst>
          </p:cNvPr>
          <p:cNvSpPr txBox="1"/>
          <p:nvPr/>
        </p:nvSpPr>
        <p:spPr>
          <a:xfrm>
            <a:off x="1761282" y="2541167"/>
            <a:ext cx="77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test1.c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043AF-BA39-4A3F-B91E-0B5ECDB0C815}"/>
              </a:ext>
            </a:extLst>
          </p:cNvPr>
          <p:cNvSpPr txBox="1"/>
          <p:nvPr/>
        </p:nvSpPr>
        <p:spPr>
          <a:xfrm>
            <a:off x="9229193" y="2541167"/>
            <a:ext cx="883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test.exe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AD3AFC-EF26-443F-9062-887E5184AE34}"/>
              </a:ext>
            </a:extLst>
          </p:cNvPr>
          <p:cNvSpPr txBox="1"/>
          <p:nvPr/>
        </p:nvSpPr>
        <p:spPr>
          <a:xfrm>
            <a:off x="7039992" y="320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BCB3D-2702-42D4-B1CD-B3E1E76B67F9}"/>
              </a:ext>
            </a:extLst>
          </p:cNvPr>
          <p:cNvSpPr txBox="1"/>
          <p:nvPr/>
        </p:nvSpPr>
        <p:spPr>
          <a:xfrm>
            <a:off x="4803148" y="2856805"/>
            <a:ext cx="10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test1.obj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71FCA1-E429-441C-9353-99EF80C7AA4D}"/>
              </a:ext>
            </a:extLst>
          </p:cNvPr>
          <p:cNvSpPr/>
          <p:nvPr/>
        </p:nvSpPr>
        <p:spPr>
          <a:xfrm>
            <a:off x="9256719" y="3665337"/>
            <a:ext cx="1899820" cy="2630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09FE61-20E2-4A75-87B0-2A8B0430C33E}"/>
              </a:ext>
            </a:extLst>
          </p:cNvPr>
          <p:cNvSpPr txBox="1"/>
          <p:nvPr/>
        </p:nvSpPr>
        <p:spPr>
          <a:xfrm>
            <a:off x="4803148" y="1976389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사용</a:t>
            </a:r>
          </a:p>
        </p:txBody>
      </p:sp>
    </p:spTree>
    <p:extLst>
      <p:ext uri="{BB962C8B-B14F-4D97-AF65-F5344CB8AC3E}">
        <p14:creationId xmlns:p14="http://schemas.microsoft.com/office/powerpoint/2010/main" val="105652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AD11A-6593-405B-A789-A088DD8374E8}"/>
              </a:ext>
            </a:extLst>
          </p:cNvPr>
          <p:cNvSpPr/>
          <p:nvPr/>
        </p:nvSpPr>
        <p:spPr>
          <a:xfrm>
            <a:off x="1763966" y="2885242"/>
            <a:ext cx="215727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void main ( 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Add();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48AB09-C5F8-4BC6-B38E-5020F1CFC480}"/>
              </a:ext>
            </a:extLst>
          </p:cNvPr>
          <p:cNvSpPr/>
          <p:nvPr/>
        </p:nvSpPr>
        <p:spPr>
          <a:xfrm>
            <a:off x="1761282" y="4656273"/>
            <a:ext cx="2152619" cy="656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Add </a:t>
            </a:r>
            <a:r>
              <a:rPr lang="ko-KR" altLang="en-US" dirty="0">
                <a:solidFill>
                  <a:schemeClr val="bg1"/>
                </a:solidFill>
              </a:rPr>
              <a:t>함수의 기계어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Sub </a:t>
            </a:r>
            <a:r>
              <a:rPr lang="ko-KR" altLang="en-US" dirty="0">
                <a:solidFill>
                  <a:schemeClr val="bg1"/>
                </a:solidFill>
              </a:rPr>
              <a:t>함수의 기계어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DE9C5-3213-42CF-BF6B-132733B3AAC3}"/>
              </a:ext>
            </a:extLst>
          </p:cNvPr>
          <p:cNvSpPr txBox="1"/>
          <p:nvPr/>
        </p:nvSpPr>
        <p:spPr>
          <a:xfrm>
            <a:off x="1753945" y="4317719"/>
            <a:ext cx="907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test2.lib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6BFE41-2093-400B-9433-6053CC73E54C}"/>
              </a:ext>
            </a:extLst>
          </p:cNvPr>
          <p:cNvSpPr/>
          <p:nvPr/>
        </p:nvSpPr>
        <p:spPr>
          <a:xfrm>
            <a:off x="1843865" y="4731798"/>
            <a:ext cx="1899820" cy="2630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46993-F7EE-4334-8FFB-69DE2F5058CD}"/>
              </a:ext>
            </a:extLst>
          </p:cNvPr>
          <p:cNvSpPr/>
          <p:nvPr/>
        </p:nvSpPr>
        <p:spPr>
          <a:xfrm>
            <a:off x="4811978" y="3200399"/>
            <a:ext cx="2152619" cy="656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main </a:t>
            </a:r>
            <a:r>
              <a:rPr lang="ko-KR" altLang="en-US" dirty="0">
                <a:solidFill>
                  <a:schemeClr val="bg1"/>
                </a:solidFill>
              </a:rPr>
              <a:t>함수의 기계어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D09453-C60A-4FF0-9768-61C26909329D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3921239" y="3528872"/>
            <a:ext cx="8907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8815BE-C718-4F49-BA19-D5FEF5DD5B86}"/>
              </a:ext>
            </a:extLst>
          </p:cNvPr>
          <p:cNvCxnSpPr>
            <a:cxnSpLocks/>
          </p:cNvCxnSpPr>
          <p:nvPr/>
        </p:nvCxnSpPr>
        <p:spPr>
          <a:xfrm flipV="1">
            <a:off x="3921239" y="3693107"/>
            <a:ext cx="5078027" cy="1291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7E4258-4274-4C62-A519-DA9577B06B59}"/>
              </a:ext>
            </a:extLst>
          </p:cNvPr>
          <p:cNvCxnSpPr>
            <a:cxnSpLocks/>
          </p:cNvCxnSpPr>
          <p:nvPr/>
        </p:nvCxnSpPr>
        <p:spPr>
          <a:xfrm flipV="1">
            <a:off x="6964597" y="3528873"/>
            <a:ext cx="203466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819A61-4FA5-4F4B-BB42-633817ADFBF1}"/>
              </a:ext>
            </a:extLst>
          </p:cNvPr>
          <p:cNvSpPr/>
          <p:nvPr/>
        </p:nvSpPr>
        <p:spPr>
          <a:xfrm>
            <a:off x="9203453" y="2885242"/>
            <a:ext cx="2157273" cy="1287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main</a:t>
            </a:r>
            <a:r>
              <a:rPr lang="ko-KR" altLang="en-US" dirty="0">
                <a:solidFill>
                  <a:schemeClr val="bg1"/>
                </a:solidFill>
              </a:rPr>
              <a:t> 함수의 기계어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Add </a:t>
            </a:r>
            <a:r>
              <a:rPr lang="ko-KR" altLang="en-US" dirty="0">
                <a:solidFill>
                  <a:schemeClr val="bg1"/>
                </a:solidFill>
              </a:rPr>
              <a:t>함수의 기계어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20673-F0C4-42C8-8DE4-0CA154835B26}"/>
              </a:ext>
            </a:extLst>
          </p:cNvPr>
          <p:cNvSpPr txBox="1"/>
          <p:nvPr/>
        </p:nvSpPr>
        <p:spPr>
          <a:xfrm>
            <a:off x="1761282" y="2541167"/>
            <a:ext cx="77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test1.c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043AF-BA39-4A3F-B91E-0B5ECDB0C815}"/>
              </a:ext>
            </a:extLst>
          </p:cNvPr>
          <p:cNvSpPr txBox="1"/>
          <p:nvPr/>
        </p:nvSpPr>
        <p:spPr>
          <a:xfrm>
            <a:off x="9229193" y="2541167"/>
            <a:ext cx="883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test.exe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B1E6-FB38-4B0D-8483-811951BDC943}"/>
              </a:ext>
            </a:extLst>
          </p:cNvPr>
          <p:cNvSpPr txBox="1"/>
          <p:nvPr/>
        </p:nvSpPr>
        <p:spPr>
          <a:xfrm>
            <a:off x="7039992" y="320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D0C15D-B7C8-4077-95BA-5CDBDBE5912B}"/>
              </a:ext>
            </a:extLst>
          </p:cNvPr>
          <p:cNvSpPr txBox="1"/>
          <p:nvPr/>
        </p:nvSpPr>
        <p:spPr>
          <a:xfrm>
            <a:off x="4803148" y="2856805"/>
            <a:ext cx="10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test1.obj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E30352-DE3C-4EBD-9286-BE7C54B7DEA2}"/>
              </a:ext>
            </a:extLst>
          </p:cNvPr>
          <p:cNvSpPr txBox="1"/>
          <p:nvPr/>
        </p:nvSpPr>
        <p:spPr>
          <a:xfrm>
            <a:off x="4803148" y="1976389"/>
            <a:ext cx="240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사용</a:t>
            </a:r>
          </a:p>
        </p:txBody>
      </p:sp>
    </p:spTree>
    <p:extLst>
      <p:ext uri="{BB962C8B-B14F-4D97-AF65-F5344CB8AC3E}">
        <p14:creationId xmlns:p14="http://schemas.microsoft.com/office/powerpoint/2010/main" val="397024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헤더 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2F364B-E7F4-4E20-9936-A660E9881F90}"/>
              </a:ext>
            </a:extLst>
          </p:cNvPr>
          <p:cNvSpPr/>
          <p:nvPr/>
        </p:nvSpPr>
        <p:spPr>
          <a:xfrm>
            <a:off x="1701824" y="2547890"/>
            <a:ext cx="4539178" cy="2672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( )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result1, result2, result3, result4;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result1 = Add(2, 3); /*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result2 = Sub(2, 3); /*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result3 =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3); /*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result4 =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3);  /*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09C37-8FAC-4ADB-A721-96F9CC98EE32}"/>
              </a:ext>
            </a:extLst>
          </p:cNvPr>
          <p:cNvSpPr txBox="1"/>
          <p:nvPr/>
        </p:nvSpPr>
        <p:spPr>
          <a:xfrm>
            <a:off x="1701823" y="2203815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main.c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파일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670E6A-CF9F-468C-A9C1-C26FD302CF35}"/>
              </a:ext>
            </a:extLst>
          </p:cNvPr>
          <p:cNvSpPr/>
          <p:nvPr/>
        </p:nvSpPr>
        <p:spPr>
          <a:xfrm>
            <a:off x="7482667" y="3060033"/>
            <a:ext cx="2797675" cy="16478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Add, Sub,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있지만 기계어로 번역되어 내용을 확인할 수 없음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F1724-4DAC-421A-93C7-098B598E7D9E}"/>
              </a:ext>
            </a:extLst>
          </p:cNvPr>
          <p:cNvSpPr txBox="1"/>
          <p:nvPr/>
        </p:nvSpPr>
        <p:spPr>
          <a:xfrm>
            <a:off x="7482667" y="2721479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MyMath.lib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파일</a:t>
            </a:r>
          </a:p>
        </p:txBody>
      </p:sp>
    </p:spTree>
    <p:extLst>
      <p:ext uri="{BB962C8B-B14F-4D97-AF65-F5344CB8AC3E}">
        <p14:creationId xmlns:p14="http://schemas.microsoft.com/office/powerpoint/2010/main" val="52847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헤더 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2F364B-E7F4-4E20-9936-A660E9881F90}"/>
              </a:ext>
            </a:extLst>
          </p:cNvPr>
          <p:cNvSpPr/>
          <p:nvPr/>
        </p:nvSpPr>
        <p:spPr>
          <a:xfrm>
            <a:off x="1630802" y="2839867"/>
            <a:ext cx="4539178" cy="1988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(MyMath.lib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있는 함수를 사용하기 위해 각 함수 원형을 선언함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Add(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value2);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Sub(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value2);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value2);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value2);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09C37-8FAC-4ADB-A721-96F9CC98EE32}"/>
              </a:ext>
            </a:extLst>
          </p:cNvPr>
          <p:cNvSpPr txBox="1"/>
          <p:nvPr/>
        </p:nvSpPr>
        <p:spPr>
          <a:xfrm>
            <a:off x="1630802" y="2495792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main.c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파일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670E6A-CF9F-468C-A9C1-C26FD302CF35}"/>
              </a:ext>
            </a:extLst>
          </p:cNvPr>
          <p:cNvSpPr/>
          <p:nvPr/>
        </p:nvSpPr>
        <p:spPr>
          <a:xfrm>
            <a:off x="7482667" y="3060033"/>
            <a:ext cx="2797675" cy="16478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Add, Sub,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있지만 기계어로 번역되어 내용을 확인할 수 없음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F1724-4DAC-421A-93C7-098B598E7D9E}"/>
              </a:ext>
            </a:extLst>
          </p:cNvPr>
          <p:cNvSpPr txBox="1"/>
          <p:nvPr/>
        </p:nvSpPr>
        <p:spPr>
          <a:xfrm>
            <a:off x="7482667" y="2721479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MyMath.lib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33804-B2ED-4BC7-8B1B-960CC5372C32}"/>
              </a:ext>
            </a:extLst>
          </p:cNvPr>
          <p:cNvSpPr txBox="1"/>
          <p:nvPr/>
        </p:nvSpPr>
        <p:spPr>
          <a:xfrm>
            <a:off x="1630802" y="5299969"/>
            <a:ext cx="5500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함수가 많아지면 하나하나 선언하기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번거로워짐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16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8" y="519200"/>
            <a:ext cx="3995117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표준 출력 함수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헤더 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33804-B2ED-4BC7-8B1B-960CC5372C32}"/>
              </a:ext>
            </a:extLst>
          </p:cNvPr>
          <p:cNvSpPr txBox="1"/>
          <p:nvPr/>
        </p:nvSpPr>
        <p:spPr>
          <a:xfrm>
            <a:off x="1577536" y="2050741"/>
            <a:ext cx="816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함수가 많아지면 하나하나 선언하기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번거로워짐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498C2-BB6F-4BC2-BFB4-1F5219CDB8CA}"/>
              </a:ext>
            </a:extLst>
          </p:cNvPr>
          <p:cNvSpPr txBox="1"/>
          <p:nvPr/>
        </p:nvSpPr>
        <p:spPr>
          <a:xfrm>
            <a:off x="2192059" y="3053535"/>
            <a:ext cx="738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헤더파일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원형들을 특정 파일에 미리 선언해둔 파일임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3F7E97-BC2B-44DA-B403-F9F9C89963A4}"/>
              </a:ext>
            </a:extLst>
          </p:cNvPr>
          <p:cNvSpPr/>
          <p:nvPr/>
        </p:nvSpPr>
        <p:spPr>
          <a:xfrm>
            <a:off x="4216894" y="3994774"/>
            <a:ext cx="3071674" cy="1029810"/>
          </a:xfrm>
          <a:prstGeom prst="roundRect">
            <a:avLst>
              <a:gd name="adj" fmla="val 341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“</a:t>
            </a:r>
            <a:r>
              <a:rPr lang="en-US" altLang="ko-KR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Mymeth.h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90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프로세스형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cess03_16x9_TP102888901" id="{B441CB4A-B5B6-4004-A5EF-00CD084A2CE0}" vid="{7FC1A0B5-1F70-473F-8AE2-4583EC2AF0D9}"/>
    </a:ext>
  </a:extLst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BB1B8A-E6AC-4974-9F22-942EDE87E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원형 화살표 프로세스형 SmartArt 슬라이드(검정색 바탕에 파란색-녹색), 와이드스크린</Template>
  <TotalTime>0</TotalTime>
  <Words>927</Words>
  <Application>Microsoft Office PowerPoint</Application>
  <PresentationFormat>와이드스크린</PresentationFormat>
  <Paragraphs>239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HY중고딕</vt:lpstr>
      <vt:lpstr>맑은 고딕</vt:lpstr>
      <vt:lpstr>Arial</vt:lpstr>
      <vt:lpstr>Corbel</vt:lpstr>
      <vt:lpstr>Wingdings</vt:lpstr>
      <vt:lpstr>프로세스형 03 16x9</vt:lpstr>
      <vt:lpstr>Do it! C언어 입문</vt:lpstr>
      <vt:lpstr>목차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표준 출력 함수 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2017-07-04T01:29:02Z</dcterms:created>
  <dcterms:modified xsi:type="dcterms:W3CDTF">2017-07-10T08:14:40Z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