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4"/>
  </p:notesMasterIdLst>
  <p:handoutMasterIdLst>
    <p:handoutMasterId r:id="rId25"/>
  </p:handoutMasterIdLst>
  <p:sldIdLst>
    <p:sldId id="257" r:id="rId3"/>
    <p:sldId id="258" r:id="rId4"/>
    <p:sldId id="261" r:id="rId5"/>
    <p:sldId id="264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C3"/>
    <a:srgbClr val="1E4482"/>
    <a:srgbClr val="050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6366" autoAdjust="0"/>
  </p:normalViewPr>
  <p:slideViewPr>
    <p:cSldViewPr snapToGrid="0">
      <p:cViewPr varScale="1">
        <p:scale>
          <a:sx n="106" d="100"/>
          <a:sy n="106" d="100"/>
        </p:scale>
        <p:origin x="30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DBFBFCC-0E31-48A0-A880-072F6899D1D6}" type="datetimeFigureOut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7/17/2017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69B13EE-9412-42AB-AD24-C3CFF95C4A24}" type="slidenum">
              <a:rPr 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CF6D1E-3C8D-4917-BE0E-512A8CBFBE38}" type="datetimeFigureOut">
              <a:rPr lang="en-US" altLang="ko-KR" smtClean="0"/>
              <a:pPr/>
              <a:t>7/17/2017</a:t>
            </a:fld>
            <a:endParaRPr lang="en-US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2C5C6B-3CDA-41FA-BD55-5A736EEBCFD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23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5C6B-3CDA-41FA-BD55-5A736EEBCFD4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71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1"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1F8E240-FC33-4835-B5D1-841AB480CB96}" type="datetime5">
              <a:rPr lang="en-US" altLang="ko-KR" smtClean="0"/>
              <a:t>17-Jul-17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9C9213-4137-421E-BE2C-1FBC5BD959BA}" type="datetime5">
              <a:rPr lang="en-US" altLang="ko-KR" smtClean="0"/>
              <a:t>17-Jul-17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DD5EF6-7848-4335-A273-7B80E65A44E8}" type="datetime5">
              <a:rPr lang="en-US" altLang="ko-KR" smtClean="0"/>
              <a:t>17-Jul-17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마스터 텍스트 스타일 편집</a:t>
            </a:r>
          </a:p>
          <a:p>
            <a:pPr lvl="1" latinLnBrk="1"/>
            <a:r>
              <a:rPr lang="ko-KR" altLang="en-US" dirty="0"/>
              <a:t>둘째 수준</a:t>
            </a:r>
          </a:p>
          <a:p>
            <a:pPr lvl="2" latinLnBrk="1"/>
            <a:r>
              <a:rPr lang="ko-KR" altLang="en-US" dirty="0"/>
              <a:t>셋째 수준</a:t>
            </a:r>
          </a:p>
          <a:p>
            <a:pPr lvl="3" latinLnBrk="1"/>
            <a:r>
              <a:rPr lang="ko-KR" altLang="en-US" dirty="0"/>
              <a:t>넷째 수준</a:t>
            </a:r>
          </a:p>
          <a:p>
            <a:pPr lvl="4" latinLnBrk="1"/>
            <a:r>
              <a:rPr lang="ko-KR" altLang="en-US" dirty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CF36BC-237E-4C3D-9E94-54ECD23C19BD}" type="datetime5">
              <a:rPr lang="en-US" altLang="ko-KR" smtClean="0"/>
              <a:t>17-Jul-17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1">
              <a:defRPr lang="ko-KR" sz="60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EC0B5B-FE45-436E-8255-E131868AB244}" type="datetime5">
              <a:rPr lang="en-US" altLang="ko-KR" smtClean="0"/>
              <a:t>17-Jul-17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0FDFFE-B8D2-45AD-A6ED-60B1325479B1}" type="datetime5">
              <a:rPr lang="en-US" altLang="ko-KR" smtClean="0"/>
              <a:t>17-Jul-17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4AF1C-FEAB-443A-9921-D1DA3B0FF655}" type="datetime5">
              <a:rPr lang="en-US" altLang="ko-KR" smtClean="0"/>
              <a:t>17-Jul-17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70C337-7BB4-461F-B771-24123D4DB79D}" type="datetime5">
              <a:rPr lang="en-US" altLang="ko-KR" smtClean="0"/>
              <a:t>17-Jul-17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007BA2-E017-4BA2-8E2F-A0103097D2C4}" type="datetime5">
              <a:rPr lang="en-US" altLang="ko-KR" smtClean="0"/>
              <a:t>17-Jul-17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1">
              <a:defRPr lang="ko-KR" sz="3200"/>
            </a:lvl1pPr>
            <a:lvl2pPr latinLnBrk="1">
              <a:defRPr lang="ko-KR" sz="2800"/>
            </a:lvl2pPr>
            <a:lvl3pPr latinLnBrk="1">
              <a:defRPr lang="ko-KR" sz="24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93CF9C-C2BD-4EC3-9A3F-263BC2CA9278}" type="datetime5">
              <a:rPr lang="en-US" altLang="ko-KR" smtClean="0"/>
              <a:t>17-Jul-17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D10194A-FDF7-44D1-B074-A83A68DC51E9}" type="datetime5">
              <a:rPr lang="en-US" altLang="ko-KR" smtClean="0"/>
              <a:t>17-Jul-17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4007A3-C4C8-43F6-8A23-1C7236348B28}" type="datetime5">
              <a:rPr lang="en-US" altLang="ko-KR" smtClean="0"/>
              <a:t>17-Jul-17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1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AA0CF-B6EA-4493-9C6D-ACEB0BB35C3E}"/>
              </a:ext>
            </a:extLst>
          </p:cNvPr>
          <p:cNvSpPr txBox="1"/>
          <p:nvPr userDrawn="1"/>
        </p:nvSpPr>
        <p:spPr>
          <a:xfrm>
            <a:off x="11291716" y="63563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C0AFE348-7458-41ED-8CB5-8C78667681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298" y="5807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64590" y="1646205"/>
            <a:ext cx="7683053" cy="1399591"/>
          </a:xfrm>
          <a:noFill/>
        </p:spPr>
        <p:txBody>
          <a:bodyPr>
            <a:normAutofit/>
          </a:bodyPr>
          <a:lstStyle/>
          <a:p>
            <a:r>
              <a:rPr lang="en-US" altLang="ko-KR" sz="6600" b="1" i="1" dirty="0"/>
              <a:t>Do it! C</a:t>
            </a:r>
            <a:r>
              <a:rPr lang="ko-KR" altLang="en-US" sz="6600" b="1" i="1" dirty="0"/>
              <a:t>언어 입문</a:t>
            </a:r>
            <a:endParaRPr lang="ko-KR" sz="6600" b="1" i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F1EEE3-D2C4-43EE-B58B-4F5F375ED418}"/>
              </a:ext>
            </a:extLst>
          </p:cNvPr>
          <p:cNvSpPr/>
          <p:nvPr/>
        </p:nvSpPr>
        <p:spPr>
          <a:xfrm>
            <a:off x="7399173" y="4301415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20164389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멀티미디어공학과 박병주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84DD76-D622-4380-9A8E-57893121F47A}"/>
              </a:ext>
            </a:extLst>
          </p:cNvPr>
          <p:cNvSpPr/>
          <p:nvPr/>
        </p:nvSpPr>
        <p:spPr>
          <a:xfrm>
            <a:off x="7399173" y="5328882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김상엽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이지스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퍼블리싱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18EEB-5CF5-4242-8B15-41087E41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7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비트 연산자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11866-8A04-4A05-A1F1-7D427098E453}"/>
              </a:ext>
            </a:extLst>
          </p:cNvPr>
          <p:cNvSpPr/>
          <p:nvPr/>
        </p:nvSpPr>
        <p:spPr>
          <a:xfrm>
            <a:off x="830425" y="2842788"/>
            <a:ext cx="2612572" cy="1638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 1111 (0x0F)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0011 1100 (0x3C)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 1100 (0x0C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B5D7B1-A8B0-4840-904A-CB73DD8A2ADE}"/>
              </a:ext>
            </a:extLst>
          </p:cNvPr>
          <p:cNvCxnSpPr>
            <a:cxnSpLocks/>
          </p:cNvCxnSpPr>
          <p:nvPr/>
        </p:nvCxnSpPr>
        <p:spPr>
          <a:xfrm>
            <a:off x="1023225" y="3829615"/>
            <a:ext cx="2442937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798A37-0AF4-48CC-A090-0E498A3AF8EA}"/>
              </a:ext>
            </a:extLst>
          </p:cNvPr>
          <p:cNvSpPr txBox="1"/>
          <p:nvPr/>
        </p:nvSpPr>
        <p:spPr>
          <a:xfrm>
            <a:off x="807260" y="3431293"/>
            <a:ext cx="40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0C339C-DC21-4506-B60B-E4154C2921A9}"/>
              </a:ext>
            </a:extLst>
          </p:cNvPr>
          <p:cNvSpPr/>
          <p:nvPr/>
        </p:nvSpPr>
        <p:spPr>
          <a:xfrm>
            <a:off x="3564293" y="2842788"/>
            <a:ext cx="2612572" cy="1638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 1111 (0x0F)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0011 1100 (0x3C)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0011 1111 (0x3F)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988CA6-0981-4AA7-ADED-65D65A900544}"/>
              </a:ext>
            </a:extLst>
          </p:cNvPr>
          <p:cNvCxnSpPr>
            <a:cxnSpLocks/>
          </p:cNvCxnSpPr>
          <p:nvPr/>
        </p:nvCxnSpPr>
        <p:spPr>
          <a:xfrm>
            <a:off x="3757093" y="3829615"/>
            <a:ext cx="2442937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FB99D1-7022-4445-8CB2-9C20F4333963}"/>
              </a:ext>
            </a:extLst>
          </p:cNvPr>
          <p:cNvSpPr txBox="1"/>
          <p:nvPr/>
        </p:nvSpPr>
        <p:spPr>
          <a:xfrm>
            <a:off x="3587458" y="3380566"/>
            <a:ext cx="40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E9C6B6-42CB-4353-860F-94EE3B9DB665}"/>
              </a:ext>
            </a:extLst>
          </p:cNvPr>
          <p:cNvSpPr/>
          <p:nvPr/>
        </p:nvSpPr>
        <p:spPr>
          <a:xfrm>
            <a:off x="6298161" y="2842788"/>
            <a:ext cx="2612572" cy="1638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 1111 (0x0F)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0011 1100 (0x3C)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0011 0011 (0x33)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C4C21BD-5A2B-495A-9AC4-2090743E513C}"/>
              </a:ext>
            </a:extLst>
          </p:cNvPr>
          <p:cNvCxnSpPr>
            <a:cxnSpLocks/>
          </p:cNvCxnSpPr>
          <p:nvPr/>
        </p:nvCxnSpPr>
        <p:spPr>
          <a:xfrm>
            <a:off x="6490961" y="3829615"/>
            <a:ext cx="2442937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D15B08-F3E2-4A00-9888-D8D79F3D7CE6}"/>
              </a:ext>
            </a:extLst>
          </p:cNvPr>
          <p:cNvSpPr txBox="1"/>
          <p:nvPr/>
        </p:nvSpPr>
        <p:spPr>
          <a:xfrm>
            <a:off x="6274996" y="3431293"/>
            <a:ext cx="40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5B5DC3-DC51-45D3-BC4D-68ABFEC9A49A}"/>
              </a:ext>
            </a:extLst>
          </p:cNvPr>
          <p:cNvSpPr/>
          <p:nvPr/>
        </p:nvSpPr>
        <p:spPr>
          <a:xfrm>
            <a:off x="9055194" y="2842788"/>
            <a:ext cx="2612572" cy="1638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 1111 (0x0F)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1111 0000 (0xF0)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0EAA09-CC79-4D04-8772-0381BDC1C089}"/>
              </a:ext>
            </a:extLst>
          </p:cNvPr>
          <p:cNvCxnSpPr>
            <a:cxnSpLocks/>
          </p:cNvCxnSpPr>
          <p:nvPr/>
        </p:nvCxnSpPr>
        <p:spPr>
          <a:xfrm>
            <a:off x="9235107" y="3680231"/>
            <a:ext cx="2442937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BD3BB6-92BD-4C56-B568-47C4D5635D08}"/>
              </a:ext>
            </a:extLst>
          </p:cNvPr>
          <p:cNvSpPr txBox="1"/>
          <p:nvPr/>
        </p:nvSpPr>
        <p:spPr>
          <a:xfrm>
            <a:off x="9014727" y="3291022"/>
            <a:ext cx="40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01A718-0973-4CE9-93DC-5D391015855D}"/>
              </a:ext>
            </a:extLst>
          </p:cNvPr>
          <p:cNvSpPr txBox="1"/>
          <p:nvPr/>
        </p:nvSpPr>
        <p:spPr>
          <a:xfrm>
            <a:off x="1824765" y="2498713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F191E-66CC-4B3B-B483-5B27385DA822}"/>
              </a:ext>
            </a:extLst>
          </p:cNvPr>
          <p:cNvSpPr txBox="1"/>
          <p:nvPr/>
        </p:nvSpPr>
        <p:spPr>
          <a:xfrm>
            <a:off x="4558634" y="2498713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0AF768-FC39-4E36-A6D7-2D588FF8A530}"/>
              </a:ext>
            </a:extLst>
          </p:cNvPr>
          <p:cNvSpPr txBox="1"/>
          <p:nvPr/>
        </p:nvSpPr>
        <p:spPr>
          <a:xfrm>
            <a:off x="7292502" y="2498713"/>
            <a:ext cx="589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6707BD-250D-4CC0-A006-8A883B3AA3D2}"/>
              </a:ext>
            </a:extLst>
          </p:cNvPr>
          <p:cNvSpPr txBox="1"/>
          <p:nvPr/>
        </p:nvSpPr>
        <p:spPr>
          <a:xfrm>
            <a:off x="10049535" y="2498713"/>
            <a:ext cx="599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287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/>
          <a:p>
            <a:pPr algn="ctr"/>
            <a:r>
              <a:rPr lang="ko-KR" altLang="en-US" dirty="0"/>
              <a:t>지역변수와 전역변수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497044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지역변수와 전역변수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8" y="1055295"/>
            <a:ext cx="5088141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지역변수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B0782-F583-4237-B1E4-2238537325B5}"/>
              </a:ext>
            </a:extLst>
          </p:cNvPr>
          <p:cNvSpPr txBox="1"/>
          <p:nvPr/>
        </p:nvSpPr>
        <p:spPr>
          <a:xfrm>
            <a:off x="2344848" y="2942376"/>
            <a:ext cx="6734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지역변수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안에 선언한 변수나 매개변수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같은 수명이 동일함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 변수는 스스로 초기화 되지 않음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32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497044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지역변수와 전역변수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8" y="1055295"/>
            <a:ext cx="5088141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지역변수</a:t>
            </a:r>
          </a:p>
        </p:txBody>
      </p:sp>
      <p:pic>
        <p:nvPicPr>
          <p:cNvPr id="7" name="그림 6" descr="텍스트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FD5C880F-A822-492F-A355-E393C09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88" y="2005340"/>
            <a:ext cx="3528234" cy="3408632"/>
          </a:xfrm>
          <a:prstGeom prst="rect">
            <a:avLst/>
          </a:prstGeom>
        </p:spPr>
      </p:pic>
      <p:pic>
        <p:nvPicPr>
          <p:cNvPr id="10" name="그림 9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DE3241C-ECE8-439E-A280-1AA4AA483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29" y="2901632"/>
            <a:ext cx="4762186" cy="125391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0D6F937-096A-4869-A75D-23EE5028D97C}"/>
              </a:ext>
            </a:extLst>
          </p:cNvPr>
          <p:cNvSpPr/>
          <p:nvPr/>
        </p:nvSpPr>
        <p:spPr>
          <a:xfrm>
            <a:off x="2625504" y="4345663"/>
            <a:ext cx="817492" cy="2806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4611F1-6A4C-4889-9988-AFFF08869A6C}"/>
              </a:ext>
            </a:extLst>
          </p:cNvPr>
          <p:cNvSpPr/>
          <p:nvPr/>
        </p:nvSpPr>
        <p:spPr>
          <a:xfrm>
            <a:off x="2562129" y="2919738"/>
            <a:ext cx="817492" cy="2806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10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497044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지역변수와 전역변수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8" y="1055295"/>
            <a:ext cx="5088141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전역변수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F8F17-2A56-4947-88B9-DB08CCC121BA}"/>
              </a:ext>
            </a:extLst>
          </p:cNvPr>
          <p:cNvSpPr txBox="1"/>
          <p:nvPr/>
        </p:nvSpPr>
        <p:spPr>
          <a:xfrm>
            <a:off x="1079466" y="2831539"/>
            <a:ext cx="10645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전역변수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밖에 선언한 변수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시작할 때 만들어졌다가 프로그램이 종료될 때 함께 사라짐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프로그램과 수명이 동일함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변수는 프로그램 전체 영역에서 사용 가능함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이름의 전역 변수를 프로그램 내에서 다시 선언하면 문제가 발생함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33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497044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지역변수와 전역변수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8" y="1055295"/>
            <a:ext cx="5088141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전역변수</a:t>
            </a:r>
          </a:p>
        </p:txBody>
      </p:sp>
      <p:pic>
        <p:nvPicPr>
          <p:cNvPr id="7" name="그림 6" descr="스크린샷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19E7FFED-9607-4F5E-883F-1E047596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8" y="2060974"/>
            <a:ext cx="3579136" cy="3460328"/>
          </a:xfrm>
          <a:prstGeom prst="rect">
            <a:avLst/>
          </a:prstGeom>
        </p:spPr>
      </p:pic>
      <p:pic>
        <p:nvPicPr>
          <p:cNvPr id="11" name="그림 10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5C426C1-C612-49DB-9969-A94042EA0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29" y="3100811"/>
            <a:ext cx="4693406" cy="1235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E484EA-4DC9-4C4C-B7B8-6E49A95621D7}"/>
              </a:ext>
            </a:extLst>
          </p:cNvPr>
          <p:cNvSpPr/>
          <p:nvPr/>
        </p:nvSpPr>
        <p:spPr>
          <a:xfrm>
            <a:off x="2014350" y="2487678"/>
            <a:ext cx="819385" cy="291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61D60C-5230-42D2-BA2F-42E752125FDE}"/>
              </a:ext>
            </a:extLst>
          </p:cNvPr>
          <p:cNvSpPr/>
          <p:nvPr/>
        </p:nvSpPr>
        <p:spPr>
          <a:xfrm>
            <a:off x="2014351" y="3426976"/>
            <a:ext cx="701690" cy="312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4E1B95-CCFB-4F46-8CAD-512A0D0EB49C}"/>
              </a:ext>
            </a:extLst>
          </p:cNvPr>
          <p:cNvSpPr/>
          <p:nvPr/>
        </p:nvSpPr>
        <p:spPr>
          <a:xfrm>
            <a:off x="4015166" y="4875530"/>
            <a:ext cx="701690" cy="284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48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497044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지역변수와 전역변수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8" y="1055295"/>
            <a:ext cx="5088141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1"/>
            <a:ext cx="4130875" cy="38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지역변수와 전역변수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F4CD2-6200-4DDA-A8D2-AB3CA11E9D29}"/>
              </a:ext>
            </a:extLst>
          </p:cNvPr>
          <p:cNvSpPr txBox="1"/>
          <p:nvPr/>
        </p:nvSpPr>
        <p:spPr>
          <a:xfrm>
            <a:off x="2218099" y="1812468"/>
            <a:ext cx="440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지역변수와 전역변수의 이름이 같다면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pic>
        <p:nvPicPr>
          <p:cNvPr id="9" name="그림 8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757AAE78-5417-4873-99F9-A5CF77876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12" y="2277396"/>
            <a:ext cx="3398070" cy="3499722"/>
          </a:xfrm>
          <a:prstGeom prst="rect">
            <a:avLst/>
          </a:prstGeom>
        </p:spPr>
      </p:pic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DD86B56-B4EE-48E8-834A-3962B31B7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780" y="3339887"/>
            <a:ext cx="5797930" cy="11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89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497044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지역변수와 전역변수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8" y="1055295"/>
            <a:ext cx="5088141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1"/>
            <a:ext cx="4130875" cy="38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extern </a:t>
            </a:r>
            <a:r>
              <a:rPr lang="ko-KR" altLang="en-US" dirty="0"/>
              <a:t>키워드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BDB36B-2E06-411A-86FF-33D1A96484BF}"/>
              </a:ext>
            </a:extLst>
          </p:cNvPr>
          <p:cNvSpPr/>
          <p:nvPr/>
        </p:nvSpPr>
        <p:spPr>
          <a:xfrm>
            <a:off x="2440758" y="3348325"/>
            <a:ext cx="3253871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Sum(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data1,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data2)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result = data1 + data2;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AC44DA-FA76-48DE-BCFE-A9F57633051B}"/>
              </a:ext>
            </a:extLst>
          </p:cNvPr>
          <p:cNvSpPr/>
          <p:nvPr/>
        </p:nvSpPr>
        <p:spPr>
          <a:xfrm>
            <a:off x="6503006" y="3348325"/>
            <a:ext cx="3703439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Sum(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data1,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data2)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main()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Sum(5,3);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(“5+3=%d\n”, result);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44BD42-A45B-4C76-B2F7-D0D1D02E865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67694" y="2556236"/>
            <a:ext cx="0" cy="7920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AFA0CE-F6A9-49C5-A0C8-7C0FEC6BB9AE}"/>
              </a:ext>
            </a:extLst>
          </p:cNvPr>
          <p:cNvCxnSpPr/>
          <p:nvPr/>
        </p:nvCxnSpPr>
        <p:spPr>
          <a:xfrm flipH="1" flipV="1">
            <a:off x="8354724" y="2546521"/>
            <a:ext cx="1" cy="8048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1DC9CA-685B-4830-9F48-BE60B067FF68}"/>
              </a:ext>
            </a:extLst>
          </p:cNvPr>
          <p:cNvCxnSpPr>
            <a:cxnSpLocks/>
          </p:cNvCxnSpPr>
          <p:nvPr/>
        </p:nvCxnSpPr>
        <p:spPr>
          <a:xfrm>
            <a:off x="4067694" y="2543503"/>
            <a:ext cx="4287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AF7CA4-B0F3-44DF-B166-70457C9F44CD}"/>
              </a:ext>
            </a:extLst>
          </p:cNvPr>
          <p:cNvSpPr txBox="1"/>
          <p:nvPr/>
        </p:nvSpPr>
        <p:spPr>
          <a:xfrm>
            <a:off x="2440758" y="294289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Sum.c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F1BCC-63BD-4193-837C-629DCA141587}"/>
              </a:ext>
            </a:extLst>
          </p:cNvPr>
          <p:cNvSpPr txBox="1"/>
          <p:nvPr/>
        </p:nvSpPr>
        <p:spPr>
          <a:xfrm>
            <a:off x="6589811" y="2942896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Main.c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4E546-05E1-436F-AA60-AE50D77E587A}"/>
              </a:ext>
            </a:extLst>
          </p:cNvPr>
          <p:cNvSpPr txBox="1"/>
          <p:nvPr/>
        </p:nvSpPr>
        <p:spPr>
          <a:xfrm>
            <a:off x="5402317" y="221768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프로젝트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28F519-6B3F-48B2-BED3-08993ADA588F}"/>
              </a:ext>
            </a:extLst>
          </p:cNvPr>
          <p:cNvSpPr/>
          <p:nvPr/>
        </p:nvSpPr>
        <p:spPr>
          <a:xfrm>
            <a:off x="9101959" y="4834758"/>
            <a:ext cx="861848" cy="32582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497044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지역변수와 전역변수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8" y="1055295"/>
            <a:ext cx="5088141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1"/>
            <a:ext cx="4130875" cy="38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extern </a:t>
            </a:r>
            <a:r>
              <a:rPr lang="ko-KR" altLang="en-US" dirty="0"/>
              <a:t>키워드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BDB36B-2E06-411A-86FF-33D1A96484BF}"/>
              </a:ext>
            </a:extLst>
          </p:cNvPr>
          <p:cNvSpPr/>
          <p:nvPr/>
        </p:nvSpPr>
        <p:spPr>
          <a:xfrm>
            <a:off x="2440758" y="3348325"/>
            <a:ext cx="3253871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Sum(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data1,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data2)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result = data1 + data2;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AC44DA-FA76-48DE-BCFE-A9F57633051B}"/>
              </a:ext>
            </a:extLst>
          </p:cNvPr>
          <p:cNvSpPr/>
          <p:nvPr/>
        </p:nvSpPr>
        <p:spPr>
          <a:xfrm>
            <a:off x="6503006" y="3348325"/>
            <a:ext cx="3703439" cy="2779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 &lt;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Sum(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data1,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data2)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exturn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result;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main()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Sum(5,3);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(“5+3=%d\n”, result);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44BD42-A45B-4C76-B2F7-D0D1D02E865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67694" y="2556236"/>
            <a:ext cx="0" cy="7920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AFA0CE-F6A9-49C5-A0C8-7C0FEC6BB9AE}"/>
              </a:ext>
            </a:extLst>
          </p:cNvPr>
          <p:cNvCxnSpPr/>
          <p:nvPr/>
        </p:nvCxnSpPr>
        <p:spPr>
          <a:xfrm flipH="1" flipV="1">
            <a:off x="8354724" y="2546521"/>
            <a:ext cx="1" cy="8048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1DC9CA-685B-4830-9F48-BE60B067FF68}"/>
              </a:ext>
            </a:extLst>
          </p:cNvPr>
          <p:cNvCxnSpPr>
            <a:cxnSpLocks/>
          </p:cNvCxnSpPr>
          <p:nvPr/>
        </p:nvCxnSpPr>
        <p:spPr>
          <a:xfrm>
            <a:off x="4067694" y="2543503"/>
            <a:ext cx="4287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AF7CA4-B0F3-44DF-B166-70457C9F44CD}"/>
              </a:ext>
            </a:extLst>
          </p:cNvPr>
          <p:cNvSpPr txBox="1"/>
          <p:nvPr/>
        </p:nvSpPr>
        <p:spPr>
          <a:xfrm>
            <a:off x="2440758" y="294289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Sum.c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F1BCC-63BD-4193-837C-629DCA141587}"/>
              </a:ext>
            </a:extLst>
          </p:cNvPr>
          <p:cNvSpPr txBox="1"/>
          <p:nvPr/>
        </p:nvSpPr>
        <p:spPr>
          <a:xfrm>
            <a:off x="6589811" y="2942896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Main.c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4E546-05E1-436F-AA60-AE50D77E587A}"/>
              </a:ext>
            </a:extLst>
          </p:cNvPr>
          <p:cNvSpPr txBox="1"/>
          <p:nvPr/>
        </p:nvSpPr>
        <p:spPr>
          <a:xfrm>
            <a:off x="5402317" y="221768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프로젝트</a:t>
            </a:r>
          </a:p>
        </p:txBody>
      </p:sp>
    </p:spTree>
    <p:extLst>
      <p:ext uri="{BB962C8B-B14F-4D97-AF65-F5344CB8AC3E}">
        <p14:creationId xmlns:p14="http://schemas.microsoft.com/office/powerpoint/2010/main" val="106210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497044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지역변수와 전역변수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8" y="1055295"/>
            <a:ext cx="5088141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1"/>
            <a:ext cx="4130875" cy="38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키워드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01AD23-816C-4754-A62A-96D35EDD3B7A}"/>
              </a:ext>
            </a:extLst>
          </p:cNvPr>
          <p:cNvSpPr/>
          <p:nvPr/>
        </p:nvSpPr>
        <p:spPr>
          <a:xfrm>
            <a:off x="2440758" y="3348325"/>
            <a:ext cx="3253871" cy="1522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g_data1 = 0;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g_data2 = 0;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g_data3 = 0;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64FED3-F074-45C5-96B4-33D04DFD0173}"/>
              </a:ext>
            </a:extLst>
          </p:cNvPr>
          <p:cNvSpPr/>
          <p:nvPr/>
        </p:nvSpPr>
        <p:spPr>
          <a:xfrm>
            <a:off x="6503006" y="3348325"/>
            <a:ext cx="3703439" cy="1522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g_data1;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g_data2;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extern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g_data3;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9179E8A-DBB7-4857-826A-C8BCBA4DFD9E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067694" y="2556237"/>
            <a:ext cx="0" cy="792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8117A3D-6277-4700-9057-03647DAEC237}"/>
              </a:ext>
            </a:extLst>
          </p:cNvPr>
          <p:cNvCxnSpPr/>
          <p:nvPr/>
        </p:nvCxnSpPr>
        <p:spPr>
          <a:xfrm flipH="1" flipV="1">
            <a:off x="8354724" y="2546521"/>
            <a:ext cx="1" cy="8048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CE03DD4-58D4-49DD-9AE8-97C9E1B23F55}"/>
              </a:ext>
            </a:extLst>
          </p:cNvPr>
          <p:cNvCxnSpPr>
            <a:cxnSpLocks/>
          </p:cNvCxnSpPr>
          <p:nvPr/>
        </p:nvCxnSpPr>
        <p:spPr>
          <a:xfrm>
            <a:off x="4067694" y="2543503"/>
            <a:ext cx="4287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E948D2-3107-450D-9C63-C6E608E5928A}"/>
              </a:ext>
            </a:extLst>
          </p:cNvPr>
          <p:cNvSpPr txBox="1"/>
          <p:nvPr/>
        </p:nvSpPr>
        <p:spPr>
          <a:xfrm>
            <a:off x="2440758" y="294289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A.c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17E055-41A3-41E6-986E-C0A19BC6D315}"/>
              </a:ext>
            </a:extLst>
          </p:cNvPr>
          <p:cNvSpPr txBox="1"/>
          <p:nvPr/>
        </p:nvSpPr>
        <p:spPr>
          <a:xfrm>
            <a:off x="6589811" y="294289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B.c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E4A0A-7E49-4D73-B85F-46BC34830BFA}"/>
              </a:ext>
            </a:extLst>
          </p:cNvPr>
          <p:cNvSpPr txBox="1"/>
          <p:nvPr/>
        </p:nvSpPr>
        <p:spPr>
          <a:xfrm>
            <a:off x="5402317" y="221768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프로젝트</a:t>
            </a:r>
          </a:p>
        </p:txBody>
      </p:sp>
    </p:spTree>
    <p:extLst>
      <p:ext uri="{BB962C8B-B14F-4D97-AF65-F5344CB8AC3E}">
        <p14:creationId xmlns:p14="http://schemas.microsoft.com/office/powerpoint/2010/main" val="3846688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625" y="543040"/>
            <a:ext cx="1991379" cy="1061824"/>
          </a:xfrm>
        </p:spPr>
        <p:txBody>
          <a:bodyPr>
            <a:no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DA852-0050-4081-8342-29087C621AFF}"/>
              </a:ext>
            </a:extLst>
          </p:cNvPr>
          <p:cNvSpPr txBox="1"/>
          <p:nvPr/>
        </p:nvSpPr>
        <p:spPr>
          <a:xfrm>
            <a:off x="1233117" y="2910190"/>
            <a:ext cx="10020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시프트 연산자와 비트 연산자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지역변수와 전역변수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 descr="점검 목록">
            <a:extLst>
              <a:ext uri="{FF2B5EF4-FFF2-40B4-BE49-F238E27FC236}">
                <a16:creationId xmlns:a16="http://schemas.microsoft.com/office/drawing/2014/main" id="{0F04ED5E-DC3A-447A-A71F-24B21C97A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13" y="571033"/>
            <a:ext cx="968518" cy="9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1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4970446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지역변수와 전역변수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8" y="1055295"/>
            <a:ext cx="5088141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3" y="1140281"/>
            <a:ext cx="4130875" cy="38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E948D2-3107-450D-9C63-C6E608E5928A}"/>
              </a:ext>
            </a:extLst>
          </p:cNvPr>
          <p:cNvSpPr txBox="1"/>
          <p:nvPr/>
        </p:nvSpPr>
        <p:spPr>
          <a:xfrm>
            <a:off x="1562572" y="2019442"/>
            <a:ext cx="5219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상수처럼 쓰고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싶을때는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 사용함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AD6E9E-3F3B-403E-9A4E-52B6C40EDA19}"/>
              </a:ext>
            </a:extLst>
          </p:cNvPr>
          <p:cNvSpPr/>
          <p:nvPr/>
        </p:nvSpPr>
        <p:spPr>
          <a:xfrm>
            <a:off x="2440759" y="3348325"/>
            <a:ext cx="6431638" cy="2400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GetArea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double pi, double radius,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limit)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double result;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pi = 3.14;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result = pi * radius * radius;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return result;</a:t>
            </a: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08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600" y="4863115"/>
            <a:ext cx="10515600" cy="1325562"/>
          </a:xfrm>
        </p:spPr>
        <p:txBody>
          <a:bodyPr/>
          <a:lstStyle/>
          <a:p>
            <a:r>
              <a:rPr lang="ko-KR" altLang="en-US" b="1" i="1" dirty="0"/>
              <a:t>감사합니다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8406B-0EFB-499B-89FD-6A957DEB86D4}"/>
              </a:ext>
            </a:extLst>
          </p:cNvPr>
          <p:cNvSpPr txBox="1"/>
          <p:nvPr/>
        </p:nvSpPr>
        <p:spPr>
          <a:xfrm>
            <a:off x="10777564" y="5819345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End.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5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/>
          <a:p>
            <a:pPr algn="ctr"/>
            <a:r>
              <a:rPr lang="ko-KR" altLang="en-US" dirty="0"/>
              <a:t>시프트 연산자와 비트 연산자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5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시프트 연산자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시프트 연산자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D0C35-FCD0-49D0-98D2-2680BD98A016}"/>
              </a:ext>
            </a:extLst>
          </p:cNvPr>
          <p:cNvSpPr txBox="1"/>
          <p:nvPr/>
        </p:nvSpPr>
        <p:spPr>
          <a:xfrm>
            <a:off x="1537400" y="1824411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시프트 연산자의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B4D14-72AA-4A45-B095-114B0DFCE336}"/>
              </a:ext>
            </a:extLst>
          </p:cNvPr>
          <p:cNvSpPr txBox="1"/>
          <p:nvPr/>
        </p:nvSpPr>
        <p:spPr>
          <a:xfrm>
            <a:off x="2185052" y="2282763"/>
            <a:ext cx="7387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시프트 연산자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(&lt;&lt;,&gt;&gt;)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변수의 값을 지정한 비트 수만큼 왼쪽 또는 오른쪽으로 비트를 이동 시키는 기능을 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334634-1E93-4CA2-A483-EF155E9D25A3}"/>
              </a:ext>
            </a:extLst>
          </p:cNvPr>
          <p:cNvSpPr/>
          <p:nvPr/>
        </p:nvSpPr>
        <p:spPr>
          <a:xfrm>
            <a:off x="3883142" y="4312969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2F6C8A-F1C7-4351-87C0-C53F30646DCB}"/>
              </a:ext>
            </a:extLst>
          </p:cNvPr>
          <p:cNvSpPr/>
          <p:nvPr/>
        </p:nvSpPr>
        <p:spPr>
          <a:xfrm>
            <a:off x="4512114" y="4312969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8441D0-B39C-430D-BABC-7640D049FD1D}"/>
              </a:ext>
            </a:extLst>
          </p:cNvPr>
          <p:cNvSpPr/>
          <p:nvPr/>
        </p:nvSpPr>
        <p:spPr>
          <a:xfrm>
            <a:off x="5141086" y="4312969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0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093464-A87C-43FA-B331-B0F99020350E}"/>
              </a:ext>
            </a:extLst>
          </p:cNvPr>
          <p:cNvSpPr/>
          <p:nvPr/>
        </p:nvSpPr>
        <p:spPr>
          <a:xfrm>
            <a:off x="5770058" y="4312969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ACCD15-3382-4394-BCA2-381E38383471}"/>
              </a:ext>
            </a:extLst>
          </p:cNvPr>
          <p:cNvSpPr/>
          <p:nvPr/>
        </p:nvSpPr>
        <p:spPr>
          <a:xfrm>
            <a:off x="6399030" y="4312969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3DF8FF-270D-4510-BC11-3C4DDD3EFE9E}"/>
              </a:ext>
            </a:extLst>
          </p:cNvPr>
          <p:cNvSpPr/>
          <p:nvPr/>
        </p:nvSpPr>
        <p:spPr>
          <a:xfrm>
            <a:off x="7028002" y="4312969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84D65A-3402-4D06-A319-246D54EA1725}"/>
              </a:ext>
            </a:extLst>
          </p:cNvPr>
          <p:cNvSpPr/>
          <p:nvPr/>
        </p:nvSpPr>
        <p:spPr>
          <a:xfrm>
            <a:off x="7656974" y="4312969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54A143-4420-483E-8F76-62A761986CC0}"/>
              </a:ext>
            </a:extLst>
          </p:cNvPr>
          <p:cNvSpPr/>
          <p:nvPr/>
        </p:nvSpPr>
        <p:spPr>
          <a:xfrm>
            <a:off x="8285946" y="4312969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64CBE2-18FD-498B-BF82-43170E3CFD19}"/>
              </a:ext>
            </a:extLst>
          </p:cNvPr>
          <p:cNvSpPr/>
          <p:nvPr/>
        </p:nvSpPr>
        <p:spPr>
          <a:xfrm>
            <a:off x="2625198" y="5442130"/>
            <a:ext cx="540000" cy="54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06E58B-7302-4DF7-B806-34FB42152A42}"/>
              </a:ext>
            </a:extLst>
          </p:cNvPr>
          <p:cNvSpPr/>
          <p:nvPr/>
        </p:nvSpPr>
        <p:spPr>
          <a:xfrm>
            <a:off x="3254170" y="5442130"/>
            <a:ext cx="540000" cy="54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602F62-7A56-499D-8B7A-C153509BB40F}"/>
              </a:ext>
            </a:extLst>
          </p:cNvPr>
          <p:cNvSpPr/>
          <p:nvPr/>
        </p:nvSpPr>
        <p:spPr>
          <a:xfrm>
            <a:off x="3883142" y="5442130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0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7C3E80-12D7-47BC-AA1D-57CCB52C875A}"/>
              </a:ext>
            </a:extLst>
          </p:cNvPr>
          <p:cNvSpPr/>
          <p:nvPr/>
        </p:nvSpPr>
        <p:spPr>
          <a:xfrm>
            <a:off x="4512114" y="5442130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2EF0A-C331-48F4-9847-88385918497E}"/>
              </a:ext>
            </a:extLst>
          </p:cNvPr>
          <p:cNvSpPr/>
          <p:nvPr/>
        </p:nvSpPr>
        <p:spPr>
          <a:xfrm>
            <a:off x="5141086" y="5442130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E9526F-3D9C-4322-A53D-731A9760F5FE}"/>
              </a:ext>
            </a:extLst>
          </p:cNvPr>
          <p:cNvSpPr/>
          <p:nvPr/>
        </p:nvSpPr>
        <p:spPr>
          <a:xfrm>
            <a:off x="5770058" y="5442130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37FA56-F4AD-4493-8613-E9B1E99E1E43}"/>
              </a:ext>
            </a:extLst>
          </p:cNvPr>
          <p:cNvSpPr/>
          <p:nvPr/>
        </p:nvSpPr>
        <p:spPr>
          <a:xfrm>
            <a:off x="6399030" y="5442130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E8E231-F3A0-4765-9DC1-33869FC8981A}"/>
              </a:ext>
            </a:extLst>
          </p:cNvPr>
          <p:cNvSpPr/>
          <p:nvPr/>
        </p:nvSpPr>
        <p:spPr>
          <a:xfrm>
            <a:off x="7028002" y="5442130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95F010-BDEE-4406-8C32-47FDB028E0E0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flipH="1">
            <a:off x="2895198" y="4852969"/>
            <a:ext cx="1257944" cy="589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4E82558-CBE6-4B2C-89B8-09745058AFAF}"/>
              </a:ext>
            </a:extLst>
          </p:cNvPr>
          <p:cNvCxnSpPr/>
          <p:nvPr/>
        </p:nvCxnSpPr>
        <p:spPr>
          <a:xfrm flipH="1">
            <a:off x="3524170" y="4852969"/>
            <a:ext cx="1257944" cy="589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3DE2B85-9CC4-427F-A1FB-3A9F9196AED6}"/>
              </a:ext>
            </a:extLst>
          </p:cNvPr>
          <p:cNvCxnSpPr/>
          <p:nvPr/>
        </p:nvCxnSpPr>
        <p:spPr>
          <a:xfrm flipH="1">
            <a:off x="4153142" y="4852969"/>
            <a:ext cx="1257944" cy="589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A0B10C1-305B-4800-B150-95DB28851D90}"/>
              </a:ext>
            </a:extLst>
          </p:cNvPr>
          <p:cNvCxnSpPr/>
          <p:nvPr/>
        </p:nvCxnSpPr>
        <p:spPr>
          <a:xfrm flipH="1">
            <a:off x="4782114" y="4852969"/>
            <a:ext cx="1257944" cy="589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978D2BE-4560-4833-A534-B38DC0664C89}"/>
              </a:ext>
            </a:extLst>
          </p:cNvPr>
          <p:cNvCxnSpPr/>
          <p:nvPr/>
        </p:nvCxnSpPr>
        <p:spPr>
          <a:xfrm flipH="1">
            <a:off x="5411086" y="4852969"/>
            <a:ext cx="1257944" cy="589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2F030F7-9A5C-4675-A1D9-758BD6DAAF95}"/>
              </a:ext>
            </a:extLst>
          </p:cNvPr>
          <p:cNvCxnSpPr/>
          <p:nvPr/>
        </p:nvCxnSpPr>
        <p:spPr>
          <a:xfrm flipH="1">
            <a:off x="6040058" y="4852969"/>
            <a:ext cx="1257944" cy="589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6BF4FE-C42C-4E4F-8C70-A86C9EBC4800}"/>
              </a:ext>
            </a:extLst>
          </p:cNvPr>
          <p:cNvCxnSpPr/>
          <p:nvPr/>
        </p:nvCxnSpPr>
        <p:spPr>
          <a:xfrm flipH="1">
            <a:off x="6669029" y="4852969"/>
            <a:ext cx="1257944" cy="589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FEAD5EC-5F0C-474B-8502-2CF99038984A}"/>
              </a:ext>
            </a:extLst>
          </p:cNvPr>
          <p:cNvCxnSpPr/>
          <p:nvPr/>
        </p:nvCxnSpPr>
        <p:spPr>
          <a:xfrm flipH="1">
            <a:off x="7298002" y="4852969"/>
            <a:ext cx="1257944" cy="589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DD40A0-5FC8-445D-B303-D7413DEF77B4}"/>
              </a:ext>
            </a:extLst>
          </p:cNvPr>
          <p:cNvSpPr/>
          <p:nvPr/>
        </p:nvSpPr>
        <p:spPr>
          <a:xfrm>
            <a:off x="7656974" y="5442130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8658059-07AA-4927-86C2-B9BDA59B9A50}"/>
              </a:ext>
            </a:extLst>
          </p:cNvPr>
          <p:cNvSpPr/>
          <p:nvPr/>
        </p:nvSpPr>
        <p:spPr>
          <a:xfrm>
            <a:off x="8285946" y="5442130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653391-62F7-48F1-8E72-316533DC4A96}"/>
              </a:ext>
            </a:extLst>
          </p:cNvPr>
          <p:cNvSpPr txBox="1"/>
          <p:nvPr/>
        </p:nvSpPr>
        <p:spPr>
          <a:xfrm>
            <a:off x="5310725" y="3787556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&lt;&lt;2;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66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시프트 연산자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시프트 연산자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D0C35-FCD0-49D0-98D2-2680BD98A016}"/>
              </a:ext>
            </a:extLst>
          </p:cNvPr>
          <p:cNvSpPr txBox="1"/>
          <p:nvPr/>
        </p:nvSpPr>
        <p:spPr>
          <a:xfrm>
            <a:off x="1537400" y="1824411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시프트 연산자의 특성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946AB1-AD90-4648-9B9B-BC70A8CCC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67101"/>
              </p:ext>
            </p:extLst>
          </p:nvPr>
        </p:nvGraphicFramePr>
        <p:xfrm>
          <a:off x="1977680" y="3127887"/>
          <a:ext cx="78815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35">
                  <a:extLst>
                    <a:ext uri="{9D8B030D-6E8A-4147-A177-3AD203B41FA5}">
                      <a16:colId xmlns:a16="http://schemas.microsoft.com/office/drawing/2014/main" val="1742710580"/>
                    </a:ext>
                  </a:extLst>
                </a:gridCol>
                <a:gridCol w="1264168">
                  <a:extLst>
                    <a:ext uri="{9D8B030D-6E8A-4147-A177-3AD203B41FA5}">
                      <a16:colId xmlns:a16="http://schemas.microsoft.com/office/drawing/2014/main" val="3401839111"/>
                    </a:ext>
                  </a:extLst>
                </a:gridCol>
                <a:gridCol w="1316842">
                  <a:extLst>
                    <a:ext uri="{9D8B030D-6E8A-4147-A177-3AD203B41FA5}">
                      <a16:colId xmlns:a16="http://schemas.microsoft.com/office/drawing/2014/main" val="601389820"/>
                    </a:ext>
                  </a:extLst>
                </a:gridCol>
                <a:gridCol w="1466084">
                  <a:extLst>
                    <a:ext uri="{9D8B030D-6E8A-4147-A177-3AD203B41FA5}">
                      <a16:colId xmlns:a16="http://schemas.microsoft.com/office/drawing/2014/main" val="75825804"/>
                    </a:ext>
                  </a:extLst>
                </a:gridCol>
                <a:gridCol w="1351958">
                  <a:extLst>
                    <a:ext uri="{9D8B030D-6E8A-4147-A177-3AD203B41FA5}">
                      <a16:colId xmlns:a16="http://schemas.microsoft.com/office/drawing/2014/main" val="394407153"/>
                    </a:ext>
                  </a:extLst>
                </a:gridCol>
                <a:gridCol w="1459257">
                  <a:extLst>
                    <a:ext uri="{9D8B030D-6E8A-4147-A177-3AD203B41FA5}">
                      <a16:colId xmlns:a16="http://schemas.microsoft.com/office/drawing/2014/main" val="2650011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진수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9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2"/>
                          </a:solidFill>
                        </a:rPr>
                        <a:t>진수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000</a:t>
                      </a:r>
                      <a:r>
                        <a:rPr lang="en-US" altLang="ko-KR" dirty="0">
                          <a:solidFill>
                            <a:schemeClr val="bg2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 0000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0000 </a:t>
                      </a:r>
                      <a:r>
                        <a:rPr lang="en-US" altLang="ko-KR" dirty="0">
                          <a:solidFill>
                            <a:schemeClr val="bg2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000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0000 0</a:t>
                      </a:r>
                      <a:r>
                        <a:rPr lang="en-US" altLang="ko-KR" dirty="0">
                          <a:solidFill>
                            <a:schemeClr val="bg2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0000 00</a:t>
                      </a:r>
                      <a:r>
                        <a:rPr lang="en-US" altLang="ko-KR" dirty="0">
                          <a:solidFill>
                            <a:schemeClr val="bg2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0000 000</a:t>
                      </a:r>
                      <a:r>
                        <a:rPr lang="en-US" altLang="ko-KR" dirty="0">
                          <a:solidFill>
                            <a:schemeClr val="bg2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ko-KR" altLang="en-US" dirty="0">
                        <a:solidFill>
                          <a:schemeClr val="bg2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784225"/>
                  </a:ext>
                </a:extLst>
              </a:tr>
            </a:tbl>
          </a:graphicData>
        </a:graphic>
      </p:graphicFrame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28CD5114-3679-4493-B5E5-6B954EEF2817}"/>
              </a:ext>
            </a:extLst>
          </p:cNvPr>
          <p:cNvSpPr/>
          <p:nvPr/>
        </p:nvSpPr>
        <p:spPr>
          <a:xfrm flipH="1">
            <a:off x="5024674" y="2272420"/>
            <a:ext cx="1023042" cy="767850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화살표: 아래로 구부러짐 43">
            <a:extLst>
              <a:ext uri="{FF2B5EF4-FFF2-40B4-BE49-F238E27FC236}">
                <a16:creationId xmlns:a16="http://schemas.microsoft.com/office/drawing/2014/main" id="{75E8F864-A2E6-4FB3-ABF5-497D3D34C68D}"/>
              </a:ext>
            </a:extLst>
          </p:cNvPr>
          <p:cNvSpPr/>
          <p:nvPr/>
        </p:nvSpPr>
        <p:spPr>
          <a:xfrm>
            <a:off x="6692523" y="2261501"/>
            <a:ext cx="1057243" cy="767850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3EF1F-BD2C-4345-8648-9A33B457A4D8}"/>
              </a:ext>
            </a:extLst>
          </p:cNvPr>
          <p:cNvSpPr txBox="1"/>
          <p:nvPr/>
        </p:nvSpPr>
        <p:spPr>
          <a:xfrm>
            <a:off x="5307607" y="194517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9B51CE-A39D-413D-8021-5577A12A90F1}"/>
              </a:ext>
            </a:extLst>
          </p:cNvPr>
          <p:cNvSpPr txBox="1"/>
          <p:nvPr/>
        </p:nvSpPr>
        <p:spPr>
          <a:xfrm>
            <a:off x="6944774" y="1957899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42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시프트 연산자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시프트 연산자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D0C35-FCD0-49D0-98D2-2680BD98A016}"/>
              </a:ext>
            </a:extLst>
          </p:cNvPr>
          <p:cNvSpPr txBox="1"/>
          <p:nvPr/>
        </p:nvSpPr>
        <p:spPr>
          <a:xfrm>
            <a:off x="1537400" y="1824411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시프트 연산자의 주의점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80E7F-A7EC-4B3F-AAD7-B32D3D98CAA9}"/>
              </a:ext>
            </a:extLst>
          </p:cNvPr>
          <p:cNvSpPr txBox="1"/>
          <p:nvPr/>
        </p:nvSpPr>
        <p:spPr>
          <a:xfrm>
            <a:off x="1874067" y="2477764"/>
            <a:ext cx="2816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연산자의 우선순위가 낮음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98D88-1EB0-4C6D-A9D5-A0E0F1281F0E}"/>
              </a:ext>
            </a:extLst>
          </p:cNvPr>
          <p:cNvSpPr txBox="1"/>
          <p:nvPr/>
        </p:nvSpPr>
        <p:spPr>
          <a:xfrm>
            <a:off x="2136710" y="2816318"/>
            <a:ext cx="3086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3&lt;&lt;2+5&lt;&lt;3     -&gt;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3&lt;&lt;7&lt;&lt;3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EA37C-1DCF-4697-9C56-2C04DBDBF0C6}"/>
              </a:ext>
            </a:extLst>
          </p:cNvPr>
          <p:cNvSpPr txBox="1"/>
          <p:nvPr/>
        </p:nvSpPr>
        <p:spPr>
          <a:xfrm>
            <a:off x="2874090" y="3529449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(3&lt;&lt;2)+(5&lt;&lt;3)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28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시프트 연산자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시프트 연산자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D0C35-FCD0-49D0-98D2-2680BD98A016}"/>
              </a:ext>
            </a:extLst>
          </p:cNvPr>
          <p:cNvSpPr txBox="1"/>
          <p:nvPr/>
        </p:nvSpPr>
        <p:spPr>
          <a:xfrm>
            <a:off x="1537400" y="1824411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시프트 연산자의 주의점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80E7F-A7EC-4B3F-AAD7-B32D3D98CAA9}"/>
              </a:ext>
            </a:extLst>
          </p:cNvPr>
          <p:cNvSpPr txBox="1"/>
          <p:nvPr/>
        </p:nvSpPr>
        <p:spPr>
          <a:xfrm>
            <a:off x="1874067" y="2477764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부호가 있을 경우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C4829A-B7AC-4202-8DC7-28B039433068}"/>
              </a:ext>
            </a:extLst>
          </p:cNvPr>
          <p:cNvSpPr/>
          <p:nvPr/>
        </p:nvSpPr>
        <p:spPr>
          <a:xfrm>
            <a:off x="6683017" y="3539714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9874A1-2165-460C-8991-F140146FF585}"/>
              </a:ext>
            </a:extLst>
          </p:cNvPr>
          <p:cNvSpPr/>
          <p:nvPr/>
        </p:nvSpPr>
        <p:spPr>
          <a:xfrm>
            <a:off x="7311989" y="3539714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223944-56B2-4EA1-A44E-6E3F420CD15C}"/>
              </a:ext>
            </a:extLst>
          </p:cNvPr>
          <p:cNvSpPr/>
          <p:nvPr/>
        </p:nvSpPr>
        <p:spPr>
          <a:xfrm>
            <a:off x="2909185" y="3539714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157BF2-B1DD-40C2-8FE0-64FBD3E17984}"/>
              </a:ext>
            </a:extLst>
          </p:cNvPr>
          <p:cNvSpPr/>
          <p:nvPr/>
        </p:nvSpPr>
        <p:spPr>
          <a:xfrm>
            <a:off x="3538157" y="3539714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D60F7-AE1E-42E1-A10E-AE8054D2B25E}"/>
              </a:ext>
            </a:extLst>
          </p:cNvPr>
          <p:cNvSpPr/>
          <p:nvPr/>
        </p:nvSpPr>
        <p:spPr>
          <a:xfrm>
            <a:off x="4167129" y="3539714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7A4748-37BA-440E-AA78-1F021EF53E80}"/>
              </a:ext>
            </a:extLst>
          </p:cNvPr>
          <p:cNvSpPr/>
          <p:nvPr/>
        </p:nvSpPr>
        <p:spPr>
          <a:xfrm>
            <a:off x="4796101" y="3539714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929683-4826-461D-8BDF-AA6DDED21020}"/>
              </a:ext>
            </a:extLst>
          </p:cNvPr>
          <p:cNvSpPr/>
          <p:nvPr/>
        </p:nvSpPr>
        <p:spPr>
          <a:xfrm>
            <a:off x="5425073" y="3539714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E50F81-E4F2-4A17-ADE9-0D840C384B84}"/>
              </a:ext>
            </a:extLst>
          </p:cNvPr>
          <p:cNvSpPr/>
          <p:nvPr/>
        </p:nvSpPr>
        <p:spPr>
          <a:xfrm>
            <a:off x="6054045" y="3539714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F91C89-D01E-4735-AD0C-976F2DFC1C6C}"/>
              </a:ext>
            </a:extLst>
          </p:cNvPr>
          <p:cNvSpPr/>
          <p:nvPr/>
        </p:nvSpPr>
        <p:spPr>
          <a:xfrm>
            <a:off x="8569933" y="4933948"/>
            <a:ext cx="540000" cy="54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09F49D-53B0-4F51-8973-19209FEA48B4}"/>
              </a:ext>
            </a:extLst>
          </p:cNvPr>
          <p:cNvSpPr/>
          <p:nvPr/>
        </p:nvSpPr>
        <p:spPr>
          <a:xfrm>
            <a:off x="9198905" y="4933948"/>
            <a:ext cx="540000" cy="54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045C5A-CA6B-4C92-9E46-E7D5D8D98C6E}"/>
              </a:ext>
            </a:extLst>
          </p:cNvPr>
          <p:cNvSpPr/>
          <p:nvPr/>
        </p:nvSpPr>
        <p:spPr>
          <a:xfrm>
            <a:off x="4796101" y="4933948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9A521A-38F5-4FB0-A5B7-34A95CF530A2}"/>
              </a:ext>
            </a:extLst>
          </p:cNvPr>
          <p:cNvSpPr/>
          <p:nvPr/>
        </p:nvSpPr>
        <p:spPr>
          <a:xfrm>
            <a:off x="5425073" y="4933948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501818-07AB-437A-B7E8-87DFD575125E}"/>
              </a:ext>
            </a:extLst>
          </p:cNvPr>
          <p:cNvSpPr/>
          <p:nvPr/>
        </p:nvSpPr>
        <p:spPr>
          <a:xfrm>
            <a:off x="6054045" y="4933948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623E5E-2721-49FC-8CF4-2B197AD44BF3}"/>
              </a:ext>
            </a:extLst>
          </p:cNvPr>
          <p:cNvSpPr/>
          <p:nvPr/>
        </p:nvSpPr>
        <p:spPr>
          <a:xfrm>
            <a:off x="6683017" y="4933948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46F0FF-5DB5-4075-8EB2-EB46F16D8B51}"/>
              </a:ext>
            </a:extLst>
          </p:cNvPr>
          <p:cNvSpPr/>
          <p:nvPr/>
        </p:nvSpPr>
        <p:spPr>
          <a:xfrm>
            <a:off x="7311989" y="4933948"/>
            <a:ext cx="540000" cy="54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67B340-2B43-4F9F-B0AB-566C088A38BE}"/>
              </a:ext>
            </a:extLst>
          </p:cNvPr>
          <p:cNvSpPr/>
          <p:nvPr/>
        </p:nvSpPr>
        <p:spPr>
          <a:xfrm>
            <a:off x="7940961" y="4933948"/>
            <a:ext cx="540000" cy="54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0E1ECE-2037-43F5-903F-34F4A7461992}"/>
              </a:ext>
            </a:extLst>
          </p:cNvPr>
          <p:cNvSpPr/>
          <p:nvPr/>
        </p:nvSpPr>
        <p:spPr>
          <a:xfrm>
            <a:off x="3538157" y="4933948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DE570C-1E63-4B97-8123-AC3661506726}"/>
              </a:ext>
            </a:extLst>
          </p:cNvPr>
          <p:cNvSpPr/>
          <p:nvPr/>
        </p:nvSpPr>
        <p:spPr>
          <a:xfrm>
            <a:off x="4167129" y="4933948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8F08BD-7546-40F2-99EB-CCD079AB9328}"/>
              </a:ext>
            </a:extLst>
          </p:cNvPr>
          <p:cNvSpPr/>
          <p:nvPr/>
        </p:nvSpPr>
        <p:spPr>
          <a:xfrm>
            <a:off x="2909185" y="4933948"/>
            <a:ext cx="540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25E292-6527-4546-8540-578C5A3C8A54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3179185" y="4079714"/>
            <a:ext cx="1886916" cy="854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57DA0E-5B79-4401-BF83-E206E958230B}"/>
              </a:ext>
            </a:extLst>
          </p:cNvPr>
          <p:cNvCxnSpPr/>
          <p:nvPr/>
        </p:nvCxnSpPr>
        <p:spPr>
          <a:xfrm>
            <a:off x="3808157" y="4079714"/>
            <a:ext cx="1886916" cy="854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288A66-DF62-45F4-A4A6-29E199F80A9A}"/>
              </a:ext>
            </a:extLst>
          </p:cNvPr>
          <p:cNvCxnSpPr/>
          <p:nvPr/>
        </p:nvCxnSpPr>
        <p:spPr>
          <a:xfrm>
            <a:off x="5066101" y="4079714"/>
            <a:ext cx="1886916" cy="854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0503B33-E4C0-4D2F-B02D-CA883AA65D74}"/>
              </a:ext>
            </a:extLst>
          </p:cNvPr>
          <p:cNvCxnSpPr/>
          <p:nvPr/>
        </p:nvCxnSpPr>
        <p:spPr>
          <a:xfrm>
            <a:off x="5695073" y="4079714"/>
            <a:ext cx="1886916" cy="854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39AF739-08D6-49DC-926A-E7C96E3EB094}"/>
              </a:ext>
            </a:extLst>
          </p:cNvPr>
          <p:cNvCxnSpPr/>
          <p:nvPr/>
        </p:nvCxnSpPr>
        <p:spPr>
          <a:xfrm>
            <a:off x="4437129" y="4079714"/>
            <a:ext cx="1886916" cy="854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674C01-7374-4F0A-B87F-F68F89264426}"/>
              </a:ext>
            </a:extLst>
          </p:cNvPr>
          <p:cNvCxnSpPr/>
          <p:nvPr/>
        </p:nvCxnSpPr>
        <p:spPr>
          <a:xfrm>
            <a:off x="6335146" y="4079714"/>
            <a:ext cx="1886916" cy="854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B82DF0A-E8EF-4D2E-934E-F237315E0E7F}"/>
              </a:ext>
            </a:extLst>
          </p:cNvPr>
          <p:cNvCxnSpPr/>
          <p:nvPr/>
        </p:nvCxnSpPr>
        <p:spPr>
          <a:xfrm>
            <a:off x="6944848" y="4079714"/>
            <a:ext cx="1886916" cy="854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0C81D89-BBE0-4DE6-BA14-CFDB2742B41D}"/>
              </a:ext>
            </a:extLst>
          </p:cNvPr>
          <p:cNvCxnSpPr/>
          <p:nvPr/>
        </p:nvCxnSpPr>
        <p:spPr>
          <a:xfrm>
            <a:off x="7562719" y="4079714"/>
            <a:ext cx="1886916" cy="854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FA8227-792C-4DBE-866C-78E30DAB79B2}"/>
              </a:ext>
            </a:extLst>
          </p:cNvPr>
          <p:cNvSpPr txBox="1"/>
          <p:nvPr/>
        </p:nvSpPr>
        <p:spPr>
          <a:xfrm>
            <a:off x="4309893" y="2932552"/>
            <a:ext cx="3166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data = 0x85; (10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-123)</a:t>
            </a:r>
          </a:p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14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비트 연산자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D0C35-FCD0-49D0-98D2-2680BD98A016}"/>
              </a:ext>
            </a:extLst>
          </p:cNvPr>
          <p:cNvSpPr txBox="1"/>
          <p:nvPr/>
        </p:nvSpPr>
        <p:spPr>
          <a:xfrm>
            <a:off x="1537400" y="1824411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비트연산자란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80E7F-A7EC-4B3F-AAD7-B32D3D98CAA9}"/>
              </a:ext>
            </a:extLst>
          </p:cNvPr>
          <p:cNvSpPr txBox="1"/>
          <p:nvPr/>
        </p:nvSpPr>
        <p:spPr>
          <a:xfrm>
            <a:off x="2187460" y="2368265"/>
            <a:ext cx="4647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 단위로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AND, OR, NOT, XOR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연산을 수행함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3B7C376-770A-4E14-A752-E9DECDCDC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56120"/>
              </p:ext>
            </p:extLst>
          </p:nvPr>
        </p:nvGraphicFramePr>
        <p:xfrm>
          <a:off x="1787556" y="3155610"/>
          <a:ext cx="8128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084388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31494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54807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83349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703838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229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AND(&amp;)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OR(|)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XOR(^)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NOT(~)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9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1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3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0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780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3476624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/>
              <a:t>비트 연산자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AEF0AA-84E3-4E0C-8826-F19B7C38D3A6}"/>
              </a:ext>
            </a:extLst>
          </p:cNvPr>
          <p:cNvSpPr txBox="1"/>
          <p:nvPr/>
        </p:nvSpPr>
        <p:spPr>
          <a:xfrm>
            <a:off x="1195058" y="2335794"/>
            <a:ext cx="100946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AND(&amp;) : A, B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둘다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되어야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AND( | ) : A, B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이여야지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XOR(^) : A, B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같으면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다르면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NOT(~) :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비트를 반전 시키는 연산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0, 0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86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프로세스형 03 16x9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cess03_16x9_TP102888901" id="{B441CB4A-B5B6-4004-A5EF-00CD084A2CE0}" vid="{7FC1A0B5-1F70-473F-8AE2-4583EC2AF0D9}"/>
    </a:ext>
  </a:extLst>
</a:theme>
</file>

<file path=ppt/theme/theme2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CBB1B8A-E6AC-4974-9F22-942EDE87EB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원형 화살표 프로세스형 SmartArt 슬라이드(검정색 바탕에 파란색-녹색), 와이드스크린</Template>
  <TotalTime>0</TotalTime>
  <Words>712</Words>
  <Application>Microsoft Office PowerPoint</Application>
  <PresentationFormat>와이드스크린</PresentationFormat>
  <Paragraphs>242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HY중고딕</vt:lpstr>
      <vt:lpstr>맑은 고딕</vt:lpstr>
      <vt:lpstr>Arial</vt:lpstr>
      <vt:lpstr>Corbel</vt:lpstr>
      <vt:lpstr>프로세스형 03 16x9</vt:lpstr>
      <vt:lpstr>Do it! C언어 입문</vt:lpstr>
      <vt:lpstr>목차</vt:lpstr>
      <vt:lpstr>시프트 연산자와 비트 연산자</vt:lpstr>
      <vt:lpstr>시프트 연산자</vt:lpstr>
      <vt:lpstr>시프트 연산자</vt:lpstr>
      <vt:lpstr>시프트 연산자</vt:lpstr>
      <vt:lpstr>시프트 연산자</vt:lpstr>
      <vt:lpstr>비트 연산자</vt:lpstr>
      <vt:lpstr>비트 연산자</vt:lpstr>
      <vt:lpstr>비트 연산자</vt:lpstr>
      <vt:lpstr>지역변수와 전역변수</vt:lpstr>
      <vt:lpstr>지역변수와 전역변수</vt:lpstr>
      <vt:lpstr>지역변수와 전역변수</vt:lpstr>
      <vt:lpstr>지역변수와 전역변수</vt:lpstr>
      <vt:lpstr>지역변수와 전역변수</vt:lpstr>
      <vt:lpstr>지역변수와 전역변수</vt:lpstr>
      <vt:lpstr>지역변수와 전역변수</vt:lpstr>
      <vt:lpstr>지역변수와 전역변수</vt:lpstr>
      <vt:lpstr>지역변수와 전역변수</vt:lpstr>
      <vt:lpstr>지역변수와 전역변수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2017-07-04T01:29:02Z</dcterms:created>
  <dcterms:modified xsi:type="dcterms:W3CDTF">2017-07-17T02:54:41Z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TC028889129991</vt:lpwstr>
  </property>
</Properties>
</file>