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7"/>
  </p:notesMasterIdLst>
  <p:handoutMasterIdLst>
    <p:handoutMasterId r:id="rId48"/>
  </p:handoutMasterIdLst>
  <p:sldIdLst>
    <p:sldId id="257" r:id="rId3"/>
    <p:sldId id="258" r:id="rId4"/>
    <p:sldId id="261" r:id="rId5"/>
    <p:sldId id="264" r:id="rId6"/>
    <p:sldId id="343" r:id="rId7"/>
    <p:sldId id="344" r:id="rId8"/>
    <p:sldId id="345" r:id="rId9"/>
    <p:sldId id="347" r:id="rId10"/>
    <p:sldId id="346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8" r:id="rId40"/>
    <p:sldId id="377" r:id="rId41"/>
    <p:sldId id="379" r:id="rId42"/>
    <p:sldId id="380" r:id="rId43"/>
    <p:sldId id="381" r:id="rId44"/>
    <p:sldId id="382" r:id="rId45"/>
    <p:sldId id="2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C3"/>
    <a:srgbClr val="1E4482"/>
    <a:srgbClr val="050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1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DBFBFCC-0E31-48A0-A880-072F6899D1D6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7/20/2017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69B13EE-9412-42AB-AD24-C3CFF95C4A24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F6D1E-3C8D-4917-BE0E-512A8CBFBE38}" type="datetimeFigureOut">
              <a:rPr lang="en-US" altLang="ko-KR" smtClean="0"/>
              <a:pPr/>
              <a:t>7/20/2017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5C6B-3CDA-41FA-BD55-5A736EEBCF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슬라이드 노트 개체 틀 7">
            <a:extLst>
              <a:ext uri="{FF2B5EF4-FFF2-40B4-BE49-F238E27FC236}">
                <a16:creationId xmlns:a16="http://schemas.microsoft.com/office/drawing/2014/main" id="{256A7D4C-F546-4221-8E06-5A6E4312E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500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1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F8E240-FC33-4835-B5D1-841AB480CB96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9C9213-4137-421E-BE2C-1FBC5BD959BA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DD5EF6-7848-4335-A273-7B80E65A44E8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마스터 텍스트 스타일 편집</a:t>
            </a:r>
          </a:p>
          <a:p>
            <a:pPr lvl="1" latinLnBrk="1"/>
            <a:r>
              <a:rPr lang="ko-KR" altLang="en-US" dirty="0"/>
              <a:t>둘째 수준</a:t>
            </a:r>
          </a:p>
          <a:p>
            <a:pPr lvl="2" latinLnBrk="1"/>
            <a:r>
              <a:rPr lang="ko-KR" altLang="en-US" dirty="0"/>
              <a:t>셋째 수준</a:t>
            </a:r>
          </a:p>
          <a:p>
            <a:pPr lvl="3" latinLnBrk="1"/>
            <a:r>
              <a:rPr lang="ko-KR" altLang="en-US" dirty="0"/>
              <a:t>넷째 수준</a:t>
            </a:r>
          </a:p>
          <a:p>
            <a:pPr lvl="4" latinLnBrk="1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F36BC-237E-4C3D-9E94-54ECD23C19BD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C0B5B-FE45-436E-8255-E131868AB244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0FDFFE-B8D2-45AD-A6ED-60B1325479B1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4AF1C-FEAB-443A-9921-D1DA3B0FF655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70C337-7BB4-461F-B771-24123D4DB79D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007BA2-E017-4BA2-8E2F-A0103097D2C4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93CF9C-C2BD-4EC3-9A3F-263BC2CA9278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10194A-FDF7-44D1-B074-A83A68DC51E9}" type="datetime5">
              <a:rPr lang="en-US" altLang="ko-KR" smtClean="0"/>
              <a:t>20-Jul-17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4007A3-C4C8-43F6-8A23-1C7236348B28}" type="datetime5">
              <a:rPr lang="en-US" altLang="ko-KR" smtClean="0"/>
              <a:t>20-Jul-17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A0CF-B6EA-4493-9C6D-ACEB0BB35C3E}"/>
              </a:ext>
            </a:extLst>
          </p:cNvPr>
          <p:cNvSpPr txBox="1"/>
          <p:nvPr userDrawn="1"/>
        </p:nvSpPr>
        <p:spPr>
          <a:xfrm>
            <a:off x="11291716" y="63850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C0AFE348-7458-41ED-8CB5-8C78667681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298" y="5807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64590" y="1646205"/>
            <a:ext cx="7683053" cy="1399591"/>
          </a:xfrm>
          <a:noFill/>
        </p:spPr>
        <p:txBody>
          <a:bodyPr>
            <a:normAutofit/>
          </a:bodyPr>
          <a:lstStyle/>
          <a:p>
            <a:r>
              <a:rPr lang="en-US" altLang="ko-KR" sz="6600" b="1" i="1" dirty="0"/>
              <a:t>Do it! C</a:t>
            </a:r>
            <a:r>
              <a:rPr lang="ko-KR" altLang="en-US" sz="6600" b="1" i="1" dirty="0"/>
              <a:t>언어 입문</a:t>
            </a:r>
            <a:endParaRPr lang="ko-KR" sz="6600" b="1" i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F1EEE3-D2C4-43EE-B58B-4F5F375ED418}"/>
              </a:ext>
            </a:extLst>
          </p:cNvPr>
          <p:cNvSpPr/>
          <p:nvPr/>
        </p:nvSpPr>
        <p:spPr>
          <a:xfrm>
            <a:off x="7399173" y="4301415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20164389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멀티미디어공학과 박병주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84DD76-D622-4380-9A8E-57893121F47A}"/>
              </a:ext>
            </a:extLst>
          </p:cNvPr>
          <p:cNvSpPr/>
          <p:nvPr/>
        </p:nvSpPr>
        <p:spPr>
          <a:xfrm>
            <a:off x="7399173" y="5328882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김상엽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이지스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퍼블리싱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18EEB-5CF5-4242-8B15-41087E4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3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초기화 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5E0F5-B848-40B5-B205-2F8573F74C15}"/>
              </a:ext>
            </a:extLst>
          </p:cNvPr>
          <p:cNvSpPr txBox="1"/>
          <p:nvPr/>
        </p:nvSpPr>
        <p:spPr>
          <a:xfrm>
            <a:off x="1288337" y="163159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쉼표를 사용한 배열 초기화 문법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96DE43-A6E0-4DE0-823A-17A41E30E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37" y="2040187"/>
            <a:ext cx="6164302" cy="2511382"/>
          </a:xfrm>
          <a:prstGeom prst="rect">
            <a:avLst/>
          </a:prstGeom>
        </p:spPr>
      </p:pic>
      <p:pic>
        <p:nvPicPr>
          <p:cNvPr id="12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86AE74B-C34E-4793-90E2-B7CA0BB5C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82" y="2040187"/>
            <a:ext cx="4265966" cy="148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153DFC-66DF-44AF-8B77-3E87C44DDC00}"/>
              </a:ext>
            </a:extLst>
          </p:cNvPr>
          <p:cNvSpPr txBox="1"/>
          <p:nvPr/>
        </p:nvSpPr>
        <p:spPr>
          <a:xfrm>
            <a:off x="7710883" y="3683842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short data[5] = {3,};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={3,0,0,0,0,0};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A9F6D-2BDE-499D-AE36-B6841D08318C}"/>
              </a:ext>
            </a:extLst>
          </p:cNvPr>
          <p:cNvSpPr txBox="1"/>
          <p:nvPr/>
        </p:nvSpPr>
        <p:spPr>
          <a:xfrm>
            <a:off x="1197803" y="4841517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크기 생략하기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short data[ ] = {1,2,3,4,5};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62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각 요소에 저장된 값 합하기</a:t>
            </a:r>
            <a:endParaRPr lang="ko-KR" altLang="en-US" dirty="0"/>
          </a:p>
        </p:txBody>
      </p:sp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3C9F323-4518-4892-A723-30766EEE9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17" y="2476123"/>
            <a:ext cx="6023212" cy="2774886"/>
          </a:xfrm>
          <a:prstGeom prst="rect">
            <a:avLst/>
          </a:prstGeom>
        </p:spPr>
      </p:pic>
      <p:pic>
        <p:nvPicPr>
          <p:cNvPr id="11" name="그림 10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8119985B-FCFE-4893-9F8D-D9AD0016D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26" y="2476123"/>
            <a:ext cx="5229692" cy="10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2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223A6-34A5-4519-8D86-C5463A67FAB0}"/>
              </a:ext>
            </a:extLst>
          </p:cNvPr>
          <p:cNvSpPr txBox="1"/>
          <p:nvPr/>
        </p:nvSpPr>
        <p:spPr>
          <a:xfrm>
            <a:off x="2598345" y="2082298"/>
            <a:ext cx="6011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배열은 사용자 정의 자료형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A0155-A6E6-45C5-94E4-E0BD5F60B427}"/>
              </a:ext>
            </a:extLst>
          </p:cNvPr>
          <p:cNvSpPr txBox="1"/>
          <p:nvPr/>
        </p:nvSpPr>
        <p:spPr>
          <a:xfrm>
            <a:off x="2272420" y="3428396"/>
            <a:ext cx="7832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크기이지만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three[3]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배열을 선언하면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자료형이 만들어짐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80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9F453-6D3E-4A98-B362-502D22631D82}"/>
              </a:ext>
            </a:extLst>
          </p:cNvPr>
          <p:cNvSpPr txBox="1"/>
          <p:nvPr/>
        </p:nvSpPr>
        <p:spPr>
          <a:xfrm>
            <a:off x="1702333" y="187406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배열로 문자열 표현하기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9AAAAF-096A-409F-9051-BBF7FC720F64}"/>
              </a:ext>
            </a:extLst>
          </p:cNvPr>
          <p:cNvSpPr/>
          <p:nvPr/>
        </p:nvSpPr>
        <p:spPr>
          <a:xfrm>
            <a:off x="1258714" y="2884896"/>
            <a:ext cx="1810878" cy="1982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data1= ‘H’;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data2= ‘e’;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data3= ‘l’;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data4= ‘l’;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data5= ‘o’;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data6= ‘!’;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3ACABBB-2802-4BA0-B5DD-C2B67B62E648}"/>
              </a:ext>
            </a:extLst>
          </p:cNvPr>
          <p:cNvSpPr/>
          <p:nvPr/>
        </p:nvSpPr>
        <p:spPr>
          <a:xfrm>
            <a:off x="3367889" y="2884896"/>
            <a:ext cx="923454" cy="5522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AEDEC-9098-416C-AA4E-CC0034C0283F}"/>
              </a:ext>
            </a:extLst>
          </p:cNvPr>
          <p:cNvSpPr txBox="1"/>
          <p:nvPr/>
        </p:nvSpPr>
        <p:spPr>
          <a:xfrm>
            <a:off x="4535786" y="2960972"/>
            <a:ext cx="450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data[7] = { ‘H’, ‘e’, ‘l’, ‘l’, ‘o’, ‘!’, 0};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050CCFC-E24F-46D3-965B-9E88BA0E5484}"/>
              </a:ext>
            </a:extLst>
          </p:cNvPr>
          <p:cNvSpPr/>
          <p:nvPr/>
        </p:nvSpPr>
        <p:spPr>
          <a:xfrm rot="5400000">
            <a:off x="5920781" y="3722341"/>
            <a:ext cx="923454" cy="5522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19A80-6D2E-443E-BC7B-7D5599242C28}"/>
              </a:ext>
            </a:extLst>
          </p:cNvPr>
          <p:cNvSpPr txBox="1"/>
          <p:nvPr/>
        </p:nvSpPr>
        <p:spPr>
          <a:xfrm>
            <a:off x="4997513" y="4600136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data[7] = {“Hello!”};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BE869-2772-42FE-8DB3-84782865C997}"/>
              </a:ext>
            </a:extLst>
          </p:cNvPr>
          <p:cNvSpPr txBox="1"/>
          <p:nvPr/>
        </p:nvSpPr>
        <p:spPr>
          <a:xfrm>
            <a:off x="5170126" y="4970906"/>
            <a:ext cx="387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끝에 자동으로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포함됨</a:t>
            </a:r>
          </a:p>
        </p:txBody>
      </p:sp>
    </p:spTree>
    <p:extLst>
      <p:ext uri="{BB962C8B-B14F-4D97-AF65-F5344CB8AC3E}">
        <p14:creationId xmlns:p14="http://schemas.microsoft.com/office/powerpoint/2010/main" val="40646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</a:t>
            </a:r>
            <a:endParaRPr lang="en-US" altLang="ko-KR" dirty="0"/>
          </a:p>
        </p:txBody>
      </p:sp>
      <p:pic>
        <p:nvPicPr>
          <p:cNvPr id="7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4BF16B8-AF88-4E80-B248-3B48EF87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97" y="2412068"/>
            <a:ext cx="5762558" cy="2829208"/>
          </a:xfrm>
          <a:prstGeom prst="rect">
            <a:avLst/>
          </a:prstGeom>
        </p:spPr>
      </p:pic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D501A3B-35D9-47C8-A167-944CDA59E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84" y="2067357"/>
            <a:ext cx="4313764" cy="13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04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저장된 문자열 길이 구하기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91FC2-4A20-4107-9BBF-FDA8A3AA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67" y="2213568"/>
            <a:ext cx="5404648" cy="2974068"/>
          </a:xfrm>
          <a:prstGeom prst="rect">
            <a:avLst/>
          </a:prstGeom>
        </p:spPr>
      </p:pic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46E22A9-F2F0-46CA-AD54-E47AA1FC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06" y="2213568"/>
            <a:ext cx="4729492" cy="11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문자열을 다루는 함수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5E244-5268-4249-8578-36E9560DCE94}"/>
              </a:ext>
            </a:extLst>
          </p:cNvPr>
          <p:cNvSpPr txBox="1"/>
          <p:nvPr/>
        </p:nvSpPr>
        <p:spPr>
          <a:xfrm>
            <a:off x="2344801" y="2580238"/>
            <a:ext cx="6461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strlen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문자열의 길이를 구하는 함수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strcpy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복사하는 함수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strcat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뒤에 다른 문자열을 덧붙이는 함수</a:t>
            </a:r>
          </a:p>
        </p:txBody>
      </p:sp>
    </p:spTree>
    <p:extLst>
      <p:ext uri="{BB962C8B-B14F-4D97-AF65-F5344CB8AC3E}">
        <p14:creationId xmlns:p14="http://schemas.microsoft.com/office/powerpoint/2010/main" val="353471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길이 출력하기</a:t>
            </a:r>
            <a:endParaRPr lang="en-US" altLang="ko-KR" dirty="0"/>
          </a:p>
        </p:txBody>
      </p:sp>
      <p:pic>
        <p:nvPicPr>
          <p:cNvPr id="8" name="그림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185D129-6D07-49E3-AFBC-F7D34164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0" y="2331269"/>
            <a:ext cx="6222058" cy="3064596"/>
          </a:xfrm>
          <a:prstGeom prst="rect">
            <a:avLst/>
          </a:prstGeom>
        </p:spPr>
      </p:pic>
      <p:pic>
        <p:nvPicPr>
          <p:cNvPr id="10" name="그림 9" descr="스크린샷, 벽, 모니터이(가) 표시된 사진&#10;&#10;높은 신뢰도로 생성된 설명">
            <a:extLst>
              <a:ext uri="{FF2B5EF4-FFF2-40B4-BE49-F238E27FC236}">
                <a16:creationId xmlns:a16="http://schemas.microsoft.com/office/drawing/2014/main" id="{5C8BEC9F-E761-4F15-86F5-23945EB6D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85" y="2331269"/>
            <a:ext cx="5432060" cy="13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8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개의 문자열 합치기</a:t>
            </a:r>
            <a:endParaRPr lang="en-US" altLang="ko-KR" dirty="0"/>
          </a:p>
        </p:txBody>
      </p:sp>
      <p:pic>
        <p:nvPicPr>
          <p:cNvPr id="11" name="그림 10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8EC2059-764A-414C-946F-4397024DB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05" y="2406316"/>
            <a:ext cx="4599160" cy="2715324"/>
          </a:xfrm>
          <a:prstGeom prst="rect">
            <a:avLst/>
          </a:prstGeom>
        </p:spPr>
      </p:pic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0F5EDBA-30CE-44DA-8C78-1962B9E5F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02" y="3001225"/>
            <a:ext cx="4414130" cy="1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9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F8B35-ED48-405F-96D5-F8D89C3467D4}"/>
              </a:ext>
            </a:extLst>
          </p:cNvPr>
          <p:cNvSpPr txBox="1"/>
          <p:nvPr/>
        </p:nvSpPr>
        <p:spPr>
          <a:xfrm>
            <a:off x="1396785" y="2245259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data1, data2, data3, data4;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char data[4];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62556-FA44-4E8D-9800-1B8CBEC0572D}"/>
              </a:ext>
            </a:extLst>
          </p:cNvPr>
          <p:cNvSpPr txBox="1"/>
          <p:nvPr/>
        </p:nvSpPr>
        <p:spPr>
          <a:xfrm>
            <a:off x="1396785" y="3873498"/>
            <a:ext cx="497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data1[4], data2[4], data3[4], data4[4], data5[4];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=&gt;char data[5][4];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C81D2F-88CA-4E56-BA57-3FDC19AA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3204"/>
              </p:ext>
            </p:extLst>
          </p:nvPr>
        </p:nvGraphicFramePr>
        <p:xfrm>
          <a:off x="6545655" y="2690207"/>
          <a:ext cx="1195060" cy="2796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8765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</a:tblGrid>
              <a:tr h="209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19413FD-6E49-42B4-BF30-694BAB2D047C}"/>
              </a:ext>
            </a:extLst>
          </p:cNvPr>
          <p:cNvSpPr txBox="1"/>
          <p:nvPr/>
        </p:nvSpPr>
        <p:spPr>
          <a:xfrm>
            <a:off x="6470565" y="2270802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data[4];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FB26FCF-486D-416E-AFC4-12D6461C9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66092"/>
              </p:ext>
            </p:extLst>
          </p:nvPr>
        </p:nvGraphicFramePr>
        <p:xfrm>
          <a:off x="6545655" y="3974290"/>
          <a:ext cx="1195060" cy="2796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8765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</a:tblGrid>
              <a:tr h="209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BD5C56-BBDF-4BA3-99B9-287255292788}"/>
              </a:ext>
            </a:extLst>
          </p:cNvPr>
          <p:cNvSpPr txBox="1"/>
          <p:nvPr/>
        </p:nvSpPr>
        <p:spPr>
          <a:xfrm>
            <a:off x="6470565" y="3554885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data[5][4];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D2C85F-E43C-4ACD-B230-740935D37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66928"/>
              </p:ext>
            </p:extLst>
          </p:nvPr>
        </p:nvGraphicFramePr>
        <p:xfrm>
          <a:off x="6545655" y="4318446"/>
          <a:ext cx="1195060" cy="2796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8765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</a:tblGrid>
              <a:tr h="209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8530ECA-3EFD-4F91-95E5-964164315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48210"/>
              </p:ext>
            </p:extLst>
          </p:nvPr>
        </p:nvGraphicFramePr>
        <p:xfrm>
          <a:off x="6545655" y="4662602"/>
          <a:ext cx="1195060" cy="2796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8765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</a:tblGrid>
              <a:tr h="209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3464DA7-88C1-41F0-A67B-901BDB938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68824"/>
              </p:ext>
            </p:extLst>
          </p:nvPr>
        </p:nvGraphicFramePr>
        <p:xfrm>
          <a:off x="6545655" y="5006758"/>
          <a:ext cx="1195060" cy="2796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8765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</a:tblGrid>
              <a:tr h="209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BA399A5-363B-4039-B95F-6F8A5A1E1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68824"/>
              </p:ext>
            </p:extLst>
          </p:nvPr>
        </p:nvGraphicFramePr>
        <p:xfrm>
          <a:off x="6545655" y="5350914"/>
          <a:ext cx="1195060" cy="2796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8765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298765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</a:tblGrid>
              <a:tr h="209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3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5" y="543040"/>
            <a:ext cx="1991379" cy="1061824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A852-0050-4081-8342-29087C621AFF}"/>
              </a:ext>
            </a:extLst>
          </p:cNvPr>
          <p:cNvSpPr txBox="1"/>
          <p:nvPr/>
        </p:nvSpPr>
        <p:spPr>
          <a:xfrm>
            <a:off x="2808420" y="2602372"/>
            <a:ext cx="10020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배열과 문자열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입력 함수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점검 목록">
            <a:extLst>
              <a:ext uri="{FF2B5EF4-FFF2-40B4-BE49-F238E27FC236}">
                <a16:creationId xmlns:a16="http://schemas.microsoft.com/office/drawing/2014/main" id="{0F04ED5E-DC3A-447A-A71F-24B21C97A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13" y="571033"/>
            <a:ext cx="968518" cy="9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C81D2F-88CA-4E56-BA57-3FDC19AA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45610"/>
              </p:ext>
            </p:extLst>
          </p:nvPr>
        </p:nvGraphicFramePr>
        <p:xfrm>
          <a:off x="1851246" y="3378270"/>
          <a:ext cx="7401394" cy="369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6427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64754805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305663091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85958618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988943860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559310959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413843420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227469331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942733262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824083110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408397298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984168488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908985466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115749189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544072691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4188223439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84153064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757375311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902452143"/>
                    </a:ext>
                  </a:extLst>
                </a:gridCol>
              </a:tblGrid>
              <a:tr h="3698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19413FD-6E49-42B4-BF30-694BAB2D047C}"/>
              </a:ext>
            </a:extLst>
          </p:cNvPr>
          <p:cNvSpPr txBox="1"/>
          <p:nvPr/>
        </p:nvSpPr>
        <p:spPr>
          <a:xfrm>
            <a:off x="1245869" y="1657985"/>
            <a:ext cx="3624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data[5][4]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메모리에 나열하면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00131-32E5-4B34-9C1D-4746D28F90F0}"/>
              </a:ext>
            </a:extLst>
          </p:cNvPr>
          <p:cNvSpPr txBox="1"/>
          <p:nvPr/>
        </p:nvSpPr>
        <p:spPr>
          <a:xfrm>
            <a:off x="2435860" y="4184583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data[0]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6ED80D65-7F39-48A9-B1A2-424CC0F571C8}"/>
              </a:ext>
            </a:extLst>
          </p:cNvPr>
          <p:cNvSpPr/>
          <p:nvPr/>
        </p:nvSpPr>
        <p:spPr>
          <a:xfrm rot="10582673">
            <a:off x="2203513" y="3382877"/>
            <a:ext cx="1287712" cy="842090"/>
          </a:xfrm>
          <a:prstGeom prst="arc">
            <a:avLst>
              <a:gd name="adj1" fmla="val 10836032"/>
              <a:gd name="adj2" fmla="val 3522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C8E1BC90-0F04-413B-9C04-5B2D6C54928D}"/>
              </a:ext>
            </a:extLst>
          </p:cNvPr>
          <p:cNvSpPr/>
          <p:nvPr/>
        </p:nvSpPr>
        <p:spPr>
          <a:xfrm rot="10582673">
            <a:off x="3557554" y="3382877"/>
            <a:ext cx="1287712" cy="842090"/>
          </a:xfrm>
          <a:prstGeom prst="arc">
            <a:avLst>
              <a:gd name="adj1" fmla="val 10836032"/>
              <a:gd name="adj2" fmla="val 3522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1F61538-7E40-44D3-A2CA-1D3EF115B0C0}"/>
              </a:ext>
            </a:extLst>
          </p:cNvPr>
          <p:cNvSpPr/>
          <p:nvPr/>
        </p:nvSpPr>
        <p:spPr>
          <a:xfrm rot="10582673">
            <a:off x="4911594" y="3382878"/>
            <a:ext cx="1287712" cy="842090"/>
          </a:xfrm>
          <a:prstGeom prst="arc">
            <a:avLst>
              <a:gd name="adj1" fmla="val 10836032"/>
              <a:gd name="adj2" fmla="val 3522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24DE6ADC-7504-4317-BC67-52AF2C412676}"/>
              </a:ext>
            </a:extLst>
          </p:cNvPr>
          <p:cNvSpPr/>
          <p:nvPr/>
        </p:nvSpPr>
        <p:spPr>
          <a:xfrm rot="10582673">
            <a:off x="6265634" y="3382879"/>
            <a:ext cx="1287712" cy="842090"/>
          </a:xfrm>
          <a:prstGeom prst="arc">
            <a:avLst>
              <a:gd name="adj1" fmla="val 10836032"/>
              <a:gd name="adj2" fmla="val 3522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4065FC32-E497-4B99-A8F6-243FB1A8AB86}"/>
              </a:ext>
            </a:extLst>
          </p:cNvPr>
          <p:cNvSpPr/>
          <p:nvPr/>
        </p:nvSpPr>
        <p:spPr>
          <a:xfrm rot="10582673">
            <a:off x="7603973" y="3382879"/>
            <a:ext cx="1287712" cy="842090"/>
          </a:xfrm>
          <a:prstGeom prst="arc">
            <a:avLst>
              <a:gd name="adj1" fmla="val 10836032"/>
              <a:gd name="adj2" fmla="val 3522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8D067-62D7-472E-BBA6-A8BA1458DC68}"/>
              </a:ext>
            </a:extLst>
          </p:cNvPr>
          <p:cNvSpPr txBox="1"/>
          <p:nvPr/>
        </p:nvSpPr>
        <p:spPr>
          <a:xfrm>
            <a:off x="3789982" y="4223299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data[1]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67F5D-5D0E-4B10-BE08-0318EA9B3219}"/>
              </a:ext>
            </a:extLst>
          </p:cNvPr>
          <p:cNvSpPr txBox="1"/>
          <p:nvPr/>
        </p:nvSpPr>
        <p:spPr>
          <a:xfrm>
            <a:off x="5139310" y="4223299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data[2]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BDE46-CCD1-4779-B622-F538832F977A}"/>
              </a:ext>
            </a:extLst>
          </p:cNvPr>
          <p:cNvSpPr txBox="1"/>
          <p:nvPr/>
        </p:nvSpPr>
        <p:spPr>
          <a:xfrm>
            <a:off x="6498062" y="4223299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data[3]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10FFC1-6163-4D4C-865E-EEE7224C6E89}"/>
              </a:ext>
            </a:extLst>
          </p:cNvPr>
          <p:cNvSpPr txBox="1"/>
          <p:nvPr/>
        </p:nvSpPr>
        <p:spPr>
          <a:xfrm>
            <a:off x="7836401" y="4223299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data[4]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3D6D0D3-5EB5-4B44-8D4D-AB1645EFB6DD}"/>
              </a:ext>
            </a:extLst>
          </p:cNvPr>
          <p:cNvCxnSpPr>
            <a:cxnSpLocks/>
          </p:cNvCxnSpPr>
          <p:nvPr/>
        </p:nvCxnSpPr>
        <p:spPr>
          <a:xfrm flipH="1">
            <a:off x="8066638" y="2734147"/>
            <a:ext cx="602042" cy="6441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310433-B8E8-4500-BB15-415012947AA0}"/>
              </a:ext>
            </a:extLst>
          </p:cNvPr>
          <p:cNvSpPr txBox="1"/>
          <p:nvPr/>
        </p:nvSpPr>
        <p:spPr>
          <a:xfrm>
            <a:off x="8181513" y="2364282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data[4][1]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5867C-DE0B-40B5-AA23-F9D8AE1F49C0}"/>
              </a:ext>
            </a:extLst>
          </p:cNvPr>
          <p:cNvSpPr txBox="1"/>
          <p:nvPr/>
        </p:nvSpPr>
        <p:spPr>
          <a:xfrm>
            <a:off x="1745442" y="2903106"/>
            <a:ext cx="3134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data[5][4]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물리적 메모리 형태</a:t>
            </a:r>
          </a:p>
        </p:txBody>
      </p:sp>
    </p:spTree>
    <p:extLst>
      <p:ext uri="{BB962C8B-B14F-4D97-AF65-F5344CB8AC3E}">
        <p14:creationId xmlns:p14="http://schemas.microsoft.com/office/powerpoint/2010/main" val="3067248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986B52-5346-4740-806C-51940626F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92693"/>
              </p:ext>
            </p:extLst>
          </p:nvPr>
        </p:nvGraphicFramePr>
        <p:xfrm>
          <a:off x="2227153" y="2553509"/>
          <a:ext cx="7496900" cy="2935590"/>
        </p:xfrm>
        <a:graphic>
          <a:graphicData uri="http://schemas.openxmlformats.org/drawingml/2006/table">
            <a:tbl>
              <a:tblPr/>
              <a:tblGrid>
                <a:gridCol w="1874225">
                  <a:extLst>
                    <a:ext uri="{9D8B030D-6E8A-4147-A177-3AD203B41FA5}">
                      <a16:colId xmlns:a16="http://schemas.microsoft.com/office/drawing/2014/main" val="132609771"/>
                    </a:ext>
                  </a:extLst>
                </a:gridCol>
                <a:gridCol w="1874225">
                  <a:extLst>
                    <a:ext uri="{9D8B030D-6E8A-4147-A177-3AD203B41FA5}">
                      <a16:colId xmlns:a16="http://schemas.microsoft.com/office/drawing/2014/main" val="1517805462"/>
                    </a:ext>
                  </a:extLst>
                </a:gridCol>
                <a:gridCol w="1874225">
                  <a:extLst>
                    <a:ext uri="{9D8B030D-6E8A-4147-A177-3AD203B41FA5}">
                      <a16:colId xmlns:a16="http://schemas.microsoft.com/office/drawing/2014/main" val="355399724"/>
                    </a:ext>
                  </a:extLst>
                </a:gridCol>
                <a:gridCol w="1874225">
                  <a:extLst>
                    <a:ext uri="{9D8B030D-6E8A-4147-A177-3AD203B41FA5}">
                      <a16:colId xmlns:a16="http://schemas.microsoft.com/office/drawing/2014/main" val="2769024057"/>
                    </a:ext>
                  </a:extLst>
                </a:gridCol>
              </a:tblGrid>
              <a:tr h="587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data[0][0]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data[0][1]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data[0][2]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data[0][3]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03692"/>
                  </a:ext>
                </a:extLst>
              </a:tr>
              <a:tr h="587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data[1][0]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data[1][1]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data[1][2]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data[1][3]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79104"/>
                  </a:ext>
                </a:extLst>
              </a:tr>
              <a:tr h="587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data[2][0]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data[2][1]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data[2][2]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data[2][3]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11642"/>
                  </a:ext>
                </a:extLst>
              </a:tr>
              <a:tr h="587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data[3][0]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data[3][1]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data[3][2]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data[3][3]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04160"/>
                  </a:ext>
                </a:extLst>
              </a:tr>
              <a:tr h="587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data[4][0]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data[4][1]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data[4][2]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data[4][3]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408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CC5815-FB39-4988-9D02-49BE9F6EA2E2}"/>
              </a:ext>
            </a:extLst>
          </p:cNvPr>
          <p:cNvSpPr txBox="1"/>
          <p:nvPr/>
        </p:nvSpPr>
        <p:spPr>
          <a:xfrm>
            <a:off x="2209046" y="2209434"/>
            <a:ext cx="3134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data[5][4]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논리적 메모리 형태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76FAB-583A-4D89-824B-64A035FD94B0}"/>
              </a:ext>
            </a:extLst>
          </p:cNvPr>
          <p:cNvSpPr txBox="1"/>
          <p:nvPr/>
        </p:nvSpPr>
        <p:spPr>
          <a:xfrm>
            <a:off x="1245869" y="1657985"/>
            <a:ext cx="3624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data[5][4]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메모리에 나열하면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1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/>
              <a:t>차원 배열 초기화하기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FDBD1-0C0B-4F26-A638-8E80FE6C6711}"/>
              </a:ext>
            </a:extLst>
          </p:cNvPr>
          <p:cNvSpPr txBox="1"/>
          <p:nvPr/>
        </p:nvSpPr>
        <p:spPr>
          <a:xfrm>
            <a:off x="1457608" y="2218099"/>
            <a:ext cx="2234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temp1[3]={1,2,3};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temp2[3]={4,5,6};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B011CD-150F-4913-9833-F7F0D811C8EE}"/>
              </a:ext>
            </a:extLst>
          </p:cNvPr>
          <p:cNvSpPr txBox="1"/>
          <p:nvPr/>
        </p:nvSpPr>
        <p:spPr>
          <a:xfrm>
            <a:off x="1457608" y="3216691"/>
            <a:ext cx="3735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temp[2][3] = { {1, 2, 3}, {4, 5, 6} };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147EE3-5162-4F3B-9687-893B58608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06048"/>
              </p:ext>
            </p:extLst>
          </p:nvPr>
        </p:nvGraphicFramePr>
        <p:xfrm>
          <a:off x="2574997" y="3922835"/>
          <a:ext cx="5622675" cy="1174236"/>
        </p:xfrm>
        <a:graphic>
          <a:graphicData uri="http://schemas.openxmlformats.org/drawingml/2006/table">
            <a:tbl>
              <a:tblPr/>
              <a:tblGrid>
                <a:gridCol w="1874225">
                  <a:extLst>
                    <a:ext uri="{9D8B030D-6E8A-4147-A177-3AD203B41FA5}">
                      <a16:colId xmlns:a16="http://schemas.microsoft.com/office/drawing/2014/main" val="3418990498"/>
                    </a:ext>
                  </a:extLst>
                </a:gridCol>
                <a:gridCol w="1874225">
                  <a:extLst>
                    <a:ext uri="{9D8B030D-6E8A-4147-A177-3AD203B41FA5}">
                      <a16:colId xmlns:a16="http://schemas.microsoft.com/office/drawing/2014/main" val="1026678777"/>
                    </a:ext>
                  </a:extLst>
                </a:gridCol>
                <a:gridCol w="1874225">
                  <a:extLst>
                    <a:ext uri="{9D8B030D-6E8A-4147-A177-3AD203B41FA5}">
                      <a16:colId xmlns:a16="http://schemas.microsoft.com/office/drawing/2014/main" val="3505642563"/>
                    </a:ext>
                  </a:extLst>
                </a:gridCol>
              </a:tblGrid>
              <a:tr h="587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temp[0][0]=1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[0][1]=2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[0][2]=3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79120"/>
                  </a:ext>
                </a:extLst>
              </a:tr>
              <a:tr h="587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[1][0]=4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[1][1]=5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[1][2]=6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8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0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/>
              <a:t>차원 배열 초기화하기</a:t>
            </a:r>
            <a:endParaRPr lang="en-US" altLang="ko-KR" dirty="0"/>
          </a:p>
        </p:txBody>
      </p:sp>
      <p:pic>
        <p:nvPicPr>
          <p:cNvPr id="13" name="그림 1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F54D716-815C-4016-966E-6E839BF5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2" y="2222625"/>
            <a:ext cx="6729902" cy="3209456"/>
          </a:xfrm>
          <a:prstGeom prst="rect">
            <a:avLst/>
          </a:prstGeom>
        </p:spPr>
      </p:pic>
      <p:pic>
        <p:nvPicPr>
          <p:cNvPr id="15" name="그림 1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DD9AC1A-27C9-41B2-AB6D-77E480922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64" y="2367481"/>
            <a:ext cx="4117050" cy="29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6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포인터란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E6DC7-ED15-425D-BC64-19996E368D0A}"/>
              </a:ext>
            </a:extLst>
          </p:cNvPr>
          <p:cNvSpPr txBox="1"/>
          <p:nvPr/>
        </p:nvSpPr>
        <p:spPr>
          <a:xfrm>
            <a:off x="3087232" y="3711918"/>
            <a:ext cx="5187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ko-KR" altLang="en-US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7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10A44-9B8F-4812-93CE-D530297174D4}"/>
              </a:ext>
            </a:extLst>
          </p:cNvPr>
          <p:cNvSpPr txBox="1"/>
          <p:nvPr/>
        </p:nvSpPr>
        <p:spPr>
          <a:xfrm>
            <a:off x="3915625" y="4912247"/>
            <a:ext cx="95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B0754-E8FA-4C04-8A3F-2C1AC7EDEACE}"/>
              </a:ext>
            </a:extLst>
          </p:cNvPr>
          <p:cNvSpPr txBox="1"/>
          <p:nvPr/>
        </p:nvSpPr>
        <p:spPr>
          <a:xfrm>
            <a:off x="5045799" y="3419530"/>
            <a:ext cx="205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변수임을 나타내는 기호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F8E00-0B96-4EE2-8994-8B3550BE63CD}"/>
              </a:ext>
            </a:extLst>
          </p:cNvPr>
          <p:cNvSpPr txBox="1"/>
          <p:nvPr/>
        </p:nvSpPr>
        <p:spPr>
          <a:xfrm>
            <a:off x="5931529" y="4789137"/>
            <a:ext cx="205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변수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0B18C-CAF5-4159-B085-AAAE8EEB6F96}"/>
              </a:ext>
            </a:extLst>
          </p:cNvPr>
          <p:cNvSpPr txBox="1"/>
          <p:nvPr/>
        </p:nvSpPr>
        <p:spPr>
          <a:xfrm>
            <a:off x="2056645" y="2619730"/>
            <a:ext cx="689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메모리의 주소를 저장하고 있는 메모리</a:t>
            </a:r>
          </a:p>
        </p:txBody>
      </p:sp>
    </p:spTree>
    <p:extLst>
      <p:ext uri="{BB962C8B-B14F-4D97-AF65-F5344CB8AC3E}">
        <p14:creationId xmlns:p14="http://schemas.microsoft.com/office/powerpoint/2010/main" val="239063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변수가 위치한 메모리 주소 출력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9E327F-EF14-4933-9069-D499A1892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72" y="2310174"/>
            <a:ext cx="6196346" cy="2623964"/>
          </a:xfrm>
          <a:prstGeom prst="rect">
            <a:avLst/>
          </a:prstGeom>
        </p:spPr>
      </p:pic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78A30ED-A4F2-4DE2-834F-4641B6B1E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79" y="2310174"/>
            <a:ext cx="5709264" cy="15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2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변수의 주소를 사용하여 포인터로 값 대입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EDE02D-BA5C-4F0E-A215-30C5C91B8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78" y="2123036"/>
            <a:ext cx="7284708" cy="3064600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9B62679-4C80-48A6-99DC-DFF3C55EF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94" y="2123036"/>
            <a:ext cx="5822808" cy="13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3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ptr</a:t>
            </a:r>
            <a:r>
              <a:rPr lang="ko-KR" altLang="en-US" dirty="0"/>
              <a:t>과 </a:t>
            </a:r>
            <a:r>
              <a:rPr lang="en-US" altLang="ko-KR" dirty="0"/>
              <a:t>*</a:t>
            </a:r>
            <a:r>
              <a:rPr lang="en-US" altLang="ko-KR" dirty="0" err="1"/>
              <a:t>ptr</a:t>
            </a:r>
            <a:r>
              <a:rPr lang="ko-KR" altLang="en-US" dirty="0"/>
              <a:t>의 차이점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03505-273A-4287-8CE3-4136EE700B75}"/>
              </a:ext>
            </a:extLst>
          </p:cNvPr>
          <p:cNvSpPr txBox="1"/>
          <p:nvPr/>
        </p:nvSpPr>
        <p:spPr>
          <a:xfrm>
            <a:off x="2426328" y="180164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DECC4-04F4-4763-B5DE-EB562EFED0DC}"/>
              </a:ext>
            </a:extLst>
          </p:cNvPr>
          <p:cNvSpPr txBox="1"/>
          <p:nvPr/>
        </p:nvSpPr>
        <p:spPr>
          <a:xfrm>
            <a:off x="6191061" y="1801640"/>
            <a:ext cx="2236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6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34D61-59BB-473F-98C9-A216E961C452}"/>
              </a:ext>
            </a:extLst>
          </p:cNvPr>
          <p:cNvSpPr txBox="1"/>
          <p:nvPr/>
        </p:nvSpPr>
        <p:spPr>
          <a:xfrm>
            <a:off x="2426328" y="3087232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변수의 값 변경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가리키는 대상의 주소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453FD-E2CA-46FA-97DF-504D4058C046}"/>
              </a:ext>
            </a:extLst>
          </p:cNvPr>
          <p:cNvSpPr txBox="1"/>
          <p:nvPr/>
        </p:nvSpPr>
        <p:spPr>
          <a:xfrm>
            <a:off x="6480772" y="3079688"/>
            <a:ext cx="224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가리키는 대상의 값 변경</a:t>
            </a:r>
          </a:p>
        </p:txBody>
      </p:sp>
    </p:spTree>
    <p:extLst>
      <p:ext uri="{BB962C8B-B14F-4D97-AF65-F5344CB8AC3E}">
        <p14:creationId xmlns:p14="http://schemas.microsoft.com/office/powerpoint/2010/main" val="410419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함수의 변수 주소 받기</a:t>
            </a:r>
            <a:endParaRPr lang="en-US" altLang="ko-KR" dirty="0"/>
          </a:p>
        </p:txBody>
      </p:sp>
      <p:pic>
        <p:nvPicPr>
          <p:cNvPr id="13" name="그림 12" descr="텍스트, 영수증이(가) 표시된 사진&#10;&#10;높은 신뢰도로 생성된 설명">
            <a:extLst>
              <a:ext uri="{FF2B5EF4-FFF2-40B4-BE49-F238E27FC236}">
                <a16:creationId xmlns:a16="http://schemas.microsoft.com/office/drawing/2014/main" id="{4998746E-A7AA-4FF9-BF77-A8AAC54C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86" y="1794160"/>
            <a:ext cx="3684846" cy="4562190"/>
          </a:xfrm>
          <a:prstGeom prst="rect">
            <a:avLst/>
          </a:prstGeom>
        </p:spPr>
      </p:pic>
      <p:pic>
        <p:nvPicPr>
          <p:cNvPr id="9" name="그림 8" descr="스크린샷, 벽이(가) 표시된 사진&#10;&#10;높은 신뢰도로 생성된 설명">
            <a:extLst>
              <a:ext uri="{FF2B5EF4-FFF2-40B4-BE49-F238E27FC236}">
                <a16:creationId xmlns:a16="http://schemas.microsoft.com/office/drawing/2014/main" id="{A2D37FCA-8672-40BB-8095-E3B70DE2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40" y="2421803"/>
            <a:ext cx="5544386" cy="13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Swap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12" name="그림 11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034950D5-39E0-4D2D-98ED-3B2BF0C4A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34" y="1851433"/>
            <a:ext cx="5486458" cy="4024266"/>
          </a:xfrm>
          <a:prstGeom prst="rect">
            <a:avLst/>
          </a:prstGeom>
        </p:spPr>
      </p:pic>
      <p:pic>
        <p:nvPicPr>
          <p:cNvPr id="10" name="그림 9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08ECB7E5-D5EC-43D2-876D-77AE7B5A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42" y="1851433"/>
            <a:ext cx="5120484" cy="13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4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포인터와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0BC6F-C8A4-4DA7-BA83-1AB38D1E2102}"/>
              </a:ext>
            </a:extLst>
          </p:cNvPr>
          <p:cNvSpPr txBox="1"/>
          <p:nvPr/>
        </p:nvSpPr>
        <p:spPr>
          <a:xfrm>
            <a:off x="1792586" y="2000815"/>
            <a:ext cx="768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p;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변경 불가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*p; 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대상의 값 변경 불가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B9BFC8-BB36-4057-A024-14291E4FF9C9}"/>
              </a:ext>
            </a:extLst>
          </p:cNvPr>
          <p:cNvSpPr/>
          <p:nvPr/>
        </p:nvSpPr>
        <p:spPr>
          <a:xfrm>
            <a:off x="1792586" y="3060075"/>
            <a:ext cx="2761025" cy="1343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 = &amp;data;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*p = 3; 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= &amp;temp; 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CBF1E-2FCF-48F5-8E67-D1AECC5D2E64}"/>
              </a:ext>
            </a:extLst>
          </p:cNvPr>
          <p:cNvSpPr/>
          <p:nvPr/>
        </p:nvSpPr>
        <p:spPr>
          <a:xfrm>
            <a:off x="5635782" y="3162400"/>
            <a:ext cx="2761025" cy="1138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*p = &amp;data;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*p = 3; 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BB156-A9AD-499E-B8CB-78F7FB6F5B8C}"/>
              </a:ext>
            </a:extLst>
          </p:cNvPr>
          <p:cNvSpPr txBox="1"/>
          <p:nvPr/>
        </p:nvSpPr>
        <p:spPr>
          <a:xfrm>
            <a:off x="1792586" y="4631409"/>
            <a:ext cx="768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p;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대상의 값  변경 불가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7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포인터의 주소 연산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B9BFC8-BB36-4057-A024-14291E4FF9C9}"/>
              </a:ext>
            </a:extLst>
          </p:cNvPr>
          <p:cNvSpPr/>
          <p:nvPr/>
        </p:nvSpPr>
        <p:spPr>
          <a:xfrm>
            <a:off x="1326333" y="2184230"/>
            <a:ext cx="2037030" cy="1167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 data = 0;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 *p = &amp;data;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= p +1;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8D65E-8411-4D9F-8D7B-993353DAB593}"/>
              </a:ext>
            </a:extLst>
          </p:cNvPr>
          <p:cNvSpPr txBox="1"/>
          <p:nvPr/>
        </p:nvSpPr>
        <p:spPr>
          <a:xfrm>
            <a:off x="1421395" y="3630439"/>
            <a:ext cx="4629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변수에 저장된 주소 값을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증가시킴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8B23C2-DCDE-4014-8704-F1C7973C1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23302"/>
              </p:ext>
            </p:extLst>
          </p:nvPr>
        </p:nvGraphicFramePr>
        <p:xfrm>
          <a:off x="1791339" y="4499477"/>
          <a:ext cx="4683440" cy="5977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27184688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1427929325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3255329456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3932932736"/>
                    </a:ext>
                  </a:extLst>
                </a:gridCol>
              </a:tblGrid>
              <a:tr h="5977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BF2E7B-8485-4674-9798-B5A9C3A74076}"/>
              </a:ext>
            </a:extLst>
          </p:cNvPr>
          <p:cNvSpPr txBox="1"/>
          <p:nvPr/>
        </p:nvSpPr>
        <p:spPr>
          <a:xfrm>
            <a:off x="1574298" y="4160923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100   101    102   103    104    105   106    107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C40EA-FF05-484E-BF0B-E490D8A6E2A0}"/>
              </a:ext>
            </a:extLst>
          </p:cNvPr>
          <p:cNvSpPr txBox="1"/>
          <p:nvPr/>
        </p:nvSpPr>
        <p:spPr>
          <a:xfrm>
            <a:off x="1637290" y="5136886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            p+1            p+2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DA4C2-50E9-4BCB-B203-5828FC177059}"/>
              </a:ext>
            </a:extLst>
          </p:cNvPr>
          <p:cNvSpPr/>
          <p:nvPr/>
        </p:nvSpPr>
        <p:spPr>
          <a:xfrm>
            <a:off x="6968322" y="1958287"/>
            <a:ext cx="3156642" cy="23719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*p1 = (char *)100;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 *p2 = (short *)100;</a:t>
            </a:r>
          </a:p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*p3 = (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*)100;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*p4 = (double *)100;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p1++; //101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p2++; //102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p3++; //104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p4++; //108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8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810E6-7D45-4D12-A110-A7C361013A68}"/>
              </a:ext>
            </a:extLst>
          </p:cNvPr>
          <p:cNvSpPr txBox="1"/>
          <p:nvPr/>
        </p:nvSpPr>
        <p:spPr>
          <a:xfrm>
            <a:off x="1792540" y="2775813"/>
            <a:ext cx="2960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data =0;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*p = &amp;data;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 = 5;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D8DB291-078E-4622-9341-CF7284567014}"/>
              </a:ext>
            </a:extLst>
          </p:cNvPr>
          <p:cNvSpPr/>
          <p:nvPr/>
        </p:nvSpPr>
        <p:spPr>
          <a:xfrm>
            <a:off x="4752262" y="3273662"/>
            <a:ext cx="1566250" cy="3892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201D9-2CB3-43A8-8455-0959F4EA3E1D}"/>
              </a:ext>
            </a:extLst>
          </p:cNvPr>
          <p:cNvSpPr txBox="1"/>
          <p:nvPr/>
        </p:nvSpPr>
        <p:spPr>
          <a:xfrm>
            <a:off x="6317872" y="2775812"/>
            <a:ext cx="2960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data =0;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*p = &amp;data;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*)p = 5;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80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38359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포인터의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  <p:pic>
        <p:nvPicPr>
          <p:cNvPr id="10" name="그림 9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E8A225C8-1680-4148-A1A7-A6D440F6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23" y="1815220"/>
            <a:ext cx="4896128" cy="3843196"/>
          </a:xfrm>
          <a:prstGeom prst="rect">
            <a:avLst/>
          </a:prstGeom>
        </p:spPr>
      </p:pic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BADB298-EB5D-4CFF-8BFC-15474E991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51" y="2849509"/>
            <a:ext cx="5208762" cy="13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dirty="0"/>
              <a:t>표준 입력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8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26839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표준입력함수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3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문자를 한 개를 입력 받는 </a:t>
            </a:r>
            <a:r>
              <a:rPr lang="en-US" altLang="ko-KR" dirty="0" err="1"/>
              <a:t>getchar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C180F7E-AD85-4BB8-AF0A-B27E98BD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85" y="2213571"/>
            <a:ext cx="5722602" cy="2811102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01F8BAF-D60F-48BC-AF34-38DCFF0CE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01" y="2213571"/>
            <a:ext cx="4638158" cy="13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26839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표준입력함수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3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문자를 한 개를 입력 받는 </a:t>
            </a:r>
            <a:r>
              <a:rPr lang="en-US" altLang="ko-KR" dirty="0" err="1"/>
              <a:t>getchar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13" name="그림 1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33F36F85-20B8-43A2-B9DC-5058EDFE7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73" y="2340322"/>
            <a:ext cx="5348454" cy="2666246"/>
          </a:xfrm>
          <a:prstGeom prst="rect">
            <a:avLst/>
          </a:prstGeom>
        </p:spPr>
      </p:pic>
      <p:pic>
        <p:nvPicPr>
          <p:cNvPr id="12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2DD42E4-A9DC-4BB4-BD89-5F9018DCF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88" y="2340322"/>
            <a:ext cx="3953434" cy="13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9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26839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표준입력함수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3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문자를 한 개를 입력 받는 </a:t>
            </a:r>
            <a:r>
              <a:rPr lang="en-US" altLang="ko-KR" dirty="0" err="1"/>
              <a:t>getchar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7" name="그림 6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7EC2EE7B-2B5B-46B8-8FEA-F46D43CC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23" y="2050609"/>
            <a:ext cx="6011710" cy="3644022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6993828-C35D-4296-96A4-A2D7A7D6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11" y="2050609"/>
            <a:ext cx="4496306" cy="17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5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26839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표준입력함수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3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문자를 한 개를 입력 받는 </a:t>
            </a:r>
            <a:r>
              <a:rPr lang="en-US" altLang="ko-KR" dirty="0" err="1"/>
              <a:t>getchar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11" name="그림 10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6CA965D-5838-4E3F-B510-A2B889103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02" y="2123036"/>
            <a:ext cx="5380950" cy="3281882"/>
          </a:xfrm>
          <a:prstGeom prst="rect">
            <a:avLst/>
          </a:prstGeom>
        </p:spPr>
      </p:pic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21FA540-5ECD-4AB7-87A5-EFA1AB91A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67" y="2123036"/>
            <a:ext cx="4071570" cy="15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D0C35-FCD0-49D0-98D2-2680BD98A016}"/>
              </a:ext>
            </a:extLst>
          </p:cNvPr>
          <p:cNvSpPr txBox="1"/>
          <p:nvPr/>
        </p:nvSpPr>
        <p:spPr>
          <a:xfrm>
            <a:off x="1537400" y="1824411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배열이란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B4D14-72AA-4A45-B095-114B0DFCE336}"/>
              </a:ext>
            </a:extLst>
          </p:cNvPr>
          <p:cNvSpPr txBox="1"/>
          <p:nvPr/>
        </p:nvSpPr>
        <p:spPr>
          <a:xfrm>
            <a:off x="2185052" y="2282764"/>
            <a:ext cx="7601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short student1, student2, student3, student4, student5, student6, student7, student8, student9, student10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260A8-462B-4F4D-ADB7-6F7CF04ABF69}"/>
              </a:ext>
            </a:extLst>
          </p:cNvPr>
          <p:cNvSpPr txBox="1"/>
          <p:nvPr/>
        </p:nvSpPr>
        <p:spPr>
          <a:xfrm>
            <a:off x="1683945" y="3630439"/>
            <a:ext cx="1560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student1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student2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student3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student4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student5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student6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student7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student8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student9 = 0;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student10 = 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2B698-ED8E-4B04-927C-DAA641CFC4C9}"/>
              </a:ext>
            </a:extLst>
          </p:cNvPr>
          <p:cNvSpPr txBox="1"/>
          <p:nvPr/>
        </p:nvSpPr>
        <p:spPr>
          <a:xfrm>
            <a:off x="4534700" y="4569157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언어는 데이터를 그룹으로 묶어서 표현하는 배열을 사용함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89C92-AB34-4421-A9BA-026861E85015}"/>
              </a:ext>
            </a:extLst>
          </p:cNvPr>
          <p:cNvSpPr txBox="1"/>
          <p:nvPr/>
        </p:nvSpPr>
        <p:spPr>
          <a:xfrm>
            <a:off x="4961444" y="5293476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short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student[9]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66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26839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표준입력함수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3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문자열을 입력 </a:t>
            </a:r>
            <a:r>
              <a:rPr lang="ko-KR" altLang="en-US"/>
              <a:t>받는 </a:t>
            </a:r>
            <a:r>
              <a:rPr lang="en-US" altLang="ko-KR" dirty="0"/>
              <a:t>gets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9C3F3-BBAD-467B-9CB2-B8113AFB2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37" y="2816776"/>
            <a:ext cx="5548560" cy="2298432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C4476BE-D78A-4562-B25D-10EBD9CDC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4" y="2816776"/>
            <a:ext cx="4156820" cy="1393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68CDB-678D-4A49-A7FC-FA6A2440193C}"/>
              </a:ext>
            </a:extLst>
          </p:cNvPr>
          <p:cNvSpPr txBox="1"/>
          <p:nvPr/>
        </p:nvSpPr>
        <p:spPr>
          <a:xfrm>
            <a:off x="7349297" y="4324246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버퍼가 남지 않는다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046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26839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표준입력함수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3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문자열을 숫자로</a:t>
            </a:r>
            <a:endParaRPr lang="en-US" altLang="ko-KR" dirty="0"/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24BDA3B-AD37-466B-9EE1-7401A04C0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69" y="1631590"/>
            <a:ext cx="5182323" cy="4334480"/>
          </a:xfrm>
          <a:prstGeom prst="rect">
            <a:avLst/>
          </a:prstGeom>
        </p:spPr>
      </p:pic>
      <p:pic>
        <p:nvPicPr>
          <p:cNvPr id="12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D725445-DBC3-474C-9464-DFCEE0B6F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92" y="2465686"/>
            <a:ext cx="4393034" cy="1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12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26839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표준입력함수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3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만능 표준 입력 함수 </a:t>
            </a:r>
            <a:r>
              <a:rPr lang="en-US" altLang="ko-KR" dirty="0" err="1"/>
              <a:t>scanf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70363-84A6-474A-9426-EE5BDB8F2163}"/>
              </a:ext>
            </a:extLst>
          </p:cNvPr>
          <p:cNvSpPr txBox="1"/>
          <p:nvPr/>
        </p:nvSpPr>
        <p:spPr>
          <a:xfrm>
            <a:off x="1756373" y="2263367"/>
            <a:ext cx="610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data;</a:t>
            </a:r>
          </a:p>
          <a:p>
            <a:pPr algn="l"/>
            <a:r>
              <a:rPr lang="en-US" altLang="ko-KR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(“%d”, &amp;data);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238CE-4B48-47A2-808C-134BFC046B71}"/>
              </a:ext>
            </a:extLst>
          </p:cNvPr>
          <p:cNvSpPr txBox="1"/>
          <p:nvPr/>
        </p:nvSpPr>
        <p:spPr>
          <a:xfrm>
            <a:off x="3023856" y="3586806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입력형식 지정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키워드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1A463-DC51-4C0A-8506-FF9D6458DC59}"/>
              </a:ext>
            </a:extLst>
          </p:cNvPr>
          <p:cNvSpPr txBox="1"/>
          <p:nvPr/>
        </p:nvSpPr>
        <p:spPr>
          <a:xfrm>
            <a:off x="4644428" y="354317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값을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저장할 변수의 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C012A-4293-49F8-B996-3B04D35874E8}"/>
              </a:ext>
            </a:extLst>
          </p:cNvPr>
          <p:cNvSpPr txBox="1"/>
          <p:nvPr/>
        </p:nvSpPr>
        <p:spPr>
          <a:xfrm>
            <a:off x="1695543" y="4340561"/>
            <a:ext cx="48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엔터키와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공백문자를 구분하지 못한다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EAF28-0215-4885-B985-728B3B616F2E}"/>
              </a:ext>
            </a:extLst>
          </p:cNvPr>
          <p:cNvSpPr txBox="1"/>
          <p:nvPr/>
        </p:nvSpPr>
        <p:spPr>
          <a:xfrm>
            <a:off x="2292662" y="4753230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문자열에 공백이 포함된다면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더 편리</a:t>
            </a:r>
          </a:p>
        </p:txBody>
      </p:sp>
    </p:spTree>
    <p:extLst>
      <p:ext uri="{BB962C8B-B14F-4D97-AF65-F5344CB8AC3E}">
        <p14:creationId xmlns:p14="http://schemas.microsoft.com/office/powerpoint/2010/main" val="1118049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26839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표준입력함수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3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scanf</a:t>
            </a:r>
            <a:r>
              <a:rPr lang="ko-KR" altLang="en-US" dirty="0"/>
              <a:t>함수의 사용</a:t>
            </a:r>
            <a:endParaRPr lang="en-US" altLang="ko-KR" dirty="0"/>
          </a:p>
        </p:txBody>
      </p:sp>
      <p:pic>
        <p:nvPicPr>
          <p:cNvPr id="14" name="그림 1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9AF5E72-8A7A-4E03-A17C-F4685F9B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00" y="1876284"/>
            <a:ext cx="4038252" cy="4010778"/>
          </a:xfrm>
          <a:prstGeom prst="rect">
            <a:avLst/>
          </a:prstGeom>
        </p:spPr>
      </p:pic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9E6E63B-F831-4355-A12D-322C5CB98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33" y="2041556"/>
            <a:ext cx="3687402" cy="15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7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600" y="4863115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감사합니다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44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8406B-0EFB-499B-89FD-6A957DEB86D4}"/>
              </a:ext>
            </a:extLst>
          </p:cNvPr>
          <p:cNvSpPr txBox="1"/>
          <p:nvPr/>
        </p:nvSpPr>
        <p:spPr>
          <a:xfrm>
            <a:off x="10777564" y="581934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89C92-AB34-4421-A9BA-026861E85015}"/>
              </a:ext>
            </a:extLst>
          </p:cNvPr>
          <p:cNvSpPr txBox="1"/>
          <p:nvPr/>
        </p:nvSpPr>
        <p:spPr>
          <a:xfrm>
            <a:off x="1521128" y="1952748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short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student[9]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13C1A-27D8-492C-A679-1BB970BF2B43}"/>
              </a:ext>
            </a:extLst>
          </p:cNvPr>
          <p:cNvSpPr txBox="1"/>
          <p:nvPr/>
        </p:nvSpPr>
        <p:spPr>
          <a:xfrm>
            <a:off x="2598299" y="2475968"/>
            <a:ext cx="5466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student[0], student[1], student[2], student[3], student[4]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student[5], student[6], student[7], student[8], student[9]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26A7AB-E822-4191-A409-BDB01636CC0F}"/>
              </a:ext>
            </a:extLst>
          </p:cNvPr>
          <p:cNvSpPr/>
          <p:nvPr/>
        </p:nvSpPr>
        <p:spPr>
          <a:xfrm>
            <a:off x="2598299" y="3601950"/>
            <a:ext cx="1086369" cy="497941"/>
          </a:xfrm>
          <a:prstGeom prst="roundRect">
            <a:avLst>
              <a:gd name="adj" fmla="val 493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761A56-60BE-4513-822F-B7A888B0BFC4}"/>
              </a:ext>
            </a:extLst>
          </p:cNvPr>
          <p:cNvSpPr/>
          <p:nvPr/>
        </p:nvSpPr>
        <p:spPr>
          <a:xfrm>
            <a:off x="4218004" y="3601950"/>
            <a:ext cx="1494733" cy="497941"/>
          </a:xfrm>
          <a:prstGeom prst="roundRect">
            <a:avLst>
              <a:gd name="adj" fmla="val 493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student[9];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29EF0-DDCA-4353-A2EA-3845A8C63062}"/>
              </a:ext>
            </a:extLst>
          </p:cNvPr>
          <p:cNvSpPr txBox="1"/>
          <p:nvPr/>
        </p:nvSpPr>
        <p:spPr>
          <a:xfrm>
            <a:off x="2751008" y="4099891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49845-82AF-4CF9-B6F3-26CCB7A0CD14}"/>
              </a:ext>
            </a:extLst>
          </p:cNvPr>
          <p:cNvSpPr txBox="1"/>
          <p:nvPr/>
        </p:nvSpPr>
        <p:spPr>
          <a:xfrm>
            <a:off x="3967340" y="4099891"/>
            <a:ext cx="199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요소개수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4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89C92-AB34-4421-A9BA-026861E85015}"/>
              </a:ext>
            </a:extLst>
          </p:cNvPr>
          <p:cNvSpPr txBox="1"/>
          <p:nvPr/>
        </p:nvSpPr>
        <p:spPr>
          <a:xfrm>
            <a:off x="1521128" y="1952748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short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student[9]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4F7D11-C10B-4C14-B895-631A13B25F9E}"/>
              </a:ext>
            </a:extLst>
          </p:cNvPr>
          <p:cNvSpPr/>
          <p:nvPr/>
        </p:nvSpPr>
        <p:spPr>
          <a:xfrm>
            <a:off x="1948737" y="3496978"/>
            <a:ext cx="1236893" cy="7152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67D974-7F92-4584-A8A8-5EC306E5E1B2}"/>
              </a:ext>
            </a:extLst>
          </p:cNvPr>
          <p:cNvSpPr/>
          <p:nvPr/>
        </p:nvSpPr>
        <p:spPr>
          <a:xfrm>
            <a:off x="3185630" y="3496978"/>
            <a:ext cx="1236893" cy="7152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EA5E7E-C3EA-41DE-84AB-6A41B8C89D3A}"/>
              </a:ext>
            </a:extLst>
          </p:cNvPr>
          <p:cNvSpPr/>
          <p:nvPr/>
        </p:nvSpPr>
        <p:spPr>
          <a:xfrm>
            <a:off x="4422523" y="3496978"/>
            <a:ext cx="1236893" cy="7152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BE7041-B5EB-44D1-996F-DCA71CD0D67A}"/>
              </a:ext>
            </a:extLst>
          </p:cNvPr>
          <p:cNvSpPr/>
          <p:nvPr/>
        </p:nvSpPr>
        <p:spPr>
          <a:xfrm>
            <a:off x="5659416" y="3496978"/>
            <a:ext cx="1236893" cy="7152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7C4AE-5E95-442C-8F82-BEF351026593}"/>
              </a:ext>
            </a:extLst>
          </p:cNvPr>
          <p:cNvSpPr/>
          <p:nvPr/>
        </p:nvSpPr>
        <p:spPr>
          <a:xfrm>
            <a:off x="7732659" y="3496978"/>
            <a:ext cx="1236893" cy="7152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DAE464-B6D2-42F6-893F-8422F44A180F}"/>
              </a:ext>
            </a:extLst>
          </p:cNvPr>
          <p:cNvSpPr/>
          <p:nvPr/>
        </p:nvSpPr>
        <p:spPr>
          <a:xfrm>
            <a:off x="8969552" y="3496978"/>
            <a:ext cx="1236893" cy="7152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1AB6F-DA59-499D-AB2F-B9BD1C371F63}"/>
              </a:ext>
            </a:extLst>
          </p:cNvPr>
          <p:cNvSpPr txBox="1"/>
          <p:nvPr/>
        </p:nvSpPr>
        <p:spPr>
          <a:xfrm>
            <a:off x="6977693" y="3496978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. 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65940-5336-40DE-8CEF-9D3CD8CDE0E5}"/>
              </a:ext>
            </a:extLst>
          </p:cNvPr>
          <p:cNvSpPr txBox="1"/>
          <p:nvPr/>
        </p:nvSpPr>
        <p:spPr>
          <a:xfrm>
            <a:off x="2048583" y="315842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student[0]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C46E0-F90E-4DB2-AA3F-B2B872EB3F6C}"/>
              </a:ext>
            </a:extLst>
          </p:cNvPr>
          <p:cNvSpPr txBox="1"/>
          <p:nvPr/>
        </p:nvSpPr>
        <p:spPr>
          <a:xfrm>
            <a:off x="3285476" y="315842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student[1]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E3B618-D27F-4B23-85B6-4B482E629E78}"/>
              </a:ext>
            </a:extLst>
          </p:cNvPr>
          <p:cNvSpPr txBox="1"/>
          <p:nvPr/>
        </p:nvSpPr>
        <p:spPr>
          <a:xfrm>
            <a:off x="4535390" y="315842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student[2]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B03DF-A178-4FE6-BC26-3E379A96ECBC}"/>
              </a:ext>
            </a:extLst>
          </p:cNvPr>
          <p:cNvSpPr txBox="1"/>
          <p:nvPr/>
        </p:nvSpPr>
        <p:spPr>
          <a:xfrm>
            <a:off x="5785304" y="315842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student[3]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B7298-49B8-4FE0-97A0-3B0C0E78E7D0}"/>
              </a:ext>
            </a:extLst>
          </p:cNvPr>
          <p:cNvSpPr txBox="1"/>
          <p:nvPr/>
        </p:nvSpPr>
        <p:spPr>
          <a:xfrm>
            <a:off x="7845526" y="315842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student[8]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B02B8-E8EE-4EED-90F8-C24D2EAB23F0}"/>
              </a:ext>
            </a:extLst>
          </p:cNvPr>
          <p:cNvSpPr txBox="1"/>
          <p:nvPr/>
        </p:nvSpPr>
        <p:spPr>
          <a:xfrm>
            <a:off x="9082419" y="315842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student[9]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D8FAC4-579A-43A2-A51D-42B629B5C49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67184" y="4212203"/>
            <a:ext cx="4000" cy="1391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C37051A-76E7-40B5-9386-9184470C5DA3}"/>
              </a:ext>
            </a:extLst>
          </p:cNvPr>
          <p:cNvCxnSpPr/>
          <p:nvPr/>
        </p:nvCxnSpPr>
        <p:spPr>
          <a:xfrm>
            <a:off x="2558131" y="5595042"/>
            <a:ext cx="309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7C95EF-42A4-4E23-8D44-5FEBBE24EFD1}"/>
              </a:ext>
            </a:extLst>
          </p:cNvPr>
          <p:cNvCxnSpPr>
            <a:cxnSpLocks/>
          </p:cNvCxnSpPr>
          <p:nvPr/>
        </p:nvCxnSpPr>
        <p:spPr>
          <a:xfrm>
            <a:off x="9585998" y="4212203"/>
            <a:ext cx="4000" cy="1391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B323CC-08DE-41A5-A8AD-C26E3B9BF85D}"/>
              </a:ext>
            </a:extLst>
          </p:cNvPr>
          <p:cNvCxnSpPr>
            <a:cxnSpLocks/>
          </p:cNvCxnSpPr>
          <p:nvPr/>
        </p:nvCxnSpPr>
        <p:spPr>
          <a:xfrm flipH="1" flipV="1">
            <a:off x="6860098" y="5595042"/>
            <a:ext cx="2745631" cy="9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271970B-37E5-4ED6-8E1B-12D2548EA9A9}"/>
              </a:ext>
            </a:extLst>
          </p:cNvPr>
          <p:cNvSpPr txBox="1"/>
          <p:nvPr/>
        </p:nvSpPr>
        <p:spPr>
          <a:xfrm>
            <a:off x="5789363" y="5434818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</a:p>
        </p:txBody>
      </p:sp>
    </p:spTree>
    <p:extLst>
      <p:ext uri="{BB962C8B-B14F-4D97-AF65-F5344CB8AC3E}">
        <p14:creationId xmlns:p14="http://schemas.microsoft.com/office/powerpoint/2010/main" val="368516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3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특정 요소에 값 대입하기</a:t>
            </a:r>
            <a:endParaRPr lang="ko-KR" altLang="en-US" dirty="0"/>
          </a:p>
        </p:txBody>
      </p:sp>
      <p:pic>
        <p:nvPicPr>
          <p:cNvPr id="11" name="그림 10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4C6D37A-9DDD-4601-9C88-20046BC9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98" y="2324704"/>
            <a:ext cx="4722154" cy="3134536"/>
          </a:xfrm>
          <a:prstGeom prst="rect">
            <a:avLst/>
          </a:prstGeom>
        </p:spPr>
      </p:pic>
      <p:pic>
        <p:nvPicPr>
          <p:cNvPr id="13" name="그림 12" descr="스크린샷, 모니터, 벽이(가) 표시된 사진&#10;&#10;높은 신뢰도로 생성된 설명">
            <a:extLst>
              <a:ext uri="{FF2B5EF4-FFF2-40B4-BE49-F238E27FC236}">
                <a16:creationId xmlns:a16="http://schemas.microsoft.com/office/drawing/2014/main" id="{F6D5F98B-28D6-4755-9708-CB649CD20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36" y="2324704"/>
            <a:ext cx="4158992" cy="12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4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3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초기화 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03454D-3920-485B-81ED-945A15E56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25" y="2387140"/>
            <a:ext cx="6975258" cy="2684356"/>
          </a:xfrm>
          <a:prstGeom prst="rect">
            <a:avLst/>
          </a:prstGeom>
        </p:spPr>
      </p:pic>
      <p:pic>
        <p:nvPicPr>
          <p:cNvPr id="12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BAFF19-E2B7-408E-AAC0-0C9D8440C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6" y="2387140"/>
            <a:ext cx="5600304" cy="14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4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문자열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3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초기화 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5E0F5-B848-40B5-B205-2F8573F74C15}"/>
              </a:ext>
            </a:extLst>
          </p:cNvPr>
          <p:cNvSpPr txBox="1"/>
          <p:nvPr/>
        </p:nvSpPr>
        <p:spPr>
          <a:xfrm>
            <a:off x="1442245" y="2140549"/>
            <a:ext cx="5678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선언할 때는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상수를 써주어야 하지만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요소에 값을 대입할 때는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변수를 사용할 수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7C604A-514F-476B-BC8D-C1A05E6A7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0" y="2725324"/>
            <a:ext cx="8015470" cy="228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943C1B-C313-4B34-A54A-2BDF691B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48" y="1713350"/>
            <a:ext cx="336279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프로세스형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cess03_16x9_TP102888901" id="{B441CB4A-B5B6-4004-A5EF-00CD084A2CE0}" vid="{7FC1A0B5-1F70-473F-8AE2-4583EC2AF0D9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BB1B8A-E6AC-4974-9F22-942EDE87E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원형 화살표 프로세스형 SmartArt 슬라이드(검정색 바탕에 파란색-녹색), 와이드스크린</Template>
  <TotalTime>0</TotalTime>
  <Words>1236</Words>
  <Application>Microsoft Office PowerPoint</Application>
  <PresentationFormat>와이드스크린</PresentationFormat>
  <Paragraphs>288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HY중고딕</vt:lpstr>
      <vt:lpstr>맑은 고딕</vt:lpstr>
      <vt:lpstr>한컴바탕</vt:lpstr>
      <vt:lpstr>Arial</vt:lpstr>
      <vt:lpstr>Corbel</vt:lpstr>
      <vt:lpstr>프로세스형 03 16x9</vt:lpstr>
      <vt:lpstr>Do it! C언어 입문</vt:lpstr>
      <vt:lpstr>목차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배열과 문자열</vt:lpstr>
      <vt:lpstr>포인터</vt:lpstr>
      <vt:lpstr>포인터</vt:lpstr>
      <vt:lpstr>포인터</vt:lpstr>
      <vt:lpstr>포인터</vt:lpstr>
      <vt:lpstr>포인터</vt:lpstr>
      <vt:lpstr>포인터</vt:lpstr>
      <vt:lpstr>포인터</vt:lpstr>
      <vt:lpstr>포인터</vt:lpstr>
      <vt:lpstr>포인터</vt:lpstr>
      <vt:lpstr>포인터</vt:lpstr>
      <vt:lpstr>포인터</vt:lpstr>
      <vt:lpstr>표준 입력 함수</vt:lpstr>
      <vt:lpstr>표준입력함수</vt:lpstr>
      <vt:lpstr>표준입력함수</vt:lpstr>
      <vt:lpstr>표준입력함수</vt:lpstr>
      <vt:lpstr>표준입력함수</vt:lpstr>
      <vt:lpstr>표준입력함수</vt:lpstr>
      <vt:lpstr>표준입력함수</vt:lpstr>
      <vt:lpstr>표준입력함수</vt:lpstr>
      <vt:lpstr>표준입력함수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2017-07-04T01:29:02Z</dcterms:created>
  <dcterms:modified xsi:type="dcterms:W3CDTF">2017-07-20T06:47:56Z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