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2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C3"/>
    <a:srgbClr val="1E4482"/>
    <a:srgbClr val="050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1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7/24/2017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7/24/2017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슬라이드 노트 개체 틀 7">
            <a:extLst>
              <a:ext uri="{FF2B5EF4-FFF2-40B4-BE49-F238E27FC236}">
                <a16:creationId xmlns:a16="http://schemas.microsoft.com/office/drawing/2014/main" id="{256A7D4C-F546-4221-8E06-5A6E4312E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1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F8E240-FC33-4835-B5D1-841AB480CB96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9C9213-4137-421E-BE2C-1FBC5BD959BA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DD5EF6-7848-4335-A273-7B80E65A44E8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마스터 텍스트 스타일 편집</a:t>
            </a:r>
          </a:p>
          <a:p>
            <a:pPr lvl="1" latinLnBrk="1"/>
            <a:r>
              <a:rPr lang="ko-KR" altLang="en-US" dirty="0"/>
              <a:t>둘째 수준</a:t>
            </a:r>
          </a:p>
          <a:p>
            <a:pPr lvl="2" latinLnBrk="1"/>
            <a:r>
              <a:rPr lang="ko-KR" altLang="en-US" dirty="0"/>
              <a:t>셋째 수준</a:t>
            </a:r>
          </a:p>
          <a:p>
            <a:pPr lvl="3" latinLnBrk="1"/>
            <a:r>
              <a:rPr lang="ko-KR" altLang="en-US" dirty="0"/>
              <a:t>넷째 수준</a:t>
            </a:r>
          </a:p>
          <a:p>
            <a:pPr lvl="4" latinLnBrk="1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F36BC-237E-4C3D-9E94-54ECD23C19BD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C0B5B-FE45-436E-8255-E131868AB244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0FDFFE-B8D2-45AD-A6ED-60B1325479B1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4AF1C-FEAB-443A-9921-D1DA3B0FF655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70C337-7BB4-461F-B771-24123D4DB79D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007BA2-E017-4BA2-8E2F-A0103097D2C4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3CF9C-C2BD-4EC3-9A3F-263BC2CA9278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10194A-FDF7-44D1-B074-A83A68DC51E9}" type="datetime5">
              <a:rPr lang="en-US" altLang="ko-KR" smtClean="0"/>
              <a:t>24-Jul-17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4007A3-C4C8-43F6-8A23-1C7236348B28}" type="datetime5">
              <a:rPr lang="en-US" altLang="ko-KR" smtClean="0"/>
              <a:t>24-Jul-17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A0CF-B6EA-4493-9C6D-ACEB0BB35C3E}"/>
              </a:ext>
            </a:extLst>
          </p:cNvPr>
          <p:cNvSpPr txBox="1"/>
          <p:nvPr userDrawn="1"/>
        </p:nvSpPr>
        <p:spPr>
          <a:xfrm>
            <a:off x="11291716" y="63850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C0AFE348-7458-41ED-8CB5-8C78667681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298" y="5807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64590" y="1646205"/>
            <a:ext cx="7683053" cy="1399591"/>
          </a:xfrm>
          <a:noFill/>
        </p:spPr>
        <p:txBody>
          <a:bodyPr>
            <a:normAutofit/>
          </a:bodyPr>
          <a:lstStyle/>
          <a:p>
            <a:r>
              <a:rPr lang="en-US" altLang="ko-KR" sz="6600" b="1" i="1" dirty="0"/>
              <a:t>Do it! C</a:t>
            </a:r>
            <a:r>
              <a:rPr lang="ko-KR" altLang="en-US" sz="6600" b="1" i="1" dirty="0"/>
              <a:t>언어 입문</a:t>
            </a:r>
            <a:endParaRPr lang="ko-KR" sz="6600" b="1" i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F1EEE3-D2C4-43EE-B58B-4F5F375ED418}"/>
              </a:ext>
            </a:extLst>
          </p:cNvPr>
          <p:cNvSpPr/>
          <p:nvPr/>
        </p:nvSpPr>
        <p:spPr>
          <a:xfrm>
            <a:off x="7399173" y="4301415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20164389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멀티미디어공학과 박병주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84DD76-D622-4380-9A8E-57893121F47A}"/>
              </a:ext>
            </a:extLst>
          </p:cNvPr>
          <p:cNvSpPr/>
          <p:nvPr/>
        </p:nvSpPr>
        <p:spPr>
          <a:xfrm>
            <a:off x="7399173" y="5328882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김상엽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이지스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퍼블리싱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18EEB-5CF5-4242-8B15-41087E4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메모리 할당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C4CCC-CC60-4C18-B720-2676AFCEC671}"/>
              </a:ext>
            </a:extLst>
          </p:cNvPr>
          <p:cNvSpPr txBox="1"/>
          <p:nvPr/>
        </p:nvSpPr>
        <p:spPr>
          <a:xfrm>
            <a:off x="1647731" y="2362954"/>
            <a:ext cx="5819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컴파일러가 코드를 기계어로 번역하는 시점에 변수를 저장할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위치를 배정하는 것을 정적 메모리 할당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이라고함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60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구조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05449-7E62-4DCC-A641-D2FAA932B992}"/>
              </a:ext>
            </a:extLst>
          </p:cNvPr>
          <p:cNvSpPr txBox="1"/>
          <p:nvPr/>
        </p:nvSpPr>
        <p:spPr>
          <a:xfrm>
            <a:off x="2534970" y="2815628"/>
            <a:ext cx="6149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영역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할 프로그램의 코드가 저장되는 메모리 공간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영역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선언되는 변수가 할당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 영역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지역변수와 매개변수가 할당된다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운영체제가 운영하는 메모리 공간</a:t>
            </a:r>
          </a:p>
        </p:txBody>
      </p:sp>
    </p:spTree>
    <p:extLst>
      <p:ext uri="{BB962C8B-B14F-4D97-AF65-F5344CB8AC3E}">
        <p14:creationId xmlns:p14="http://schemas.microsoft.com/office/powerpoint/2010/main" val="27997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구조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9330A-F2E0-443D-BB2D-2743196BF88A}"/>
              </a:ext>
            </a:extLst>
          </p:cNvPr>
          <p:cNvSpPr txBox="1"/>
          <p:nvPr/>
        </p:nvSpPr>
        <p:spPr>
          <a:xfrm>
            <a:off x="1530036" y="2118511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양의 데이터를 효과적으로 관리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ADA0E33-21E7-44E1-8828-E2159AD58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84571"/>
              </p:ext>
            </p:extLst>
          </p:nvPr>
        </p:nvGraphicFramePr>
        <p:xfrm>
          <a:off x="2521894" y="369107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48E808A-8743-4031-A114-125F7D40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56393"/>
              </p:ext>
            </p:extLst>
          </p:nvPr>
        </p:nvGraphicFramePr>
        <p:xfrm>
          <a:off x="4405015" y="369107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48A1E54-0B1F-4DA6-8134-890D77F8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58737"/>
              </p:ext>
            </p:extLst>
          </p:nvPr>
        </p:nvGraphicFramePr>
        <p:xfrm>
          <a:off x="6288136" y="369107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2562D2-AC89-47C6-8F96-BB4ECE11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18731"/>
              </p:ext>
            </p:extLst>
          </p:nvPr>
        </p:nvGraphicFramePr>
        <p:xfrm>
          <a:off x="8171257" y="369107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958F56-526E-498B-914D-CC45DD905A9D}"/>
              </a:ext>
            </a:extLst>
          </p:cNvPr>
          <p:cNvSpPr txBox="1"/>
          <p:nvPr/>
        </p:nvSpPr>
        <p:spPr>
          <a:xfrm>
            <a:off x="3500844" y="335252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7CFDA-F9AA-49AD-88A2-A9847D1F95A6}"/>
              </a:ext>
            </a:extLst>
          </p:cNvPr>
          <p:cNvSpPr txBox="1"/>
          <p:nvPr/>
        </p:nvSpPr>
        <p:spPr>
          <a:xfrm>
            <a:off x="5383965" y="335252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7BFB9-5355-40C9-B70E-15CDB83B3D73}"/>
              </a:ext>
            </a:extLst>
          </p:cNvPr>
          <p:cNvSpPr txBox="1"/>
          <p:nvPr/>
        </p:nvSpPr>
        <p:spPr>
          <a:xfrm>
            <a:off x="7267086" y="335252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8FD74-70AE-440A-8CF2-13C125D293B2}"/>
              </a:ext>
            </a:extLst>
          </p:cNvPr>
          <p:cNvSpPr txBox="1"/>
          <p:nvPr/>
        </p:nvSpPr>
        <p:spPr>
          <a:xfrm>
            <a:off x="7357621" y="2538546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추가하는 작업을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제거하는 작업을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108055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구조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ADA0E33-21E7-44E1-8828-E2159AD58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24049"/>
              </p:ext>
            </p:extLst>
          </p:nvPr>
        </p:nvGraphicFramePr>
        <p:xfrm>
          <a:off x="2485680" y="254128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48E808A-8743-4031-A114-125F7D40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81091"/>
              </p:ext>
            </p:extLst>
          </p:nvPr>
        </p:nvGraphicFramePr>
        <p:xfrm>
          <a:off x="3585173" y="254128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48A1E54-0B1F-4DA6-8134-890D77F8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83131"/>
              </p:ext>
            </p:extLst>
          </p:nvPr>
        </p:nvGraphicFramePr>
        <p:xfrm>
          <a:off x="4684666" y="254128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2562D2-AC89-47C6-8F96-BB4ECE11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2657"/>
              </p:ext>
            </p:extLst>
          </p:nvPr>
        </p:nvGraphicFramePr>
        <p:xfrm>
          <a:off x="5784159" y="254128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89DB00-4562-4BC9-B3AD-77328E481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02233"/>
              </p:ext>
            </p:extLst>
          </p:nvPr>
        </p:nvGraphicFramePr>
        <p:xfrm>
          <a:off x="3585173" y="4617267"/>
          <a:ext cx="783628" cy="380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350265066"/>
                    </a:ext>
                  </a:extLst>
                </a:gridCol>
              </a:tblGrid>
              <a:tr h="380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1043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B8F97B-2353-4FA1-AA67-F522DC37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08342"/>
              </p:ext>
            </p:extLst>
          </p:nvPr>
        </p:nvGraphicFramePr>
        <p:xfrm>
          <a:off x="4684666" y="5219295"/>
          <a:ext cx="783628" cy="380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350265066"/>
                    </a:ext>
                  </a:extLst>
                </a:gridCol>
              </a:tblGrid>
              <a:tr h="380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1043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991AE59-98D0-475B-9DD1-E92A9545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7748"/>
              </p:ext>
            </p:extLst>
          </p:nvPr>
        </p:nvGraphicFramePr>
        <p:xfrm>
          <a:off x="4684666" y="4617267"/>
          <a:ext cx="783628" cy="380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350265066"/>
                    </a:ext>
                  </a:extLst>
                </a:gridCol>
              </a:tblGrid>
              <a:tr h="380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1043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4111965-E21F-48C1-87BE-B3FE09AF9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90467"/>
              </p:ext>
            </p:extLst>
          </p:nvPr>
        </p:nvGraphicFramePr>
        <p:xfrm>
          <a:off x="5784159" y="4617267"/>
          <a:ext cx="783628" cy="380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350265066"/>
                    </a:ext>
                  </a:extLst>
                </a:gridCol>
              </a:tblGrid>
              <a:tr h="380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1043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DE6E3A7-5DBA-4503-A239-0A4346E02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09637"/>
              </p:ext>
            </p:extLst>
          </p:nvPr>
        </p:nvGraphicFramePr>
        <p:xfrm>
          <a:off x="6869570" y="2541285"/>
          <a:ext cx="78362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28">
                  <a:extLst>
                    <a:ext uri="{9D8B030D-6E8A-4147-A177-3AD203B41FA5}">
                      <a16:colId xmlns:a16="http://schemas.microsoft.com/office/drawing/2014/main" val="76996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1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7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910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FFA2A08-E8E2-423F-B3F0-A73549C4D524}"/>
              </a:ext>
            </a:extLst>
          </p:cNvPr>
          <p:cNvSpPr txBox="1"/>
          <p:nvPr/>
        </p:nvSpPr>
        <p:spPr>
          <a:xfrm>
            <a:off x="3149761" y="220273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CC9B56-26D6-4C97-94FA-EF6D58006244}"/>
              </a:ext>
            </a:extLst>
          </p:cNvPr>
          <p:cNvSpPr txBox="1"/>
          <p:nvPr/>
        </p:nvSpPr>
        <p:spPr>
          <a:xfrm>
            <a:off x="4233160" y="220273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CE0BC-FDEC-4F69-8708-E65227B78CD9}"/>
              </a:ext>
            </a:extLst>
          </p:cNvPr>
          <p:cNvSpPr txBox="1"/>
          <p:nvPr/>
        </p:nvSpPr>
        <p:spPr>
          <a:xfrm>
            <a:off x="5316559" y="217476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1E03D-4542-40D7-80CB-F7418968174B}"/>
              </a:ext>
            </a:extLst>
          </p:cNvPr>
          <p:cNvSpPr txBox="1"/>
          <p:nvPr/>
        </p:nvSpPr>
        <p:spPr>
          <a:xfrm>
            <a:off x="6399958" y="217476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368E9-6145-4E47-B908-89D192733BA1}"/>
              </a:ext>
            </a:extLst>
          </p:cNvPr>
          <p:cNvSpPr txBox="1"/>
          <p:nvPr/>
        </p:nvSpPr>
        <p:spPr>
          <a:xfrm>
            <a:off x="5451944" y="5260987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대입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26462-D3E3-49C1-80EF-07AC11E7083B}"/>
              </a:ext>
            </a:extLst>
          </p:cNvPr>
          <p:cNvSpPr txBox="1"/>
          <p:nvPr/>
        </p:nvSpPr>
        <p:spPr>
          <a:xfrm>
            <a:off x="1811531" y="1753286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대입하기</a:t>
            </a:r>
          </a:p>
        </p:txBody>
      </p:sp>
    </p:spTree>
    <p:extLst>
      <p:ext uri="{BB962C8B-B14F-4D97-AF65-F5344CB8AC3E}">
        <p14:creationId xmlns:p14="http://schemas.microsoft.com/office/powerpoint/2010/main" val="139814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739D8-2EB4-4EEF-B02A-6E1F32C8A82B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메모리 할당 및 해제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0CF58-903F-4DC3-80E5-29435C11B025}"/>
              </a:ext>
            </a:extLst>
          </p:cNvPr>
          <p:cNvSpPr txBox="1"/>
          <p:nvPr/>
        </p:nvSpPr>
        <p:spPr>
          <a:xfrm>
            <a:off x="1638677" y="2073245"/>
            <a:ext cx="407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malloc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동적 메모리 할당하기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36C12-156C-487C-8427-A9203FFFFBC4}"/>
              </a:ext>
            </a:extLst>
          </p:cNvPr>
          <p:cNvSpPr txBox="1"/>
          <p:nvPr/>
        </p:nvSpPr>
        <p:spPr>
          <a:xfrm>
            <a:off x="2344801" y="2683044"/>
            <a:ext cx="3794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원형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void *malloc(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size_t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size);</a:t>
            </a: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 형식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void *p = malloc(100)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974C-3C04-468C-93C9-98444CCED479}"/>
              </a:ext>
            </a:extLst>
          </p:cNvPr>
          <p:cNvSpPr txBox="1"/>
          <p:nvPr/>
        </p:nvSpPr>
        <p:spPr>
          <a:xfrm>
            <a:off x="3485584" y="3410348"/>
            <a:ext cx="2977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short *p=(short *)malloc(100);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*p=(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*)malloc(100);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43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739D8-2EB4-4EEF-B02A-6E1F32C8A82B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메모리 할당 및 해제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0CF58-903F-4DC3-80E5-29435C11B025}"/>
              </a:ext>
            </a:extLst>
          </p:cNvPr>
          <p:cNvSpPr txBox="1"/>
          <p:nvPr/>
        </p:nvSpPr>
        <p:spPr>
          <a:xfrm>
            <a:off x="1638677" y="2073245"/>
            <a:ext cx="407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할당된 메모리 해제하기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36C12-156C-487C-8427-A9203FFFFBC4}"/>
              </a:ext>
            </a:extLst>
          </p:cNvPr>
          <p:cNvSpPr txBox="1"/>
          <p:nvPr/>
        </p:nvSpPr>
        <p:spPr>
          <a:xfrm>
            <a:off x="2344801" y="2683044"/>
            <a:ext cx="559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free(p);  //p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가지고 있는 주소에 할당된 메모리를 해제함</a:t>
            </a:r>
          </a:p>
        </p:txBody>
      </p:sp>
    </p:spTree>
    <p:extLst>
      <p:ext uri="{BB962C8B-B14F-4D97-AF65-F5344CB8AC3E}">
        <p14:creationId xmlns:p14="http://schemas.microsoft.com/office/powerpoint/2010/main" val="1552200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739D8-2EB4-4EEF-B02A-6E1F32C8A82B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메모리 할당 및 해제</a:t>
            </a:r>
            <a:endParaRPr lang="en-US" altLang="ko-KR" dirty="0"/>
          </a:p>
        </p:txBody>
      </p:sp>
      <p:pic>
        <p:nvPicPr>
          <p:cNvPr id="11" name="그림 10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13DE96E-9368-434E-9076-72727DEA2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8" y="1671417"/>
            <a:ext cx="4309804" cy="4868988"/>
          </a:xfrm>
          <a:prstGeom prst="rect">
            <a:avLst/>
          </a:prstGeom>
        </p:spPr>
      </p:pic>
      <p:pic>
        <p:nvPicPr>
          <p:cNvPr id="17" name="그림 1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5BFF4B-9D3B-4068-B3AE-417B1598B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32" y="2720566"/>
            <a:ext cx="4637654" cy="19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2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739D8-2EB4-4EEF-B02A-6E1F32C8A82B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메모리 할당 및 해제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5A989-98D8-4CEE-999C-638BC284E000}"/>
              </a:ext>
            </a:extLst>
          </p:cNvPr>
          <p:cNvSpPr txBox="1"/>
          <p:nvPr/>
        </p:nvSpPr>
        <p:spPr>
          <a:xfrm>
            <a:off x="1810693" y="192838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메모리를 할당하는 또 다른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3FBAF-3738-4503-8FFD-F2BC05A10E6C}"/>
              </a:ext>
            </a:extLst>
          </p:cNvPr>
          <p:cNvSpPr txBox="1"/>
          <p:nvPr/>
        </p:nvSpPr>
        <p:spPr>
          <a:xfrm>
            <a:off x="2127564" y="2978590"/>
            <a:ext cx="7396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*p = 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*)malloc(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)*3); //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)*3 ==12</a:t>
            </a:r>
          </a:p>
          <a:p>
            <a:pPr algn="l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short *p = (short *)malloc(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(short)*6); //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)*6==12</a:t>
            </a:r>
          </a:p>
        </p:txBody>
      </p:sp>
    </p:spTree>
    <p:extLst>
      <p:ext uri="{BB962C8B-B14F-4D97-AF65-F5344CB8AC3E}">
        <p14:creationId xmlns:p14="http://schemas.microsoft.com/office/powerpoint/2010/main" val="245423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메모리 할당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739D8-2EB4-4EEF-B02A-6E1F32C8A82B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메모리 할당 및 해제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5A989-98D8-4CEE-999C-638BC284E000}"/>
              </a:ext>
            </a:extLst>
          </p:cNvPr>
          <p:cNvSpPr txBox="1"/>
          <p:nvPr/>
        </p:nvSpPr>
        <p:spPr>
          <a:xfrm>
            <a:off x="1155611" y="1631590"/>
            <a:ext cx="5408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메모리 할당을 사용하여 숫자를 입력 받아 합산하기</a:t>
            </a:r>
          </a:p>
        </p:txBody>
      </p:sp>
      <p:pic>
        <p:nvPicPr>
          <p:cNvPr id="8" name="그림 7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9D64E0C7-70D5-45AC-AA85-5E0EE5EF2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93" y="1970144"/>
            <a:ext cx="4648849" cy="4696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458817-B093-4BB1-85C3-4E6CBB699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42" y="2500719"/>
            <a:ext cx="410584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3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600" y="4863115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감사합니다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406B-0EFB-499B-89FD-6A957DEB86D4}"/>
              </a:ext>
            </a:extLst>
          </p:cNvPr>
          <p:cNvSpPr txBox="1"/>
          <p:nvPr/>
        </p:nvSpPr>
        <p:spPr>
          <a:xfrm>
            <a:off x="10777564" y="581934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5" y="543040"/>
            <a:ext cx="1991379" cy="1061824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A852-0050-4081-8342-29087C621AFF}"/>
              </a:ext>
            </a:extLst>
          </p:cNvPr>
          <p:cNvSpPr txBox="1"/>
          <p:nvPr/>
        </p:nvSpPr>
        <p:spPr>
          <a:xfrm>
            <a:off x="2808420" y="2602372"/>
            <a:ext cx="10020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포인터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할당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점검 목록">
            <a:extLst>
              <a:ext uri="{FF2B5EF4-FFF2-40B4-BE49-F238E27FC236}">
                <a16:creationId xmlns:a16="http://schemas.microsoft.com/office/drawing/2014/main" id="{0F04ED5E-DC3A-447A-A71F-24B21C97A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13" y="571033"/>
            <a:ext cx="968518" cy="9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dirty="0"/>
              <a:t>배열과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ko-KR" altLang="en-US"/>
              <a:t>표기법과 포인터 표기법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37E84-C57B-4943-8715-EDB232923ABD}"/>
              </a:ext>
            </a:extLst>
          </p:cNvPr>
          <p:cNvSpPr txBox="1"/>
          <p:nvPr/>
        </p:nvSpPr>
        <p:spPr>
          <a:xfrm>
            <a:off x="1575303" y="2453489"/>
            <a:ext cx="2571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data[5];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data[1]=5;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*(data + 1)=5;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269EA-905B-457F-A964-81692F268C46}"/>
              </a:ext>
            </a:extLst>
          </p:cNvPr>
          <p:cNvSpPr txBox="1"/>
          <p:nvPr/>
        </p:nvSpPr>
        <p:spPr>
          <a:xfrm>
            <a:off x="4561437" y="2453489"/>
            <a:ext cx="3586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*p =&amp;data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 = 3;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p[0] = 3;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28AB3-C9B4-4450-835E-46B2CD088EE6}"/>
              </a:ext>
            </a:extLst>
          </p:cNvPr>
          <p:cNvSpPr txBox="1"/>
          <p:nvPr/>
        </p:nvSpPr>
        <p:spPr>
          <a:xfrm>
            <a:off x="8021370" y="3682853"/>
            <a:ext cx="3145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data[0]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+0)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data[1]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data[2]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+2)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data[3]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+3)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data[4]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+4)</a:t>
            </a:r>
          </a:p>
        </p:txBody>
      </p:sp>
    </p:spTree>
    <p:extLst>
      <p:ext uri="{BB962C8B-B14F-4D97-AF65-F5344CB8AC3E}">
        <p14:creationId xmlns:p14="http://schemas.microsoft.com/office/powerpoint/2010/main" val="7556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시작 주소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C0CAB-6F4D-4B24-AD79-2360E9B03416}"/>
              </a:ext>
            </a:extLst>
          </p:cNvPr>
          <p:cNvSpPr txBox="1"/>
          <p:nvPr/>
        </p:nvSpPr>
        <p:spPr>
          <a:xfrm>
            <a:off x="3521798" y="2589291"/>
            <a:ext cx="5070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data[4];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*p = &amp;data[0]; //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첫 번째 항목의 주소가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전체의 시작 주소와 같음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6C4F5-E712-483D-9F9E-947E7E1FF2BC}"/>
              </a:ext>
            </a:extLst>
          </p:cNvPr>
          <p:cNvSpPr txBox="1"/>
          <p:nvPr/>
        </p:nvSpPr>
        <p:spPr>
          <a:xfrm>
            <a:off x="3730027" y="4045391"/>
            <a:ext cx="2573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*p=&amp;data[0];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*p=&amp;*(data+0);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*p=&amp;*data;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*p=data;</a:t>
            </a:r>
          </a:p>
        </p:txBody>
      </p:sp>
    </p:spTree>
    <p:extLst>
      <p:ext uri="{BB962C8B-B14F-4D97-AF65-F5344CB8AC3E}">
        <p14:creationId xmlns:p14="http://schemas.microsoft.com/office/powerpoint/2010/main" val="357865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시작 주소</a:t>
            </a:r>
            <a:endParaRPr lang="en-US" altLang="ko-KR" dirty="0"/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52DFB76-7818-460F-8C8A-04AA85E9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07" y="2077773"/>
            <a:ext cx="6164902" cy="3263772"/>
          </a:xfrm>
          <a:prstGeom prst="rect">
            <a:avLst/>
          </a:prstGeom>
        </p:spPr>
      </p:pic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0A5F110-0B42-484E-B83B-7FC96466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61" y="2077773"/>
            <a:ext cx="5205696" cy="13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배열과 포인터 합체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3D641-2147-4525-8765-4F39309FD6CC}"/>
              </a:ext>
            </a:extLst>
          </p:cNvPr>
          <p:cNvSpPr txBox="1"/>
          <p:nvPr/>
        </p:nvSpPr>
        <p:spPr>
          <a:xfrm>
            <a:off x="2254313" y="2444436"/>
            <a:ext cx="2896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*p[5];</a:t>
            </a:r>
          </a:p>
          <a:p>
            <a:pPr algn="l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p[0], p[1], p[2], p[3], p[4]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*p[0], *p[1], *p[2], *p[3], *p[4]</a:t>
            </a:r>
          </a:p>
          <a:p>
            <a:pPr algn="l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423DA-D633-4E44-BA39-313A0C71125F}"/>
              </a:ext>
            </a:extLst>
          </p:cNvPr>
          <p:cNvSpPr txBox="1"/>
          <p:nvPr/>
        </p:nvSpPr>
        <p:spPr>
          <a:xfrm>
            <a:off x="5702174" y="2444436"/>
            <a:ext cx="225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(*p)[5];</a:t>
            </a:r>
          </a:p>
          <a:p>
            <a:pPr algn="l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메모리를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가르킴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FD0E3C-EA5F-4365-BCFF-6C87FE5AF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66837"/>
              </p:ext>
            </p:extLst>
          </p:nvPr>
        </p:nvGraphicFramePr>
        <p:xfrm>
          <a:off x="1407311" y="4331999"/>
          <a:ext cx="812800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9677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9760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73178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68309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84085450"/>
                    </a:ext>
                  </a:extLst>
                </a:gridCol>
                <a:gridCol w="270934">
                  <a:extLst>
                    <a:ext uri="{9D8B030D-6E8A-4147-A177-3AD203B41FA5}">
                      <a16:colId xmlns:a16="http://schemas.microsoft.com/office/drawing/2014/main" val="3638674276"/>
                    </a:ext>
                  </a:extLst>
                </a:gridCol>
                <a:gridCol w="273279">
                  <a:extLst>
                    <a:ext uri="{9D8B030D-6E8A-4147-A177-3AD203B41FA5}">
                      <a16:colId xmlns:a16="http://schemas.microsoft.com/office/drawing/2014/main" val="3558812014"/>
                    </a:ext>
                  </a:extLst>
                </a:gridCol>
                <a:gridCol w="268588">
                  <a:extLst>
                    <a:ext uri="{9D8B030D-6E8A-4147-A177-3AD203B41FA5}">
                      <a16:colId xmlns:a16="http://schemas.microsoft.com/office/drawing/2014/main" val="23379475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8144673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4023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77876"/>
                  </a:ext>
                </a:extLst>
              </a:tr>
            </a:tbl>
          </a:graphicData>
        </a:graphic>
      </p:graphicFrame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DE8C0241-33CB-43C6-A9E6-328A3FA0C4FC}"/>
              </a:ext>
            </a:extLst>
          </p:cNvPr>
          <p:cNvSpPr/>
          <p:nvPr/>
        </p:nvSpPr>
        <p:spPr>
          <a:xfrm>
            <a:off x="3295461" y="4702839"/>
            <a:ext cx="4409038" cy="878186"/>
          </a:xfrm>
          <a:prstGeom prst="curvedUpArrow">
            <a:avLst>
              <a:gd name="adj1" fmla="val 27043"/>
              <a:gd name="adj2" fmla="val 50000"/>
              <a:gd name="adj3" fmla="val 188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21066-3CD8-46AB-8126-88D499C589B6}"/>
              </a:ext>
            </a:extLst>
          </p:cNvPr>
          <p:cNvSpPr txBox="1"/>
          <p:nvPr/>
        </p:nvSpPr>
        <p:spPr>
          <a:xfrm>
            <a:off x="5273982" y="5581025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C32B6-F1ED-4D07-A544-020A6D246043}"/>
              </a:ext>
            </a:extLst>
          </p:cNvPr>
          <p:cNvSpPr txBox="1"/>
          <p:nvPr/>
        </p:nvSpPr>
        <p:spPr>
          <a:xfrm>
            <a:off x="6830047" y="391650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(*p)[2]=7;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39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dirty="0"/>
              <a:t>메모리 할당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7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배열과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 할당이란</a:t>
            </a:r>
            <a:r>
              <a:rPr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B348E-9AC5-43FA-93D4-D8111A03AA82}"/>
              </a:ext>
            </a:extLst>
          </p:cNvPr>
          <p:cNvSpPr txBox="1"/>
          <p:nvPr/>
        </p:nvSpPr>
        <p:spPr>
          <a:xfrm>
            <a:off x="3793402" y="3393812"/>
            <a:ext cx="5606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저장할 메모리 공간을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적절하게 나누는 작업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3A5E6-5E53-4EF1-996E-9FB1FC9E3DED}"/>
              </a:ext>
            </a:extLst>
          </p:cNvPr>
          <p:cNvSpPr txBox="1"/>
          <p:nvPr/>
        </p:nvSpPr>
        <p:spPr>
          <a:xfrm>
            <a:off x="2738534" y="2697933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할당이란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69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612</Words>
  <Application>Microsoft Office PowerPoint</Application>
  <PresentationFormat>와이드스크린</PresentationFormat>
  <Paragraphs>152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HY중고딕</vt:lpstr>
      <vt:lpstr>맑은 고딕</vt:lpstr>
      <vt:lpstr>Arial</vt:lpstr>
      <vt:lpstr>Corbel</vt:lpstr>
      <vt:lpstr>프로세스형 03 16x9</vt:lpstr>
      <vt:lpstr>Do it! C언어 입문</vt:lpstr>
      <vt:lpstr>목차</vt:lpstr>
      <vt:lpstr>배열과 포인터</vt:lpstr>
      <vt:lpstr>배열과 포인터</vt:lpstr>
      <vt:lpstr>배열과 포인터</vt:lpstr>
      <vt:lpstr>배열과 포인터</vt:lpstr>
      <vt:lpstr>배열과 포인터</vt:lpstr>
      <vt:lpstr>메모리 할당</vt:lpstr>
      <vt:lpstr>배열과 포인터</vt:lpstr>
      <vt:lpstr>메모리 할당</vt:lpstr>
      <vt:lpstr>메모리 할당</vt:lpstr>
      <vt:lpstr>메모리 할당</vt:lpstr>
      <vt:lpstr>메모리 할당</vt:lpstr>
      <vt:lpstr>메모리 할당</vt:lpstr>
      <vt:lpstr>메모리 할당</vt:lpstr>
      <vt:lpstr>메모리 할당</vt:lpstr>
      <vt:lpstr>메모리 할당</vt:lpstr>
      <vt:lpstr>메모리 할당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2017-07-04T01:29:02Z</dcterms:created>
  <dcterms:modified xsi:type="dcterms:W3CDTF">2017-07-24T07:57:34Z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