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8956" autoAdjust="0"/>
  </p:normalViewPr>
  <p:slideViewPr>
    <p:cSldViewPr snapToGrid="0">
      <p:cViewPr varScale="1">
        <p:scale>
          <a:sx n="98" d="100"/>
          <a:sy n="98" d="100"/>
        </p:scale>
        <p:origin x="46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7/27/2017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7/27/2017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슬라이드 노트 개체 틀 7">
            <a:extLst>
              <a:ext uri="{FF2B5EF4-FFF2-40B4-BE49-F238E27FC236}">
                <a16:creationId xmlns:a16="http://schemas.microsoft.com/office/drawing/2014/main" id="{256A7D4C-F546-4221-8E06-5A6E4312E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배열을 사용하려면 그룹별 크기가 같아야 하므로 최대 인원수인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en-US" altLang="ko-KR" dirty="0"/>
              <a:t>4</a:t>
            </a:r>
            <a:r>
              <a:rPr lang="ko-KR" altLang="en-US" dirty="0"/>
              <a:t>명의 기준에 맞춰서 배열의 크기를 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0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배열을 사용하려면 그룹별 크기가 같아야 하므로 최대 인원수인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en-US" altLang="ko-KR" dirty="0"/>
              <a:t>4</a:t>
            </a:r>
            <a:r>
              <a:rPr lang="ko-KR" altLang="en-US" dirty="0"/>
              <a:t>명의 기준에 맞춰서 배열의 크기를 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3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배열은 요소의 개수를 상수로만 </a:t>
            </a:r>
            <a:r>
              <a:rPr lang="ko-KR" altLang="en-US" dirty="0" err="1"/>
              <a:t>입력받을</a:t>
            </a:r>
            <a:r>
              <a:rPr lang="ko-KR" altLang="en-US" dirty="0"/>
              <a:t> 수 있기 때문에 인원수나 연령대가 추가되면</a:t>
            </a:r>
            <a:endParaRPr lang="en-US" altLang="ko-KR" dirty="0"/>
          </a:p>
          <a:p>
            <a:r>
              <a:rPr lang="ko-KR" altLang="en-US" dirty="0"/>
              <a:t>코드를 수정해야함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48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59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직원의 연령층을 다양하게 하려면 </a:t>
            </a:r>
            <a:r>
              <a:rPr lang="en-US" altLang="ko-KR" dirty="0"/>
              <a:t>2</a:t>
            </a:r>
            <a:r>
              <a:rPr lang="ko-KR" altLang="en-US" dirty="0"/>
              <a:t>차원 포인터를 사용해야함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610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연령층이 확장될 경우의 예제</a:t>
            </a:r>
            <a:endParaRPr lang="en-US" altLang="ko-KR" dirty="0"/>
          </a:p>
          <a:p>
            <a:r>
              <a:rPr lang="ko-KR" altLang="en-US" dirty="0"/>
              <a:t>포인터 개수가 고정된 포인터 배열은 수정이 필요함</a:t>
            </a:r>
            <a:r>
              <a:rPr lang="en-US" altLang="ko-KR" dirty="0"/>
              <a:t> -&gt; 2</a:t>
            </a:r>
            <a:r>
              <a:rPr lang="ko-KR" altLang="en-US" dirty="0"/>
              <a:t>차원 포인터를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47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직원의 연령층을 다양하게 하려면 </a:t>
            </a:r>
            <a:r>
              <a:rPr lang="en-US" altLang="ko-KR" dirty="0"/>
              <a:t>2</a:t>
            </a:r>
            <a:r>
              <a:rPr lang="ko-KR" altLang="en-US" dirty="0"/>
              <a:t>차원 포인터를 사용해야함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245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1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주소값을</a:t>
            </a:r>
            <a:r>
              <a:rPr lang="ko-KR" altLang="en-US" dirty="0"/>
              <a:t> 저장할 수 있는 크기의 변수라면 포인터 변수가 아니더라도 주소를 저장할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)&amp;data -&gt; &amp;data </a:t>
            </a:r>
            <a:r>
              <a:rPr lang="ko-KR" altLang="en-US" dirty="0"/>
              <a:t>가 </a:t>
            </a:r>
            <a:r>
              <a:rPr lang="en-US" altLang="ko-KR" dirty="0"/>
              <a:t>short </a:t>
            </a:r>
            <a:r>
              <a:rPr lang="ko-KR" altLang="en-US" dirty="0"/>
              <a:t>형식의 값을 가지기 때문에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 변수인 </a:t>
            </a:r>
            <a:r>
              <a:rPr lang="en-US" altLang="ko-KR" dirty="0" err="1"/>
              <a:t>my_ptr</a:t>
            </a:r>
            <a:r>
              <a:rPr lang="ko-KR" altLang="en-US" dirty="0"/>
              <a:t>에 저장하기 위해서 </a:t>
            </a:r>
            <a:r>
              <a:rPr lang="ko-KR" altLang="en-US" dirty="0" err="1"/>
              <a:t>형변환한다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my_ptr</a:t>
            </a:r>
            <a:r>
              <a:rPr lang="en-US" altLang="ko-KR" dirty="0"/>
              <a:t> </a:t>
            </a:r>
            <a:r>
              <a:rPr lang="ko-KR" altLang="en-US" dirty="0"/>
              <a:t>은 포인터 변수가 아니기 때문에 </a:t>
            </a:r>
            <a:r>
              <a:rPr lang="en-US" altLang="ko-KR" dirty="0"/>
              <a:t>*</a:t>
            </a:r>
            <a:r>
              <a:rPr lang="ko-KR" altLang="en-US" dirty="0"/>
              <a:t>연산자를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7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08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631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포인터 변수는 </a:t>
            </a:r>
            <a:r>
              <a:rPr lang="en-US" altLang="ko-KR" dirty="0"/>
              <a:t>* </a:t>
            </a:r>
            <a:r>
              <a:rPr lang="ko-KR" altLang="en-US" dirty="0"/>
              <a:t>연산자를 한 개만 사용할 수 있기 때문에 포인터 변수 </a:t>
            </a:r>
            <a:r>
              <a:rPr lang="en-US" altLang="ko-KR" dirty="0"/>
              <a:t>q</a:t>
            </a:r>
            <a:r>
              <a:rPr lang="ko-KR" altLang="en-US" dirty="0"/>
              <a:t>는 포인터 변수 </a:t>
            </a:r>
            <a:r>
              <a:rPr lang="en-US" altLang="ko-KR" dirty="0"/>
              <a:t>p</a:t>
            </a:r>
            <a:r>
              <a:rPr lang="ko-KR" altLang="en-US" dirty="0"/>
              <a:t>까지만 이동할 수 있고 </a:t>
            </a:r>
            <a:r>
              <a:rPr lang="en-US" altLang="ko-KR" dirty="0"/>
              <a:t>data </a:t>
            </a:r>
            <a:r>
              <a:rPr lang="ko-KR" altLang="en-US" dirty="0"/>
              <a:t>변수까지는 이동할 수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556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pp=(short</a:t>
            </a:r>
            <a:r>
              <a:rPr lang="ko-KR" altLang="en-US" dirty="0"/>
              <a:t> </a:t>
            </a:r>
            <a:r>
              <a:rPr lang="en-US" altLang="ko-KR" dirty="0"/>
              <a:t>**)malloc(4);</a:t>
            </a:r>
            <a:r>
              <a:rPr lang="ko-KR" altLang="en-US" dirty="0"/>
              <a:t> </a:t>
            </a:r>
            <a:r>
              <a:rPr lang="en-US" altLang="ko-KR" dirty="0"/>
              <a:t>-&gt; pp</a:t>
            </a:r>
            <a:r>
              <a:rPr lang="ko-KR" altLang="en-US" dirty="0"/>
              <a:t>는 </a:t>
            </a:r>
            <a:r>
              <a:rPr lang="en-US" altLang="ko-KR" dirty="0"/>
              <a:t>malloc(4)</a:t>
            </a:r>
            <a:r>
              <a:rPr lang="ko-KR" altLang="en-US" dirty="0"/>
              <a:t>로 만들어진 </a:t>
            </a:r>
            <a:r>
              <a:rPr lang="en-US" altLang="ko-KR" dirty="0"/>
              <a:t>4</a:t>
            </a:r>
            <a:r>
              <a:rPr lang="ko-KR" altLang="en-US" dirty="0"/>
              <a:t>바이트 메모리를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12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(short</a:t>
            </a:r>
            <a:r>
              <a:rPr lang="ko-KR" altLang="en-US" dirty="0"/>
              <a:t> </a:t>
            </a:r>
            <a:r>
              <a:rPr lang="en-US" altLang="ko-KR" dirty="0"/>
              <a:t>**)malloc(</a:t>
            </a:r>
            <a:r>
              <a:rPr lang="en-US" altLang="ko-KR" dirty="0" err="1"/>
              <a:t>sizeof</a:t>
            </a:r>
            <a:r>
              <a:rPr lang="en-US" altLang="ko-KR" dirty="0"/>
              <a:t>(short*)); 4</a:t>
            </a:r>
            <a:r>
              <a:rPr lang="ko-KR" altLang="en-US" dirty="0"/>
              <a:t>바이트메모리</a:t>
            </a:r>
            <a:endParaRPr lang="en-US" altLang="ko-KR" dirty="0"/>
          </a:p>
          <a:p>
            <a:r>
              <a:rPr lang="en-US" altLang="ko-KR" dirty="0"/>
              <a:t>*pp = (short *)malloc(</a:t>
            </a:r>
            <a:r>
              <a:rPr lang="en-US" altLang="ko-KR" dirty="0" err="1"/>
              <a:t>sizeof</a:t>
            </a:r>
            <a:r>
              <a:rPr lang="en-US" altLang="ko-KR" dirty="0"/>
              <a:t>(short)); 2</a:t>
            </a:r>
            <a:r>
              <a:rPr lang="ko-KR" altLang="en-US" dirty="0"/>
              <a:t>바이트 메모리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023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p</a:t>
            </a:r>
            <a:r>
              <a:rPr lang="ko-KR" altLang="en-US" dirty="0"/>
              <a:t>에는 실제 메모리가 </a:t>
            </a:r>
            <a:r>
              <a:rPr lang="ko-KR" altLang="en-US" dirty="0" err="1"/>
              <a:t>들어간적이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초기화되지 않은 </a:t>
            </a:r>
            <a:r>
              <a:rPr lang="ko-KR" altLang="en-US" dirty="0" err="1"/>
              <a:t>쓰레기값만</a:t>
            </a:r>
            <a:r>
              <a:rPr lang="ko-KR" altLang="en-US" dirty="0"/>
              <a:t> 들어있음</a:t>
            </a:r>
            <a:endParaRPr lang="en-US" altLang="ko-KR" dirty="0"/>
          </a:p>
          <a:p>
            <a:r>
              <a:rPr lang="en-US" altLang="ko-KR" dirty="0"/>
              <a:t>*p = 5; -&gt; </a:t>
            </a:r>
            <a:r>
              <a:rPr lang="ko-KR" altLang="en-US" dirty="0"/>
              <a:t>유효하지 않은 주소로 이동해서 값 </a:t>
            </a:r>
            <a:r>
              <a:rPr lang="en-US" altLang="ko-KR" dirty="0"/>
              <a:t>5</a:t>
            </a:r>
            <a:r>
              <a:rPr lang="ko-KR" altLang="en-US" dirty="0"/>
              <a:t>를 대입하기 때문에 문제가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85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차원 포인터 변수이기 때문에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변수의 주소 값을 전달 받는 변수  </a:t>
            </a:r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차원 포인터로 선언 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427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27-Jul-17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27-Jul-17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850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함수의 매개변수</a:t>
            </a:r>
            <a:endParaRPr lang="en-US" altLang="ko-KR" dirty="0"/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AF0A4E1-9772-4D60-A39E-41E69D3D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04" y="1818527"/>
            <a:ext cx="3219310" cy="4020496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50752ED-842B-44B3-9563-15C9F618E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9" y="2195010"/>
            <a:ext cx="457263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9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함수의 매개변수</a:t>
            </a:r>
            <a:endParaRPr lang="en-US" altLang="ko-KR" dirty="0"/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C6FE822-834E-4251-BFEF-5D9C48CC3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03" y="1631590"/>
            <a:ext cx="3848560" cy="46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7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EBDFF2-0767-47B1-9E18-C5E2C4D1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56483"/>
              </p:ext>
            </p:extLst>
          </p:nvPr>
        </p:nvGraphicFramePr>
        <p:xfrm>
          <a:off x="6993491" y="1055296"/>
          <a:ext cx="3925748" cy="2629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437">
                  <a:extLst>
                    <a:ext uri="{9D8B030D-6E8A-4147-A177-3AD203B41FA5}">
                      <a16:colId xmlns:a16="http://schemas.microsoft.com/office/drawing/2014/main" val="1195237112"/>
                    </a:ext>
                  </a:extLst>
                </a:gridCol>
                <a:gridCol w="981437">
                  <a:extLst>
                    <a:ext uri="{9D8B030D-6E8A-4147-A177-3AD203B41FA5}">
                      <a16:colId xmlns:a16="http://schemas.microsoft.com/office/drawing/2014/main" val="1110267175"/>
                    </a:ext>
                  </a:extLst>
                </a:gridCol>
                <a:gridCol w="981437">
                  <a:extLst>
                    <a:ext uri="{9D8B030D-6E8A-4147-A177-3AD203B41FA5}">
                      <a16:colId xmlns:a16="http://schemas.microsoft.com/office/drawing/2014/main" val="3702507264"/>
                    </a:ext>
                  </a:extLst>
                </a:gridCol>
                <a:gridCol w="981437">
                  <a:extLst>
                    <a:ext uri="{9D8B030D-6E8A-4147-A177-3AD203B41FA5}">
                      <a16:colId xmlns:a16="http://schemas.microsoft.com/office/drawing/2014/main" val="484983315"/>
                    </a:ext>
                  </a:extLst>
                </a:gridCol>
              </a:tblGrid>
              <a:tr h="8764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328897"/>
                  </a:ext>
                </a:extLst>
              </a:tr>
              <a:tr h="8764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563765"/>
                  </a:ext>
                </a:extLst>
              </a:tr>
              <a:tr h="8764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829719"/>
                  </a:ext>
                </a:extLst>
              </a:tr>
            </a:tbl>
          </a:graphicData>
        </a:graphic>
      </p:graphicFrame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934B6CB0-92DF-4243-BCD2-3C399D36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678" y="1124155"/>
            <a:ext cx="723544" cy="723544"/>
          </a:xfrm>
          <a:prstGeom prst="rect">
            <a:avLst/>
          </a:prstGeom>
        </p:spPr>
      </p:pic>
      <p:pic>
        <p:nvPicPr>
          <p:cNvPr id="10" name="그래픽 9" descr="남자">
            <a:extLst>
              <a:ext uri="{FF2B5EF4-FFF2-40B4-BE49-F238E27FC236}">
                <a16:creationId xmlns:a16="http://schemas.microsoft.com/office/drawing/2014/main" id="{1B230308-87E2-4416-8B26-F80B16517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7213" y="1124155"/>
            <a:ext cx="723544" cy="723544"/>
          </a:xfrm>
          <a:prstGeom prst="rect">
            <a:avLst/>
          </a:prstGeom>
        </p:spPr>
      </p:pic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CAB56483-5BEE-4847-8F34-B8CD65089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7877" y="1124155"/>
            <a:ext cx="723544" cy="723544"/>
          </a:xfrm>
          <a:prstGeom prst="rect">
            <a:avLst/>
          </a:prstGeom>
        </p:spPr>
      </p:pic>
      <p:pic>
        <p:nvPicPr>
          <p:cNvPr id="12" name="그래픽 11" descr="남자">
            <a:extLst>
              <a:ext uri="{FF2B5EF4-FFF2-40B4-BE49-F238E27FC236}">
                <a16:creationId xmlns:a16="http://schemas.microsoft.com/office/drawing/2014/main" id="{61020469-582D-41F0-9BA5-872D4B8EB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8541" y="1124155"/>
            <a:ext cx="723544" cy="723544"/>
          </a:xfrm>
          <a:prstGeom prst="rect">
            <a:avLst/>
          </a:prstGeom>
        </p:spPr>
      </p:pic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id="{615BE26B-D3B8-4638-8438-C2FD537ED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678" y="2042684"/>
            <a:ext cx="723544" cy="723544"/>
          </a:xfrm>
          <a:prstGeom prst="rect">
            <a:avLst/>
          </a:prstGeom>
        </p:spPr>
      </p:pic>
      <p:pic>
        <p:nvPicPr>
          <p:cNvPr id="14" name="그래픽 13" descr="남자">
            <a:extLst>
              <a:ext uri="{FF2B5EF4-FFF2-40B4-BE49-F238E27FC236}">
                <a16:creationId xmlns:a16="http://schemas.microsoft.com/office/drawing/2014/main" id="{C9FFE422-47E4-495E-9D3E-87081F6AB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7213" y="2042684"/>
            <a:ext cx="723544" cy="723544"/>
          </a:xfrm>
          <a:prstGeom prst="rect">
            <a:avLst/>
          </a:prstGeom>
        </p:spPr>
      </p:pic>
      <p:pic>
        <p:nvPicPr>
          <p:cNvPr id="17" name="그래픽 16" descr="남자">
            <a:extLst>
              <a:ext uri="{FF2B5EF4-FFF2-40B4-BE49-F238E27FC236}">
                <a16:creationId xmlns:a16="http://schemas.microsoft.com/office/drawing/2014/main" id="{27E708F8-71EF-4828-853D-9F017E643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678" y="2863720"/>
            <a:ext cx="723544" cy="723544"/>
          </a:xfrm>
          <a:prstGeom prst="rect">
            <a:avLst/>
          </a:prstGeom>
        </p:spPr>
      </p:pic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54B7E533-20F7-4279-8247-F0215BE45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7213" y="2863720"/>
            <a:ext cx="723544" cy="723544"/>
          </a:xfrm>
          <a:prstGeom prst="rect">
            <a:avLst/>
          </a:prstGeom>
        </p:spPr>
      </p:pic>
      <p:pic>
        <p:nvPicPr>
          <p:cNvPr id="19" name="그래픽 18" descr="남자">
            <a:extLst>
              <a:ext uri="{FF2B5EF4-FFF2-40B4-BE49-F238E27FC236}">
                <a16:creationId xmlns:a16="http://schemas.microsoft.com/office/drawing/2014/main" id="{B0CE7B81-2050-4C77-B5FE-8EFD3F2A4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7877" y="2863720"/>
            <a:ext cx="723544" cy="7235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07C067-F8E0-4A57-B3E7-9FF15C053328}"/>
              </a:ext>
            </a:extLst>
          </p:cNvPr>
          <p:cNvSpPr txBox="1"/>
          <p:nvPr/>
        </p:nvSpPr>
        <p:spPr>
          <a:xfrm>
            <a:off x="6197391" y="131665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7831E-560B-421D-8692-E5C3AE0B3B32}"/>
              </a:ext>
            </a:extLst>
          </p:cNvPr>
          <p:cNvSpPr txBox="1"/>
          <p:nvPr/>
        </p:nvSpPr>
        <p:spPr>
          <a:xfrm>
            <a:off x="6195892" y="305621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B4FDD3-2F44-474D-AB0E-11C12797AFE4}"/>
              </a:ext>
            </a:extLst>
          </p:cNvPr>
          <p:cNvSpPr txBox="1"/>
          <p:nvPr/>
        </p:nvSpPr>
        <p:spPr>
          <a:xfrm>
            <a:off x="6236518" y="220074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43D14-59CE-4064-BA89-49DBA64A6157}"/>
              </a:ext>
            </a:extLst>
          </p:cNvPr>
          <p:cNvSpPr txBox="1"/>
          <p:nvPr/>
        </p:nvSpPr>
        <p:spPr>
          <a:xfrm>
            <a:off x="1205793" y="2115238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이용한 프로그램 만들기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A67CE-CBEA-4A72-9F3A-33A461F03B44}"/>
              </a:ext>
            </a:extLst>
          </p:cNvPr>
          <p:cNvSpPr txBox="1"/>
          <p:nvPr/>
        </p:nvSpPr>
        <p:spPr>
          <a:xfrm>
            <a:off x="1582626" y="2883240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명인 회사의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 테스트 결과를 저장하는 프로그램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A007B71-8BB9-4308-8EAE-F060476C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12966"/>
              </p:ext>
            </p:extLst>
          </p:nvPr>
        </p:nvGraphicFramePr>
        <p:xfrm>
          <a:off x="3728654" y="4548453"/>
          <a:ext cx="4709978" cy="369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6427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64754805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30566309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85958618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988943860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55931095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413843420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22746933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942733262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824083110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902452143"/>
                    </a:ext>
                  </a:extLst>
                </a:gridCol>
              </a:tblGrid>
              <a:tr h="3698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555B0A1-62C2-4873-8991-19C3EDF6C7AD}"/>
              </a:ext>
            </a:extLst>
          </p:cNvPr>
          <p:cNvSpPr txBox="1"/>
          <p:nvPr/>
        </p:nvSpPr>
        <p:spPr>
          <a:xfrm>
            <a:off x="4313268" y="5354766"/>
            <a:ext cx="95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count[0]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FE1462FC-7399-4BDB-BAD7-5016477BCF58}"/>
              </a:ext>
            </a:extLst>
          </p:cNvPr>
          <p:cNvSpPr/>
          <p:nvPr/>
        </p:nvSpPr>
        <p:spPr>
          <a:xfrm rot="10582673">
            <a:off x="4080921" y="4553060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FE925427-3492-4579-8ECD-803B6347433A}"/>
              </a:ext>
            </a:extLst>
          </p:cNvPr>
          <p:cNvSpPr/>
          <p:nvPr/>
        </p:nvSpPr>
        <p:spPr>
          <a:xfrm rot="10582673">
            <a:off x="5434962" y="4553060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7903DF06-D28F-41CB-90E0-115EBCE3E623}"/>
              </a:ext>
            </a:extLst>
          </p:cNvPr>
          <p:cNvSpPr/>
          <p:nvPr/>
        </p:nvSpPr>
        <p:spPr>
          <a:xfrm rot="10582673">
            <a:off x="6789002" y="4553061"/>
            <a:ext cx="1287712" cy="842090"/>
          </a:xfrm>
          <a:prstGeom prst="arc">
            <a:avLst>
              <a:gd name="adj1" fmla="val 10836032"/>
              <a:gd name="adj2" fmla="val 3522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47B54C-04A4-45AD-9F62-586EFF1745FE}"/>
              </a:ext>
            </a:extLst>
          </p:cNvPr>
          <p:cNvSpPr txBox="1"/>
          <p:nvPr/>
        </p:nvSpPr>
        <p:spPr>
          <a:xfrm>
            <a:off x="7012586" y="5354766"/>
            <a:ext cx="95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count[0]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03A8F8-C79E-4208-BB7D-8A7B3A51D1CD}"/>
              </a:ext>
            </a:extLst>
          </p:cNvPr>
          <p:cNvSpPr txBox="1"/>
          <p:nvPr/>
        </p:nvSpPr>
        <p:spPr>
          <a:xfrm>
            <a:off x="5661002" y="5354766"/>
            <a:ext cx="95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count[1]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219960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35685E-A0F2-407F-8564-91F4AB61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05" y="1934468"/>
            <a:ext cx="5334000" cy="3238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A7E0F8-B151-4D6A-A709-C254248F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57" y="2234505"/>
            <a:ext cx="5229225" cy="2638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5C74FA-A513-4EDE-B03B-D07BFD67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5" y="2151753"/>
            <a:ext cx="164782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DAEEBE-166D-432B-A38D-90EFAEB7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8" y="1801117"/>
            <a:ext cx="3449896" cy="41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2D572-BDFD-4FFF-9708-9F50AED319DF}"/>
              </a:ext>
            </a:extLst>
          </p:cNvPr>
          <p:cNvSpPr txBox="1"/>
          <p:nvPr/>
        </p:nvSpPr>
        <p:spPr>
          <a:xfrm>
            <a:off x="1245140" y="1631590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배열로 연령별 윗몸 일으키기 횟수 관리하기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798660-BD44-499A-8142-BAEEB099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40" y="1970144"/>
            <a:ext cx="5286375" cy="424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25297B-637A-4697-A09A-F6B4C3440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20" y="1970144"/>
            <a:ext cx="5210175" cy="2466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95A65B-3037-4CF4-860B-402CB46A8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40" y="2175754"/>
            <a:ext cx="164782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48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2D572-BDFD-4FFF-9708-9F50AED319DF}"/>
              </a:ext>
            </a:extLst>
          </p:cNvPr>
          <p:cNvSpPr txBox="1"/>
          <p:nvPr/>
        </p:nvSpPr>
        <p:spPr>
          <a:xfrm>
            <a:off x="1245140" y="1631590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배열로 연령별 윗몸 일으키기 횟수 관리하기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D99E55-3CA4-4B8E-A0A8-2389CFE1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20" y="2092122"/>
            <a:ext cx="3162300" cy="429577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0460B41-F17C-4F16-83C1-A6FBF4CB0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6457"/>
              </p:ext>
            </p:extLst>
          </p:nvPr>
        </p:nvGraphicFramePr>
        <p:xfrm>
          <a:off x="5496467" y="3134034"/>
          <a:ext cx="3562912" cy="4686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5364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264754805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2305663091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3859586187"/>
                    </a:ext>
                  </a:extLst>
                </a:gridCol>
                <a:gridCol w="445364">
                  <a:extLst>
                    <a:ext uri="{9D8B030D-6E8A-4147-A177-3AD203B41FA5}">
                      <a16:colId xmlns:a16="http://schemas.microsoft.com/office/drawing/2014/main" val="1988943860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p[0]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p[1]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p[2]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...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FFBB42F-52F2-4111-B545-96ACFBD7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27648"/>
              </p:ext>
            </p:extLst>
          </p:nvPr>
        </p:nvGraphicFramePr>
        <p:xfrm>
          <a:off x="5496467" y="4240009"/>
          <a:ext cx="3700697" cy="369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6427">
                  <a:extLst>
                    <a:ext uri="{9D8B030D-6E8A-4147-A177-3AD203B41FA5}">
                      <a16:colId xmlns:a16="http://schemas.microsoft.com/office/drawing/2014/main" val="4249137768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078049816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55906024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68304147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64754805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2305663091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385958618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988943860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559310959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4138434207"/>
                    </a:ext>
                  </a:extLst>
                </a:gridCol>
                <a:gridCol w="336427">
                  <a:extLst>
                    <a:ext uri="{9D8B030D-6E8A-4147-A177-3AD203B41FA5}">
                      <a16:colId xmlns:a16="http://schemas.microsoft.com/office/drawing/2014/main" val="1227469331"/>
                    </a:ext>
                  </a:extLst>
                </a:gridCol>
              </a:tblGrid>
              <a:tr h="3698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5165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B4FE4D-6C38-4CBE-B6DF-D82DDEE460D6}"/>
              </a:ext>
            </a:extLst>
          </p:cNvPr>
          <p:cNvCxnSpPr>
            <a:cxnSpLocks/>
          </p:cNvCxnSpPr>
          <p:nvPr/>
        </p:nvCxnSpPr>
        <p:spPr>
          <a:xfrm flipH="1">
            <a:off x="5826868" y="3612799"/>
            <a:ext cx="344621" cy="627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0D917D-4B2D-4F9F-ADF0-A94FA920F9DD}"/>
              </a:ext>
            </a:extLst>
          </p:cNvPr>
          <p:cNvCxnSpPr>
            <a:cxnSpLocks/>
          </p:cNvCxnSpPr>
          <p:nvPr/>
        </p:nvCxnSpPr>
        <p:spPr>
          <a:xfrm>
            <a:off x="6624536" y="3612448"/>
            <a:ext cx="544749" cy="627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1A6C5-D6AF-476B-AFF7-E8A2CD9289A1}"/>
              </a:ext>
            </a:extLst>
          </p:cNvPr>
          <p:cNvCxnSpPr>
            <a:cxnSpLocks/>
          </p:cNvCxnSpPr>
          <p:nvPr/>
        </p:nvCxnSpPr>
        <p:spPr>
          <a:xfrm>
            <a:off x="7040524" y="3612448"/>
            <a:ext cx="826265" cy="627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DAE980-DCCF-4EA6-9146-F81D26D3C2FC}"/>
              </a:ext>
            </a:extLst>
          </p:cNvPr>
          <p:cNvSpPr txBox="1"/>
          <p:nvPr/>
        </p:nvSpPr>
        <p:spPr>
          <a:xfrm>
            <a:off x="6171489" y="462944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5623B-5D2F-49CE-B6B2-6F69B2F9B291}"/>
              </a:ext>
            </a:extLst>
          </p:cNvPr>
          <p:cNvSpPr txBox="1"/>
          <p:nvPr/>
        </p:nvSpPr>
        <p:spPr>
          <a:xfrm>
            <a:off x="7249312" y="462944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DF904-1EC4-4DAE-9EDE-F20588F8E58B}"/>
              </a:ext>
            </a:extLst>
          </p:cNvPr>
          <p:cNvSpPr txBox="1"/>
          <p:nvPr/>
        </p:nvSpPr>
        <p:spPr>
          <a:xfrm>
            <a:off x="8124801" y="462944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154098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2D572-BDFD-4FFF-9708-9F50AED319DF}"/>
              </a:ext>
            </a:extLst>
          </p:cNvPr>
          <p:cNvSpPr txBox="1"/>
          <p:nvPr/>
        </p:nvSpPr>
        <p:spPr>
          <a:xfrm>
            <a:off x="1245140" y="1631590"/>
            <a:ext cx="504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포인터로 연령별 윗몸 일으키기 횟수 관리하기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47F73-0B13-40D0-A94F-7870E9FB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23" y="2040187"/>
            <a:ext cx="5772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포인터와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2D572-BDFD-4FFF-9708-9F50AED319DF}"/>
              </a:ext>
            </a:extLst>
          </p:cNvPr>
          <p:cNvSpPr txBox="1"/>
          <p:nvPr/>
        </p:nvSpPr>
        <p:spPr>
          <a:xfrm>
            <a:off x="1245140" y="1631590"/>
            <a:ext cx="504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포인터로 연령별 윗몸 일으키기 횟수 관리하기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4C05A5-53CA-41C8-B911-E3FFF2CC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40" y="2352979"/>
            <a:ext cx="5753100" cy="2638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ECC0D7-C8D5-434F-9C06-67B120AA3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85" y="1233791"/>
            <a:ext cx="358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2443" y="63012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4185527" y="3208300"/>
            <a:ext cx="1002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 포인터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34994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다차원 포인터란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37E84-C57B-4943-8715-EDB232923ABD}"/>
              </a:ext>
            </a:extLst>
          </p:cNvPr>
          <p:cNvSpPr txBox="1"/>
          <p:nvPr/>
        </p:nvSpPr>
        <p:spPr>
          <a:xfrm>
            <a:off x="1575303" y="2453489"/>
            <a:ext cx="215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 포인터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73B1C-59AF-4671-862B-E2486395064C}"/>
              </a:ext>
            </a:extLst>
          </p:cNvPr>
          <p:cNvSpPr txBox="1"/>
          <p:nvPr/>
        </p:nvSpPr>
        <p:spPr>
          <a:xfrm>
            <a:off x="2245259" y="3141552"/>
            <a:ext cx="3709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두 번 이상 사용해서 선언한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포인터＇라고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9E43-3894-4AB1-9052-1CAF859EEF00}"/>
              </a:ext>
            </a:extLst>
          </p:cNvPr>
          <p:cNvSpPr txBox="1"/>
          <p:nvPr/>
        </p:nvSpPr>
        <p:spPr>
          <a:xfrm>
            <a:off x="6545656" y="291515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친구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237D8-62AC-4833-A207-209DF321850E}"/>
              </a:ext>
            </a:extLst>
          </p:cNvPr>
          <p:cNvSpPr txBox="1"/>
          <p:nvPr/>
        </p:nvSpPr>
        <p:spPr>
          <a:xfrm>
            <a:off x="6790099" y="356148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BF209-B694-447A-8B43-47F4F7909799}"/>
              </a:ext>
            </a:extLst>
          </p:cNvPr>
          <p:cNvSpPr txBox="1"/>
          <p:nvPr/>
        </p:nvSpPr>
        <p:spPr>
          <a:xfrm>
            <a:off x="7764492" y="356148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2D43-9360-4334-AB3F-AA879BDDF4F6}"/>
              </a:ext>
            </a:extLst>
          </p:cNvPr>
          <p:cNvSpPr txBox="1"/>
          <p:nvPr/>
        </p:nvSpPr>
        <p:spPr>
          <a:xfrm>
            <a:off x="6545656" y="3918961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친구의 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C88D1-50A1-47AA-AB63-761F46BC3A42}"/>
              </a:ext>
            </a:extLst>
          </p:cNvPr>
          <p:cNvSpPr txBox="1"/>
          <p:nvPr/>
        </p:nvSpPr>
        <p:spPr>
          <a:xfrm>
            <a:off x="6790099" y="4414937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D8EEE-7507-4533-876F-A3A426647FF4}"/>
              </a:ext>
            </a:extLst>
          </p:cNvPr>
          <p:cNvSpPr txBox="1"/>
          <p:nvPr/>
        </p:nvSpPr>
        <p:spPr>
          <a:xfrm>
            <a:off x="7813663" y="4414937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FA6B4-BF08-4A06-A007-5312529BF53B}"/>
              </a:ext>
            </a:extLst>
          </p:cNvPr>
          <p:cNvSpPr txBox="1"/>
          <p:nvPr/>
        </p:nvSpPr>
        <p:spPr>
          <a:xfrm>
            <a:off x="9251655" y="4414937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 변수의 한계와 다차원 포인터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B864D-7F88-4F9C-9949-DB7AD1D3B95D}"/>
              </a:ext>
            </a:extLst>
          </p:cNvPr>
          <p:cNvSpPr txBox="1"/>
          <p:nvPr/>
        </p:nvSpPr>
        <p:spPr>
          <a:xfrm>
            <a:off x="1575304" y="2382879"/>
            <a:ext cx="444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변수도 주소를 저장할 수 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CB1DA-A87E-4820-82DC-5007F07CCCE7}"/>
              </a:ext>
            </a:extLst>
          </p:cNvPr>
          <p:cNvSpPr txBox="1"/>
          <p:nvPr/>
        </p:nvSpPr>
        <p:spPr>
          <a:xfrm>
            <a:off x="1575304" y="2782989"/>
            <a:ext cx="475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└저장된 주소로 이동하여 읽고 참조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24291-4B74-4EF6-A537-FD268AD43970}"/>
              </a:ext>
            </a:extLst>
          </p:cNvPr>
          <p:cNvSpPr txBox="1"/>
          <p:nvPr/>
        </p:nvSpPr>
        <p:spPr>
          <a:xfrm>
            <a:off x="2491441" y="3339385"/>
            <a:ext cx="27719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 data = 0;</a:t>
            </a:r>
          </a:p>
          <a:p>
            <a:pPr algn="l"/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my_ptr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)&amp;data;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my_ptr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3;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357865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B864D-7F88-4F9C-9949-DB7AD1D3B95D}"/>
              </a:ext>
            </a:extLst>
          </p:cNvPr>
          <p:cNvSpPr txBox="1"/>
          <p:nvPr/>
        </p:nvSpPr>
        <p:spPr>
          <a:xfrm>
            <a:off x="1575304" y="2382878"/>
            <a:ext cx="3811508" cy="40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포인터의 선언과 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B3CD1DD-7852-46AE-A690-5C31E5481A52}"/>
              </a:ext>
            </a:extLst>
          </p:cNvPr>
          <p:cNvSpPr/>
          <p:nvPr/>
        </p:nvSpPr>
        <p:spPr>
          <a:xfrm>
            <a:off x="5214795" y="3150453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[2</a:t>
            </a:r>
            <a:r>
              <a:rPr lang="ko-KR" altLang="en-US" dirty="0">
                <a:solidFill>
                  <a:schemeClr val="bg1"/>
                </a:solidFill>
              </a:rPr>
              <a:t>차원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1FF3A-9E43-420D-9A0F-1B4535044848}"/>
              </a:ext>
            </a:extLst>
          </p:cNvPr>
          <p:cNvSpPr txBox="1"/>
          <p:nvPr/>
        </p:nvSpPr>
        <p:spPr>
          <a:xfrm>
            <a:off x="1857415" y="3064576"/>
            <a:ext cx="257878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 **pp, *p, data=3;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p=&amp;data;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pp=&amp;p;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**pp=5;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D05AE1-D882-4BCE-B033-21A7EF168395}"/>
              </a:ext>
            </a:extLst>
          </p:cNvPr>
          <p:cNvSpPr/>
          <p:nvPr/>
        </p:nvSpPr>
        <p:spPr>
          <a:xfrm>
            <a:off x="7360466" y="3150453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[1</a:t>
            </a:r>
            <a:r>
              <a:rPr lang="ko-KR" altLang="en-US" dirty="0">
                <a:solidFill>
                  <a:schemeClr val="bg1"/>
                </a:solidFill>
              </a:rPr>
              <a:t>차원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4262B15-620A-428C-9359-2F3755AE5437}"/>
              </a:ext>
            </a:extLst>
          </p:cNvPr>
          <p:cNvSpPr/>
          <p:nvPr/>
        </p:nvSpPr>
        <p:spPr>
          <a:xfrm>
            <a:off x="9506137" y="3150453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[0</a:t>
            </a:r>
            <a:r>
              <a:rPr lang="ko-KR" altLang="en-US" dirty="0">
                <a:solidFill>
                  <a:schemeClr val="bg1"/>
                </a:solidFill>
              </a:rPr>
              <a:t>차원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D88A9766-AD83-4A60-A8DF-C856682EA73B}"/>
              </a:ext>
            </a:extLst>
          </p:cNvPr>
          <p:cNvSpPr/>
          <p:nvPr/>
        </p:nvSpPr>
        <p:spPr>
          <a:xfrm flipH="1" flipV="1">
            <a:off x="5828541" y="3848925"/>
            <a:ext cx="4377903" cy="1483056"/>
          </a:xfrm>
          <a:prstGeom prst="arc">
            <a:avLst>
              <a:gd name="adj1" fmla="val 1079054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1F0BDC-658D-4408-8A4D-A977775CDAF9}"/>
              </a:ext>
            </a:extLst>
          </p:cNvPr>
          <p:cNvSpPr txBox="1"/>
          <p:nvPr/>
        </p:nvSpPr>
        <p:spPr>
          <a:xfrm>
            <a:off x="7778139" y="5336334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**pp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66F76945-B173-4391-8FAD-A97436512123}"/>
              </a:ext>
            </a:extLst>
          </p:cNvPr>
          <p:cNvSpPr/>
          <p:nvPr/>
        </p:nvSpPr>
        <p:spPr>
          <a:xfrm flipH="1" flipV="1">
            <a:off x="6351255" y="3781334"/>
            <a:ext cx="1597688" cy="967142"/>
          </a:xfrm>
          <a:prstGeom prst="arc">
            <a:avLst>
              <a:gd name="adj1" fmla="val 1210805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361B8-F218-4BC0-A7D3-E98EAC187A1D}"/>
              </a:ext>
            </a:extLst>
          </p:cNvPr>
          <p:cNvSpPr txBox="1"/>
          <p:nvPr/>
        </p:nvSpPr>
        <p:spPr>
          <a:xfrm>
            <a:off x="6847772" y="473618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3ADC6562-CD73-476D-ADD5-B12EBFB238C1}"/>
              </a:ext>
            </a:extLst>
          </p:cNvPr>
          <p:cNvSpPr/>
          <p:nvPr/>
        </p:nvSpPr>
        <p:spPr>
          <a:xfrm flipH="1" flipV="1">
            <a:off x="8509083" y="3769042"/>
            <a:ext cx="1597688" cy="967142"/>
          </a:xfrm>
          <a:prstGeom prst="arc">
            <a:avLst>
              <a:gd name="adj1" fmla="val 1210805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26237-901D-4ADB-8E21-3E3E11C87BB5}"/>
              </a:ext>
            </a:extLst>
          </p:cNvPr>
          <p:cNvSpPr txBox="1"/>
          <p:nvPr/>
        </p:nvSpPr>
        <p:spPr>
          <a:xfrm>
            <a:off x="9048881" y="4695528"/>
            <a:ext cx="51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56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92FBAE-2365-4C64-A25A-E119BFEBC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32" y="2258420"/>
            <a:ext cx="5406271" cy="3431179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21959C6-48AF-48EC-ACB2-52FB23F19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67" y="2252899"/>
            <a:ext cx="4481476" cy="16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BF1D4-9E0B-4051-A8EA-0886513CA127}"/>
              </a:ext>
            </a:extLst>
          </p:cNvPr>
          <p:cNvSpPr txBox="1"/>
          <p:nvPr/>
        </p:nvSpPr>
        <p:spPr>
          <a:xfrm>
            <a:off x="1604755" y="2065633"/>
            <a:ext cx="444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 변수에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 변수의 주소를 저장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EB7947-F79B-419C-A8CD-2B45985887B5}"/>
              </a:ext>
            </a:extLst>
          </p:cNvPr>
          <p:cNvSpPr/>
          <p:nvPr/>
        </p:nvSpPr>
        <p:spPr>
          <a:xfrm>
            <a:off x="2989387" y="3329540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[1</a:t>
            </a:r>
            <a:r>
              <a:rPr lang="ko-KR" altLang="en-US" dirty="0">
                <a:solidFill>
                  <a:schemeClr val="bg1"/>
                </a:solidFill>
              </a:rPr>
              <a:t>차원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F389A3-945E-4485-B7C4-05890828ECDE}"/>
              </a:ext>
            </a:extLst>
          </p:cNvPr>
          <p:cNvSpPr/>
          <p:nvPr/>
        </p:nvSpPr>
        <p:spPr>
          <a:xfrm>
            <a:off x="5135058" y="3329540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[1</a:t>
            </a:r>
            <a:r>
              <a:rPr lang="ko-KR" altLang="en-US" dirty="0">
                <a:solidFill>
                  <a:schemeClr val="bg1"/>
                </a:solidFill>
              </a:rPr>
              <a:t>차원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FAAAC57-C730-44EE-BC78-1C27E524C342}"/>
              </a:ext>
            </a:extLst>
          </p:cNvPr>
          <p:cNvSpPr/>
          <p:nvPr/>
        </p:nvSpPr>
        <p:spPr>
          <a:xfrm>
            <a:off x="7280729" y="3329540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[0</a:t>
            </a:r>
            <a:r>
              <a:rPr lang="ko-KR" altLang="en-US" dirty="0">
                <a:solidFill>
                  <a:schemeClr val="bg1"/>
                </a:solidFill>
              </a:rPr>
              <a:t>차원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9A1B1D6-ECEE-4032-A50C-7618A09C1D91}"/>
              </a:ext>
            </a:extLst>
          </p:cNvPr>
          <p:cNvSpPr/>
          <p:nvPr/>
        </p:nvSpPr>
        <p:spPr>
          <a:xfrm flipH="1" flipV="1">
            <a:off x="3603133" y="4028012"/>
            <a:ext cx="4377903" cy="1483056"/>
          </a:xfrm>
          <a:prstGeom prst="arc">
            <a:avLst>
              <a:gd name="adj1" fmla="val 1079054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C61FE-3428-4A05-8D08-2A187D8CAFB1}"/>
              </a:ext>
            </a:extLst>
          </p:cNvPr>
          <p:cNvSpPr txBox="1"/>
          <p:nvPr/>
        </p:nvSpPr>
        <p:spPr>
          <a:xfrm>
            <a:off x="5545793" y="5201526"/>
            <a:ext cx="82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9366389C-9A42-4D18-AF5F-5B9FF4AAB3ED}"/>
              </a:ext>
            </a:extLst>
          </p:cNvPr>
          <p:cNvSpPr/>
          <p:nvPr/>
        </p:nvSpPr>
        <p:spPr>
          <a:xfrm flipH="1" flipV="1">
            <a:off x="4125847" y="3960421"/>
            <a:ext cx="1597688" cy="967142"/>
          </a:xfrm>
          <a:prstGeom prst="arc">
            <a:avLst>
              <a:gd name="adj1" fmla="val 1210805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B9EBF-D021-4484-950C-94715A0C2B2E}"/>
              </a:ext>
            </a:extLst>
          </p:cNvPr>
          <p:cNvSpPr txBox="1"/>
          <p:nvPr/>
        </p:nvSpPr>
        <p:spPr>
          <a:xfrm>
            <a:off x="4622364" y="4915271"/>
            <a:ext cx="38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*q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EE5437D-AAD1-4F3B-B6A7-32C9C6699850}"/>
              </a:ext>
            </a:extLst>
          </p:cNvPr>
          <p:cNvSpPr/>
          <p:nvPr/>
        </p:nvSpPr>
        <p:spPr>
          <a:xfrm flipH="1" flipV="1">
            <a:off x="6283675" y="3948129"/>
            <a:ext cx="1597688" cy="967142"/>
          </a:xfrm>
          <a:prstGeom prst="arc">
            <a:avLst>
              <a:gd name="adj1" fmla="val 1210805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690A2-A11C-49A3-B57C-8920823DA2E2}"/>
              </a:ext>
            </a:extLst>
          </p:cNvPr>
          <p:cNvSpPr txBox="1"/>
          <p:nvPr/>
        </p:nvSpPr>
        <p:spPr>
          <a:xfrm>
            <a:off x="6823473" y="4874615"/>
            <a:ext cx="51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6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포인터가 </a:t>
            </a:r>
            <a:r>
              <a:rPr lang="ko-KR" altLang="en-US" dirty="0" err="1"/>
              <a:t>가르키는</a:t>
            </a:r>
            <a:r>
              <a:rPr lang="ko-KR" altLang="en-US" dirty="0"/>
              <a:t> 대상을 동적으로 할당하기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DFF4C-99E2-45C7-A797-8322D19262AA}"/>
              </a:ext>
            </a:extLst>
          </p:cNvPr>
          <p:cNvSpPr txBox="1"/>
          <p:nvPr/>
        </p:nvSpPr>
        <p:spPr>
          <a:xfrm>
            <a:off x="2165887" y="2756104"/>
            <a:ext cx="6670416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 **pp,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3;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 = (short **)malloc(4);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*pp = &amp;data;     //data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주소 값을 두 번째 상자에 저장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**pp = 5;          //data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변수의 값이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35915-F91B-4307-8573-40FC7CA3531F}"/>
              </a:ext>
            </a:extLst>
          </p:cNvPr>
          <p:cNvSpPr txBox="1"/>
          <p:nvPr/>
        </p:nvSpPr>
        <p:spPr>
          <a:xfrm>
            <a:off x="2071170" y="2313541"/>
            <a:ext cx="4948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포인터의 주소 값을 저장한다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5D1BBB-B98D-4327-8BBA-3E822322F1AC}"/>
              </a:ext>
            </a:extLst>
          </p:cNvPr>
          <p:cNvSpPr/>
          <p:nvPr/>
        </p:nvSpPr>
        <p:spPr>
          <a:xfrm>
            <a:off x="3434290" y="406044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[300]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102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987666D-8EAC-4EF2-AA33-86D4C4C17212}"/>
              </a:ext>
            </a:extLst>
          </p:cNvPr>
          <p:cNvSpPr/>
          <p:nvPr/>
        </p:nvSpPr>
        <p:spPr>
          <a:xfrm>
            <a:off x="5579961" y="406044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[106]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300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EDDA21-FDFB-46EE-9212-0957ADE21331}"/>
              </a:ext>
            </a:extLst>
          </p:cNvPr>
          <p:cNvSpPr/>
          <p:nvPr/>
        </p:nvSpPr>
        <p:spPr>
          <a:xfrm>
            <a:off x="7725632" y="406044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106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6CCA54F7-3494-49AD-831B-1EBFB24DCE3E}"/>
              </a:ext>
            </a:extLst>
          </p:cNvPr>
          <p:cNvSpPr/>
          <p:nvPr/>
        </p:nvSpPr>
        <p:spPr>
          <a:xfrm flipH="1" flipV="1">
            <a:off x="4048036" y="4758914"/>
            <a:ext cx="4377903" cy="1483056"/>
          </a:xfrm>
          <a:prstGeom prst="arc">
            <a:avLst>
              <a:gd name="adj1" fmla="val 1079054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B54A2-B98A-4712-8233-42258D4460C6}"/>
              </a:ext>
            </a:extLst>
          </p:cNvPr>
          <p:cNvSpPr txBox="1"/>
          <p:nvPr/>
        </p:nvSpPr>
        <p:spPr>
          <a:xfrm>
            <a:off x="5997634" y="6246323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**pp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9A93CEE-8A64-4381-B1FC-5170F9202C13}"/>
              </a:ext>
            </a:extLst>
          </p:cNvPr>
          <p:cNvSpPr/>
          <p:nvPr/>
        </p:nvSpPr>
        <p:spPr>
          <a:xfrm flipH="1" flipV="1">
            <a:off x="4570750" y="4691323"/>
            <a:ext cx="1597688" cy="967142"/>
          </a:xfrm>
          <a:prstGeom prst="arc">
            <a:avLst>
              <a:gd name="adj1" fmla="val 1210805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10720-1CE0-4B50-BF74-8469A617AC18}"/>
              </a:ext>
            </a:extLst>
          </p:cNvPr>
          <p:cNvSpPr txBox="1"/>
          <p:nvPr/>
        </p:nvSpPr>
        <p:spPr>
          <a:xfrm>
            <a:off x="5067267" y="564617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11D0B0D6-49BD-40EE-A9F3-B7CBE59961DA}"/>
              </a:ext>
            </a:extLst>
          </p:cNvPr>
          <p:cNvSpPr/>
          <p:nvPr/>
        </p:nvSpPr>
        <p:spPr>
          <a:xfrm flipH="1" flipV="1">
            <a:off x="6728578" y="4679031"/>
            <a:ext cx="1597688" cy="967142"/>
          </a:xfrm>
          <a:prstGeom prst="arc">
            <a:avLst>
              <a:gd name="adj1" fmla="val 1210805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F3180-2EAF-4FA6-AE8C-B34AD91991F4}"/>
              </a:ext>
            </a:extLst>
          </p:cNvPr>
          <p:cNvSpPr txBox="1"/>
          <p:nvPr/>
        </p:nvSpPr>
        <p:spPr>
          <a:xfrm>
            <a:off x="7304898" y="5319774"/>
            <a:ext cx="51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32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다차원 포인터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60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포인터가 </a:t>
            </a:r>
            <a:r>
              <a:rPr lang="ko-KR" altLang="en-US" dirty="0" err="1"/>
              <a:t>가르키는</a:t>
            </a:r>
            <a:r>
              <a:rPr lang="ko-KR" altLang="en-US" dirty="0"/>
              <a:t> 대상을 동적으로 할당하기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682E22-D7F1-4C64-9AA9-087A8592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66" y="2063090"/>
            <a:ext cx="5368888" cy="3679270"/>
          </a:xfrm>
          <a:prstGeom prst="rect">
            <a:avLst/>
          </a:prstGeom>
        </p:spPr>
      </p:pic>
      <p:pic>
        <p:nvPicPr>
          <p:cNvPr id="12" name="그림 11" descr="스크린샷, 벽이(가) 표시된 사진&#10;&#10;높은 신뢰도로 생성된 설명">
            <a:extLst>
              <a:ext uri="{FF2B5EF4-FFF2-40B4-BE49-F238E27FC236}">
                <a16:creationId xmlns:a16="http://schemas.microsoft.com/office/drawing/2014/main" id="{02E995DE-C0C3-4020-BC97-29F602C98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4" y="2964120"/>
            <a:ext cx="4864786" cy="12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768</Words>
  <Application>Microsoft Office PowerPoint</Application>
  <PresentationFormat>와이드스크린</PresentationFormat>
  <Paragraphs>173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HY중고딕</vt:lpstr>
      <vt:lpstr>맑은 고딕</vt:lpstr>
      <vt:lpstr>한컴바탕</vt:lpstr>
      <vt:lpstr>Arial</vt:lpstr>
      <vt:lpstr>Corbel</vt:lpstr>
      <vt:lpstr>프로세스형 03 16x9</vt:lpstr>
      <vt:lpstr>Do it! C언어 입문</vt:lpstr>
      <vt:lpstr>PowerPoint 프레젠테이션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다차원 포인터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2017-07-27T08:46:16Z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