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E0AE48-66B8-4B6D-9B53-7F17720E3295}">
  <a:tblStyle styleId="{5BE0AE48-66B8-4B6D-9B53-7F17720E3295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41" autoAdjust="0"/>
  </p:normalViewPr>
  <p:slideViewPr>
    <p:cSldViewPr snapToGrid="0">
      <p:cViewPr varScale="1">
        <p:scale>
          <a:sx n="154" d="100"/>
          <a:sy n="154" d="100"/>
        </p:scale>
        <p:origin x="3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게임 설명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42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1. 장르 : 디펜스 게임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400">
                <a:solidFill>
                  <a:schemeClr val="dk1"/>
                </a:solidFill>
              </a:rPr>
              <a:t>플레이 화면은 좌우 스크롤이 존재하지 않으며, 보이는 화면이 맵 크기의 전부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400">
                <a:solidFill>
                  <a:schemeClr val="dk1"/>
                </a:solidFill>
              </a:rPr>
              <a:t>좌측이 아군의 거점과 아군이 생성되는 공간이며, 우측이 적군들이 생성되어 좌측으로 공격해오는 것을 제거하여 방어하면 된다.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2. 게임 핵심 조작 시스템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400">
                <a:solidFill>
                  <a:schemeClr val="dk1"/>
                </a:solidFill>
              </a:rPr>
              <a:t>합성 : 플레이 화면 하단에 강화 선택 시 첫번째 선택은 주력, 두번째 선택은 보조(주력 및 보조)를 조합하여 합성한 병력을 생성할 수 있음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400">
                <a:solidFill>
                  <a:schemeClr val="dk1"/>
                </a:solidFill>
              </a:rPr>
              <a:t>[주력] 또는 [주력 및 보조]를 합성없이 단일로 병력 생성이 가능함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400">
                <a:solidFill>
                  <a:schemeClr val="dk1"/>
                </a:solidFill>
              </a:rPr>
              <a:t>[주력] 또는 [주력 및 보조]을 먼저(첫번째) 선택 후 합성 시 [주력 및 보조] 또는 [보조]를 두번째로 선택하는 경우만 합성 가능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 sz="1400">
                <a:solidFill>
                  <a:schemeClr val="dk1"/>
                </a:solidFill>
              </a:rPr>
              <a:t>터치를 선택으로 표현함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3. 게임 진행 방식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ko" sz="1400">
                <a:solidFill>
                  <a:schemeClr val="dk1"/>
                </a:solidFill>
              </a:rPr>
              <a:t>적군은 각 웨이브 마다 5초 마다 5마리씩(근접 3마리, 원거리 2마리) 5단계로(5회) 생성되어 공격함 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ko" sz="1400">
                <a:solidFill>
                  <a:schemeClr val="dk1"/>
                </a:solidFill>
              </a:rPr>
              <a:t>5웨이브 마다 보스가 생성되며 5단계에 생성됨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거점 수치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42300" cy="389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수식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체력	</a:t>
            </a:r>
            <a:r>
              <a:rPr lang="ko" sz="1200" dirty="0" smtClean="0"/>
              <a:t>= </a:t>
            </a:r>
            <a:r>
              <a:rPr lang="ko" sz="1200" dirty="0"/>
              <a:t>레벨 * 100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비용	</a:t>
            </a:r>
            <a:r>
              <a:rPr lang="ko" sz="1200" dirty="0" smtClean="0"/>
              <a:t>= </a:t>
            </a:r>
            <a:r>
              <a:rPr lang="ko" sz="1200" dirty="0"/>
              <a:t>레벨 * 50</a:t>
            </a:r>
          </a:p>
        </p:txBody>
      </p:sp>
      <p:graphicFrame>
        <p:nvGraphicFramePr>
          <p:cNvPr id="156" name="Shape 156"/>
          <p:cNvGraphicFramePr/>
          <p:nvPr/>
        </p:nvGraphicFramePr>
        <p:xfrm>
          <a:off x="2870400" y="1152465"/>
          <a:ext cx="1231725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1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57" name="Shape 157"/>
          <p:cNvGraphicFramePr/>
          <p:nvPr/>
        </p:nvGraphicFramePr>
        <p:xfrm>
          <a:off x="4834311" y="1152465"/>
          <a:ext cx="1231725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1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58" name="Shape 158"/>
          <p:cNvGraphicFramePr/>
          <p:nvPr/>
        </p:nvGraphicFramePr>
        <p:xfrm>
          <a:off x="6794700" y="1152465"/>
          <a:ext cx="1231725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1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59" name="Shape 159"/>
          <p:cNvSpPr txBox="1"/>
          <p:nvPr/>
        </p:nvSpPr>
        <p:spPr>
          <a:xfrm>
            <a:off x="311700" y="2765775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적군의 기본 능력치 및 종류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86725" y="1832100"/>
            <a:ext cx="2062800" cy="13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이름	</a:t>
            </a:r>
            <a:r>
              <a:rPr lang="ko" sz="1000" dirty="0" smtClean="0"/>
              <a:t>: </a:t>
            </a:r>
            <a:r>
              <a:rPr lang="ko" sz="1000" dirty="0"/>
              <a:t>근거리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체력	</a:t>
            </a:r>
            <a:r>
              <a:rPr lang="ko" sz="1000" dirty="0" smtClean="0"/>
              <a:t>: </a:t>
            </a:r>
            <a:r>
              <a:rPr lang="ko" sz="1000" dirty="0"/>
              <a:t>75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공격력	</a:t>
            </a:r>
            <a:r>
              <a:rPr lang="ko" sz="1000" dirty="0" smtClean="0"/>
              <a:t>: </a:t>
            </a:r>
            <a:r>
              <a:rPr lang="ko" sz="1000" dirty="0"/>
              <a:t>8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공격속도	: 0.8s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이동속도	: 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공격사거리	: 1.4</a:t>
            </a:r>
          </a:p>
          <a:p>
            <a:pPr lvl="0">
              <a:spcBef>
                <a:spcPts val="0"/>
              </a:spcBef>
              <a:buNone/>
            </a:pPr>
            <a:r>
              <a:rPr lang="ko" sz="1000" dirty="0"/>
              <a:t>공격범위	: 1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골드	</a:t>
            </a:r>
            <a:r>
              <a:rPr lang="ko" sz="1000" dirty="0" smtClean="0"/>
              <a:t>: </a:t>
            </a:r>
            <a:r>
              <a:rPr lang="ko" sz="1000" dirty="0"/>
              <a:t>3</a:t>
            </a:r>
          </a:p>
        </p:txBody>
      </p:sp>
      <p:pic>
        <p:nvPicPr>
          <p:cNvPr id="166" name="Shape 166" descr="그림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25" y="1171850"/>
            <a:ext cx="660247" cy="66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 descr="그림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8625" y="1171850"/>
            <a:ext cx="660247" cy="66024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3178625" y="1832100"/>
            <a:ext cx="2062800" cy="13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이름	</a:t>
            </a:r>
            <a:r>
              <a:rPr lang="ko" sz="1000" dirty="0" smtClean="0"/>
              <a:t>: </a:t>
            </a:r>
            <a:r>
              <a:rPr lang="ko" sz="1000" dirty="0"/>
              <a:t>원거리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체력	</a:t>
            </a:r>
            <a:r>
              <a:rPr lang="ko" sz="1000" dirty="0" smtClean="0"/>
              <a:t>: </a:t>
            </a:r>
            <a:r>
              <a:rPr lang="ko" sz="1000" dirty="0"/>
              <a:t>45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공격력	</a:t>
            </a:r>
            <a:r>
              <a:rPr lang="ko" sz="1000" dirty="0" smtClean="0"/>
              <a:t>: </a:t>
            </a:r>
            <a:r>
              <a:rPr lang="ko" sz="1000" dirty="0"/>
              <a:t>6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공격속도	: 0.7s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이동속도	: 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공격사거리	: 4.0</a:t>
            </a:r>
          </a:p>
          <a:p>
            <a:pPr lvl="0">
              <a:spcBef>
                <a:spcPts val="0"/>
              </a:spcBef>
              <a:buNone/>
            </a:pPr>
            <a:r>
              <a:rPr lang="ko" sz="1000" dirty="0"/>
              <a:t>공격범위	: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골드	</a:t>
            </a:r>
            <a:r>
              <a:rPr lang="ko" sz="1000" dirty="0" smtClean="0">
                <a:solidFill>
                  <a:schemeClr val="dk1"/>
                </a:solidFill>
              </a:rPr>
              <a:t>: </a:t>
            </a:r>
            <a:r>
              <a:rPr lang="ko" sz="1000" dirty="0">
                <a:solidFill>
                  <a:schemeClr val="dk1"/>
                </a:solidFill>
              </a:rPr>
              <a:t>5</a:t>
            </a:r>
          </a:p>
        </p:txBody>
      </p:sp>
      <p:pic>
        <p:nvPicPr>
          <p:cNvPr id="169" name="Shape 169" descr="그림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6727" y="1171850"/>
            <a:ext cx="660247" cy="66024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6046725" y="1832100"/>
            <a:ext cx="2646600" cy="13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이름	</a:t>
            </a:r>
            <a:r>
              <a:rPr lang="ko" sz="1000" dirty="0" smtClean="0"/>
              <a:t>: </a:t>
            </a:r>
            <a:r>
              <a:rPr lang="ko" sz="1000" dirty="0"/>
              <a:t>5의 배수 웨이브 보스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체력	</a:t>
            </a:r>
            <a:r>
              <a:rPr lang="ko" sz="1000" dirty="0" smtClean="0"/>
              <a:t>: </a:t>
            </a:r>
            <a:r>
              <a:rPr lang="ko" sz="1000" dirty="0"/>
              <a:t>500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공격력	</a:t>
            </a:r>
            <a:r>
              <a:rPr lang="ko" sz="1000" dirty="0" smtClean="0"/>
              <a:t>: </a:t>
            </a:r>
            <a:r>
              <a:rPr lang="ko" sz="1000" dirty="0"/>
              <a:t>30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공격속도	: 1.0s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이동속도	: 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공격사거리	: 1.0</a:t>
            </a:r>
          </a:p>
          <a:p>
            <a:pPr lvl="0">
              <a:spcBef>
                <a:spcPts val="0"/>
              </a:spcBef>
              <a:buNone/>
            </a:pPr>
            <a:r>
              <a:rPr lang="ko" sz="1000" dirty="0"/>
              <a:t>공격범위	: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골드	</a:t>
            </a:r>
            <a:r>
              <a:rPr lang="ko" sz="1000" dirty="0" smtClean="0">
                <a:solidFill>
                  <a:schemeClr val="dk1"/>
                </a:solidFill>
              </a:rPr>
              <a:t>: </a:t>
            </a:r>
            <a:r>
              <a:rPr lang="ko" sz="1000" dirty="0">
                <a:solidFill>
                  <a:schemeClr val="dk1"/>
                </a:solidFill>
              </a:rPr>
              <a:t>350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6046725" y="250175"/>
            <a:ext cx="2208300" cy="3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아이콘은 임시 아이콘임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11700" y="3238500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근거리 적군 수치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42300" cy="389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수식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체력	</a:t>
            </a:r>
            <a:r>
              <a:rPr lang="ko" sz="1200" dirty="0" smtClean="0"/>
              <a:t>= </a:t>
            </a:r>
            <a:r>
              <a:rPr lang="ko" sz="1200" dirty="0"/>
              <a:t>웨이브 * 75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공격력	= 웨이브 * 8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골드	</a:t>
            </a:r>
            <a:r>
              <a:rPr lang="ko" sz="1200" dirty="0" smtClean="0"/>
              <a:t>= </a:t>
            </a:r>
            <a:r>
              <a:rPr lang="ko" sz="1200" dirty="0"/>
              <a:t>웨이브 * 3</a:t>
            </a:r>
          </a:p>
        </p:txBody>
      </p:sp>
      <p:graphicFrame>
        <p:nvGraphicFramePr>
          <p:cNvPr id="180" name="Shape 180"/>
          <p:cNvGraphicFramePr/>
          <p:nvPr/>
        </p:nvGraphicFramePr>
        <p:xfrm>
          <a:off x="28704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웨이브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골드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81" name="Shape 181"/>
          <p:cNvGraphicFramePr/>
          <p:nvPr/>
        </p:nvGraphicFramePr>
        <p:xfrm>
          <a:off x="4834311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웨이브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골드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82" name="Shape 182"/>
          <p:cNvGraphicFramePr/>
          <p:nvPr/>
        </p:nvGraphicFramePr>
        <p:xfrm>
          <a:off x="67947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웨이브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골드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83" name="Shape 183"/>
          <p:cNvSpPr txBox="1"/>
          <p:nvPr/>
        </p:nvSpPr>
        <p:spPr>
          <a:xfrm>
            <a:off x="311700" y="2765775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원거리 적군 수치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42300" cy="389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수식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체력	</a:t>
            </a:r>
            <a:r>
              <a:rPr lang="ko" sz="1200" dirty="0" smtClean="0"/>
              <a:t>= </a:t>
            </a:r>
            <a:r>
              <a:rPr lang="ko" sz="1200" dirty="0"/>
              <a:t>웨이브 * 45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공격력	= 웨이브 * 6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골드	</a:t>
            </a:r>
            <a:r>
              <a:rPr lang="ko" sz="1200" dirty="0" smtClean="0"/>
              <a:t>= </a:t>
            </a:r>
            <a:r>
              <a:rPr lang="ko" sz="1200" dirty="0"/>
              <a:t>웨이브 * 5</a:t>
            </a:r>
          </a:p>
        </p:txBody>
      </p:sp>
      <p:graphicFrame>
        <p:nvGraphicFramePr>
          <p:cNvPr id="190" name="Shape 190"/>
          <p:cNvGraphicFramePr/>
          <p:nvPr/>
        </p:nvGraphicFramePr>
        <p:xfrm>
          <a:off x="28704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웨이브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골드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495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585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91" name="Shape 191"/>
          <p:cNvGraphicFramePr/>
          <p:nvPr/>
        </p:nvGraphicFramePr>
        <p:xfrm>
          <a:off x="4834311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웨이브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골드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765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855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945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1035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92" name="Shape 192"/>
          <p:cNvGraphicFramePr/>
          <p:nvPr/>
        </p:nvGraphicFramePr>
        <p:xfrm>
          <a:off x="67947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웨이브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골드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1305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1395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1485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1665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1755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93" name="Shape 193"/>
          <p:cNvSpPr txBox="1"/>
          <p:nvPr/>
        </p:nvSpPr>
        <p:spPr>
          <a:xfrm>
            <a:off x="311700" y="2765775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5의 배수 웨이브 적군 보스 수치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42300" cy="389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수식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체력	</a:t>
            </a:r>
            <a:r>
              <a:rPr lang="ko" sz="1200" dirty="0" smtClean="0"/>
              <a:t>= </a:t>
            </a:r>
            <a:r>
              <a:rPr lang="ko" sz="1200" dirty="0"/>
              <a:t>(웨이브 / 5) * 500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공격력	= (웨이브 / 5) * 30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골드	</a:t>
            </a:r>
            <a:r>
              <a:rPr lang="ko" sz="1200" dirty="0" smtClean="0"/>
              <a:t>= </a:t>
            </a:r>
            <a:r>
              <a:rPr lang="ko" sz="1200" dirty="0"/>
              <a:t>(웨이브 / 5) * 350</a:t>
            </a:r>
          </a:p>
        </p:txBody>
      </p:sp>
      <p:graphicFrame>
        <p:nvGraphicFramePr>
          <p:cNvPr id="200" name="Shape 200"/>
          <p:cNvGraphicFramePr/>
          <p:nvPr/>
        </p:nvGraphicFramePr>
        <p:xfrm>
          <a:off x="28704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웨이브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골드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01" name="Shape 201"/>
          <p:cNvGraphicFramePr/>
          <p:nvPr/>
        </p:nvGraphicFramePr>
        <p:xfrm>
          <a:off x="4834311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웨이브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골드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4900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5250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5600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5950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7350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7700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9100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02" name="Shape 202"/>
          <p:cNvGraphicFramePr/>
          <p:nvPr/>
        </p:nvGraphicFramePr>
        <p:xfrm>
          <a:off x="67947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웨이브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골드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9450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9800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10150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11200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11550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11900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12250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12600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12950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13300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13650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03" name="Shape 203"/>
          <p:cNvSpPr txBox="1"/>
          <p:nvPr/>
        </p:nvSpPr>
        <p:spPr>
          <a:xfrm>
            <a:off x="311700" y="2765775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28250" y="35300"/>
            <a:ext cx="1961400" cy="43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800">
                <a:solidFill>
                  <a:schemeClr val="dk1"/>
                </a:solidFill>
              </a:rPr>
              <a:t>플레이 화면 구성</a:t>
            </a:r>
          </a:p>
        </p:txBody>
      </p:sp>
      <p:pic>
        <p:nvPicPr>
          <p:cNvPr id="209" name="Shape 209" descr="asds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812" y="826459"/>
            <a:ext cx="6760375" cy="349057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>
            <a:off x="2812174" y="3528600"/>
            <a:ext cx="686400" cy="686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웨이브  시작</a:t>
            </a:r>
          </a:p>
        </p:txBody>
      </p:sp>
      <p:sp>
        <p:nvSpPr>
          <p:cNvPr id="211" name="Shape 211"/>
          <p:cNvSpPr/>
          <p:nvPr/>
        </p:nvSpPr>
        <p:spPr>
          <a:xfrm>
            <a:off x="3557224" y="3528600"/>
            <a:ext cx="686400" cy="686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이전 웨이브 플레이</a:t>
            </a:r>
          </a:p>
        </p:txBody>
      </p:sp>
      <p:sp>
        <p:nvSpPr>
          <p:cNvPr id="212" name="Shape 212"/>
          <p:cNvSpPr/>
          <p:nvPr/>
        </p:nvSpPr>
        <p:spPr>
          <a:xfrm>
            <a:off x="7401274" y="901125"/>
            <a:ext cx="489000" cy="33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설정</a:t>
            </a:r>
          </a:p>
        </p:txBody>
      </p:sp>
      <p:cxnSp>
        <p:nvCxnSpPr>
          <p:cNvPr id="213" name="Shape 213"/>
          <p:cNvCxnSpPr/>
          <p:nvPr/>
        </p:nvCxnSpPr>
        <p:spPr>
          <a:xfrm>
            <a:off x="1220600" y="1264350"/>
            <a:ext cx="6717000" cy="7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4" name="Shape 214"/>
          <p:cNvSpPr/>
          <p:nvPr/>
        </p:nvSpPr>
        <p:spPr>
          <a:xfrm>
            <a:off x="1253774" y="890307"/>
            <a:ext cx="3026700" cy="3336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rgbClr val="FFFFFF"/>
                </a:solidFill>
              </a:rPr>
              <a:t>거점  체력은 여기 표시 게이지 바로</a:t>
            </a:r>
          </a:p>
        </p:txBody>
      </p:sp>
      <p:sp>
        <p:nvSpPr>
          <p:cNvPr id="215" name="Shape 215"/>
          <p:cNvSpPr/>
          <p:nvPr/>
        </p:nvSpPr>
        <p:spPr>
          <a:xfrm>
            <a:off x="6082841" y="890307"/>
            <a:ext cx="1139399" cy="3336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웨이브 표시</a:t>
            </a:r>
          </a:p>
        </p:txBody>
      </p:sp>
      <p:sp>
        <p:nvSpPr>
          <p:cNvPr id="216" name="Shape 216"/>
          <p:cNvSpPr/>
          <p:nvPr/>
        </p:nvSpPr>
        <p:spPr>
          <a:xfrm>
            <a:off x="1270000" y="2783850"/>
            <a:ext cx="1715400" cy="474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4611962" y="890307"/>
            <a:ext cx="1139400" cy="333600"/>
          </a:xfrm>
          <a:prstGeom prst="rect">
            <a:avLst/>
          </a:prstGeom>
          <a:solidFill>
            <a:srgbClr val="FFFF00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보유 골드량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 descr="그림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350" y="41475"/>
            <a:ext cx="7569225" cy="504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0" y="0"/>
            <a:ext cx="1728600" cy="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800">
                <a:solidFill>
                  <a:schemeClr val="dk1"/>
                </a:solidFill>
              </a:rPr>
              <a:t>강화 화면 구성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Shape 228" descr="asds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037" y="375312"/>
            <a:ext cx="5855923" cy="30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 descr="1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0033" y="2710159"/>
            <a:ext cx="608888" cy="6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 descr="2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2703" y="2712292"/>
            <a:ext cx="608887" cy="60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 descr="33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4093" y="2712280"/>
            <a:ext cx="608888" cy="60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 descr="44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08644" y="2712289"/>
            <a:ext cx="608888" cy="60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 descr="55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56766" y="2710145"/>
            <a:ext cx="608888" cy="6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 descr="66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81319" y="2710137"/>
            <a:ext cx="608888" cy="6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 descr="77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05379" y="2712279"/>
            <a:ext cx="608887" cy="60889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1644025" y="3464275"/>
            <a:ext cx="4122600" cy="99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ko" sz="1100" b="1">
                <a:solidFill>
                  <a:srgbClr val="00B050"/>
                </a:solidFill>
              </a:rPr>
              <a:t>주력</a:t>
            </a:r>
            <a:r>
              <a:rPr lang="ko" sz="1100">
                <a:solidFill>
                  <a:schemeClr val="dk1"/>
                </a:solidFill>
              </a:rPr>
              <a:t>(첫번째)을 선택하면 초록색으로 표시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ko" sz="1100" b="1">
                <a:solidFill>
                  <a:srgbClr val="00B0F0"/>
                </a:solidFill>
              </a:rPr>
              <a:t>보조</a:t>
            </a:r>
            <a:r>
              <a:rPr lang="ko" sz="1100">
                <a:solidFill>
                  <a:schemeClr val="dk1"/>
                </a:solidFill>
              </a:rPr>
              <a:t>(두번째)를 선택하면 파란색으로 표시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주력을 선택 후 보조로 선택 할 수 없는 것은 회색으로 표시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100">
                <a:solidFill>
                  <a:schemeClr val="dk1"/>
                </a:solidFill>
              </a:rPr>
              <a:t>선택이 완료되면은 나머지는 회색으로 표시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58150" y="412775"/>
            <a:ext cx="1499400" cy="118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드래그 앤 드롭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200">
                <a:solidFill>
                  <a:schemeClr val="dk1"/>
                </a:solidFill>
              </a:rPr>
              <a:t>셀렉 앤 드롭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클래시 로얄 처럼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200">
                <a:solidFill>
                  <a:schemeClr val="dk1"/>
                </a:solidFill>
              </a:rPr>
              <a:t>유닛을 생성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0" y="0"/>
            <a:ext cx="2441100" cy="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800">
                <a:solidFill>
                  <a:schemeClr val="dk1"/>
                </a:solidFill>
              </a:rPr>
              <a:t>디펜스 시작 화면 구성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5750675" y="3464275"/>
            <a:ext cx="2740800" cy="99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아이콘은 랜덤에서 고정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100">
                <a:solidFill>
                  <a:schemeClr val="dk1"/>
                </a:solidFill>
              </a:rPr>
              <a:t>각 아이콘 마다 쿨타임을 설정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644025" y="4525250"/>
            <a:ext cx="6999000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! 아군 및 적군 캐릭터 머리 상단에 체력 게이지 바, 아군의 거점 하단에 체력 게이지 바가 존재하며 체력 수치에 따라 감소함을 표시</a:t>
            </a:r>
          </a:p>
        </p:txBody>
      </p:sp>
      <p:sp>
        <p:nvSpPr>
          <p:cNvPr id="241" name="Shape 241"/>
          <p:cNvSpPr/>
          <p:nvPr/>
        </p:nvSpPr>
        <p:spPr>
          <a:xfrm>
            <a:off x="6145909" y="2723042"/>
            <a:ext cx="583500" cy="5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 sz="1200"/>
              <a:t>선 택 취 소</a:t>
            </a:r>
          </a:p>
        </p:txBody>
      </p:sp>
      <p:sp>
        <p:nvSpPr>
          <p:cNvPr id="242" name="Shape 242"/>
          <p:cNvSpPr/>
          <p:nvPr/>
        </p:nvSpPr>
        <p:spPr>
          <a:xfrm>
            <a:off x="6771859" y="2719571"/>
            <a:ext cx="583500" cy="5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조 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152400" y="866333"/>
            <a:ext cx="651900" cy="4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800">
                <a:solidFill>
                  <a:schemeClr val="dk1"/>
                </a:solidFill>
              </a:rPr>
              <a:t>주력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00" y="1215033"/>
            <a:ext cx="12573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150" y="1215033"/>
            <a:ext cx="12573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6400" y="1215033"/>
            <a:ext cx="126682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3175" y="1215033"/>
            <a:ext cx="12573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191900" y="2902321"/>
            <a:ext cx="1459200" cy="4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800">
                <a:solidFill>
                  <a:schemeClr val="dk1"/>
                </a:solidFill>
              </a:rPr>
              <a:t>주력 및 보조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900" y="3314533"/>
            <a:ext cx="12573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69150" y="3314533"/>
            <a:ext cx="12573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43400" y="3314533"/>
            <a:ext cx="12573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4333175" y="2902333"/>
            <a:ext cx="651900" cy="4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800">
                <a:solidFill>
                  <a:schemeClr val="dk1"/>
                </a:solidFill>
              </a:rPr>
              <a:t>보조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52400" y="68275"/>
            <a:ext cx="8520600" cy="41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800"/>
              <a:t>아군 캐릭터 종류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152400" y="1193650"/>
            <a:ext cx="2062800" cy="153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dirty="0" smtClean="0"/>
              <a:t>이름</a:t>
            </a:r>
            <a:r>
              <a:rPr lang="ko" sz="1000" dirty="0"/>
              <a:t>	: 검</a:t>
            </a:r>
          </a:p>
          <a:p>
            <a:pPr lvl="0">
              <a:spcBef>
                <a:spcPts val="0"/>
              </a:spcBef>
              <a:buNone/>
            </a:pPr>
            <a:r>
              <a:rPr lang="ko" sz="1000" dirty="0"/>
              <a:t>체력	</a:t>
            </a:r>
            <a:r>
              <a:rPr lang="ko" sz="1000" dirty="0" smtClean="0"/>
              <a:t>: </a:t>
            </a:r>
            <a:r>
              <a:rPr lang="ko" sz="1000" dirty="0"/>
              <a:t>50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공격력	</a:t>
            </a:r>
            <a:r>
              <a:rPr lang="ko" sz="1000" dirty="0" smtClean="0"/>
              <a:t>: </a:t>
            </a:r>
            <a:r>
              <a:rPr lang="ko" sz="1000" dirty="0"/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공격속도	: 0.8s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이동속도	: 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공격사거리	: 1.4</a:t>
            </a:r>
          </a:p>
          <a:p>
            <a:pPr lvl="0">
              <a:spcBef>
                <a:spcPts val="0"/>
              </a:spcBef>
              <a:buNone/>
            </a:pPr>
            <a:r>
              <a:rPr lang="ko" sz="1000" dirty="0"/>
              <a:t>공격범위	: 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재생성시간	: 1.0s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강화비용	: 30</a:t>
            </a:r>
          </a:p>
        </p:txBody>
      </p:sp>
      <p:pic>
        <p:nvPicPr>
          <p:cNvPr id="76" name="Shape 76" descr="그림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9" y="533400"/>
            <a:ext cx="660247" cy="66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 descr="그림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4700" y="533400"/>
            <a:ext cx="660247" cy="66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 descr="그림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8376" y="533400"/>
            <a:ext cx="660247" cy="66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 descr="그림4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1302" y="533400"/>
            <a:ext cx="660247" cy="66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 descr="그림5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399" y="2762202"/>
            <a:ext cx="660247" cy="66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 descr="그림6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34700" y="2762202"/>
            <a:ext cx="660247" cy="66024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2334700" y="1193650"/>
            <a:ext cx="2062800" cy="153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이름	</a:t>
            </a:r>
            <a:r>
              <a:rPr lang="ko" sz="1000" dirty="0" smtClean="0"/>
              <a:t>: </a:t>
            </a:r>
            <a:r>
              <a:rPr lang="ko" sz="1000" dirty="0"/>
              <a:t>단궁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체력	</a:t>
            </a:r>
            <a:r>
              <a:rPr lang="ko" sz="1000" dirty="0" smtClean="0"/>
              <a:t>: </a:t>
            </a:r>
            <a:r>
              <a:rPr lang="ko" sz="1000" dirty="0"/>
              <a:t>30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공격력	</a:t>
            </a:r>
            <a:r>
              <a:rPr lang="ko" sz="1000" dirty="0" smtClean="0"/>
              <a:t>: </a:t>
            </a:r>
            <a:r>
              <a:rPr lang="ko" sz="1000" dirty="0"/>
              <a:t>3.5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공격속도	: 0.7s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이동속도	: 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공격사거리	: 4.0</a:t>
            </a:r>
          </a:p>
          <a:p>
            <a:pPr lvl="0">
              <a:spcBef>
                <a:spcPts val="0"/>
              </a:spcBef>
              <a:buNone/>
            </a:pPr>
            <a:r>
              <a:rPr lang="ko" sz="1000" dirty="0"/>
              <a:t>공격범위	: 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재생성시간	: 1.0s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강화비용	: 30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538375" y="1193650"/>
            <a:ext cx="2062800" cy="153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이름	</a:t>
            </a:r>
            <a:r>
              <a:rPr lang="ko" sz="1000" dirty="0" smtClean="0"/>
              <a:t>: </a:t>
            </a:r>
            <a:r>
              <a:rPr lang="ko" sz="1000" dirty="0"/>
              <a:t>단검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체력	</a:t>
            </a:r>
            <a:r>
              <a:rPr lang="ko" sz="1000" dirty="0" smtClean="0"/>
              <a:t>: </a:t>
            </a:r>
            <a:r>
              <a:rPr lang="ko" sz="1000" dirty="0"/>
              <a:t>35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공격력	</a:t>
            </a:r>
            <a:r>
              <a:rPr lang="ko" sz="1000" dirty="0" smtClean="0"/>
              <a:t>: </a:t>
            </a:r>
            <a:r>
              <a:rPr lang="ko" sz="1000" dirty="0"/>
              <a:t>6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공격속도	: 0.4s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이동속도	: 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공격사거리	: 1.2</a:t>
            </a:r>
          </a:p>
          <a:p>
            <a:pPr lvl="0">
              <a:spcBef>
                <a:spcPts val="0"/>
              </a:spcBef>
              <a:buNone/>
            </a:pPr>
            <a:r>
              <a:rPr lang="ko" sz="1000" dirty="0"/>
              <a:t>공격범위	: 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재생성시간	: 1.0s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강화비용	: 30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6711300" y="1193650"/>
            <a:ext cx="2062800" cy="153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이름	</a:t>
            </a:r>
            <a:r>
              <a:rPr lang="ko" sz="1000" dirty="0" smtClean="0"/>
              <a:t>: </a:t>
            </a:r>
            <a:r>
              <a:rPr lang="ko" sz="1000" dirty="0"/>
              <a:t>방어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체력	</a:t>
            </a:r>
            <a:r>
              <a:rPr lang="ko" sz="1000" dirty="0" smtClean="0"/>
              <a:t>: </a:t>
            </a:r>
            <a:r>
              <a:rPr lang="ko" sz="1000" dirty="0"/>
              <a:t>80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공격력	</a:t>
            </a:r>
            <a:r>
              <a:rPr lang="ko" sz="1000" dirty="0" smtClean="0"/>
              <a:t>: </a:t>
            </a:r>
            <a:r>
              <a:rPr lang="ko" sz="1000" dirty="0"/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공격속도	: 1.5s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이동속도	: 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공격사거리	: 1.0</a:t>
            </a:r>
          </a:p>
          <a:p>
            <a:pPr lvl="0">
              <a:spcBef>
                <a:spcPts val="0"/>
              </a:spcBef>
              <a:buNone/>
            </a:pPr>
            <a:r>
              <a:rPr lang="ko" sz="1000" dirty="0"/>
              <a:t>공격범위	: 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재생성시간	: 1.0s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강화비용	: 30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52400" y="3422450"/>
            <a:ext cx="2062800" cy="160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이름	</a:t>
            </a:r>
            <a:r>
              <a:rPr lang="ko" sz="1000" dirty="0" smtClean="0"/>
              <a:t>: </a:t>
            </a:r>
            <a:r>
              <a:rPr lang="ko" sz="1000" dirty="0"/>
              <a:t>치료</a:t>
            </a:r>
          </a:p>
          <a:p>
            <a:pPr lvl="0">
              <a:spcBef>
                <a:spcPts val="0"/>
              </a:spcBef>
              <a:buNone/>
            </a:pPr>
            <a:r>
              <a:rPr lang="ko" sz="1000" dirty="0"/>
              <a:t>체력	</a:t>
            </a:r>
            <a:r>
              <a:rPr lang="ko" sz="1000" dirty="0" smtClean="0"/>
              <a:t>: </a:t>
            </a:r>
            <a:r>
              <a:rPr lang="ko" sz="1000" dirty="0"/>
              <a:t>25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공격력	</a:t>
            </a:r>
            <a:r>
              <a:rPr lang="ko" sz="1000" dirty="0" smtClean="0"/>
              <a:t>: </a:t>
            </a:r>
            <a:r>
              <a:rPr lang="ko" sz="1000" dirty="0"/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공격속도	: 1.5s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이동속도	: 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공격사거리	: 3.0</a:t>
            </a:r>
          </a:p>
          <a:p>
            <a:pPr lvl="0">
              <a:spcBef>
                <a:spcPts val="0"/>
              </a:spcBef>
              <a:buNone/>
            </a:pPr>
            <a:r>
              <a:rPr lang="ko" sz="1000" dirty="0"/>
              <a:t>공격범위	: 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재생성시간	: 1.0s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강화비용	: 30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334700" y="3422450"/>
            <a:ext cx="2062800" cy="160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이름	</a:t>
            </a:r>
            <a:r>
              <a:rPr lang="ko" sz="1000" dirty="0" smtClean="0"/>
              <a:t>: </a:t>
            </a:r>
            <a:r>
              <a:rPr lang="ko" sz="1000" dirty="0"/>
              <a:t>마법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체력	</a:t>
            </a:r>
            <a:r>
              <a:rPr lang="ko" sz="1000" dirty="0" smtClean="0"/>
              <a:t>: </a:t>
            </a:r>
            <a:r>
              <a:rPr lang="ko" sz="1000" dirty="0"/>
              <a:t>20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공격력	</a:t>
            </a:r>
            <a:r>
              <a:rPr lang="ko" sz="1000" dirty="0" smtClean="0"/>
              <a:t>: </a:t>
            </a:r>
            <a:r>
              <a:rPr lang="ko" sz="1000" dirty="0"/>
              <a:t>3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공격속도	: 2.0s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이동속도	: 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공격사거리	: 4.0</a:t>
            </a:r>
          </a:p>
          <a:p>
            <a:pPr lvl="0">
              <a:spcBef>
                <a:spcPts val="0"/>
              </a:spcBef>
              <a:buNone/>
            </a:pPr>
            <a:r>
              <a:rPr lang="ko" sz="1000" dirty="0"/>
              <a:t>공격범위	: 3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재생성시간	: 1.0s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강화비용	: 30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52400" y="68275"/>
            <a:ext cx="8520600" cy="41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800"/>
              <a:t>아군 캐릭터 기본 능력치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38375" y="2762199"/>
            <a:ext cx="660250" cy="660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4538375" y="3422450"/>
            <a:ext cx="2062800" cy="160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이름	</a:t>
            </a:r>
            <a:r>
              <a:rPr lang="ko" sz="1000" dirty="0" smtClean="0"/>
              <a:t>: </a:t>
            </a:r>
            <a:r>
              <a:rPr lang="ko" sz="1000" dirty="0"/>
              <a:t>강화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체력	</a:t>
            </a:r>
            <a:r>
              <a:rPr lang="ko" sz="1000" dirty="0" smtClean="0"/>
              <a:t>: </a:t>
            </a:r>
            <a:r>
              <a:rPr lang="ko" sz="1000" dirty="0"/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공격력	</a:t>
            </a:r>
            <a:r>
              <a:rPr lang="ko" sz="1000" dirty="0" smtClean="0"/>
              <a:t>: </a:t>
            </a:r>
            <a:r>
              <a:rPr lang="ko" sz="1000" dirty="0"/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공격속도	: 0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이동속도	: 0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공격사거리	: 0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공격범위	: 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재생성시간	: 5.0s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강화비용	: 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검 : 아군 캐릭터 강화 수치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42300" cy="389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수식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체력	</a:t>
            </a:r>
            <a:r>
              <a:rPr lang="ko" sz="1200" dirty="0" smtClean="0"/>
              <a:t>= </a:t>
            </a:r>
            <a:r>
              <a:rPr lang="ko" sz="1200" dirty="0"/>
              <a:t>레벨 * 50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공격력	= 레벨 * 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비용	</a:t>
            </a:r>
            <a:r>
              <a:rPr lang="ko" sz="1200" dirty="0" smtClean="0"/>
              <a:t>= </a:t>
            </a:r>
            <a:r>
              <a:rPr lang="ko" sz="1200" dirty="0"/>
              <a:t>레벨 * 30</a:t>
            </a:r>
          </a:p>
        </p:txBody>
      </p:sp>
      <p:graphicFrame>
        <p:nvGraphicFramePr>
          <p:cNvPr id="96" name="Shape 96"/>
          <p:cNvGraphicFramePr/>
          <p:nvPr/>
        </p:nvGraphicFramePr>
        <p:xfrm>
          <a:off x="28704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비용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97" name="Shape 97"/>
          <p:cNvGraphicFramePr/>
          <p:nvPr/>
        </p:nvGraphicFramePr>
        <p:xfrm>
          <a:off x="4834311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510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570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690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98" name="Shape 98"/>
          <p:cNvGraphicFramePr/>
          <p:nvPr/>
        </p:nvGraphicFramePr>
        <p:xfrm>
          <a:off x="67947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810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930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990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1020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1110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1140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1170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9" name="Shape 99"/>
          <p:cNvSpPr txBox="1"/>
          <p:nvPr/>
        </p:nvSpPr>
        <p:spPr>
          <a:xfrm>
            <a:off x="311700" y="2765775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활 : 아군 캐릭터 강화 수치</a:t>
            </a:r>
          </a:p>
        </p:txBody>
      </p:sp>
      <p:graphicFrame>
        <p:nvGraphicFramePr>
          <p:cNvPr id="105" name="Shape 105"/>
          <p:cNvGraphicFramePr/>
          <p:nvPr/>
        </p:nvGraphicFramePr>
        <p:xfrm>
          <a:off x="28704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06" name="Shape 106"/>
          <p:cNvGraphicFramePr/>
          <p:nvPr/>
        </p:nvGraphicFramePr>
        <p:xfrm>
          <a:off x="4834311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52.5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59.5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73.5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07" name="Shape 107"/>
          <p:cNvGraphicFramePr/>
          <p:nvPr/>
        </p:nvGraphicFramePr>
        <p:xfrm>
          <a:off x="67947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94.5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101.5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115.5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122.5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129.5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133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136.5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42300" cy="389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수식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체력	</a:t>
            </a:r>
            <a:r>
              <a:rPr lang="ko" sz="1200" dirty="0" smtClean="0"/>
              <a:t>= </a:t>
            </a:r>
            <a:r>
              <a:rPr lang="ko" sz="1200" dirty="0"/>
              <a:t>레벨 * 30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공격력	= 레벨 * 3.5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200" dirty="0"/>
              <a:t>비용	</a:t>
            </a:r>
            <a:r>
              <a:rPr lang="ko" sz="1200" dirty="0" smtClean="0"/>
              <a:t>= </a:t>
            </a:r>
            <a:r>
              <a:rPr lang="ko" sz="1200" dirty="0"/>
              <a:t>레벨 * 30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11700" y="2765775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단검 : 아군 캐릭터 강화 수치</a:t>
            </a:r>
          </a:p>
        </p:txBody>
      </p:sp>
      <p:graphicFrame>
        <p:nvGraphicFramePr>
          <p:cNvPr id="115" name="Shape 115"/>
          <p:cNvGraphicFramePr/>
          <p:nvPr/>
        </p:nvGraphicFramePr>
        <p:xfrm>
          <a:off x="28704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16" name="Shape 116"/>
          <p:cNvGraphicFramePr/>
          <p:nvPr/>
        </p:nvGraphicFramePr>
        <p:xfrm>
          <a:off x="4834311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595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17" name="Shape 117"/>
          <p:cNvGraphicFramePr/>
          <p:nvPr/>
        </p:nvGraphicFramePr>
        <p:xfrm>
          <a:off x="67947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945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1155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1295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1365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42300" cy="389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수식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체력	</a:t>
            </a:r>
            <a:r>
              <a:rPr lang="ko" sz="1200" dirty="0" smtClean="0"/>
              <a:t>= </a:t>
            </a:r>
            <a:r>
              <a:rPr lang="ko" sz="1200" dirty="0"/>
              <a:t>레벨 * 35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공격력	= 레벨 * 6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200" dirty="0"/>
              <a:t>비용	</a:t>
            </a:r>
            <a:r>
              <a:rPr lang="ko" sz="1200" dirty="0" smtClean="0"/>
              <a:t>= </a:t>
            </a:r>
            <a:r>
              <a:rPr lang="ko" sz="1200" dirty="0"/>
              <a:t>레벨 * 30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11700" y="2765775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방패 : 아군 캐릭터 강화 수치</a:t>
            </a:r>
          </a:p>
        </p:txBody>
      </p:sp>
      <p:graphicFrame>
        <p:nvGraphicFramePr>
          <p:cNvPr id="125" name="Shape 125"/>
          <p:cNvGraphicFramePr/>
          <p:nvPr/>
        </p:nvGraphicFramePr>
        <p:xfrm>
          <a:off x="28704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26" name="Shape 126"/>
          <p:cNvGraphicFramePr/>
          <p:nvPr/>
        </p:nvGraphicFramePr>
        <p:xfrm>
          <a:off x="4834311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27" name="Shape 127"/>
          <p:cNvGraphicFramePr/>
          <p:nvPr/>
        </p:nvGraphicFramePr>
        <p:xfrm>
          <a:off x="67947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42300" cy="389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수식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체력	</a:t>
            </a:r>
            <a:r>
              <a:rPr lang="ko" sz="1200" dirty="0" smtClean="0"/>
              <a:t>= </a:t>
            </a:r>
            <a:r>
              <a:rPr lang="ko" sz="1200" dirty="0"/>
              <a:t>레벨 * 80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공격력	= 레벨 * 2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200" dirty="0"/>
              <a:t>비용	</a:t>
            </a:r>
            <a:r>
              <a:rPr lang="ko" sz="1200" dirty="0" smtClean="0"/>
              <a:t>= </a:t>
            </a:r>
            <a:r>
              <a:rPr lang="ko" sz="1200" dirty="0"/>
              <a:t>레벨 * 30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11700" y="2765775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힐 : 아군 캐릭터 강화 수치</a:t>
            </a:r>
          </a:p>
        </p:txBody>
      </p:sp>
      <p:graphicFrame>
        <p:nvGraphicFramePr>
          <p:cNvPr id="135" name="Shape 135"/>
          <p:cNvGraphicFramePr/>
          <p:nvPr/>
        </p:nvGraphicFramePr>
        <p:xfrm>
          <a:off x="28704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36" name="Shape 136"/>
          <p:cNvGraphicFramePr/>
          <p:nvPr/>
        </p:nvGraphicFramePr>
        <p:xfrm>
          <a:off x="4834311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37" name="Shape 137"/>
          <p:cNvGraphicFramePr/>
          <p:nvPr/>
        </p:nvGraphicFramePr>
        <p:xfrm>
          <a:off x="67947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42300" cy="389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수식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체력	</a:t>
            </a:r>
            <a:r>
              <a:rPr lang="ko" sz="1200" dirty="0" smtClean="0"/>
              <a:t>= </a:t>
            </a:r>
            <a:r>
              <a:rPr lang="ko" sz="1200" dirty="0"/>
              <a:t>레벨 * 25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공격력	= 레벨 * 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200" dirty="0"/>
              <a:t>비용	</a:t>
            </a:r>
            <a:r>
              <a:rPr lang="ko" sz="1200" dirty="0" smtClean="0"/>
              <a:t>= </a:t>
            </a:r>
            <a:r>
              <a:rPr lang="ko" sz="1200" dirty="0"/>
              <a:t>레벨 * 30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11700" y="2765775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마법 : 아군 캐릭터 강화 수치</a:t>
            </a:r>
          </a:p>
        </p:txBody>
      </p:sp>
      <p:graphicFrame>
        <p:nvGraphicFramePr>
          <p:cNvPr id="145" name="Shape 145"/>
          <p:cNvGraphicFramePr/>
          <p:nvPr/>
        </p:nvGraphicFramePr>
        <p:xfrm>
          <a:off x="28704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46" name="Shape 146"/>
          <p:cNvGraphicFramePr/>
          <p:nvPr/>
        </p:nvGraphicFramePr>
        <p:xfrm>
          <a:off x="4834311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47" name="Shape 147"/>
          <p:cNvGraphicFramePr/>
          <p:nvPr/>
        </p:nvGraphicFramePr>
        <p:xfrm>
          <a:off x="67947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93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42300" cy="389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수식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체력	</a:t>
            </a:r>
            <a:r>
              <a:rPr lang="ko" sz="1200" dirty="0" smtClean="0"/>
              <a:t>= </a:t>
            </a:r>
            <a:r>
              <a:rPr lang="ko" sz="1200" dirty="0"/>
              <a:t>레벨 * 20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공격력	= 레벨 * 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200" dirty="0"/>
              <a:t>비용	</a:t>
            </a:r>
            <a:r>
              <a:rPr lang="ko" sz="1200" dirty="0" smtClean="0"/>
              <a:t>= </a:t>
            </a:r>
            <a:r>
              <a:rPr lang="ko" sz="1200" dirty="0"/>
              <a:t>레벨 * 30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11700" y="2765775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2137</Words>
  <Application>Microsoft Office PowerPoint</Application>
  <PresentationFormat>화면 슬라이드 쇼(16:9)</PresentationFormat>
  <Paragraphs>1830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Arial</vt:lpstr>
      <vt:lpstr>simple-light-2</vt:lpstr>
      <vt:lpstr>게임 설명</vt:lpstr>
      <vt:lpstr>아군 캐릭터 종류</vt:lpstr>
      <vt:lpstr>아군 캐릭터 기본 능력치</vt:lpstr>
      <vt:lpstr>검 : 아군 캐릭터 강화 수치</vt:lpstr>
      <vt:lpstr>활 : 아군 캐릭터 강화 수치</vt:lpstr>
      <vt:lpstr>단검 : 아군 캐릭터 강화 수치</vt:lpstr>
      <vt:lpstr>방패 : 아군 캐릭터 강화 수치</vt:lpstr>
      <vt:lpstr>힐 : 아군 캐릭터 강화 수치</vt:lpstr>
      <vt:lpstr>마법 : 아군 캐릭터 강화 수치</vt:lpstr>
      <vt:lpstr>거점 수치</vt:lpstr>
      <vt:lpstr>적군의 기본 능력치 및 종류</vt:lpstr>
      <vt:lpstr>근거리 적군 수치</vt:lpstr>
      <vt:lpstr>원거리 적군 수치</vt:lpstr>
      <vt:lpstr>5의 배수 웨이브 적군 보스 수치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설명</dc:title>
  <cp:lastModifiedBy>KKH</cp:lastModifiedBy>
  <cp:revision>1</cp:revision>
  <dcterms:modified xsi:type="dcterms:W3CDTF">2017-07-09T09:15:08Z</dcterms:modified>
</cp:coreProperties>
</file>