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8" r:id="rId4"/>
    <p:sldId id="260" r:id="rId5"/>
    <p:sldId id="266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8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9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2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2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CCED-3FBB-408E-A21E-95AAB1DAFE0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AD13-1571-422F-99AB-C34BB18A0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디펜스게임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주력과 보조를 합성하여 병력을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첫번째 선택은 주력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 선택은 보조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(</a:t>
            </a:r>
            <a:r>
              <a:rPr lang="ko-KR" altLang="en-US" dirty="0" smtClean="0"/>
              <a:t>첫번째</a:t>
            </a:r>
            <a:r>
              <a:rPr lang="en-US" altLang="ko-KR" dirty="0" smtClean="0"/>
              <a:t>)</a:t>
            </a:r>
            <a:r>
              <a:rPr lang="ko-KR" altLang="en-US" dirty="0" smtClean="0"/>
              <a:t>주력만 선택하고 투입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 </a:t>
            </a:r>
            <a:r>
              <a:rPr lang="ko-KR" altLang="en-US" dirty="0"/>
              <a:t>주력은 </a:t>
            </a:r>
            <a:r>
              <a:rPr lang="ko-KR" altLang="en-US" dirty="0" smtClean="0"/>
              <a:t>주력만</a:t>
            </a:r>
            <a:r>
              <a:rPr lang="en-US" altLang="ko-KR" dirty="0" smtClean="0"/>
              <a:t>, </a:t>
            </a:r>
            <a:r>
              <a:rPr lang="ko-KR" altLang="en-US" dirty="0"/>
              <a:t>주력 및 보조는 둘 다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보조는 보조만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합성 시 </a:t>
            </a:r>
            <a:r>
              <a:rPr lang="ko-KR" altLang="en-US" dirty="0" err="1" smtClean="0"/>
              <a:t>스탯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구상 중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보조는 주력에 따라 능력이 달라짐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27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4900492" y="483153"/>
            <a:ext cx="1219200" cy="1219200"/>
            <a:chOff x="1562100" y="180975"/>
            <a:chExt cx="1219200" cy="1219200"/>
          </a:xfrm>
        </p:grpSpPr>
        <p:sp>
          <p:nvSpPr>
            <p:cNvPr id="5" name="직사각형 4"/>
            <p:cNvSpPr/>
            <p:nvPr/>
          </p:nvSpPr>
          <p:spPr>
            <a:xfrm>
              <a:off x="1562100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1838325" y="433387"/>
              <a:ext cx="666749" cy="838200"/>
            </a:xfrm>
            <a:prstGeom prst="downArrow">
              <a:avLst>
                <a:gd name="adj1" fmla="val 100000"/>
                <a:gd name="adj2" fmla="val 494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43188" y="2976655"/>
            <a:ext cx="1219200" cy="1219200"/>
            <a:chOff x="5591175" y="180975"/>
            <a:chExt cx="1219200" cy="1219200"/>
          </a:xfrm>
        </p:grpSpPr>
        <p:sp>
          <p:nvSpPr>
            <p:cNvPr id="8" name="직사각형 7"/>
            <p:cNvSpPr/>
            <p:nvPr/>
          </p:nvSpPr>
          <p:spPr>
            <a:xfrm>
              <a:off x="5591175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896068" y="372470"/>
              <a:ext cx="609413" cy="841077"/>
              <a:chOff x="3324318" y="3265636"/>
              <a:chExt cx="609413" cy="841077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3629025" y="3265636"/>
                <a:ext cx="0" cy="841077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3324318" y="3545269"/>
                <a:ext cx="609413" cy="0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그룹 73"/>
          <p:cNvGrpSpPr/>
          <p:nvPr/>
        </p:nvGrpSpPr>
        <p:grpSpPr>
          <a:xfrm>
            <a:off x="843188" y="5111383"/>
            <a:ext cx="1219200" cy="1219200"/>
            <a:chOff x="4545330" y="3373755"/>
            <a:chExt cx="1219200" cy="1219200"/>
          </a:xfrm>
        </p:grpSpPr>
        <p:sp>
          <p:nvSpPr>
            <p:cNvPr id="11" name="직사각형 10"/>
            <p:cNvSpPr/>
            <p:nvPr/>
          </p:nvSpPr>
          <p:spPr>
            <a:xfrm>
              <a:off x="4545330" y="337375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7" name="아래쪽 화살표 26"/>
            <p:cNvSpPr/>
            <p:nvPr/>
          </p:nvSpPr>
          <p:spPr>
            <a:xfrm rot="10800000">
              <a:off x="4869686" y="3585293"/>
              <a:ext cx="570487" cy="796124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쪽 화살표 63"/>
            <p:cNvSpPr/>
            <p:nvPr/>
          </p:nvSpPr>
          <p:spPr>
            <a:xfrm rot="10800000">
              <a:off x="4643468" y="4387774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아래쪽 화살표 64"/>
            <p:cNvSpPr/>
            <p:nvPr/>
          </p:nvSpPr>
          <p:spPr>
            <a:xfrm rot="10800000">
              <a:off x="4769674" y="3478136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아래쪽 화살표 65"/>
            <p:cNvSpPr/>
            <p:nvPr/>
          </p:nvSpPr>
          <p:spPr>
            <a:xfrm rot="10800000">
              <a:off x="5443568" y="4154410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아래쪽 화살표 66"/>
            <p:cNvSpPr/>
            <p:nvPr/>
          </p:nvSpPr>
          <p:spPr>
            <a:xfrm rot="10800000">
              <a:off x="5607874" y="3771029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아래쪽 화살표 67"/>
            <p:cNvSpPr/>
            <p:nvPr/>
          </p:nvSpPr>
          <p:spPr>
            <a:xfrm rot="10800000">
              <a:off x="4876831" y="4016298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아래쪽 화살표 68"/>
            <p:cNvSpPr/>
            <p:nvPr/>
          </p:nvSpPr>
          <p:spPr>
            <a:xfrm rot="10800000">
              <a:off x="5615019" y="4421111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아래쪽 화살표 69"/>
            <p:cNvSpPr/>
            <p:nvPr/>
          </p:nvSpPr>
          <p:spPr>
            <a:xfrm rot="10800000">
              <a:off x="5341175" y="3454324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아래쪽 화살표 70"/>
            <p:cNvSpPr/>
            <p:nvPr/>
          </p:nvSpPr>
          <p:spPr>
            <a:xfrm rot="10800000">
              <a:off x="4588700" y="3821035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195488" y="487005"/>
            <a:ext cx="1219200" cy="1219200"/>
            <a:chOff x="2905125" y="180975"/>
            <a:chExt cx="1219200" cy="1219200"/>
          </a:xfrm>
        </p:grpSpPr>
        <p:sp>
          <p:nvSpPr>
            <p:cNvPr id="6" name="직사각형 5"/>
            <p:cNvSpPr/>
            <p:nvPr/>
          </p:nvSpPr>
          <p:spPr>
            <a:xfrm>
              <a:off x="2905125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147827" y="395287"/>
              <a:ext cx="854068" cy="790575"/>
              <a:chOff x="3743372" y="2943225"/>
              <a:chExt cx="1152478" cy="1066801"/>
            </a:xfrm>
          </p:grpSpPr>
          <p:sp>
            <p:nvSpPr>
              <p:cNvPr id="75" name="원호 74"/>
              <p:cNvSpPr/>
              <p:nvPr/>
            </p:nvSpPr>
            <p:spPr>
              <a:xfrm rot="10800000">
                <a:off x="4010025" y="2943225"/>
                <a:ext cx="885825" cy="1066800"/>
              </a:xfrm>
              <a:prstGeom prst="arc">
                <a:avLst>
                  <a:gd name="adj1" fmla="val 16200000"/>
                  <a:gd name="adj2" fmla="val 539437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4429125" y="2943225"/>
                <a:ext cx="0" cy="10668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H="1">
                <a:off x="3743372" y="3476625"/>
                <a:ext cx="9143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그룹 88"/>
          <p:cNvGrpSpPr/>
          <p:nvPr/>
        </p:nvGrpSpPr>
        <p:grpSpPr>
          <a:xfrm>
            <a:off x="2207827" y="2976655"/>
            <a:ext cx="1219200" cy="1219200"/>
            <a:chOff x="6934200" y="180975"/>
            <a:chExt cx="1219200" cy="1219200"/>
          </a:xfrm>
        </p:grpSpPr>
        <p:sp>
          <p:nvSpPr>
            <p:cNvPr id="9" name="직사각형 8"/>
            <p:cNvSpPr/>
            <p:nvPr/>
          </p:nvSpPr>
          <p:spPr>
            <a:xfrm>
              <a:off x="6934200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188612" y="383232"/>
              <a:ext cx="710375" cy="816523"/>
              <a:chOff x="3673665" y="3171825"/>
              <a:chExt cx="828675" cy="952500"/>
            </a:xfrm>
          </p:grpSpPr>
          <p:sp>
            <p:nvSpPr>
              <p:cNvPr id="82" name="이등변 삼각형 81"/>
              <p:cNvSpPr/>
              <p:nvPr/>
            </p:nvSpPr>
            <p:spPr>
              <a:xfrm>
                <a:off x="3673665" y="3171825"/>
                <a:ext cx="828675" cy="714375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이등변 삼각형 82"/>
              <p:cNvSpPr/>
              <p:nvPr/>
            </p:nvSpPr>
            <p:spPr>
              <a:xfrm rot="10800000">
                <a:off x="3673665" y="3409950"/>
                <a:ext cx="828675" cy="714375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12352" y="56494"/>
            <a:ext cx="177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주력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0" y="2492642"/>
            <a:ext cx="18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주력 및 보조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0" y="4655030"/>
            <a:ext cx="18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보조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43188" y="493895"/>
            <a:ext cx="1219200" cy="1219200"/>
            <a:chOff x="843188" y="502102"/>
            <a:chExt cx="1219200" cy="1219200"/>
          </a:xfrm>
        </p:grpSpPr>
        <p:sp>
          <p:nvSpPr>
            <p:cNvPr id="4" name="직사각형 3"/>
            <p:cNvSpPr/>
            <p:nvPr/>
          </p:nvSpPr>
          <p:spPr>
            <a:xfrm>
              <a:off x="843188" y="502102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1024163" y="721177"/>
              <a:ext cx="809625" cy="809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86075" y="1173614"/>
              <a:ext cx="3048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이등변 삼각형 15"/>
            <p:cNvSpPr/>
            <p:nvPr/>
          </p:nvSpPr>
          <p:spPr>
            <a:xfrm rot="2700000">
              <a:off x="1820916" y="674730"/>
              <a:ext cx="63899" cy="5508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4006" y="1804826"/>
            <a:ext cx="8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79942" y="1804826"/>
            <a:ext cx="8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활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47697" y="1804826"/>
            <a:ext cx="8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단검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054704" y="1792437"/>
            <a:ext cx="8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방패</a:t>
            </a:r>
            <a:endParaRPr lang="en-US" altLang="ko-KR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1015733" y="4285939"/>
            <a:ext cx="9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치료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398133" y="4285939"/>
            <a:ext cx="8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마법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45977" y="6396883"/>
            <a:ext cx="8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강화</a:t>
            </a:r>
            <a:endParaRPr lang="ko-KR" altLang="en-US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547786" y="483153"/>
            <a:ext cx="1219608" cy="1219607"/>
            <a:chOff x="4034517" y="110349"/>
            <a:chExt cx="773977" cy="773977"/>
          </a:xfrm>
        </p:grpSpPr>
        <p:sp>
          <p:nvSpPr>
            <p:cNvPr id="93" name="직사각형 92"/>
            <p:cNvSpPr/>
            <p:nvPr/>
          </p:nvSpPr>
          <p:spPr>
            <a:xfrm>
              <a:off x="4034517" y="110349"/>
              <a:ext cx="773977" cy="7739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4089521" y="290351"/>
              <a:ext cx="663972" cy="432109"/>
              <a:chOff x="3423860" y="4354495"/>
              <a:chExt cx="912827" cy="594062"/>
            </a:xfrm>
          </p:grpSpPr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00000">
                <a:off x="3423860" y="4354495"/>
                <a:ext cx="912827" cy="594062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0000" flipH="1">
                <a:off x="3430273" y="4358669"/>
                <a:ext cx="900000" cy="5857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27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163738" y="548499"/>
            <a:ext cx="773977" cy="773977"/>
            <a:chOff x="843188" y="502102"/>
            <a:chExt cx="1219200" cy="1219200"/>
          </a:xfrm>
        </p:grpSpPr>
        <p:sp>
          <p:nvSpPr>
            <p:cNvPr id="55" name="직사각형 54"/>
            <p:cNvSpPr/>
            <p:nvPr/>
          </p:nvSpPr>
          <p:spPr>
            <a:xfrm>
              <a:off x="843188" y="502102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V="1">
              <a:off x="1024163" y="721177"/>
              <a:ext cx="809625" cy="809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86075" y="1173614"/>
              <a:ext cx="3048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이등변 삼각형 57"/>
            <p:cNvSpPr/>
            <p:nvPr/>
          </p:nvSpPr>
          <p:spPr>
            <a:xfrm rot="2700000">
              <a:off x="1816921" y="652303"/>
              <a:ext cx="96661" cy="8148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4691" y="1341613"/>
            <a:ext cx="1862703" cy="14927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이름</a:t>
            </a:r>
            <a:r>
              <a:rPr lang="en-US" altLang="ko-KR" sz="1300" dirty="0" smtClean="0"/>
              <a:t>	: </a:t>
            </a:r>
            <a:r>
              <a:rPr lang="ko-KR" altLang="en-US" sz="1300" dirty="0" smtClean="0"/>
              <a:t>검</a:t>
            </a:r>
            <a:endParaRPr lang="en-US" altLang="ko-KR" sz="1300" dirty="0" smtClean="0"/>
          </a:p>
          <a:p>
            <a:r>
              <a:rPr lang="ko-KR" altLang="en-US" sz="1300" dirty="0" smtClean="0"/>
              <a:t>체력</a:t>
            </a:r>
            <a:r>
              <a:rPr lang="en-US" altLang="ko-KR" sz="1300" dirty="0" smtClean="0"/>
              <a:t>	: 50</a:t>
            </a:r>
          </a:p>
          <a:p>
            <a:r>
              <a:rPr lang="ko-KR" altLang="en-US" sz="1300" dirty="0" smtClean="0"/>
              <a:t>공격력</a:t>
            </a:r>
            <a:r>
              <a:rPr lang="en-US" altLang="ko-KR" sz="1300" dirty="0" smtClean="0"/>
              <a:t>	: 10</a:t>
            </a:r>
          </a:p>
          <a:p>
            <a:r>
              <a:rPr lang="ko-KR" altLang="en-US" sz="1300" dirty="0" smtClean="0"/>
              <a:t>공격속도</a:t>
            </a:r>
            <a:r>
              <a:rPr lang="en-US" altLang="ko-KR" sz="1300" dirty="0" smtClean="0"/>
              <a:t>	: 0.8s</a:t>
            </a:r>
          </a:p>
          <a:p>
            <a:r>
              <a:rPr lang="ko-KR" altLang="en-US" sz="1300" dirty="0" smtClean="0"/>
              <a:t>이동속도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err="1" smtClean="0"/>
              <a:t>공격사거리</a:t>
            </a:r>
            <a:r>
              <a:rPr lang="en-US" altLang="ko-KR" sz="1300" dirty="0" smtClean="0"/>
              <a:t>	: 1.4</a:t>
            </a:r>
          </a:p>
          <a:p>
            <a:r>
              <a:rPr lang="ko-KR" altLang="en-US" sz="1300" dirty="0" smtClean="0"/>
              <a:t>공격범위</a:t>
            </a:r>
            <a:r>
              <a:rPr lang="en-US" altLang="ko-KR" sz="1300" dirty="0" smtClean="0"/>
              <a:t>	: 1</a:t>
            </a:r>
            <a:endParaRPr lang="ko-KR" altLang="en-US" sz="13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2026442" y="548499"/>
            <a:ext cx="773977" cy="773977"/>
            <a:chOff x="2905125" y="180975"/>
            <a:chExt cx="1219200" cy="1219200"/>
          </a:xfrm>
        </p:grpSpPr>
        <p:sp>
          <p:nvSpPr>
            <p:cNvPr id="61" name="직사각형 60"/>
            <p:cNvSpPr/>
            <p:nvPr/>
          </p:nvSpPr>
          <p:spPr>
            <a:xfrm>
              <a:off x="2905125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147827" y="395287"/>
              <a:ext cx="854068" cy="790575"/>
              <a:chOff x="3743372" y="2943225"/>
              <a:chExt cx="1152478" cy="1066801"/>
            </a:xfrm>
          </p:grpSpPr>
          <p:sp>
            <p:nvSpPr>
              <p:cNvPr id="63" name="원호 62"/>
              <p:cNvSpPr/>
              <p:nvPr/>
            </p:nvSpPr>
            <p:spPr>
              <a:xfrm rot="10800000">
                <a:off x="4010025" y="2943225"/>
                <a:ext cx="885825" cy="1066800"/>
              </a:xfrm>
              <a:prstGeom prst="arc">
                <a:avLst>
                  <a:gd name="adj1" fmla="val 16200000"/>
                  <a:gd name="adj2" fmla="val 539437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4429125" y="2943225"/>
                <a:ext cx="0" cy="10668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>
              <a:xfrm flipH="1">
                <a:off x="3743372" y="3476625"/>
                <a:ext cx="9143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/>
          <p:cNvGrpSpPr/>
          <p:nvPr/>
        </p:nvGrpSpPr>
        <p:grpSpPr>
          <a:xfrm>
            <a:off x="5748908" y="546581"/>
            <a:ext cx="773977" cy="773977"/>
            <a:chOff x="1562100" y="180975"/>
            <a:chExt cx="1219200" cy="1219200"/>
          </a:xfrm>
        </p:grpSpPr>
        <p:sp>
          <p:nvSpPr>
            <p:cNvPr id="67" name="직사각형 66"/>
            <p:cNvSpPr/>
            <p:nvPr/>
          </p:nvSpPr>
          <p:spPr>
            <a:xfrm>
              <a:off x="1562100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아래쪽 화살표 67"/>
            <p:cNvSpPr/>
            <p:nvPr/>
          </p:nvSpPr>
          <p:spPr>
            <a:xfrm>
              <a:off x="1838325" y="433387"/>
              <a:ext cx="666749" cy="838200"/>
            </a:xfrm>
            <a:prstGeom prst="downArrow">
              <a:avLst>
                <a:gd name="adj1" fmla="val 100000"/>
                <a:gd name="adj2" fmla="val 494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89475" y="3526230"/>
            <a:ext cx="773977" cy="773977"/>
            <a:chOff x="5591175" y="180975"/>
            <a:chExt cx="1219200" cy="1219200"/>
          </a:xfrm>
        </p:grpSpPr>
        <p:sp>
          <p:nvSpPr>
            <p:cNvPr id="70" name="직사각형 69"/>
            <p:cNvSpPr/>
            <p:nvPr/>
          </p:nvSpPr>
          <p:spPr>
            <a:xfrm>
              <a:off x="5591175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5896068" y="372470"/>
              <a:ext cx="609413" cy="841077"/>
              <a:chOff x="3324318" y="3265636"/>
              <a:chExt cx="609413" cy="841077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3629025" y="3265636"/>
                <a:ext cx="0" cy="841077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3324318" y="3545269"/>
                <a:ext cx="609413" cy="0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그룹 73"/>
          <p:cNvGrpSpPr/>
          <p:nvPr/>
        </p:nvGrpSpPr>
        <p:grpSpPr>
          <a:xfrm>
            <a:off x="2052180" y="3527423"/>
            <a:ext cx="773977" cy="773977"/>
            <a:chOff x="6934200" y="180975"/>
            <a:chExt cx="1219200" cy="1219200"/>
          </a:xfrm>
        </p:grpSpPr>
        <p:sp>
          <p:nvSpPr>
            <p:cNvPr id="75" name="직사각형 74"/>
            <p:cNvSpPr/>
            <p:nvPr/>
          </p:nvSpPr>
          <p:spPr>
            <a:xfrm>
              <a:off x="6934200" y="180975"/>
              <a:ext cx="1219200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188612" y="383232"/>
              <a:ext cx="710375" cy="816523"/>
              <a:chOff x="3673665" y="3171825"/>
              <a:chExt cx="828675" cy="952500"/>
            </a:xfrm>
          </p:grpSpPr>
          <p:sp>
            <p:nvSpPr>
              <p:cNvPr id="77" name="이등변 삼각형 76"/>
              <p:cNvSpPr/>
              <p:nvPr/>
            </p:nvSpPr>
            <p:spPr>
              <a:xfrm>
                <a:off x="3673665" y="3171825"/>
                <a:ext cx="828675" cy="714375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이등변 삼각형 77"/>
              <p:cNvSpPr/>
              <p:nvPr/>
            </p:nvSpPr>
            <p:spPr>
              <a:xfrm rot="10800000">
                <a:off x="3673665" y="3409950"/>
                <a:ext cx="828675" cy="714375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729861" y="1339606"/>
            <a:ext cx="1862703" cy="14927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이름</a:t>
            </a:r>
            <a:r>
              <a:rPr lang="en-US" altLang="ko-KR" sz="1300" dirty="0" smtClean="0"/>
              <a:t>	: </a:t>
            </a:r>
            <a:r>
              <a:rPr lang="ko-KR" altLang="en-US" sz="1300" dirty="0" smtClean="0"/>
              <a:t>방어</a:t>
            </a:r>
            <a:endParaRPr lang="en-US" altLang="ko-KR" sz="1300" dirty="0" smtClean="0"/>
          </a:p>
          <a:p>
            <a:r>
              <a:rPr lang="ko-KR" altLang="en-US" sz="1300" dirty="0" smtClean="0"/>
              <a:t>체력</a:t>
            </a:r>
            <a:r>
              <a:rPr lang="en-US" altLang="ko-KR" sz="1300" dirty="0" smtClean="0"/>
              <a:t>	: 80</a:t>
            </a:r>
            <a:endParaRPr lang="en-US" altLang="ko-KR" sz="1300" dirty="0"/>
          </a:p>
          <a:p>
            <a:r>
              <a:rPr lang="ko-KR" altLang="en-US" sz="1300" dirty="0" smtClean="0"/>
              <a:t>공격력</a:t>
            </a:r>
            <a:r>
              <a:rPr lang="en-US" altLang="ko-KR" sz="1300" dirty="0" smtClean="0"/>
              <a:t>	: 3</a:t>
            </a:r>
          </a:p>
          <a:p>
            <a:r>
              <a:rPr lang="ko-KR" altLang="en-US" sz="1300" dirty="0" smtClean="0"/>
              <a:t>공격속도</a:t>
            </a:r>
            <a:r>
              <a:rPr lang="en-US" altLang="ko-KR" sz="1300" dirty="0" smtClean="0"/>
              <a:t>	: 1.0s</a:t>
            </a:r>
          </a:p>
          <a:p>
            <a:r>
              <a:rPr lang="ko-KR" altLang="en-US" sz="1300" dirty="0" smtClean="0"/>
              <a:t>이동속도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err="1" smtClean="0"/>
              <a:t>공격사거리</a:t>
            </a:r>
            <a:r>
              <a:rPr lang="en-US" altLang="ko-KR" sz="1300" dirty="0" smtClean="0"/>
              <a:t>	: 1.0</a:t>
            </a:r>
          </a:p>
          <a:p>
            <a:r>
              <a:rPr lang="ko-KR" altLang="en-US" sz="1300" dirty="0"/>
              <a:t>공격범위	</a:t>
            </a:r>
            <a:r>
              <a:rPr lang="en-US" altLang="ko-KR" sz="1300" dirty="0"/>
              <a:t>: </a:t>
            </a:r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170427" y="4318905"/>
            <a:ext cx="1862703" cy="14927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이름</a:t>
            </a:r>
            <a:r>
              <a:rPr lang="en-US" altLang="ko-KR" sz="1300" dirty="0" smtClean="0"/>
              <a:t>	: </a:t>
            </a:r>
            <a:r>
              <a:rPr lang="ko-KR" altLang="en-US" sz="1300" dirty="0" smtClean="0"/>
              <a:t>치료</a:t>
            </a:r>
            <a:endParaRPr lang="en-US" altLang="ko-KR" sz="1300" dirty="0" smtClean="0"/>
          </a:p>
          <a:p>
            <a:r>
              <a:rPr lang="ko-KR" altLang="en-US" sz="1300" dirty="0" smtClean="0"/>
              <a:t>체력</a:t>
            </a:r>
            <a:r>
              <a:rPr lang="en-US" altLang="ko-KR" sz="1300" dirty="0" smtClean="0"/>
              <a:t>	: 25</a:t>
            </a:r>
            <a:endParaRPr lang="en-US" altLang="ko-KR" sz="1300" dirty="0"/>
          </a:p>
          <a:p>
            <a:r>
              <a:rPr lang="ko-KR" altLang="en-US" sz="1300" dirty="0" smtClean="0"/>
              <a:t>공격력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치유</a:t>
            </a:r>
            <a:r>
              <a:rPr lang="en-US" altLang="ko-KR" sz="1300" dirty="0" smtClean="0"/>
              <a:t>): 10</a:t>
            </a:r>
          </a:p>
          <a:p>
            <a:r>
              <a:rPr lang="ko-KR" altLang="en-US" sz="1300" dirty="0" smtClean="0"/>
              <a:t>공격속도</a:t>
            </a:r>
            <a:r>
              <a:rPr lang="en-US" altLang="ko-KR" sz="1300" dirty="0" smtClean="0"/>
              <a:t>	: 1.0s</a:t>
            </a:r>
          </a:p>
          <a:p>
            <a:r>
              <a:rPr lang="ko-KR" altLang="en-US" sz="1300" dirty="0" smtClean="0"/>
              <a:t>이동속도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err="1" smtClean="0"/>
              <a:t>공격사거리</a:t>
            </a:r>
            <a:r>
              <a:rPr lang="en-US" altLang="ko-KR" sz="1300" dirty="0" smtClean="0"/>
              <a:t>	: 3.0</a:t>
            </a:r>
          </a:p>
          <a:p>
            <a:r>
              <a:rPr lang="ko-KR" altLang="en-US" sz="1300" dirty="0"/>
              <a:t>공격범위	</a:t>
            </a:r>
            <a:r>
              <a:rPr lang="en-US" altLang="ko-KR" sz="1300" dirty="0"/>
              <a:t>: </a:t>
            </a:r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2033130" y="4320260"/>
            <a:ext cx="1862703" cy="14927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이름</a:t>
            </a:r>
            <a:r>
              <a:rPr lang="en-US" altLang="ko-KR" sz="1300" dirty="0" smtClean="0"/>
              <a:t>	: </a:t>
            </a:r>
            <a:r>
              <a:rPr lang="ko-KR" altLang="en-US" sz="1300" dirty="0" smtClean="0"/>
              <a:t>마법</a:t>
            </a:r>
            <a:endParaRPr lang="en-US" altLang="ko-KR" sz="1300" dirty="0" smtClean="0"/>
          </a:p>
          <a:p>
            <a:r>
              <a:rPr lang="ko-KR" altLang="en-US" sz="1300" dirty="0" smtClean="0"/>
              <a:t>체력</a:t>
            </a:r>
            <a:r>
              <a:rPr lang="en-US" altLang="ko-KR" sz="1300" dirty="0" smtClean="0"/>
              <a:t>	: 20</a:t>
            </a:r>
            <a:endParaRPr lang="en-US" altLang="ko-KR" sz="1300" dirty="0"/>
          </a:p>
          <a:p>
            <a:r>
              <a:rPr lang="ko-KR" altLang="en-US" sz="1300" dirty="0" smtClean="0"/>
              <a:t>공격력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smtClean="0"/>
              <a:t>공격속도</a:t>
            </a:r>
            <a:r>
              <a:rPr lang="en-US" altLang="ko-KR" sz="1300" dirty="0" smtClean="0"/>
              <a:t>	: </a:t>
            </a:r>
            <a:r>
              <a:rPr lang="en-US" altLang="ko-KR" sz="1300" dirty="0"/>
              <a:t>2</a:t>
            </a:r>
            <a:r>
              <a:rPr lang="en-US" altLang="ko-KR" sz="1300" dirty="0" smtClean="0"/>
              <a:t>.0s</a:t>
            </a:r>
          </a:p>
          <a:p>
            <a:r>
              <a:rPr lang="ko-KR" altLang="en-US" sz="1300" dirty="0" smtClean="0"/>
              <a:t>이동속도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err="1" smtClean="0"/>
              <a:t>공격사거리</a:t>
            </a:r>
            <a:r>
              <a:rPr lang="en-US" altLang="ko-KR" sz="1300" dirty="0" smtClean="0"/>
              <a:t>	: 4.0</a:t>
            </a:r>
          </a:p>
          <a:p>
            <a:r>
              <a:rPr lang="ko-KR" altLang="en-US" sz="1300" dirty="0"/>
              <a:t>공격범위	</a:t>
            </a:r>
            <a:r>
              <a:rPr lang="en-US" altLang="ko-KR" sz="1300" dirty="0"/>
              <a:t>: </a:t>
            </a:r>
            <a:r>
              <a:rPr lang="en-US" altLang="ko-KR" sz="1300" dirty="0" smtClean="0"/>
              <a:t>3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2007392" y="1340472"/>
            <a:ext cx="1862703" cy="14927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이름</a:t>
            </a:r>
            <a:r>
              <a:rPr lang="en-US" altLang="ko-KR" sz="1300" dirty="0" smtClean="0"/>
              <a:t>	: </a:t>
            </a:r>
            <a:r>
              <a:rPr lang="ko-KR" altLang="en-US" sz="1300" dirty="0" err="1" smtClean="0"/>
              <a:t>단궁</a:t>
            </a:r>
            <a:endParaRPr lang="en-US" altLang="ko-KR" sz="1300" dirty="0" smtClean="0"/>
          </a:p>
          <a:p>
            <a:r>
              <a:rPr lang="ko-KR" altLang="en-US" sz="1300" dirty="0" smtClean="0"/>
              <a:t>체력</a:t>
            </a:r>
            <a:r>
              <a:rPr lang="en-US" altLang="ko-KR" sz="1300" dirty="0" smtClean="0"/>
              <a:t>	: 30</a:t>
            </a:r>
            <a:endParaRPr lang="en-US" altLang="ko-KR" sz="1300" dirty="0"/>
          </a:p>
          <a:p>
            <a:r>
              <a:rPr lang="ko-KR" altLang="en-US" sz="1300" dirty="0" smtClean="0"/>
              <a:t>공격력</a:t>
            </a:r>
            <a:r>
              <a:rPr lang="en-US" altLang="ko-KR" sz="1300" dirty="0" smtClean="0"/>
              <a:t>	: 7</a:t>
            </a:r>
          </a:p>
          <a:p>
            <a:r>
              <a:rPr lang="ko-KR" altLang="en-US" sz="1300" dirty="0" smtClean="0"/>
              <a:t>공격속도</a:t>
            </a:r>
            <a:r>
              <a:rPr lang="en-US" altLang="ko-KR" sz="1300" dirty="0" smtClean="0"/>
              <a:t>	: 0.7s</a:t>
            </a:r>
          </a:p>
          <a:p>
            <a:r>
              <a:rPr lang="ko-KR" altLang="en-US" sz="1300" dirty="0" smtClean="0"/>
              <a:t>이동속도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err="1" smtClean="0"/>
              <a:t>공격사거리</a:t>
            </a:r>
            <a:r>
              <a:rPr lang="en-US" altLang="ko-KR" sz="1300" dirty="0" smtClean="0"/>
              <a:t>	: 4.0</a:t>
            </a:r>
          </a:p>
          <a:p>
            <a:r>
              <a:rPr lang="ko-KR" altLang="en-US" sz="1300" dirty="0"/>
              <a:t>공격범위</a:t>
            </a:r>
            <a:r>
              <a:rPr lang="en-US" altLang="ko-KR" sz="1300" dirty="0"/>
              <a:t>	: </a:t>
            </a:r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3870093" y="1339606"/>
            <a:ext cx="1862703" cy="149271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이름</a:t>
            </a:r>
            <a:r>
              <a:rPr lang="en-US" altLang="ko-KR" sz="1300" dirty="0" smtClean="0"/>
              <a:t>	: </a:t>
            </a:r>
            <a:r>
              <a:rPr lang="ko-KR" altLang="en-US" sz="1300" dirty="0" smtClean="0"/>
              <a:t>단검</a:t>
            </a:r>
            <a:endParaRPr lang="en-US" altLang="ko-KR" sz="1300" dirty="0" smtClean="0"/>
          </a:p>
          <a:p>
            <a:r>
              <a:rPr lang="ko-KR" altLang="en-US" sz="1300" dirty="0" smtClean="0"/>
              <a:t>체력</a:t>
            </a:r>
            <a:r>
              <a:rPr lang="en-US" altLang="ko-KR" sz="1300" dirty="0" smtClean="0"/>
              <a:t>	: 35</a:t>
            </a:r>
            <a:endParaRPr lang="en-US" altLang="ko-KR" sz="1300" dirty="0"/>
          </a:p>
          <a:p>
            <a:r>
              <a:rPr lang="ko-KR" altLang="en-US" sz="1300" dirty="0" smtClean="0"/>
              <a:t>공격력</a:t>
            </a:r>
            <a:r>
              <a:rPr lang="en-US" altLang="ko-KR" sz="1300" dirty="0" smtClean="0"/>
              <a:t>	: 12</a:t>
            </a:r>
          </a:p>
          <a:p>
            <a:r>
              <a:rPr lang="ko-KR" altLang="en-US" sz="1300" dirty="0" smtClean="0"/>
              <a:t>공격속도</a:t>
            </a:r>
            <a:r>
              <a:rPr lang="en-US" altLang="ko-KR" sz="1300" dirty="0" smtClean="0"/>
              <a:t>	: 0.4s</a:t>
            </a:r>
          </a:p>
          <a:p>
            <a:r>
              <a:rPr lang="ko-KR" altLang="en-US" sz="1300" dirty="0" smtClean="0"/>
              <a:t>이동속도</a:t>
            </a:r>
            <a:r>
              <a:rPr lang="en-US" altLang="ko-KR" sz="1300" dirty="0" smtClean="0"/>
              <a:t>	: 5</a:t>
            </a:r>
          </a:p>
          <a:p>
            <a:r>
              <a:rPr lang="ko-KR" altLang="en-US" sz="1300" dirty="0" err="1" smtClean="0"/>
              <a:t>공격사거리</a:t>
            </a:r>
            <a:r>
              <a:rPr lang="en-US" altLang="ko-KR" sz="1300" dirty="0" smtClean="0"/>
              <a:t>	: 1.2</a:t>
            </a:r>
          </a:p>
          <a:p>
            <a:r>
              <a:rPr lang="ko-KR" altLang="en-US" sz="1300" dirty="0"/>
              <a:t>공격범위</a:t>
            </a:r>
            <a:r>
              <a:rPr lang="en-US" altLang="ko-KR" sz="1300" dirty="0"/>
              <a:t>	: </a:t>
            </a:r>
            <a:r>
              <a:rPr lang="en-US" altLang="ko-KR" sz="1300" dirty="0" smtClean="0"/>
              <a:t>1</a:t>
            </a:r>
            <a:endParaRPr lang="ko-KR" altLang="en-US" sz="13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3889263" y="548499"/>
            <a:ext cx="773977" cy="773977"/>
            <a:chOff x="4034518" y="110349"/>
            <a:chExt cx="773977" cy="773977"/>
          </a:xfrm>
        </p:grpSpPr>
        <p:sp>
          <p:nvSpPr>
            <p:cNvPr id="100" name="직사각형 99"/>
            <p:cNvSpPr/>
            <p:nvPr/>
          </p:nvSpPr>
          <p:spPr>
            <a:xfrm>
              <a:off x="4034518" y="110349"/>
              <a:ext cx="773977" cy="7739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4089521" y="290351"/>
              <a:ext cx="663972" cy="432109"/>
              <a:chOff x="3423860" y="4354495"/>
              <a:chExt cx="912827" cy="594062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00000">
                <a:off x="3423860" y="4354495"/>
                <a:ext cx="912827" cy="594062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0000" flipH="1">
                <a:off x="3430273" y="4358669"/>
                <a:ext cx="900000" cy="5857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836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3665" y="1334862"/>
            <a:ext cx="7984671" cy="41066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2266949" y="2326821"/>
            <a:ext cx="1782537" cy="505643"/>
          </a:xfrm>
          <a:prstGeom prst="parallelogram">
            <a:avLst>
              <a:gd name="adj" fmla="val 573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253456" y="2847637"/>
            <a:ext cx="0" cy="728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03665" y="4442055"/>
            <a:ext cx="79846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752849" y="2847637"/>
            <a:ext cx="0" cy="728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33613" y="3594557"/>
            <a:ext cx="1538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64794" y="2307772"/>
            <a:ext cx="0" cy="780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757610" y="3068712"/>
            <a:ext cx="307184" cy="534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478110" y="2405744"/>
            <a:ext cx="56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78110" y="3640121"/>
            <a:ext cx="56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668" y="142613"/>
            <a:ext cx="291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96049" y="4530911"/>
            <a:ext cx="818468" cy="8184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 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06901" y="4520976"/>
            <a:ext cx="818468" cy="8184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 </a:t>
            </a:r>
            <a:r>
              <a:rPr lang="ko-KR" altLang="en-US" dirty="0" err="1" smtClean="0">
                <a:solidFill>
                  <a:schemeClr val="tx1"/>
                </a:solidFill>
              </a:rPr>
              <a:t>점강</a:t>
            </a:r>
            <a:r>
              <a:rPr lang="ko-KR" altLang="en-US" dirty="0" smtClean="0">
                <a:solidFill>
                  <a:schemeClr val="tx1"/>
                </a:solidFill>
              </a:rPr>
              <a:t> 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33613" y="3594557"/>
            <a:ext cx="1538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33613" y="3594557"/>
            <a:ext cx="1538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53456" y="3698421"/>
            <a:ext cx="1811338" cy="1306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00280" y="3844005"/>
            <a:ext cx="151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거점 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226085" y="2265994"/>
            <a:ext cx="1622425" cy="1670037"/>
            <a:chOff x="3171825" y="2466988"/>
            <a:chExt cx="1622425" cy="1670037"/>
          </a:xfrm>
        </p:grpSpPr>
        <p:sp>
          <p:nvSpPr>
            <p:cNvPr id="11" name="직사각형 10"/>
            <p:cNvSpPr/>
            <p:nvPr/>
          </p:nvSpPr>
          <p:spPr>
            <a:xfrm>
              <a:off x="3171825" y="2466988"/>
              <a:ext cx="1622425" cy="16700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223577" y="2522201"/>
              <a:ext cx="482607" cy="482607"/>
              <a:chOff x="843188" y="502102"/>
              <a:chExt cx="1219200" cy="12192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843188" y="502102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V="1">
                <a:off x="1024163" y="721177"/>
                <a:ext cx="809625" cy="80962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86075" y="1173614"/>
                <a:ext cx="304800" cy="3048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이등변 삼각형 17"/>
              <p:cNvSpPr/>
              <p:nvPr/>
            </p:nvSpPr>
            <p:spPr>
              <a:xfrm rot="2700000">
                <a:off x="1816921" y="652303"/>
                <a:ext cx="96661" cy="8148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204529" y="3025364"/>
              <a:ext cx="1557971" cy="1077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r>
                <a:rPr lang="en-US" altLang="ko-KR" sz="800" dirty="0"/>
                <a:t>	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체력</a:t>
              </a:r>
              <a:r>
                <a:rPr lang="en-US" altLang="ko-KR" sz="800" dirty="0" smtClean="0"/>
                <a:t>	: 50</a:t>
              </a:r>
              <a:endParaRPr lang="en-US" altLang="ko-KR" sz="800" dirty="0"/>
            </a:p>
            <a:p>
              <a:r>
                <a:rPr lang="ko-KR" altLang="en-US" sz="800" dirty="0" smtClean="0"/>
                <a:t>공격력</a:t>
              </a:r>
              <a:r>
                <a:rPr lang="en-US" altLang="ko-KR" sz="800" dirty="0" smtClean="0"/>
                <a:t>	: 10</a:t>
              </a:r>
            </a:p>
            <a:p>
              <a:r>
                <a:rPr lang="ko-KR" altLang="en-US" sz="800" dirty="0" smtClean="0"/>
                <a:t>방어력</a:t>
              </a:r>
              <a:r>
                <a:rPr lang="en-US" altLang="ko-KR" sz="800" dirty="0" smtClean="0"/>
                <a:t>	: 3</a:t>
              </a:r>
            </a:p>
            <a:p>
              <a:r>
                <a:rPr lang="ko-KR" altLang="en-US" sz="800" dirty="0" smtClean="0"/>
                <a:t>공격속도</a:t>
              </a:r>
              <a:r>
                <a:rPr lang="en-US" altLang="ko-KR" sz="800" dirty="0" smtClean="0"/>
                <a:t>	: 0.8s</a:t>
              </a:r>
            </a:p>
            <a:p>
              <a:r>
                <a:rPr lang="ko-KR" altLang="en-US" sz="800" dirty="0" smtClean="0"/>
                <a:t>이동속도</a:t>
              </a:r>
              <a:r>
                <a:rPr lang="en-US" altLang="ko-KR" sz="800" dirty="0" smtClean="0"/>
                <a:t>	: 5</a:t>
              </a:r>
            </a:p>
            <a:p>
              <a:r>
                <a:rPr lang="ko-KR" altLang="en-US" sz="800" dirty="0" err="1" smtClean="0"/>
                <a:t>공격사거리</a:t>
              </a:r>
              <a:r>
                <a:rPr lang="en-US" altLang="ko-KR" sz="800" dirty="0" smtClean="0"/>
                <a:t>	: 1.5</a:t>
              </a:r>
            </a:p>
            <a:p>
              <a:r>
                <a:rPr lang="ko-KR" altLang="en-US" sz="800" dirty="0" smtClean="0"/>
                <a:t>공격범위</a:t>
              </a:r>
              <a:r>
                <a:rPr lang="en-US" altLang="ko-KR" sz="800" dirty="0" smtClean="0"/>
                <a:t>	: 1</a:t>
              </a:r>
              <a:endParaRPr lang="ko-KR" altLang="en-US" sz="8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69748" y="2658848"/>
              <a:ext cx="911227" cy="209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강   화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26085" y="1952308"/>
            <a:ext cx="844391" cy="284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주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력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35059" y="4034328"/>
            <a:ext cx="844391" cy="284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주력 및 보조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910081" y="2265994"/>
            <a:ext cx="1622425" cy="1670037"/>
            <a:chOff x="3171825" y="2466988"/>
            <a:chExt cx="1622425" cy="1670037"/>
          </a:xfrm>
        </p:grpSpPr>
        <p:sp>
          <p:nvSpPr>
            <p:cNvPr id="22" name="직사각형 21"/>
            <p:cNvSpPr/>
            <p:nvPr/>
          </p:nvSpPr>
          <p:spPr>
            <a:xfrm>
              <a:off x="3171825" y="2466988"/>
              <a:ext cx="1622425" cy="16700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223577" y="2522201"/>
              <a:ext cx="482607" cy="482607"/>
              <a:chOff x="843188" y="502102"/>
              <a:chExt cx="1219200" cy="121920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43188" y="502102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1024163" y="721177"/>
                <a:ext cx="809625" cy="80962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1086075" y="1173614"/>
                <a:ext cx="304800" cy="3048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이등변 삼각형 28"/>
              <p:cNvSpPr/>
              <p:nvPr/>
            </p:nvSpPr>
            <p:spPr>
              <a:xfrm rot="2700000">
                <a:off x="1816921" y="652303"/>
                <a:ext cx="96661" cy="8148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204529" y="3025364"/>
              <a:ext cx="1557971" cy="1077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r>
                <a:rPr lang="en-US" altLang="ko-KR" sz="800" dirty="0"/>
                <a:t>	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체력</a:t>
              </a:r>
              <a:r>
                <a:rPr lang="en-US" altLang="ko-KR" sz="800" dirty="0" smtClean="0"/>
                <a:t>	: 50</a:t>
              </a:r>
              <a:endParaRPr lang="en-US" altLang="ko-KR" sz="800" dirty="0"/>
            </a:p>
            <a:p>
              <a:r>
                <a:rPr lang="ko-KR" altLang="en-US" sz="800" dirty="0" smtClean="0"/>
                <a:t>공격력</a:t>
              </a:r>
              <a:r>
                <a:rPr lang="en-US" altLang="ko-KR" sz="800" dirty="0" smtClean="0"/>
                <a:t>	: 10</a:t>
              </a:r>
            </a:p>
            <a:p>
              <a:r>
                <a:rPr lang="ko-KR" altLang="en-US" sz="800" dirty="0" smtClean="0"/>
                <a:t>방어력</a:t>
              </a:r>
              <a:r>
                <a:rPr lang="en-US" altLang="ko-KR" sz="800" dirty="0" smtClean="0"/>
                <a:t>	: 3</a:t>
              </a:r>
            </a:p>
            <a:p>
              <a:r>
                <a:rPr lang="ko-KR" altLang="en-US" sz="800" dirty="0" smtClean="0"/>
                <a:t>공격속도</a:t>
              </a:r>
              <a:r>
                <a:rPr lang="en-US" altLang="ko-KR" sz="800" dirty="0" smtClean="0"/>
                <a:t>	: 0.8s</a:t>
              </a:r>
            </a:p>
            <a:p>
              <a:r>
                <a:rPr lang="ko-KR" altLang="en-US" sz="800" dirty="0" smtClean="0"/>
                <a:t>이동속도</a:t>
              </a:r>
              <a:r>
                <a:rPr lang="en-US" altLang="ko-KR" sz="800" dirty="0" smtClean="0"/>
                <a:t>	: 5</a:t>
              </a:r>
            </a:p>
            <a:p>
              <a:r>
                <a:rPr lang="ko-KR" altLang="en-US" sz="800" dirty="0" err="1" smtClean="0"/>
                <a:t>공격사거리</a:t>
              </a:r>
              <a:r>
                <a:rPr lang="en-US" altLang="ko-KR" sz="800" dirty="0" smtClean="0"/>
                <a:t>	: 1.5</a:t>
              </a:r>
            </a:p>
            <a:p>
              <a:r>
                <a:rPr lang="ko-KR" altLang="en-US" sz="800" dirty="0" smtClean="0"/>
                <a:t>공격범위</a:t>
              </a:r>
              <a:r>
                <a:rPr lang="en-US" altLang="ko-KR" sz="800" dirty="0" smtClean="0"/>
                <a:t>	: 1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69748" y="2658848"/>
              <a:ext cx="911227" cy="209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강   화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599300" y="2262149"/>
            <a:ext cx="1622425" cy="1670037"/>
            <a:chOff x="3171825" y="2466988"/>
            <a:chExt cx="1622425" cy="1670037"/>
          </a:xfrm>
        </p:grpSpPr>
        <p:sp>
          <p:nvSpPr>
            <p:cNvPr id="31" name="직사각형 30"/>
            <p:cNvSpPr/>
            <p:nvPr/>
          </p:nvSpPr>
          <p:spPr>
            <a:xfrm>
              <a:off x="3171825" y="2466988"/>
              <a:ext cx="1622425" cy="16700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223577" y="2522201"/>
              <a:ext cx="482607" cy="482607"/>
              <a:chOff x="843188" y="502102"/>
              <a:chExt cx="1219200" cy="12192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43188" y="502102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 flipV="1">
                <a:off x="1024163" y="721177"/>
                <a:ext cx="809625" cy="80962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086075" y="1173614"/>
                <a:ext cx="304800" cy="3048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이등변 삼각형 37"/>
              <p:cNvSpPr/>
              <p:nvPr/>
            </p:nvSpPr>
            <p:spPr>
              <a:xfrm rot="2700000">
                <a:off x="1816921" y="652303"/>
                <a:ext cx="96661" cy="8148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204529" y="3025364"/>
              <a:ext cx="1557971" cy="1077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r>
                <a:rPr lang="en-US" altLang="ko-KR" sz="800" dirty="0"/>
                <a:t>	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체력</a:t>
              </a:r>
              <a:r>
                <a:rPr lang="en-US" altLang="ko-KR" sz="800" dirty="0" smtClean="0"/>
                <a:t>	: 50</a:t>
              </a:r>
              <a:endParaRPr lang="en-US" altLang="ko-KR" sz="800" dirty="0"/>
            </a:p>
            <a:p>
              <a:r>
                <a:rPr lang="ko-KR" altLang="en-US" sz="800" dirty="0" smtClean="0"/>
                <a:t>공격력</a:t>
              </a:r>
              <a:r>
                <a:rPr lang="en-US" altLang="ko-KR" sz="800" dirty="0" smtClean="0"/>
                <a:t>	: 10</a:t>
              </a:r>
            </a:p>
            <a:p>
              <a:r>
                <a:rPr lang="ko-KR" altLang="en-US" sz="800" dirty="0" smtClean="0"/>
                <a:t>방어력</a:t>
              </a:r>
              <a:r>
                <a:rPr lang="en-US" altLang="ko-KR" sz="800" dirty="0" smtClean="0"/>
                <a:t>	: 3</a:t>
              </a:r>
            </a:p>
            <a:p>
              <a:r>
                <a:rPr lang="ko-KR" altLang="en-US" sz="800" dirty="0" smtClean="0"/>
                <a:t>공격속도</a:t>
              </a:r>
              <a:r>
                <a:rPr lang="en-US" altLang="ko-KR" sz="800" dirty="0" smtClean="0"/>
                <a:t>	: 0.8s</a:t>
              </a:r>
            </a:p>
            <a:p>
              <a:r>
                <a:rPr lang="ko-KR" altLang="en-US" sz="800" dirty="0" smtClean="0"/>
                <a:t>이동속도</a:t>
              </a:r>
              <a:r>
                <a:rPr lang="en-US" altLang="ko-KR" sz="800" dirty="0" smtClean="0"/>
                <a:t>	: 5</a:t>
              </a:r>
            </a:p>
            <a:p>
              <a:r>
                <a:rPr lang="ko-KR" altLang="en-US" sz="800" dirty="0" err="1" smtClean="0"/>
                <a:t>공격사거리</a:t>
              </a:r>
              <a:r>
                <a:rPr lang="en-US" altLang="ko-KR" sz="800" dirty="0" smtClean="0"/>
                <a:t>	: 1.5</a:t>
              </a:r>
            </a:p>
            <a:p>
              <a:r>
                <a:rPr lang="ko-KR" altLang="en-US" sz="800" dirty="0" smtClean="0"/>
                <a:t>공격범위</a:t>
              </a:r>
              <a:r>
                <a:rPr lang="en-US" altLang="ko-KR" sz="800" dirty="0" smtClean="0"/>
                <a:t>	: 1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69748" y="2658848"/>
              <a:ext cx="911227" cy="209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강   화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226085" y="4340459"/>
            <a:ext cx="1622425" cy="1670037"/>
            <a:chOff x="3226085" y="4419379"/>
            <a:chExt cx="1622425" cy="1670037"/>
          </a:xfrm>
        </p:grpSpPr>
        <p:grpSp>
          <p:nvGrpSpPr>
            <p:cNvPr id="40" name="그룹 39"/>
            <p:cNvGrpSpPr/>
            <p:nvPr/>
          </p:nvGrpSpPr>
          <p:grpSpPr>
            <a:xfrm>
              <a:off x="3226085" y="4419379"/>
              <a:ext cx="1622425" cy="1670037"/>
              <a:chOff x="3171825" y="2466988"/>
              <a:chExt cx="1622425" cy="167003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171825" y="2466988"/>
                <a:ext cx="1622425" cy="16700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204529" y="3025364"/>
                <a:ext cx="1557971" cy="107721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이름</a:t>
                </a:r>
                <a:r>
                  <a:rPr lang="en-US" altLang="ko-KR" sz="800" dirty="0"/>
                  <a:t>	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방패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체력</a:t>
                </a:r>
                <a:r>
                  <a:rPr lang="en-US" altLang="ko-KR" sz="800" dirty="0" smtClean="0"/>
                  <a:t>	: 50</a:t>
                </a:r>
                <a:endParaRPr lang="en-US" altLang="ko-KR" sz="800" dirty="0"/>
              </a:p>
              <a:p>
                <a:r>
                  <a:rPr lang="ko-KR" altLang="en-US" sz="800" dirty="0" smtClean="0"/>
                  <a:t>공격력</a:t>
                </a:r>
                <a:r>
                  <a:rPr lang="en-US" altLang="ko-KR" sz="800" dirty="0" smtClean="0"/>
                  <a:t>	: 10</a:t>
                </a:r>
              </a:p>
              <a:p>
                <a:r>
                  <a:rPr lang="ko-KR" altLang="en-US" sz="800" dirty="0" smtClean="0"/>
                  <a:t>방어력</a:t>
                </a:r>
                <a:r>
                  <a:rPr lang="en-US" altLang="ko-KR" sz="800" dirty="0" smtClean="0"/>
                  <a:t>	: 3</a:t>
                </a:r>
              </a:p>
              <a:p>
                <a:r>
                  <a:rPr lang="ko-KR" altLang="en-US" sz="800" dirty="0" smtClean="0"/>
                  <a:t>공격속도</a:t>
                </a:r>
                <a:r>
                  <a:rPr lang="en-US" altLang="ko-KR" sz="800" dirty="0" smtClean="0"/>
                  <a:t>	: 0.8s</a:t>
                </a:r>
              </a:p>
              <a:p>
                <a:r>
                  <a:rPr lang="ko-KR" altLang="en-US" sz="800" dirty="0" smtClean="0"/>
                  <a:t>이동속도</a:t>
                </a:r>
                <a:r>
                  <a:rPr lang="en-US" altLang="ko-KR" sz="800" dirty="0" smtClean="0"/>
                  <a:t>	: 5</a:t>
                </a:r>
              </a:p>
              <a:p>
                <a:r>
                  <a:rPr lang="ko-KR" altLang="en-US" sz="800" dirty="0" err="1" smtClean="0"/>
                  <a:t>공격사거리</a:t>
                </a:r>
                <a:r>
                  <a:rPr lang="en-US" altLang="ko-KR" sz="800" dirty="0" smtClean="0"/>
                  <a:t>	: 1.5</a:t>
                </a:r>
              </a:p>
              <a:p>
                <a:r>
                  <a:rPr lang="ko-KR" altLang="en-US" sz="800" dirty="0" smtClean="0"/>
                  <a:t>공격범위</a:t>
                </a:r>
                <a:r>
                  <a:rPr lang="en-US" altLang="ko-KR" sz="800" dirty="0" smtClean="0"/>
                  <a:t>	: 1</a:t>
                </a:r>
                <a:endParaRPr lang="ko-KR" altLang="en-US" sz="8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769748" y="2658848"/>
                <a:ext cx="911227" cy="209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</a:rPr>
                  <a:t>강   화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277836" y="4460705"/>
              <a:ext cx="482607" cy="482607"/>
              <a:chOff x="1562100" y="180975"/>
              <a:chExt cx="1219200" cy="12192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562100" y="180975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아래쪽 화살표 42"/>
              <p:cNvSpPr/>
              <p:nvPr/>
            </p:nvSpPr>
            <p:spPr>
              <a:xfrm>
                <a:off x="1838325" y="433387"/>
                <a:ext cx="666749" cy="838200"/>
              </a:xfrm>
              <a:prstGeom prst="downArrow">
                <a:avLst>
                  <a:gd name="adj1" fmla="val 100000"/>
                  <a:gd name="adj2" fmla="val 4948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4900261" y="4340458"/>
            <a:ext cx="1622425" cy="1670037"/>
            <a:chOff x="3226085" y="4419379"/>
            <a:chExt cx="1622425" cy="1670037"/>
          </a:xfrm>
        </p:grpSpPr>
        <p:grpSp>
          <p:nvGrpSpPr>
            <p:cNvPr id="48" name="그룹 47"/>
            <p:cNvGrpSpPr/>
            <p:nvPr/>
          </p:nvGrpSpPr>
          <p:grpSpPr>
            <a:xfrm>
              <a:off x="3226085" y="4419379"/>
              <a:ext cx="1622425" cy="1670037"/>
              <a:chOff x="3171825" y="2466988"/>
              <a:chExt cx="1622425" cy="167003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171825" y="2466988"/>
                <a:ext cx="1622425" cy="16700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204529" y="3025364"/>
                <a:ext cx="1557971" cy="107721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이름</a:t>
                </a:r>
                <a:r>
                  <a:rPr lang="en-US" altLang="ko-KR" sz="800" dirty="0"/>
                  <a:t>	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방패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체력</a:t>
                </a:r>
                <a:r>
                  <a:rPr lang="en-US" altLang="ko-KR" sz="800" dirty="0" smtClean="0"/>
                  <a:t>	: 50</a:t>
                </a:r>
                <a:endParaRPr lang="en-US" altLang="ko-KR" sz="800" dirty="0"/>
              </a:p>
              <a:p>
                <a:r>
                  <a:rPr lang="ko-KR" altLang="en-US" sz="800" dirty="0" smtClean="0"/>
                  <a:t>공격력</a:t>
                </a:r>
                <a:r>
                  <a:rPr lang="en-US" altLang="ko-KR" sz="800" dirty="0" smtClean="0"/>
                  <a:t>	: 10</a:t>
                </a:r>
              </a:p>
              <a:p>
                <a:r>
                  <a:rPr lang="ko-KR" altLang="en-US" sz="800" dirty="0" smtClean="0"/>
                  <a:t>방어력</a:t>
                </a:r>
                <a:r>
                  <a:rPr lang="en-US" altLang="ko-KR" sz="800" dirty="0" smtClean="0"/>
                  <a:t>	: 3</a:t>
                </a:r>
              </a:p>
              <a:p>
                <a:r>
                  <a:rPr lang="ko-KR" altLang="en-US" sz="800" dirty="0" smtClean="0"/>
                  <a:t>공격속도</a:t>
                </a:r>
                <a:r>
                  <a:rPr lang="en-US" altLang="ko-KR" sz="800" dirty="0" smtClean="0"/>
                  <a:t>	: 0.8s</a:t>
                </a:r>
              </a:p>
              <a:p>
                <a:r>
                  <a:rPr lang="ko-KR" altLang="en-US" sz="800" dirty="0" smtClean="0"/>
                  <a:t>이동속도</a:t>
                </a:r>
                <a:r>
                  <a:rPr lang="en-US" altLang="ko-KR" sz="800" dirty="0" smtClean="0"/>
                  <a:t>	: 5</a:t>
                </a:r>
              </a:p>
              <a:p>
                <a:r>
                  <a:rPr lang="ko-KR" altLang="en-US" sz="800" dirty="0" err="1" smtClean="0"/>
                  <a:t>공격사거리</a:t>
                </a:r>
                <a:r>
                  <a:rPr lang="en-US" altLang="ko-KR" sz="800" dirty="0" smtClean="0"/>
                  <a:t>	: 1.5</a:t>
                </a:r>
              </a:p>
              <a:p>
                <a:r>
                  <a:rPr lang="ko-KR" altLang="en-US" sz="800" dirty="0" smtClean="0"/>
                  <a:t>공격범위</a:t>
                </a:r>
                <a:r>
                  <a:rPr lang="en-US" altLang="ko-KR" sz="800" dirty="0" smtClean="0"/>
                  <a:t>	: 1</a:t>
                </a:r>
                <a:endParaRPr lang="ko-KR" altLang="en-US" sz="8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69748" y="2658848"/>
                <a:ext cx="911227" cy="209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</a:rPr>
                  <a:t>강   화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277836" y="4460705"/>
              <a:ext cx="482607" cy="482607"/>
              <a:chOff x="1562100" y="180975"/>
              <a:chExt cx="1219200" cy="12192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562100" y="180975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아래쪽 화살표 50"/>
              <p:cNvSpPr/>
              <p:nvPr/>
            </p:nvSpPr>
            <p:spPr>
              <a:xfrm>
                <a:off x="1838325" y="433387"/>
                <a:ext cx="666749" cy="838200"/>
              </a:xfrm>
              <a:prstGeom prst="downArrow">
                <a:avLst>
                  <a:gd name="adj1" fmla="val 100000"/>
                  <a:gd name="adj2" fmla="val 4948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6597920" y="4337923"/>
            <a:ext cx="1622425" cy="1670037"/>
            <a:chOff x="3226085" y="4419379"/>
            <a:chExt cx="1622425" cy="1670037"/>
          </a:xfrm>
        </p:grpSpPr>
        <p:grpSp>
          <p:nvGrpSpPr>
            <p:cNvPr id="56" name="그룹 55"/>
            <p:cNvGrpSpPr/>
            <p:nvPr/>
          </p:nvGrpSpPr>
          <p:grpSpPr>
            <a:xfrm>
              <a:off x="3226085" y="4419379"/>
              <a:ext cx="1622425" cy="1670037"/>
              <a:chOff x="3171825" y="2466988"/>
              <a:chExt cx="1622425" cy="167003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171825" y="2466988"/>
                <a:ext cx="1622425" cy="16700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4529" y="3025364"/>
                <a:ext cx="1557971" cy="107721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이름</a:t>
                </a:r>
                <a:r>
                  <a:rPr lang="en-US" altLang="ko-KR" sz="800" dirty="0"/>
                  <a:t>	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방패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체력</a:t>
                </a:r>
                <a:r>
                  <a:rPr lang="en-US" altLang="ko-KR" sz="800" dirty="0" smtClean="0"/>
                  <a:t>	: 50</a:t>
                </a:r>
                <a:endParaRPr lang="en-US" altLang="ko-KR" sz="800" dirty="0"/>
              </a:p>
              <a:p>
                <a:r>
                  <a:rPr lang="ko-KR" altLang="en-US" sz="800" dirty="0" smtClean="0"/>
                  <a:t>공격력</a:t>
                </a:r>
                <a:r>
                  <a:rPr lang="en-US" altLang="ko-KR" sz="800" dirty="0" smtClean="0"/>
                  <a:t>	: 10</a:t>
                </a:r>
              </a:p>
              <a:p>
                <a:r>
                  <a:rPr lang="ko-KR" altLang="en-US" sz="800" dirty="0" smtClean="0"/>
                  <a:t>방어력</a:t>
                </a:r>
                <a:r>
                  <a:rPr lang="en-US" altLang="ko-KR" sz="800" dirty="0" smtClean="0"/>
                  <a:t>	: 3</a:t>
                </a:r>
              </a:p>
              <a:p>
                <a:r>
                  <a:rPr lang="ko-KR" altLang="en-US" sz="800" dirty="0" smtClean="0"/>
                  <a:t>공격속도</a:t>
                </a:r>
                <a:r>
                  <a:rPr lang="en-US" altLang="ko-KR" sz="800" dirty="0" smtClean="0"/>
                  <a:t>	: 0.8s</a:t>
                </a:r>
              </a:p>
              <a:p>
                <a:r>
                  <a:rPr lang="ko-KR" altLang="en-US" sz="800" dirty="0" smtClean="0"/>
                  <a:t>이동속도</a:t>
                </a:r>
                <a:r>
                  <a:rPr lang="en-US" altLang="ko-KR" sz="800" dirty="0" smtClean="0"/>
                  <a:t>	: 5</a:t>
                </a:r>
              </a:p>
              <a:p>
                <a:r>
                  <a:rPr lang="ko-KR" altLang="en-US" sz="800" dirty="0" err="1" smtClean="0"/>
                  <a:t>공격사거리</a:t>
                </a:r>
                <a:r>
                  <a:rPr lang="en-US" altLang="ko-KR" sz="800" dirty="0" smtClean="0"/>
                  <a:t>	: 1.5</a:t>
                </a:r>
              </a:p>
              <a:p>
                <a:r>
                  <a:rPr lang="ko-KR" altLang="en-US" sz="800" dirty="0" smtClean="0"/>
                  <a:t>공격범위</a:t>
                </a:r>
                <a:r>
                  <a:rPr lang="en-US" altLang="ko-KR" sz="800" dirty="0" smtClean="0"/>
                  <a:t>	: 1</a:t>
                </a:r>
                <a:endParaRPr lang="ko-KR" altLang="en-US" sz="80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769748" y="2658848"/>
                <a:ext cx="911227" cy="209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</a:rPr>
                  <a:t>강   화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277836" y="4460705"/>
              <a:ext cx="482607" cy="482607"/>
              <a:chOff x="1562100" y="180975"/>
              <a:chExt cx="1219200" cy="12192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62100" y="180975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아래쪽 화살표 58"/>
              <p:cNvSpPr/>
              <p:nvPr/>
            </p:nvSpPr>
            <p:spPr>
              <a:xfrm>
                <a:off x="1838325" y="433387"/>
                <a:ext cx="666749" cy="838200"/>
              </a:xfrm>
              <a:prstGeom prst="downArrow">
                <a:avLst>
                  <a:gd name="adj1" fmla="val 100000"/>
                  <a:gd name="adj2" fmla="val 4948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8287766" y="2262149"/>
            <a:ext cx="1622425" cy="1670037"/>
            <a:chOff x="3171825" y="2466988"/>
            <a:chExt cx="1622425" cy="1670037"/>
          </a:xfrm>
        </p:grpSpPr>
        <p:sp>
          <p:nvSpPr>
            <p:cNvPr id="64" name="직사각형 63"/>
            <p:cNvSpPr/>
            <p:nvPr/>
          </p:nvSpPr>
          <p:spPr>
            <a:xfrm>
              <a:off x="3171825" y="2466988"/>
              <a:ext cx="1622425" cy="16700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223577" y="2522201"/>
              <a:ext cx="482607" cy="482607"/>
              <a:chOff x="843188" y="502102"/>
              <a:chExt cx="1219200" cy="12192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843188" y="502102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1024163" y="721177"/>
                <a:ext cx="809625" cy="80962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1086075" y="1173614"/>
                <a:ext cx="304800" cy="3048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이등변 삼각형 70"/>
              <p:cNvSpPr/>
              <p:nvPr/>
            </p:nvSpPr>
            <p:spPr>
              <a:xfrm rot="2700000">
                <a:off x="1816921" y="652303"/>
                <a:ext cx="96661" cy="8148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204529" y="3025364"/>
              <a:ext cx="1557971" cy="10772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r>
                <a:rPr lang="en-US" altLang="ko-KR" sz="800" dirty="0"/>
                <a:t>	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체력</a:t>
              </a:r>
              <a:r>
                <a:rPr lang="en-US" altLang="ko-KR" sz="800" dirty="0" smtClean="0"/>
                <a:t>	: 50</a:t>
              </a:r>
              <a:endParaRPr lang="en-US" altLang="ko-KR" sz="800" dirty="0"/>
            </a:p>
            <a:p>
              <a:r>
                <a:rPr lang="ko-KR" altLang="en-US" sz="800" dirty="0" smtClean="0"/>
                <a:t>공격력</a:t>
              </a:r>
              <a:r>
                <a:rPr lang="en-US" altLang="ko-KR" sz="800" dirty="0" smtClean="0"/>
                <a:t>	: 10</a:t>
              </a:r>
            </a:p>
            <a:p>
              <a:r>
                <a:rPr lang="ko-KR" altLang="en-US" sz="800" dirty="0" smtClean="0"/>
                <a:t>방어력</a:t>
              </a:r>
              <a:r>
                <a:rPr lang="en-US" altLang="ko-KR" sz="800" dirty="0" smtClean="0"/>
                <a:t>	: 3</a:t>
              </a:r>
            </a:p>
            <a:p>
              <a:r>
                <a:rPr lang="ko-KR" altLang="en-US" sz="800" dirty="0" smtClean="0"/>
                <a:t>공격속도</a:t>
              </a:r>
              <a:r>
                <a:rPr lang="en-US" altLang="ko-KR" sz="800" dirty="0" smtClean="0"/>
                <a:t>	: 0.8s</a:t>
              </a:r>
            </a:p>
            <a:p>
              <a:r>
                <a:rPr lang="ko-KR" altLang="en-US" sz="800" dirty="0" smtClean="0"/>
                <a:t>이동속도</a:t>
              </a:r>
              <a:r>
                <a:rPr lang="en-US" altLang="ko-KR" sz="800" dirty="0" smtClean="0"/>
                <a:t>	: 5</a:t>
              </a:r>
            </a:p>
            <a:p>
              <a:r>
                <a:rPr lang="ko-KR" altLang="en-US" sz="800" dirty="0" err="1" smtClean="0"/>
                <a:t>공격사거리</a:t>
              </a:r>
              <a:r>
                <a:rPr lang="en-US" altLang="ko-KR" sz="800" dirty="0" smtClean="0"/>
                <a:t>	: 1.5</a:t>
              </a:r>
            </a:p>
            <a:p>
              <a:r>
                <a:rPr lang="ko-KR" altLang="en-US" sz="800" dirty="0" smtClean="0"/>
                <a:t>공격범위</a:t>
              </a:r>
              <a:r>
                <a:rPr lang="en-US" altLang="ko-KR" sz="800" dirty="0" smtClean="0"/>
                <a:t>	: 1</a:t>
              </a:r>
              <a:endParaRPr lang="ko-KR" altLang="en-US" sz="8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69748" y="2658848"/>
              <a:ext cx="911227" cy="209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강   화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8294553" y="4342424"/>
            <a:ext cx="1622425" cy="1670037"/>
            <a:chOff x="3226085" y="4419379"/>
            <a:chExt cx="1622425" cy="1670037"/>
          </a:xfrm>
        </p:grpSpPr>
        <p:grpSp>
          <p:nvGrpSpPr>
            <p:cNvPr id="73" name="그룹 72"/>
            <p:cNvGrpSpPr/>
            <p:nvPr/>
          </p:nvGrpSpPr>
          <p:grpSpPr>
            <a:xfrm>
              <a:off x="3226085" y="4419379"/>
              <a:ext cx="1622425" cy="1670037"/>
              <a:chOff x="3171825" y="2466988"/>
              <a:chExt cx="1622425" cy="167003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3171825" y="2466988"/>
                <a:ext cx="1622425" cy="167003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04529" y="3025364"/>
                <a:ext cx="1557971" cy="107721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이름</a:t>
                </a:r>
                <a:r>
                  <a:rPr lang="en-US" altLang="ko-KR" sz="800" dirty="0"/>
                  <a:t>	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smtClean="0"/>
                  <a:t>방패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체력</a:t>
                </a:r>
                <a:r>
                  <a:rPr lang="en-US" altLang="ko-KR" sz="800" dirty="0" smtClean="0"/>
                  <a:t>	: 50</a:t>
                </a:r>
                <a:endParaRPr lang="en-US" altLang="ko-KR" sz="800" dirty="0"/>
              </a:p>
              <a:p>
                <a:r>
                  <a:rPr lang="ko-KR" altLang="en-US" sz="800" dirty="0" smtClean="0"/>
                  <a:t>공격력</a:t>
                </a:r>
                <a:r>
                  <a:rPr lang="en-US" altLang="ko-KR" sz="800" dirty="0" smtClean="0"/>
                  <a:t>	: 10</a:t>
                </a:r>
              </a:p>
              <a:p>
                <a:r>
                  <a:rPr lang="ko-KR" altLang="en-US" sz="800" dirty="0" smtClean="0"/>
                  <a:t>방어력</a:t>
                </a:r>
                <a:r>
                  <a:rPr lang="en-US" altLang="ko-KR" sz="800" dirty="0" smtClean="0"/>
                  <a:t>	: 3</a:t>
                </a:r>
              </a:p>
              <a:p>
                <a:r>
                  <a:rPr lang="ko-KR" altLang="en-US" sz="800" dirty="0" smtClean="0"/>
                  <a:t>공격속도</a:t>
                </a:r>
                <a:r>
                  <a:rPr lang="en-US" altLang="ko-KR" sz="800" dirty="0" smtClean="0"/>
                  <a:t>	: 0.8s</a:t>
                </a:r>
              </a:p>
              <a:p>
                <a:r>
                  <a:rPr lang="ko-KR" altLang="en-US" sz="800" dirty="0" smtClean="0"/>
                  <a:t>이동속도</a:t>
                </a:r>
                <a:r>
                  <a:rPr lang="en-US" altLang="ko-KR" sz="800" dirty="0" smtClean="0"/>
                  <a:t>	: 5</a:t>
                </a:r>
              </a:p>
              <a:p>
                <a:r>
                  <a:rPr lang="ko-KR" altLang="en-US" sz="800" dirty="0" err="1" smtClean="0"/>
                  <a:t>공격사거리</a:t>
                </a:r>
                <a:r>
                  <a:rPr lang="en-US" altLang="ko-KR" sz="800" dirty="0" smtClean="0"/>
                  <a:t>	: 1.5</a:t>
                </a:r>
              </a:p>
              <a:p>
                <a:r>
                  <a:rPr lang="ko-KR" altLang="en-US" sz="800" dirty="0" smtClean="0"/>
                  <a:t>공격범위</a:t>
                </a:r>
                <a:r>
                  <a:rPr lang="en-US" altLang="ko-KR" sz="800" dirty="0" smtClean="0"/>
                  <a:t>	: 1</a:t>
                </a:r>
                <a:endParaRPr lang="ko-KR" altLang="en-US" sz="800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769748" y="2658848"/>
                <a:ext cx="911227" cy="209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</a:rPr>
                  <a:t>강   화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277836" y="4460705"/>
              <a:ext cx="482607" cy="482607"/>
              <a:chOff x="1562100" y="180975"/>
              <a:chExt cx="1219200" cy="12192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562100" y="180975"/>
                <a:ext cx="12192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아래쪽 화살표 75"/>
              <p:cNvSpPr/>
              <p:nvPr/>
            </p:nvSpPr>
            <p:spPr>
              <a:xfrm>
                <a:off x="1838325" y="433387"/>
                <a:ext cx="666749" cy="838200"/>
              </a:xfrm>
              <a:prstGeom prst="downArrow">
                <a:avLst>
                  <a:gd name="adj1" fmla="val 100000"/>
                  <a:gd name="adj2" fmla="val 4948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8" y="487388"/>
            <a:ext cx="9143244" cy="609549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0668" y="142613"/>
            <a:ext cx="291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강화 화면 구성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253456" y="3698421"/>
            <a:ext cx="864394" cy="1306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318661" y="3844005"/>
            <a:ext cx="11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거점       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5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2266949" y="2326821"/>
            <a:ext cx="1782537" cy="505643"/>
          </a:xfrm>
          <a:prstGeom prst="parallelogram">
            <a:avLst>
              <a:gd name="adj" fmla="val 573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253456" y="2847637"/>
            <a:ext cx="0" cy="728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13190" y="4442055"/>
            <a:ext cx="79846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752849" y="2847637"/>
            <a:ext cx="0" cy="728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33613" y="3594557"/>
            <a:ext cx="1538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64794" y="2307772"/>
            <a:ext cx="0" cy="780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757610" y="3068712"/>
            <a:ext cx="307184" cy="534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0668" y="142613"/>
            <a:ext cx="291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디펜스 시작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103665" y="1334862"/>
            <a:ext cx="7984671" cy="41066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평행 사변형 59"/>
          <p:cNvSpPr/>
          <p:nvPr/>
        </p:nvSpPr>
        <p:spPr>
          <a:xfrm>
            <a:off x="2266949" y="2326821"/>
            <a:ext cx="1782537" cy="505643"/>
          </a:xfrm>
          <a:prstGeom prst="parallelogram">
            <a:avLst>
              <a:gd name="adj" fmla="val 5731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2253456" y="2847637"/>
            <a:ext cx="0" cy="728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113190" y="4442055"/>
            <a:ext cx="79846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752849" y="2847637"/>
            <a:ext cx="0" cy="728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233613" y="3594557"/>
            <a:ext cx="1538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064794" y="2307772"/>
            <a:ext cx="0" cy="780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757610" y="3068712"/>
            <a:ext cx="307184" cy="534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78110" y="2405744"/>
            <a:ext cx="56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478110" y="3640121"/>
            <a:ext cx="5610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668" y="1685925"/>
            <a:ext cx="17529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드래그 앤 드롭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셀렉</a:t>
            </a:r>
            <a:r>
              <a:rPr lang="ko-KR" altLang="en-US" sz="1500" dirty="0" smtClean="0"/>
              <a:t> 앤 드롭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err="1" smtClean="0"/>
              <a:t>클래시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로얄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처럼</a:t>
            </a:r>
            <a:endParaRPr lang="en-US" altLang="ko-KR" sz="1500" dirty="0" smtClean="0"/>
          </a:p>
          <a:p>
            <a:r>
              <a:rPr lang="ko-KR" altLang="en-US" sz="1500" dirty="0" smtClean="0"/>
              <a:t>유닛을 생성</a:t>
            </a:r>
            <a:endParaRPr lang="ko-KR" altLang="en-US" sz="1500" dirty="0"/>
          </a:p>
        </p:txBody>
      </p:sp>
      <p:sp>
        <p:nvSpPr>
          <p:cNvPr id="4" name="아래쪽 화살표 3"/>
          <p:cNvSpPr/>
          <p:nvPr/>
        </p:nvSpPr>
        <p:spPr>
          <a:xfrm rot="16200000">
            <a:off x="4470348" y="2646633"/>
            <a:ext cx="386809" cy="78091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 rot="5400000">
            <a:off x="9414242" y="2632510"/>
            <a:ext cx="386809" cy="7809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1189" y="3216373"/>
            <a:ext cx="1617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아군 유닛의 진행 방향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436431" y="3216373"/>
            <a:ext cx="1617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적군 유닛의 진행 방향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103665" y="5564074"/>
            <a:ext cx="402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주력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첫번째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선택하면 초록색으로 표시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선택하면 파란색으로 표시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주력을 선택 후 보조로 선택 할 수 없는 것은 회색으로 표시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선택이 완료 되면은 나머지는 회색으로 표시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3456" y="3698421"/>
            <a:ext cx="1811338" cy="1306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00280" y="3844005"/>
            <a:ext cx="151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거점 체력</a:t>
            </a:r>
            <a:endParaRPr lang="ko-KR" altLang="en-US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3123170" y="4519901"/>
            <a:ext cx="836945" cy="836945"/>
            <a:chOff x="1562100" y="180975"/>
            <a:chExt cx="1219200" cy="1219200"/>
          </a:xfrm>
        </p:grpSpPr>
        <p:sp>
          <p:nvSpPr>
            <p:cNvPr id="148" name="직사각형 147"/>
            <p:cNvSpPr/>
            <p:nvPr/>
          </p:nvSpPr>
          <p:spPr>
            <a:xfrm>
              <a:off x="1562100" y="180975"/>
              <a:ext cx="1219200" cy="1219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아래쪽 화살표 148"/>
            <p:cNvSpPr/>
            <p:nvPr/>
          </p:nvSpPr>
          <p:spPr>
            <a:xfrm>
              <a:off x="1838325" y="433387"/>
              <a:ext cx="666749" cy="838200"/>
            </a:xfrm>
            <a:prstGeom prst="downArrow">
              <a:avLst>
                <a:gd name="adj1" fmla="val 100000"/>
                <a:gd name="adj2" fmla="val 494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5923472" y="4519901"/>
            <a:ext cx="836945" cy="836945"/>
            <a:chOff x="5591175" y="180975"/>
            <a:chExt cx="1219200" cy="1219200"/>
          </a:xfrm>
        </p:grpSpPr>
        <p:sp>
          <p:nvSpPr>
            <p:cNvPr id="151" name="직사각형 150"/>
            <p:cNvSpPr/>
            <p:nvPr/>
          </p:nvSpPr>
          <p:spPr>
            <a:xfrm>
              <a:off x="5591175" y="180975"/>
              <a:ext cx="1219200" cy="12192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5896068" y="372470"/>
              <a:ext cx="609413" cy="841077"/>
              <a:chOff x="3324318" y="3265636"/>
              <a:chExt cx="609413" cy="841077"/>
            </a:xfrm>
          </p:grpSpPr>
          <p:cxnSp>
            <p:nvCxnSpPr>
              <p:cNvPr id="153" name="직선 연결선 152"/>
              <p:cNvCxnSpPr/>
              <p:nvPr/>
            </p:nvCxnSpPr>
            <p:spPr>
              <a:xfrm>
                <a:off x="3629025" y="3265636"/>
                <a:ext cx="0" cy="841077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H="1">
                <a:off x="3324318" y="3545269"/>
                <a:ext cx="609413" cy="0"/>
              </a:xfrm>
              <a:prstGeom prst="line">
                <a:avLst/>
              </a:prstGeom>
              <a:ln w="952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그룹 154"/>
          <p:cNvGrpSpPr/>
          <p:nvPr/>
        </p:nvGrpSpPr>
        <p:grpSpPr>
          <a:xfrm>
            <a:off x="7787340" y="4519901"/>
            <a:ext cx="836945" cy="836945"/>
            <a:chOff x="4545330" y="3373755"/>
            <a:chExt cx="1219200" cy="1219200"/>
          </a:xfrm>
        </p:grpSpPr>
        <p:sp>
          <p:nvSpPr>
            <p:cNvPr id="156" name="직사각형 155"/>
            <p:cNvSpPr/>
            <p:nvPr/>
          </p:nvSpPr>
          <p:spPr>
            <a:xfrm>
              <a:off x="4545330" y="3373755"/>
              <a:ext cx="1219200" cy="1219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57" name="아래쪽 화살표 156"/>
            <p:cNvSpPr/>
            <p:nvPr/>
          </p:nvSpPr>
          <p:spPr>
            <a:xfrm rot="10800000">
              <a:off x="4869686" y="3585293"/>
              <a:ext cx="570487" cy="796124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아래쪽 화살표 157"/>
            <p:cNvSpPr/>
            <p:nvPr/>
          </p:nvSpPr>
          <p:spPr>
            <a:xfrm rot="10800000">
              <a:off x="4643468" y="4387774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아래쪽 화살표 158"/>
            <p:cNvSpPr/>
            <p:nvPr/>
          </p:nvSpPr>
          <p:spPr>
            <a:xfrm rot="10800000">
              <a:off x="4769674" y="3478136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아래쪽 화살표 159"/>
            <p:cNvSpPr/>
            <p:nvPr/>
          </p:nvSpPr>
          <p:spPr>
            <a:xfrm rot="10800000">
              <a:off x="5443568" y="4154410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아래쪽 화살표 160"/>
            <p:cNvSpPr/>
            <p:nvPr/>
          </p:nvSpPr>
          <p:spPr>
            <a:xfrm rot="10800000">
              <a:off x="5607874" y="3771029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아래쪽 화살표 161"/>
            <p:cNvSpPr/>
            <p:nvPr/>
          </p:nvSpPr>
          <p:spPr>
            <a:xfrm rot="10800000">
              <a:off x="4876831" y="4016298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아래쪽 화살표 162"/>
            <p:cNvSpPr/>
            <p:nvPr/>
          </p:nvSpPr>
          <p:spPr>
            <a:xfrm rot="10800000">
              <a:off x="5615019" y="4421111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아래쪽 화살표 163"/>
            <p:cNvSpPr/>
            <p:nvPr/>
          </p:nvSpPr>
          <p:spPr>
            <a:xfrm rot="10800000">
              <a:off x="5341175" y="3454324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아래쪽 화살표 164"/>
            <p:cNvSpPr/>
            <p:nvPr/>
          </p:nvSpPr>
          <p:spPr>
            <a:xfrm rot="10800000">
              <a:off x="4588700" y="3821035"/>
              <a:ext cx="76076" cy="106165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4059447" y="4523753"/>
            <a:ext cx="836945" cy="836945"/>
            <a:chOff x="2905125" y="180975"/>
            <a:chExt cx="1219200" cy="1219200"/>
          </a:xfrm>
        </p:grpSpPr>
        <p:sp>
          <p:nvSpPr>
            <p:cNvPr id="167" name="직사각형 166"/>
            <p:cNvSpPr/>
            <p:nvPr/>
          </p:nvSpPr>
          <p:spPr>
            <a:xfrm>
              <a:off x="2905125" y="180975"/>
              <a:ext cx="1219200" cy="1219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3147827" y="395287"/>
              <a:ext cx="854068" cy="790575"/>
              <a:chOff x="3743372" y="2943225"/>
              <a:chExt cx="1152478" cy="1066801"/>
            </a:xfrm>
          </p:grpSpPr>
          <p:sp>
            <p:nvSpPr>
              <p:cNvPr id="169" name="원호 168"/>
              <p:cNvSpPr/>
              <p:nvPr/>
            </p:nvSpPr>
            <p:spPr>
              <a:xfrm rot="10800000">
                <a:off x="4010025" y="2943225"/>
                <a:ext cx="885825" cy="1066800"/>
              </a:xfrm>
              <a:prstGeom prst="arc">
                <a:avLst>
                  <a:gd name="adj1" fmla="val 16200000"/>
                  <a:gd name="adj2" fmla="val 539437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4429125" y="2943225"/>
                <a:ext cx="0" cy="10668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/>
              <p:cNvCxnSpPr/>
              <p:nvPr/>
            </p:nvCxnSpPr>
            <p:spPr>
              <a:xfrm flipH="1">
                <a:off x="3743372" y="3476625"/>
                <a:ext cx="9143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그룹 171"/>
          <p:cNvGrpSpPr/>
          <p:nvPr/>
        </p:nvGrpSpPr>
        <p:grpSpPr>
          <a:xfrm>
            <a:off x="6855405" y="4519901"/>
            <a:ext cx="836945" cy="836945"/>
            <a:chOff x="6934200" y="180975"/>
            <a:chExt cx="1219200" cy="1219200"/>
          </a:xfrm>
        </p:grpSpPr>
        <p:sp>
          <p:nvSpPr>
            <p:cNvPr id="173" name="직사각형 172"/>
            <p:cNvSpPr/>
            <p:nvPr/>
          </p:nvSpPr>
          <p:spPr>
            <a:xfrm>
              <a:off x="6934200" y="180975"/>
              <a:ext cx="1219200" cy="1219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7188612" y="383232"/>
              <a:ext cx="710375" cy="816523"/>
              <a:chOff x="3673665" y="3171825"/>
              <a:chExt cx="828675" cy="952500"/>
            </a:xfrm>
          </p:grpSpPr>
          <p:sp>
            <p:nvSpPr>
              <p:cNvPr id="175" name="이등변 삼각형 174"/>
              <p:cNvSpPr/>
              <p:nvPr/>
            </p:nvSpPr>
            <p:spPr>
              <a:xfrm>
                <a:off x="3673665" y="3171825"/>
                <a:ext cx="828675" cy="714375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이등변 삼각형 175"/>
              <p:cNvSpPr/>
              <p:nvPr/>
            </p:nvSpPr>
            <p:spPr>
              <a:xfrm rot="10800000">
                <a:off x="3673665" y="3409950"/>
                <a:ext cx="828675" cy="714375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2192793" y="4530643"/>
            <a:ext cx="836945" cy="836945"/>
            <a:chOff x="843188" y="502102"/>
            <a:chExt cx="1219200" cy="1219200"/>
          </a:xfrm>
        </p:grpSpPr>
        <p:sp>
          <p:nvSpPr>
            <p:cNvPr id="178" name="직사각형 177"/>
            <p:cNvSpPr/>
            <p:nvPr/>
          </p:nvSpPr>
          <p:spPr>
            <a:xfrm>
              <a:off x="843188" y="502102"/>
              <a:ext cx="1219200" cy="12192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/>
            <p:nvPr/>
          </p:nvCxnSpPr>
          <p:spPr>
            <a:xfrm flipV="1">
              <a:off x="1024163" y="721177"/>
              <a:ext cx="809625" cy="809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1086075" y="1173614"/>
              <a:ext cx="3048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이등변 삼각형 180"/>
            <p:cNvSpPr/>
            <p:nvPr/>
          </p:nvSpPr>
          <p:spPr>
            <a:xfrm rot="2700000">
              <a:off x="1820916" y="674730"/>
              <a:ext cx="63899" cy="5508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995362" y="4519902"/>
            <a:ext cx="837226" cy="837225"/>
            <a:chOff x="4034517" y="110349"/>
            <a:chExt cx="773977" cy="773977"/>
          </a:xfrm>
        </p:grpSpPr>
        <p:sp>
          <p:nvSpPr>
            <p:cNvPr id="183" name="직사각형 182"/>
            <p:cNvSpPr/>
            <p:nvPr/>
          </p:nvSpPr>
          <p:spPr>
            <a:xfrm>
              <a:off x="4034517" y="110349"/>
              <a:ext cx="773977" cy="7739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089521" y="290351"/>
              <a:ext cx="663972" cy="432109"/>
              <a:chOff x="3423860" y="4354495"/>
              <a:chExt cx="912827" cy="594062"/>
            </a:xfrm>
          </p:grpSpPr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00000">
                <a:off x="3423860" y="4354495"/>
                <a:ext cx="912827" cy="594062"/>
              </a:xfrm>
              <a:prstGeom prst="rect">
                <a:avLst/>
              </a:prstGeom>
            </p:spPr>
          </p:pic>
          <p:pic>
            <p:nvPicPr>
              <p:cNvPr id="186" name="그림 18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0000" flipH="1">
                <a:off x="3430273" y="4358669"/>
                <a:ext cx="900000" cy="585714"/>
              </a:xfrm>
              <a:prstGeom prst="rect">
                <a:avLst/>
              </a:prstGeom>
            </p:spPr>
          </p:pic>
        </p:grpSp>
      </p:grpSp>
      <p:sp>
        <p:nvSpPr>
          <p:cNvPr id="70" name="TextBox 69"/>
          <p:cNvSpPr txBox="1"/>
          <p:nvPr/>
        </p:nvSpPr>
        <p:spPr>
          <a:xfrm>
            <a:off x="6144995" y="5564074"/>
            <a:ext cx="402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아이콘은 랜덤에서 고정으로 수정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아이콘 마다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쿨타임을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177</Words>
  <Application>Microsoft Office PowerPoint</Application>
  <PresentationFormat>와이드스크린</PresentationFormat>
  <Paragraphs>165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222</cp:revision>
  <dcterms:created xsi:type="dcterms:W3CDTF">2017-06-29T07:40:32Z</dcterms:created>
  <dcterms:modified xsi:type="dcterms:W3CDTF">2017-07-05T14:42:41Z</dcterms:modified>
</cp:coreProperties>
</file>