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488F9A-62F7-461D-ACFC-03B73A0439F9}">
  <a:tblStyle styleId="{6F488F9A-62F7-461D-ACFC-03B73A0439F9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  <a:endParaRPr lang="ko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게임 설명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423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1. 장르 : 디펜스 게임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ko" sz="1400">
                <a:solidFill>
                  <a:schemeClr val="dk1"/>
                </a:solidFill>
              </a:rPr>
              <a:t>플레이 화면은 좌우 스크롤이 존재하지 않으며, 보이는 화면이 맵 크기의 전부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ko" sz="1400">
                <a:solidFill>
                  <a:schemeClr val="dk1"/>
                </a:solidFill>
              </a:rPr>
              <a:t>좌측이 아군의 거점과 아군이 생성되는 공간이며, 우측이 적군들이 생성되어 좌측으로 공격해오는 것을 제거하여 방어하면 된다.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2. 게임 핵심 조작 시스템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ko" sz="1400">
                <a:solidFill>
                  <a:schemeClr val="dk1"/>
                </a:solidFill>
              </a:rPr>
              <a:t>합성 : 플레이 화면 하단에 강화 선택 시 첫번째 선택은 주력, 두번째 선택은 보조(주력 및 보조)를 조합하여 합성한 병력을 생성할 수 있음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400">
                <a:solidFill>
                  <a:schemeClr val="dk1"/>
                </a:solidFill>
              </a:rPr>
              <a:t>[주력] 또는 [주력 및 보조]를 합성없이 단일로 병력 생성이 가능함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400">
                <a:solidFill>
                  <a:schemeClr val="dk1"/>
                </a:solidFill>
              </a:rPr>
              <a:t>[주력] 또는 [주력 및 보조]을 먼저(첫번째) 선택 후 합성 시 [주력 및 보조] 또는 [보조]를 두번째로 선택하는 경우만 합성 가능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 sz="1400">
                <a:solidFill>
                  <a:schemeClr val="dk1"/>
                </a:solidFill>
              </a:rPr>
              <a:t>터치를 선택으로 표현함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3. 게임 진행 방식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ko" sz="1400">
                <a:solidFill>
                  <a:srgbClr val="000000"/>
                </a:solidFill>
              </a:rPr>
              <a:t>적군은 각 웨이브 마다 5초 마다 5마리씩 5번 생성되어 공격함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거점 수치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42300" cy="389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수식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체력	</a:t>
            </a:r>
            <a:r>
              <a:rPr lang="ko" sz="1200" dirty="0" smtClean="0"/>
              <a:t>= </a:t>
            </a:r>
            <a:r>
              <a:rPr lang="ko" sz="1200" dirty="0"/>
              <a:t>레벨 * 100</a:t>
            </a:r>
          </a:p>
        </p:txBody>
      </p:sp>
      <p:graphicFrame>
        <p:nvGraphicFramePr>
          <p:cNvPr id="154" name="Shape 154"/>
          <p:cNvGraphicFramePr/>
          <p:nvPr/>
        </p:nvGraphicFramePr>
        <p:xfrm>
          <a:off x="2870400" y="1152465"/>
          <a:ext cx="1231700" cy="3840060"/>
        </p:xfrm>
        <a:graphic>
          <a:graphicData uri="http://schemas.openxmlformats.org/drawingml/2006/table">
            <a:tbl>
              <a:tblPr>
                <a:noFill/>
                <a:tableStyleId>{6F488F9A-62F7-461D-ACFC-03B73A0439F9}</a:tableStyleId>
              </a:tblPr>
              <a:tblGrid>
                <a:gridCol w="61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55" name="Shape 155"/>
          <p:cNvGraphicFramePr/>
          <p:nvPr/>
        </p:nvGraphicFramePr>
        <p:xfrm>
          <a:off x="4834311" y="1152465"/>
          <a:ext cx="1231700" cy="3840060"/>
        </p:xfrm>
        <a:graphic>
          <a:graphicData uri="http://schemas.openxmlformats.org/drawingml/2006/table">
            <a:tbl>
              <a:tblPr>
                <a:noFill/>
                <a:tableStyleId>{6F488F9A-62F7-461D-ACFC-03B73A0439F9}</a:tableStyleId>
              </a:tblPr>
              <a:tblGrid>
                <a:gridCol w="61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23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26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56" name="Shape 156"/>
          <p:cNvGraphicFramePr/>
          <p:nvPr/>
        </p:nvGraphicFramePr>
        <p:xfrm>
          <a:off x="6794700" y="1152465"/>
          <a:ext cx="1231700" cy="3840060"/>
        </p:xfrm>
        <a:graphic>
          <a:graphicData uri="http://schemas.openxmlformats.org/drawingml/2006/table">
            <a:tbl>
              <a:tblPr>
                <a:noFill/>
                <a:tableStyleId>{6F488F9A-62F7-461D-ACFC-03B73A0439F9}</a:tableStyleId>
              </a:tblPr>
              <a:tblGrid>
                <a:gridCol w="61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29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32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34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37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38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57" name="Shape 157"/>
          <p:cNvSpPr txBox="1"/>
          <p:nvPr/>
        </p:nvSpPr>
        <p:spPr>
          <a:xfrm>
            <a:off x="311700" y="2765775"/>
            <a:ext cx="2327100" cy="178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수치는 밸런스 문제가 있을 시 수정될 수 있음을 참고하여 주시기 바랍니다.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적군의 기본 능력치 및 종류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386725" y="1832100"/>
            <a:ext cx="2062800" cy="134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이름	</a:t>
            </a:r>
            <a:r>
              <a:rPr lang="ko" sz="1000" dirty="0" smtClean="0"/>
              <a:t>: </a:t>
            </a:r>
            <a:r>
              <a:rPr lang="ko" sz="1000" dirty="0"/>
              <a:t>근거리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체력	</a:t>
            </a:r>
            <a:r>
              <a:rPr lang="ko" sz="1000" dirty="0" smtClean="0"/>
              <a:t>: </a:t>
            </a:r>
            <a:r>
              <a:rPr lang="ko" sz="1000" dirty="0"/>
              <a:t>75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공격력	</a:t>
            </a:r>
            <a:r>
              <a:rPr lang="ko" sz="1000" dirty="0" smtClean="0"/>
              <a:t>: </a:t>
            </a:r>
            <a:r>
              <a:rPr lang="ko" sz="1000" dirty="0"/>
              <a:t>8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공격속도	: 0.8s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이동속도	: 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공격사거리	: 1.4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공격범위	: 1</a:t>
            </a:r>
          </a:p>
        </p:txBody>
      </p:sp>
      <p:pic>
        <p:nvPicPr>
          <p:cNvPr id="164" name="Shape 164" descr="그림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25" y="1171850"/>
            <a:ext cx="660247" cy="660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 descr="그림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8625" y="1171850"/>
            <a:ext cx="660247" cy="66024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3178625" y="1832100"/>
            <a:ext cx="2062800" cy="134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이름	</a:t>
            </a:r>
            <a:r>
              <a:rPr lang="ko" sz="1000" dirty="0" smtClean="0"/>
              <a:t>: </a:t>
            </a:r>
            <a:r>
              <a:rPr lang="ko" sz="1000" dirty="0"/>
              <a:t>원거리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체력	</a:t>
            </a:r>
            <a:r>
              <a:rPr lang="ko" sz="1000" dirty="0" smtClean="0"/>
              <a:t>: </a:t>
            </a:r>
            <a:r>
              <a:rPr lang="ko" sz="1000" dirty="0"/>
              <a:t>45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공격력	</a:t>
            </a:r>
            <a:r>
              <a:rPr lang="ko" sz="1000" dirty="0" smtClean="0"/>
              <a:t>: </a:t>
            </a:r>
            <a:r>
              <a:rPr lang="ko" sz="1000" dirty="0"/>
              <a:t>6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공격속도	: 0.7s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이동속도	: 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공격사거리	: 4.0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공격범위	: 1</a:t>
            </a:r>
          </a:p>
        </p:txBody>
      </p:sp>
      <p:pic>
        <p:nvPicPr>
          <p:cNvPr id="167" name="Shape 167" descr="그림4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6727" y="1171850"/>
            <a:ext cx="660247" cy="66024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6046725" y="1832100"/>
            <a:ext cx="2646600" cy="134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이름	</a:t>
            </a:r>
            <a:r>
              <a:rPr lang="ko" sz="1000" dirty="0" smtClean="0"/>
              <a:t>: </a:t>
            </a:r>
            <a:r>
              <a:rPr lang="ko" sz="1000" dirty="0"/>
              <a:t>5의 배수 웨이브 보스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체력	</a:t>
            </a:r>
            <a:r>
              <a:rPr lang="ko" sz="1000" dirty="0" smtClean="0"/>
              <a:t>: </a:t>
            </a:r>
            <a:r>
              <a:rPr lang="ko" sz="1000" dirty="0"/>
              <a:t>500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공격력	</a:t>
            </a:r>
            <a:r>
              <a:rPr lang="ko" sz="1000" dirty="0" smtClean="0"/>
              <a:t>: </a:t>
            </a:r>
            <a:r>
              <a:rPr lang="ko" sz="1000" dirty="0"/>
              <a:t>30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공격속도	: 1.0s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이동속도	: 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공격사거리	: 1.0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공격범위	: 1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6046725" y="250175"/>
            <a:ext cx="2208300" cy="3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아이콘은 임시 아이콘임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311700" y="3238500"/>
            <a:ext cx="2327100" cy="178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수치는 밸런스 문제가 있을 시 수정될 수 있음을 참고하여 주시기 바랍니다.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근거리 적군 수치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42300" cy="389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수식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체력	</a:t>
            </a:r>
            <a:r>
              <a:rPr lang="ko" sz="1200" dirty="0" smtClean="0"/>
              <a:t>= </a:t>
            </a:r>
            <a:r>
              <a:rPr lang="ko" sz="1200" dirty="0"/>
              <a:t>레벨 * 75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공격력	= 레벨 * 8</a:t>
            </a:r>
          </a:p>
        </p:txBody>
      </p:sp>
      <p:graphicFrame>
        <p:nvGraphicFramePr>
          <p:cNvPr id="177" name="Shape 177"/>
          <p:cNvGraphicFramePr/>
          <p:nvPr/>
        </p:nvGraphicFramePr>
        <p:xfrm>
          <a:off x="2870400" y="1152465"/>
          <a:ext cx="1847550" cy="3840060"/>
        </p:xfrm>
        <a:graphic>
          <a:graphicData uri="http://schemas.openxmlformats.org/drawingml/2006/table">
            <a:tbl>
              <a:tblPr>
                <a:noFill/>
                <a:tableStyleId>{6F488F9A-62F7-461D-ACFC-03B73A0439F9}</a:tableStyleId>
              </a:tblPr>
              <a:tblGrid>
                <a:gridCol w="61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78" name="Shape 178"/>
          <p:cNvGraphicFramePr/>
          <p:nvPr/>
        </p:nvGraphicFramePr>
        <p:xfrm>
          <a:off x="4834311" y="1152465"/>
          <a:ext cx="1847550" cy="3840060"/>
        </p:xfrm>
        <a:graphic>
          <a:graphicData uri="http://schemas.openxmlformats.org/drawingml/2006/table">
            <a:tbl>
              <a:tblPr>
                <a:noFill/>
                <a:tableStyleId>{6F488F9A-62F7-461D-ACFC-03B73A0439F9}</a:tableStyleId>
              </a:tblPr>
              <a:tblGrid>
                <a:gridCol w="61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1125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1275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1425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1575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23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1725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1875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79" name="Shape 179"/>
          <p:cNvGraphicFramePr/>
          <p:nvPr/>
        </p:nvGraphicFramePr>
        <p:xfrm>
          <a:off x="6794700" y="1152465"/>
          <a:ext cx="1847550" cy="3840060"/>
        </p:xfrm>
        <a:graphic>
          <a:graphicData uri="http://schemas.openxmlformats.org/drawingml/2006/table">
            <a:tbl>
              <a:tblPr>
                <a:noFill/>
                <a:tableStyleId>{6F488F9A-62F7-461D-ACFC-03B73A0439F9}</a:tableStyleId>
              </a:tblPr>
              <a:tblGrid>
                <a:gridCol w="61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2025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29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2175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232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2325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2475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264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2625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37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2775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296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2925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80" name="Shape 180"/>
          <p:cNvSpPr txBox="1"/>
          <p:nvPr/>
        </p:nvSpPr>
        <p:spPr>
          <a:xfrm>
            <a:off x="311700" y="2765775"/>
            <a:ext cx="2327100" cy="178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수치는 밸런스 문제가 있을 시 수정될 수 있음을 참고하여 주시기 바랍니다.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원거리 적군 수치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42300" cy="389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수식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체력	</a:t>
            </a:r>
            <a:r>
              <a:rPr lang="ko" sz="1200" dirty="0" smtClean="0"/>
              <a:t>= </a:t>
            </a:r>
            <a:r>
              <a:rPr lang="ko" sz="1200" dirty="0"/>
              <a:t>레벨 * 45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공격력	= 레벨 * 6</a:t>
            </a:r>
          </a:p>
        </p:txBody>
      </p:sp>
      <p:graphicFrame>
        <p:nvGraphicFramePr>
          <p:cNvPr id="187" name="Shape 187"/>
          <p:cNvGraphicFramePr/>
          <p:nvPr/>
        </p:nvGraphicFramePr>
        <p:xfrm>
          <a:off x="2870400" y="1152465"/>
          <a:ext cx="1847550" cy="3840060"/>
        </p:xfrm>
        <a:graphic>
          <a:graphicData uri="http://schemas.openxmlformats.org/drawingml/2006/table">
            <a:tbl>
              <a:tblPr>
                <a:noFill/>
                <a:tableStyleId>{6F488F9A-62F7-461D-ACFC-03B73A0439F9}</a:tableStyleId>
              </a:tblPr>
              <a:tblGrid>
                <a:gridCol w="61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405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495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585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88" name="Shape 188"/>
          <p:cNvGraphicFramePr/>
          <p:nvPr/>
        </p:nvGraphicFramePr>
        <p:xfrm>
          <a:off x="4834311" y="1152465"/>
          <a:ext cx="1847550" cy="3840060"/>
        </p:xfrm>
        <a:graphic>
          <a:graphicData uri="http://schemas.openxmlformats.org/drawingml/2006/table">
            <a:tbl>
              <a:tblPr>
                <a:noFill/>
                <a:tableStyleId>{6F488F9A-62F7-461D-ACFC-03B73A0439F9}</a:tableStyleId>
              </a:tblPr>
              <a:tblGrid>
                <a:gridCol w="61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675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765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855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945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23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1035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1125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89" name="Shape 189"/>
          <p:cNvGraphicFramePr/>
          <p:nvPr/>
        </p:nvGraphicFramePr>
        <p:xfrm>
          <a:off x="6794700" y="1152465"/>
          <a:ext cx="1847550" cy="3840060"/>
        </p:xfrm>
        <a:graphic>
          <a:graphicData uri="http://schemas.openxmlformats.org/drawingml/2006/table">
            <a:tbl>
              <a:tblPr>
                <a:noFill/>
                <a:tableStyleId>{6F488F9A-62F7-461D-ACFC-03B73A0439F9}</a:tableStyleId>
              </a:tblPr>
              <a:tblGrid>
                <a:gridCol w="61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1215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29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1305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1395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1485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1575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37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1665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1755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234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90" name="Shape 190"/>
          <p:cNvSpPr txBox="1"/>
          <p:nvPr/>
        </p:nvSpPr>
        <p:spPr>
          <a:xfrm>
            <a:off x="311700" y="2765775"/>
            <a:ext cx="2327100" cy="178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수치는 밸런스 문제가 있을 시 수정될 수 있음을 참고하여 주시기 바랍니다.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5의 배수 웨이브 적군 보스 수치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42300" cy="389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수식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체력	</a:t>
            </a:r>
            <a:r>
              <a:rPr lang="ko" sz="1200" dirty="0" smtClean="0"/>
              <a:t>= </a:t>
            </a:r>
            <a:r>
              <a:rPr lang="ko" sz="1200" dirty="0"/>
              <a:t>레벨 * 500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공격력	= 레벨 * 30</a:t>
            </a:r>
          </a:p>
        </p:txBody>
      </p:sp>
      <p:graphicFrame>
        <p:nvGraphicFramePr>
          <p:cNvPr id="197" name="Shape 197"/>
          <p:cNvGraphicFramePr/>
          <p:nvPr/>
        </p:nvGraphicFramePr>
        <p:xfrm>
          <a:off x="2870400" y="1152465"/>
          <a:ext cx="1847550" cy="3840060"/>
        </p:xfrm>
        <a:graphic>
          <a:graphicData uri="http://schemas.openxmlformats.org/drawingml/2006/table">
            <a:tbl>
              <a:tblPr>
                <a:noFill/>
                <a:tableStyleId>{6F488F9A-62F7-461D-ACFC-03B73A0439F9}</a:tableStyleId>
              </a:tblPr>
              <a:tblGrid>
                <a:gridCol w="61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4000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98" name="Shape 198"/>
          <p:cNvGraphicFramePr/>
          <p:nvPr/>
        </p:nvGraphicFramePr>
        <p:xfrm>
          <a:off x="4834311" y="1152465"/>
          <a:ext cx="1847550" cy="3840060"/>
        </p:xfrm>
        <a:graphic>
          <a:graphicData uri="http://schemas.openxmlformats.org/drawingml/2006/table">
            <a:tbl>
              <a:tblPr>
                <a:noFill/>
                <a:tableStyleId>{6F488F9A-62F7-461D-ACFC-03B73A0439F9}</a:tableStyleId>
              </a:tblPr>
              <a:tblGrid>
                <a:gridCol w="61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99" name="Shape 199"/>
          <p:cNvGraphicFramePr/>
          <p:nvPr/>
        </p:nvGraphicFramePr>
        <p:xfrm>
          <a:off x="6794700" y="1152465"/>
          <a:ext cx="1847550" cy="3840060"/>
        </p:xfrm>
        <a:graphic>
          <a:graphicData uri="http://schemas.openxmlformats.org/drawingml/2006/table">
            <a:tbl>
              <a:tblPr>
                <a:noFill/>
                <a:tableStyleId>{6F488F9A-62F7-461D-ACFC-03B73A0439F9}</a:tableStyleId>
              </a:tblPr>
              <a:tblGrid>
                <a:gridCol w="61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00" name="Shape 200"/>
          <p:cNvSpPr txBox="1"/>
          <p:nvPr/>
        </p:nvSpPr>
        <p:spPr>
          <a:xfrm>
            <a:off x="311700" y="2765775"/>
            <a:ext cx="2327100" cy="178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수치는 밸런스 문제가 있을 시 수정될 수 있음을 참고하여 주시기 바랍니다.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28250" y="35300"/>
            <a:ext cx="1961400" cy="43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800">
                <a:solidFill>
                  <a:schemeClr val="dk1"/>
                </a:solidFill>
              </a:rPr>
              <a:t>플레이 화면 구성</a:t>
            </a:r>
          </a:p>
        </p:txBody>
      </p:sp>
      <p:pic>
        <p:nvPicPr>
          <p:cNvPr id="206" name="Shape 206" descr="asds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812" y="826459"/>
            <a:ext cx="6760375" cy="349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 descr="그림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350" y="41475"/>
            <a:ext cx="7569225" cy="504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0" y="0"/>
            <a:ext cx="1728600" cy="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800">
                <a:solidFill>
                  <a:schemeClr val="dk1"/>
                </a:solidFill>
              </a:rPr>
              <a:t>강화 화면 구성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hape 217" descr="asds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037" y="375312"/>
            <a:ext cx="5855923" cy="30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 descr="1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1356" y="2710159"/>
            <a:ext cx="608888" cy="6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 descr="2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1018" y="2712292"/>
            <a:ext cx="608887" cy="60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 descr="33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84574" y="2712280"/>
            <a:ext cx="608888" cy="60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 descr="44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57801" y="2712289"/>
            <a:ext cx="608888" cy="60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 descr="55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04238" y="2710145"/>
            <a:ext cx="608888" cy="6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 descr="66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77468" y="2710137"/>
            <a:ext cx="608888" cy="6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 descr="77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50685" y="2712279"/>
            <a:ext cx="608887" cy="60889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/>
        </p:nvSpPr>
        <p:spPr>
          <a:xfrm>
            <a:off x="1644025" y="3464275"/>
            <a:ext cx="4122600" cy="99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ko" sz="1100" b="1">
                <a:solidFill>
                  <a:srgbClr val="00B050"/>
                </a:solidFill>
              </a:rPr>
              <a:t>주력</a:t>
            </a:r>
            <a:r>
              <a:rPr lang="ko" sz="1100">
                <a:solidFill>
                  <a:schemeClr val="dk1"/>
                </a:solidFill>
              </a:rPr>
              <a:t>(첫번째)을 선택하면 초록색으로 표시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ko" sz="1100" b="1">
                <a:solidFill>
                  <a:srgbClr val="00B0F0"/>
                </a:solidFill>
              </a:rPr>
              <a:t>보조</a:t>
            </a:r>
            <a:r>
              <a:rPr lang="ko" sz="1100">
                <a:solidFill>
                  <a:schemeClr val="dk1"/>
                </a:solidFill>
              </a:rPr>
              <a:t>(두번째)를 선택하면 파란색으로 표시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주력을 선택 후 보조로 선택 할 수 없는 것은 회색으로 표시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100">
                <a:solidFill>
                  <a:schemeClr val="dk1"/>
                </a:solidFill>
              </a:rPr>
              <a:t>선택이 완료되면은 나머지는 회색으로 표시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58150" y="412775"/>
            <a:ext cx="1499400" cy="118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드래그 앤 드롭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200">
                <a:solidFill>
                  <a:schemeClr val="dk1"/>
                </a:solidFill>
              </a:rPr>
              <a:t>셀렉 앤 드롭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클래시 로얄 처럼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200">
                <a:solidFill>
                  <a:schemeClr val="dk1"/>
                </a:solidFill>
              </a:rPr>
              <a:t>유닛을 생성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0" y="0"/>
            <a:ext cx="2441100" cy="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800">
                <a:solidFill>
                  <a:schemeClr val="dk1"/>
                </a:solidFill>
              </a:rPr>
              <a:t>디펜스 시작 화면 구성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5750675" y="3464275"/>
            <a:ext cx="2740800" cy="99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아이콘은 랜덤에서 고정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100">
                <a:solidFill>
                  <a:schemeClr val="dk1"/>
                </a:solidFill>
              </a:rPr>
              <a:t>각 아이콘 마다 쿨타임을 설정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644025" y="4525250"/>
            <a:ext cx="6999000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! 아군 및 적군 캐릭터 머리 상단에 체력 게이지 바, 아군의 거점 하단에 체력 게이지 바가 존재하며 체력 수치에 따라 감소함을 표시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해야될 꺼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----------------------------------------------------권광현이 구상중-------------------------------------------------------------------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- 합성 시 스탯(구상 중)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- 보조는 주력에 따라 능력이 달라짐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ko"/>
              <a:t>거점 강화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152400" y="866333"/>
            <a:ext cx="651900" cy="4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800">
                <a:solidFill>
                  <a:schemeClr val="dk1"/>
                </a:solidFill>
              </a:rPr>
              <a:t>주력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00" y="1215033"/>
            <a:ext cx="12573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150" y="1215033"/>
            <a:ext cx="12573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6400" y="1215033"/>
            <a:ext cx="126682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3175" y="1215033"/>
            <a:ext cx="125730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191900" y="2902321"/>
            <a:ext cx="1459200" cy="4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800">
                <a:solidFill>
                  <a:schemeClr val="dk1"/>
                </a:solidFill>
              </a:rPr>
              <a:t>주력 및 보조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900" y="3314533"/>
            <a:ext cx="12573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69150" y="3314533"/>
            <a:ext cx="12573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43400" y="3314533"/>
            <a:ext cx="125730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4333175" y="2902333"/>
            <a:ext cx="651900" cy="4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800">
                <a:solidFill>
                  <a:schemeClr val="dk1"/>
                </a:solidFill>
              </a:rPr>
              <a:t>보조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52400" y="68275"/>
            <a:ext cx="8520600" cy="41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800"/>
              <a:t>아군 캐릭터 종류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152400" y="1193650"/>
            <a:ext cx="2062800" cy="134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이름	</a:t>
            </a:r>
            <a:r>
              <a:rPr lang="ko" sz="1000" dirty="0" smtClean="0"/>
              <a:t>: </a:t>
            </a:r>
            <a:r>
              <a:rPr lang="ko" sz="1000" dirty="0"/>
              <a:t>검</a:t>
            </a:r>
          </a:p>
          <a:p>
            <a:pPr lvl="0">
              <a:spcBef>
                <a:spcPts val="0"/>
              </a:spcBef>
              <a:buNone/>
            </a:pPr>
            <a:r>
              <a:rPr lang="ko" sz="1000" dirty="0"/>
              <a:t>체력	</a:t>
            </a:r>
            <a:r>
              <a:rPr lang="ko" sz="1000" dirty="0" smtClean="0"/>
              <a:t>: </a:t>
            </a:r>
            <a:r>
              <a:rPr lang="ko" sz="1000" dirty="0"/>
              <a:t>50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공격력	</a:t>
            </a:r>
            <a:r>
              <a:rPr lang="ko" sz="1000" dirty="0" smtClean="0"/>
              <a:t>: </a:t>
            </a:r>
            <a:r>
              <a:rPr lang="ko" sz="1000" dirty="0"/>
              <a:t>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공격속도	: 0.8s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이동속도	: 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공격사거리	: 1.4</a:t>
            </a:r>
          </a:p>
          <a:p>
            <a:pPr lvl="0">
              <a:spcBef>
                <a:spcPts val="0"/>
              </a:spcBef>
              <a:buNone/>
            </a:pPr>
            <a:r>
              <a:rPr lang="ko" sz="1000" dirty="0"/>
              <a:t>공격범위	: 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</a:rPr>
              <a:t>재생성시간	: 1.0s</a:t>
            </a:r>
          </a:p>
        </p:txBody>
      </p:sp>
      <p:pic>
        <p:nvPicPr>
          <p:cNvPr id="76" name="Shape 76" descr="그림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9" y="533400"/>
            <a:ext cx="660247" cy="660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 descr="그림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4700" y="533400"/>
            <a:ext cx="660247" cy="660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 descr="그림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8376" y="533400"/>
            <a:ext cx="660247" cy="660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 descr="그림4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1302" y="533400"/>
            <a:ext cx="660247" cy="660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 descr="그림5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399" y="2762202"/>
            <a:ext cx="660247" cy="660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 descr="그림6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34700" y="2762202"/>
            <a:ext cx="660247" cy="66024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2334700" y="1193650"/>
            <a:ext cx="2062800" cy="134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이름	</a:t>
            </a:r>
            <a:r>
              <a:rPr lang="ko" sz="1000" dirty="0" smtClean="0"/>
              <a:t>: </a:t>
            </a:r>
            <a:r>
              <a:rPr lang="ko" sz="1000" dirty="0"/>
              <a:t>단궁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체력	</a:t>
            </a:r>
            <a:r>
              <a:rPr lang="ko" sz="1000" dirty="0" smtClean="0"/>
              <a:t>: </a:t>
            </a:r>
            <a:r>
              <a:rPr lang="ko" sz="1000" dirty="0"/>
              <a:t>30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공격력	</a:t>
            </a:r>
            <a:r>
              <a:rPr lang="ko" sz="1000" dirty="0" smtClean="0"/>
              <a:t>: </a:t>
            </a:r>
            <a:r>
              <a:rPr lang="ko" sz="1000" dirty="0"/>
              <a:t>3.5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공격속도	</a:t>
            </a:r>
            <a:r>
              <a:rPr lang="en-US" altLang="ko" sz="1000" dirty="0" smtClean="0"/>
              <a:t>:</a:t>
            </a:r>
            <a:r>
              <a:rPr lang="ko" sz="1000" dirty="0" smtClean="0"/>
              <a:t> </a:t>
            </a:r>
            <a:r>
              <a:rPr lang="ko" sz="1000" dirty="0"/>
              <a:t>0.7s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이동속도	: 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공격사거리	: 4.0</a:t>
            </a:r>
          </a:p>
          <a:p>
            <a:pPr lvl="0">
              <a:spcBef>
                <a:spcPts val="0"/>
              </a:spcBef>
              <a:buNone/>
            </a:pPr>
            <a:r>
              <a:rPr lang="ko" sz="1000" dirty="0"/>
              <a:t>공격범위	: 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</a:rPr>
              <a:t>재생성시간	: 1.0s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4538375" y="1193650"/>
            <a:ext cx="2062800" cy="134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이름	</a:t>
            </a:r>
            <a:r>
              <a:rPr lang="ko" sz="1000" dirty="0" smtClean="0"/>
              <a:t>: </a:t>
            </a:r>
            <a:r>
              <a:rPr lang="ko" sz="1000" dirty="0"/>
              <a:t>단검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체력	</a:t>
            </a:r>
            <a:r>
              <a:rPr lang="ko" sz="1000" dirty="0" smtClean="0"/>
              <a:t>: </a:t>
            </a:r>
            <a:r>
              <a:rPr lang="ko" sz="1000" dirty="0"/>
              <a:t>35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공격력	</a:t>
            </a:r>
            <a:r>
              <a:rPr lang="ko" sz="1000" dirty="0" smtClean="0"/>
              <a:t>: </a:t>
            </a:r>
            <a:r>
              <a:rPr lang="ko" sz="1000" dirty="0"/>
              <a:t>6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공격속도	: 0.4s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이동속도	: 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공격사거리	: 1.2</a:t>
            </a:r>
          </a:p>
          <a:p>
            <a:pPr lvl="0">
              <a:spcBef>
                <a:spcPts val="0"/>
              </a:spcBef>
              <a:buNone/>
            </a:pPr>
            <a:r>
              <a:rPr lang="ko" sz="1000" dirty="0"/>
              <a:t>공격범위	: 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</a:rPr>
              <a:t>재생성시간	: 1.0s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6711300" y="1193650"/>
            <a:ext cx="2062800" cy="134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이름	</a:t>
            </a:r>
            <a:r>
              <a:rPr lang="ko" sz="1000" dirty="0" smtClean="0"/>
              <a:t>: </a:t>
            </a:r>
            <a:r>
              <a:rPr lang="ko" sz="1000" dirty="0"/>
              <a:t>방어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체력	</a:t>
            </a:r>
            <a:r>
              <a:rPr lang="ko" sz="1000" dirty="0" smtClean="0"/>
              <a:t>: </a:t>
            </a:r>
            <a:r>
              <a:rPr lang="ko" sz="1000" dirty="0"/>
              <a:t>80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공격력	</a:t>
            </a:r>
            <a:r>
              <a:rPr lang="ko" sz="1000" dirty="0" smtClean="0"/>
              <a:t>: </a:t>
            </a:r>
            <a:r>
              <a:rPr lang="ko" sz="1000" dirty="0"/>
              <a:t>2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공격속도	: 1.5s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이동속도	: 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공격사거리	: 1.0</a:t>
            </a:r>
          </a:p>
          <a:p>
            <a:pPr lvl="0">
              <a:spcBef>
                <a:spcPts val="0"/>
              </a:spcBef>
              <a:buNone/>
            </a:pPr>
            <a:r>
              <a:rPr lang="ko" sz="1000" dirty="0"/>
              <a:t>공격범위	: 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</a:rPr>
              <a:t>재생성시간	: 1.0s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152400" y="3422450"/>
            <a:ext cx="2062800" cy="134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이름	</a:t>
            </a:r>
            <a:r>
              <a:rPr lang="ko" sz="1000" dirty="0" smtClean="0"/>
              <a:t>: </a:t>
            </a:r>
            <a:r>
              <a:rPr lang="ko" sz="1000" dirty="0"/>
              <a:t>치료</a:t>
            </a:r>
          </a:p>
          <a:p>
            <a:pPr lvl="0">
              <a:spcBef>
                <a:spcPts val="0"/>
              </a:spcBef>
              <a:buNone/>
            </a:pPr>
            <a:r>
              <a:rPr lang="ko" sz="1000" dirty="0"/>
              <a:t>체력	</a:t>
            </a:r>
            <a:r>
              <a:rPr lang="ko" sz="1000" dirty="0" smtClean="0"/>
              <a:t>: </a:t>
            </a:r>
            <a:r>
              <a:rPr lang="ko" sz="1000" dirty="0"/>
              <a:t>25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공격력	</a:t>
            </a:r>
            <a:r>
              <a:rPr lang="ko" sz="1000" dirty="0" smtClean="0"/>
              <a:t>: </a:t>
            </a:r>
            <a:r>
              <a:rPr lang="ko" sz="1000" dirty="0"/>
              <a:t>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공격속도	: 1.5s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이동속도	: 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공격사거리	: 3.0</a:t>
            </a:r>
          </a:p>
          <a:p>
            <a:pPr lvl="0">
              <a:spcBef>
                <a:spcPts val="0"/>
              </a:spcBef>
              <a:buNone/>
            </a:pPr>
            <a:r>
              <a:rPr lang="ko" sz="1000" dirty="0"/>
              <a:t>공격범위	: 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</a:rPr>
              <a:t>재생성시간	: 1.0s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2334700" y="3422450"/>
            <a:ext cx="2062800" cy="134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이름	</a:t>
            </a:r>
            <a:r>
              <a:rPr lang="ko" sz="1000" dirty="0" smtClean="0"/>
              <a:t>: </a:t>
            </a:r>
            <a:r>
              <a:rPr lang="ko" sz="1000" dirty="0"/>
              <a:t>마법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체력	</a:t>
            </a:r>
            <a:r>
              <a:rPr lang="ko" sz="1000" dirty="0" smtClean="0"/>
              <a:t>: </a:t>
            </a:r>
            <a:r>
              <a:rPr lang="ko" sz="1000" dirty="0"/>
              <a:t>20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공격력	</a:t>
            </a:r>
            <a:r>
              <a:rPr lang="ko" sz="1000" dirty="0" smtClean="0"/>
              <a:t>: </a:t>
            </a:r>
            <a:r>
              <a:rPr lang="ko" sz="1000" dirty="0"/>
              <a:t>3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공격속도	: 2.0s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이동속도	: 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공격사거리	: 4.0</a:t>
            </a:r>
          </a:p>
          <a:p>
            <a:pPr lvl="0">
              <a:spcBef>
                <a:spcPts val="0"/>
              </a:spcBef>
              <a:buNone/>
            </a:pPr>
            <a:r>
              <a:rPr lang="ko" sz="1000" dirty="0"/>
              <a:t>공격범위	: 3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</a:rPr>
              <a:t>재생성시간	: 1.0s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52400" y="68275"/>
            <a:ext cx="8520600" cy="41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800"/>
              <a:t>아군 캐릭터 기본 능력치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검 : 아군 캐릭터 강화 수치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42300" cy="389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수식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 smtClean="0"/>
              <a:t>체력</a:t>
            </a:r>
            <a:r>
              <a:rPr lang="ko" sz="1200" dirty="0"/>
              <a:t>	= 레벨 * 50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공격력	= 레벨 * 5</a:t>
            </a:r>
          </a:p>
        </p:txBody>
      </p:sp>
      <p:graphicFrame>
        <p:nvGraphicFramePr>
          <p:cNvPr id="94" name="Shape 94"/>
          <p:cNvGraphicFramePr/>
          <p:nvPr/>
        </p:nvGraphicFramePr>
        <p:xfrm>
          <a:off x="2870400" y="1152465"/>
          <a:ext cx="1847550" cy="3840060"/>
        </p:xfrm>
        <a:graphic>
          <a:graphicData uri="http://schemas.openxmlformats.org/drawingml/2006/table">
            <a:tbl>
              <a:tblPr>
                <a:noFill/>
                <a:tableStyleId>{6F488F9A-62F7-461D-ACFC-03B73A0439F9}</a:tableStyleId>
              </a:tblPr>
              <a:tblGrid>
                <a:gridCol w="61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95" name="Shape 95"/>
          <p:cNvGraphicFramePr/>
          <p:nvPr/>
        </p:nvGraphicFramePr>
        <p:xfrm>
          <a:off x="4834311" y="1152465"/>
          <a:ext cx="1847550" cy="3840060"/>
        </p:xfrm>
        <a:graphic>
          <a:graphicData uri="http://schemas.openxmlformats.org/drawingml/2006/table">
            <a:tbl>
              <a:tblPr>
                <a:noFill/>
                <a:tableStyleId>{6F488F9A-62F7-461D-ACFC-03B73A0439F9}</a:tableStyleId>
              </a:tblPr>
              <a:tblGrid>
                <a:gridCol w="61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96" name="Shape 96"/>
          <p:cNvGraphicFramePr/>
          <p:nvPr/>
        </p:nvGraphicFramePr>
        <p:xfrm>
          <a:off x="6794700" y="1152465"/>
          <a:ext cx="1847550" cy="3840060"/>
        </p:xfrm>
        <a:graphic>
          <a:graphicData uri="http://schemas.openxmlformats.org/drawingml/2006/table">
            <a:tbl>
              <a:tblPr>
                <a:noFill/>
                <a:tableStyleId>{6F488F9A-62F7-461D-ACFC-03B73A0439F9}</a:tableStyleId>
              </a:tblPr>
              <a:tblGrid>
                <a:gridCol w="61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97" name="Shape 97"/>
          <p:cNvSpPr txBox="1"/>
          <p:nvPr/>
        </p:nvSpPr>
        <p:spPr>
          <a:xfrm>
            <a:off x="311700" y="2765775"/>
            <a:ext cx="2327100" cy="178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수치는 밸런스 문제가 있을 시 수정될 수 있음을 참고하여 주시기 바랍니다.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활 : 아군 캐릭터 강화 수치</a:t>
            </a:r>
          </a:p>
        </p:txBody>
      </p:sp>
      <p:graphicFrame>
        <p:nvGraphicFramePr>
          <p:cNvPr id="103" name="Shape 103"/>
          <p:cNvGraphicFramePr/>
          <p:nvPr/>
        </p:nvGraphicFramePr>
        <p:xfrm>
          <a:off x="2870400" y="1152465"/>
          <a:ext cx="1847550" cy="3840060"/>
        </p:xfrm>
        <a:graphic>
          <a:graphicData uri="http://schemas.openxmlformats.org/drawingml/2006/table">
            <a:tbl>
              <a:tblPr>
                <a:noFill/>
                <a:tableStyleId>{6F488F9A-62F7-461D-ACFC-03B73A0439F9}</a:tableStyleId>
              </a:tblPr>
              <a:tblGrid>
                <a:gridCol w="61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3.5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10.5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17.5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24.5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31.5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38.5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45.5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04" name="Shape 104"/>
          <p:cNvGraphicFramePr/>
          <p:nvPr/>
        </p:nvGraphicFramePr>
        <p:xfrm>
          <a:off x="4834311" y="1152465"/>
          <a:ext cx="1847550" cy="3840060"/>
        </p:xfrm>
        <a:graphic>
          <a:graphicData uri="http://schemas.openxmlformats.org/drawingml/2006/table">
            <a:tbl>
              <a:tblPr>
                <a:noFill/>
                <a:tableStyleId>{6F488F9A-62F7-461D-ACFC-03B73A0439F9}</a:tableStyleId>
              </a:tblPr>
              <a:tblGrid>
                <a:gridCol w="61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52.5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59.5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66.5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73.5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77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690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80.5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87.5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05" name="Shape 105"/>
          <p:cNvGraphicFramePr/>
          <p:nvPr/>
        </p:nvGraphicFramePr>
        <p:xfrm>
          <a:off x="6794700" y="1152465"/>
          <a:ext cx="1847550" cy="3840060"/>
        </p:xfrm>
        <a:graphic>
          <a:graphicData uri="http://schemas.openxmlformats.org/drawingml/2006/table">
            <a:tbl>
              <a:tblPr>
                <a:noFill/>
                <a:tableStyleId>{6F488F9A-62F7-461D-ACFC-03B73A0439F9}</a:tableStyleId>
              </a:tblPr>
              <a:tblGrid>
                <a:gridCol w="61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94.5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101.5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108.5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990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115.5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122.5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129.5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136.5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42300" cy="389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수식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체력	</a:t>
            </a:r>
            <a:r>
              <a:rPr lang="ko" sz="1200" dirty="0" smtClean="0"/>
              <a:t>= </a:t>
            </a:r>
            <a:r>
              <a:rPr lang="ko" sz="1200" dirty="0"/>
              <a:t>레벨 * 30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공격력	= 레벨 * 3.5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311700" y="2765775"/>
            <a:ext cx="2327100" cy="178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수치는 밸런스 문제가 있을 시 수정될 수 있음을 참고하여 주시기 바랍니다.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단검 : 아군 캐릭터 강화 수치</a:t>
            </a:r>
          </a:p>
        </p:txBody>
      </p:sp>
      <p:graphicFrame>
        <p:nvGraphicFramePr>
          <p:cNvPr id="113" name="Shape 113"/>
          <p:cNvGraphicFramePr/>
          <p:nvPr/>
        </p:nvGraphicFramePr>
        <p:xfrm>
          <a:off x="2870400" y="1152465"/>
          <a:ext cx="1847550" cy="3840060"/>
        </p:xfrm>
        <a:graphic>
          <a:graphicData uri="http://schemas.openxmlformats.org/drawingml/2006/table">
            <a:tbl>
              <a:tblPr>
                <a:noFill/>
                <a:tableStyleId>{6F488F9A-62F7-461D-ACFC-03B73A0439F9}</a:tableStyleId>
              </a:tblPr>
              <a:tblGrid>
                <a:gridCol w="61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385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14" name="Shape 114"/>
          <p:cNvGraphicFramePr/>
          <p:nvPr/>
        </p:nvGraphicFramePr>
        <p:xfrm>
          <a:off x="4834311" y="1152465"/>
          <a:ext cx="1847550" cy="3840060"/>
        </p:xfrm>
        <a:graphic>
          <a:graphicData uri="http://schemas.openxmlformats.org/drawingml/2006/table">
            <a:tbl>
              <a:tblPr>
                <a:noFill/>
                <a:tableStyleId>{6F488F9A-62F7-461D-ACFC-03B73A0439F9}</a:tableStyleId>
              </a:tblPr>
              <a:tblGrid>
                <a:gridCol w="61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490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595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665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805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15" name="Shape 115"/>
          <p:cNvGraphicFramePr/>
          <p:nvPr/>
        </p:nvGraphicFramePr>
        <p:xfrm>
          <a:off x="6794700" y="1152465"/>
          <a:ext cx="1847550" cy="3840060"/>
        </p:xfrm>
        <a:graphic>
          <a:graphicData uri="http://schemas.openxmlformats.org/drawingml/2006/table">
            <a:tbl>
              <a:tblPr>
                <a:noFill/>
                <a:tableStyleId>{6F488F9A-62F7-461D-ACFC-03B73A0439F9}</a:tableStyleId>
              </a:tblPr>
              <a:tblGrid>
                <a:gridCol w="61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945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1085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1155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1190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1295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1365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234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42300" cy="389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수식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체력	</a:t>
            </a:r>
            <a:r>
              <a:rPr lang="ko" sz="1200" dirty="0" smtClean="0"/>
              <a:t>= </a:t>
            </a:r>
            <a:r>
              <a:rPr lang="ko" sz="1200" dirty="0"/>
              <a:t>레벨 * 35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공격력	= 레벨 * 6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11700" y="2765775"/>
            <a:ext cx="2327100" cy="178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수치는 밸런스 문제가 있을 시 수정될 수 있음을 참고하여 주시기 바랍니다.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방패 : 아군 캐릭터 강화 수치</a:t>
            </a:r>
          </a:p>
        </p:txBody>
      </p:sp>
      <p:graphicFrame>
        <p:nvGraphicFramePr>
          <p:cNvPr id="123" name="Shape 123"/>
          <p:cNvGraphicFramePr/>
          <p:nvPr/>
        </p:nvGraphicFramePr>
        <p:xfrm>
          <a:off x="2870400" y="1152465"/>
          <a:ext cx="1847550" cy="3840060"/>
        </p:xfrm>
        <a:graphic>
          <a:graphicData uri="http://schemas.openxmlformats.org/drawingml/2006/table">
            <a:tbl>
              <a:tblPr>
                <a:noFill/>
                <a:tableStyleId>{6F488F9A-62F7-461D-ACFC-03B73A0439F9}</a:tableStyleId>
              </a:tblPr>
              <a:tblGrid>
                <a:gridCol w="61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24" name="Shape 124"/>
          <p:cNvGraphicFramePr/>
          <p:nvPr/>
        </p:nvGraphicFramePr>
        <p:xfrm>
          <a:off x="4834311" y="1152465"/>
          <a:ext cx="1847550" cy="3840060"/>
        </p:xfrm>
        <a:graphic>
          <a:graphicData uri="http://schemas.openxmlformats.org/drawingml/2006/table">
            <a:tbl>
              <a:tblPr>
                <a:noFill/>
                <a:tableStyleId>{6F488F9A-62F7-461D-ACFC-03B73A0439F9}</a:tableStyleId>
              </a:tblPr>
              <a:tblGrid>
                <a:gridCol w="61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25" name="Shape 125"/>
          <p:cNvGraphicFramePr/>
          <p:nvPr/>
        </p:nvGraphicFramePr>
        <p:xfrm>
          <a:off x="6794700" y="1152465"/>
          <a:ext cx="1847550" cy="3840060"/>
        </p:xfrm>
        <a:graphic>
          <a:graphicData uri="http://schemas.openxmlformats.org/drawingml/2006/table">
            <a:tbl>
              <a:tblPr>
                <a:noFill/>
                <a:tableStyleId>{6F488F9A-62F7-461D-ACFC-03B73A0439F9}</a:tableStyleId>
              </a:tblPr>
              <a:tblGrid>
                <a:gridCol w="61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2320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2640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2960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42300" cy="389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수식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체력	</a:t>
            </a:r>
            <a:r>
              <a:rPr lang="ko" sz="1200" dirty="0" smtClean="0"/>
              <a:t>= </a:t>
            </a:r>
            <a:r>
              <a:rPr lang="ko" sz="1200" dirty="0"/>
              <a:t>레벨 * 80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공격력	= 레벨 * 2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311700" y="2765775"/>
            <a:ext cx="2327100" cy="178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수치는 밸런스 문제가 있을 시 수정될 수 있음을 참고하여 주시기 바랍니다.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힐 : 아군 캐릭터 강화 수치</a:t>
            </a:r>
          </a:p>
        </p:txBody>
      </p:sp>
      <p:graphicFrame>
        <p:nvGraphicFramePr>
          <p:cNvPr id="133" name="Shape 133"/>
          <p:cNvGraphicFramePr/>
          <p:nvPr/>
        </p:nvGraphicFramePr>
        <p:xfrm>
          <a:off x="2870400" y="1152465"/>
          <a:ext cx="1847550" cy="3840060"/>
        </p:xfrm>
        <a:graphic>
          <a:graphicData uri="http://schemas.openxmlformats.org/drawingml/2006/table">
            <a:tbl>
              <a:tblPr>
                <a:noFill/>
                <a:tableStyleId>{6F488F9A-62F7-461D-ACFC-03B73A0439F9}</a:tableStyleId>
              </a:tblPr>
              <a:tblGrid>
                <a:gridCol w="61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34" name="Shape 134"/>
          <p:cNvGraphicFramePr/>
          <p:nvPr/>
        </p:nvGraphicFramePr>
        <p:xfrm>
          <a:off x="4834311" y="1152465"/>
          <a:ext cx="1847550" cy="3840060"/>
        </p:xfrm>
        <a:graphic>
          <a:graphicData uri="http://schemas.openxmlformats.org/drawingml/2006/table">
            <a:tbl>
              <a:tblPr>
                <a:noFill/>
                <a:tableStyleId>{6F488F9A-62F7-461D-ACFC-03B73A0439F9}</a:tableStyleId>
              </a:tblPr>
              <a:tblGrid>
                <a:gridCol w="61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35" name="Shape 135"/>
          <p:cNvGraphicFramePr/>
          <p:nvPr/>
        </p:nvGraphicFramePr>
        <p:xfrm>
          <a:off x="6794700" y="1152465"/>
          <a:ext cx="1847550" cy="3840060"/>
        </p:xfrm>
        <a:graphic>
          <a:graphicData uri="http://schemas.openxmlformats.org/drawingml/2006/table">
            <a:tbl>
              <a:tblPr>
                <a:noFill/>
                <a:tableStyleId>{6F488F9A-62F7-461D-ACFC-03B73A0439F9}</a:tableStyleId>
              </a:tblPr>
              <a:tblGrid>
                <a:gridCol w="61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42300" cy="389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수식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체력	</a:t>
            </a:r>
            <a:r>
              <a:rPr lang="ko" sz="1200" dirty="0" smtClean="0"/>
              <a:t>= </a:t>
            </a:r>
            <a:r>
              <a:rPr lang="ko" sz="1200" dirty="0"/>
              <a:t>레벨 * 25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공격력	= 레벨 * 5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311700" y="2765775"/>
            <a:ext cx="2327100" cy="178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수치는 밸런스 문제가 있을 시 수정될 수 있음을 참고하여 주시기 바랍니다.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마법 : 아군 캐릭터 강화 수치</a:t>
            </a:r>
          </a:p>
        </p:txBody>
      </p:sp>
      <p:graphicFrame>
        <p:nvGraphicFramePr>
          <p:cNvPr id="143" name="Shape 143"/>
          <p:cNvGraphicFramePr/>
          <p:nvPr/>
        </p:nvGraphicFramePr>
        <p:xfrm>
          <a:off x="2870400" y="1152465"/>
          <a:ext cx="1847550" cy="3840060"/>
        </p:xfrm>
        <a:graphic>
          <a:graphicData uri="http://schemas.openxmlformats.org/drawingml/2006/table">
            <a:tbl>
              <a:tblPr>
                <a:noFill/>
                <a:tableStyleId>{6F488F9A-62F7-461D-ACFC-03B73A0439F9}</a:tableStyleId>
              </a:tblPr>
              <a:tblGrid>
                <a:gridCol w="61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44" name="Shape 144"/>
          <p:cNvGraphicFramePr/>
          <p:nvPr/>
        </p:nvGraphicFramePr>
        <p:xfrm>
          <a:off x="4834311" y="1152465"/>
          <a:ext cx="1847550" cy="3840060"/>
        </p:xfrm>
        <a:graphic>
          <a:graphicData uri="http://schemas.openxmlformats.org/drawingml/2006/table">
            <a:tbl>
              <a:tblPr>
                <a:noFill/>
                <a:tableStyleId>{6F488F9A-62F7-461D-ACFC-03B73A0439F9}</a:tableStyleId>
              </a:tblPr>
              <a:tblGrid>
                <a:gridCol w="61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57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45" name="Shape 145"/>
          <p:cNvGraphicFramePr/>
          <p:nvPr/>
        </p:nvGraphicFramePr>
        <p:xfrm>
          <a:off x="6794700" y="1152465"/>
          <a:ext cx="1847550" cy="3840060"/>
        </p:xfrm>
        <a:graphic>
          <a:graphicData uri="http://schemas.openxmlformats.org/drawingml/2006/table">
            <a:tbl>
              <a:tblPr>
                <a:noFill/>
                <a:tableStyleId>{6F488F9A-62F7-461D-ACFC-03B73A0439F9}</a:tableStyleId>
              </a:tblPr>
              <a:tblGrid>
                <a:gridCol w="61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87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117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42300" cy="389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수식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체력	</a:t>
            </a:r>
            <a:r>
              <a:rPr lang="ko" sz="1200" dirty="0" smtClean="0"/>
              <a:t>= </a:t>
            </a:r>
            <a:r>
              <a:rPr lang="ko" sz="1200" dirty="0"/>
              <a:t>레벨 * 20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공격력	= 레벨 * 3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311700" y="2765775"/>
            <a:ext cx="2327100" cy="178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수치는 밸런스 문제가 있을 시 수정될 수 있음을 참고하여 주시기 바랍니다.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1695</Words>
  <Application>Microsoft Office PowerPoint</Application>
  <PresentationFormat>화면 슬라이드 쇼(16:9)</PresentationFormat>
  <Paragraphs>1379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0" baseType="lpstr">
      <vt:lpstr>Arial</vt:lpstr>
      <vt:lpstr>simple-light-2</vt:lpstr>
      <vt:lpstr>게임 설명</vt:lpstr>
      <vt:lpstr>아군 캐릭터 종류</vt:lpstr>
      <vt:lpstr>아군 캐릭터 기본 능력치</vt:lpstr>
      <vt:lpstr>검 : 아군 캐릭터 강화 수치</vt:lpstr>
      <vt:lpstr>활 : 아군 캐릭터 강화 수치</vt:lpstr>
      <vt:lpstr>단검 : 아군 캐릭터 강화 수치</vt:lpstr>
      <vt:lpstr>방패 : 아군 캐릭터 강화 수치</vt:lpstr>
      <vt:lpstr>힐 : 아군 캐릭터 강화 수치</vt:lpstr>
      <vt:lpstr>마법 : 아군 캐릭터 강화 수치</vt:lpstr>
      <vt:lpstr>거점 수치</vt:lpstr>
      <vt:lpstr>적군의 기본 능력치 및 종류</vt:lpstr>
      <vt:lpstr>근거리 적군 수치</vt:lpstr>
      <vt:lpstr>원거리 적군 수치</vt:lpstr>
      <vt:lpstr>5의 배수 웨이브 적군 보스 수치</vt:lpstr>
      <vt:lpstr>PowerPoint 프레젠테이션</vt:lpstr>
      <vt:lpstr>PowerPoint 프레젠테이션</vt:lpstr>
      <vt:lpstr>PowerPoint 프레젠테이션</vt:lpstr>
      <vt:lpstr>해야될 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설명</dc:title>
  <cp:lastModifiedBy>KKH</cp:lastModifiedBy>
  <cp:revision>1</cp:revision>
  <dcterms:modified xsi:type="dcterms:W3CDTF">2017-07-08T13:30:30Z</dcterms:modified>
</cp:coreProperties>
</file>