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ITC Avant Garde Gothic" charset="1" panose="020B0502020202020204"/>
      <p:regular r:id="rId15"/>
    </p:embeddedFont>
    <p:embeddedFont>
      <p:font typeface="TT Fors" charset="1" panose="020B000303000102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68150" y="0"/>
            <a:ext cx="6419850" cy="10287000"/>
            <a:chOff x="0" y="0"/>
            <a:chExt cx="994603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4603" cy="1593725"/>
            </a:xfrm>
            <a:custGeom>
              <a:avLst/>
              <a:gdLst/>
              <a:ahLst/>
              <a:cxnLst/>
              <a:rect r="r" b="b" t="t" l="l"/>
              <a:pathLst>
                <a:path h="1593725" w="994603">
                  <a:moveTo>
                    <a:pt x="0" y="0"/>
                  </a:moveTo>
                  <a:lnTo>
                    <a:pt x="994603" y="0"/>
                  </a:lnTo>
                  <a:lnTo>
                    <a:pt x="994603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0" t="-126" r="0" b="-126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66750" y="666750"/>
            <a:ext cx="9763125" cy="2416174"/>
            <a:chOff x="0" y="0"/>
            <a:chExt cx="13017500" cy="322156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184275"/>
              <a:ext cx="13017500" cy="2037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999"/>
                </a:lnSpc>
              </a:pPr>
              <a:r>
                <a:rPr lang="en-US" sz="9999" spc="-299">
                  <a:solidFill>
                    <a:srgbClr val="333333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LawFriend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04775"/>
              <a:ext cx="13017500" cy="626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7A7A7A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2025-02 산학프로젝트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63474" y="9181465"/>
            <a:ext cx="7194651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</a:pPr>
            <a:r>
              <a:rPr lang="en-US" sz="2600">
                <a:solidFill>
                  <a:srgbClr val="333333"/>
                </a:solidFill>
                <a:latin typeface="TT Fors"/>
                <a:ea typeface="TT Fors"/>
                <a:cs typeface="TT Fors"/>
                <a:sym typeface="TT Fors"/>
              </a:rPr>
              <a:t>박상수 변소윤 양현아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657225"/>
            <a:ext cx="14077950" cy="122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 spc="-240" strike="noStrike" u="none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개발 현황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1241" y="2127995"/>
            <a:ext cx="17605518" cy="8456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9"/>
              </a:lnSpc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&lt;지금까지 구현 완료된 부분&gt;</a:t>
            </a:r>
          </a:p>
          <a:p>
            <a:pPr algn="ctr" marL="474979" indent="-237490" lvl="1">
              <a:lnSpc>
                <a:spcPts val="2199"/>
              </a:lnSpc>
              <a:buAutoNum type="arabicPeriod" startAt="1"/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백</a:t>
            </a: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엔드</a:t>
            </a:r>
          </a:p>
          <a:p>
            <a:pPr algn="ctr">
              <a:lnSpc>
                <a:spcPts val="2199"/>
              </a:lnSpc>
            </a:pPr>
          </a:p>
          <a:p>
            <a:pPr algn="ctr">
              <a:lnSpc>
                <a:spcPts val="2199"/>
              </a:lnSpc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Django 프로젝트 및 앱 생성</a:t>
            </a:r>
          </a:p>
          <a:p>
            <a:pPr algn="ctr">
              <a:lnSpc>
                <a:spcPts val="2199"/>
              </a:lnSpc>
            </a:pPr>
          </a:p>
          <a:p>
            <a:pPr algn="ctr">
              <a:lnSpc>
                <a:spcPts val="2199"/>
              </a:lnSpc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cases 앱: 법령 및 판례 모델(LawArticle, CaseLaw) 생성 완료</a:t>
            </a:r>
          </a:p>
          <a:p>
            <a:pPr algn="ctr">
              <a:lnSpc>
                <a:spcPts val="2199"/>
              </a:lnSpc>
            </a:pPr>
          </a:p>
          <a:p>
            <a:pPr algn="ctr">
              <a:lnSpc>
                <a:spcPts val="2199"/>
              </a:lnSpc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DB 마이그레이션 완료 (makemigrations, migrate)</a:t>
            </a:r>
          </a:p>
          <a:p>
            <a:pPr algn="ctr">
              <a:lnSpc>
                <a:spcPts val="2199"/>
              </a:lnSpc>
            </a:pPr>
          </a:p>
          <a:p>
            <a:pPr algn="ctr">
              <a:lnSpc>
                <a:spcPts val="2199"/>
              </a:lnSpc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기본 데이터 모델 정의</a:t>
            </a:r>
          </a:p>
          <a:p>
            <a:pPr algn="ctr">
              <a:lnSpc>
                <a:spcPts val="2199"/>
              </a:lnSpc>
            </a:pPr>
          </a:p>
          <a:p>
            <a:pPr algn="ctr">
              <a:lnSpc>
                <a:spcPts val="2199"/>
              </a:lnSpc>
              <a:spcBef>
                <a:spcPct val="0"/>
              </a:spcBef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법령:</a:t>
            </a: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 law_name, article_num, article_title, article_content, hseq</a:t>
            </a:r>
          </a:p>
          <a:p>
            <a:pPr algn="ctr">
              <a:lnSpc>
                <a:spcPts val="2199"/>
              </a:lnSpc>
              <a:spcBef>
                <a:spcPct val="0"/>
              </a:spcBef>
            </a:pPr>
          </a:p>
          <a:p>
            <a:pPr algn="ctr">
              <a:lnSpc>
                <a:spcPts val="2199"/>
              </a:lnSpc>
              <a:spcBef>
                <a:spcPct val="0"/>
              </a:spcBef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판례: case_title, court_name, judgment_date, case_number, content_summary, full_text, references</a:t>
            </a:r>
          </a:p>
          <a:p>
            <a:pPr algn="ctr">
              <a:lnSpc>
                <a:spcPts val="2199"/>
              </a:lnSpc>
              <a:spcBef>
                <a:spcPct val="0"/>
              </a:spcBef>
            </a:pPr>
          </a:p>
          <a:p>
            <a:pPr algn="ctr">
              <a:lnSpc>
                <a:spcPts val="2199"/>
              </a:lnSpc>
              <a:spcBef>
                <a:spcPct val="0"/>
              </a:spcBef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크롤링 스크립트 준비</a:t>
            </a:r>
          </a:p>
          <a:p>
            <a:pPr algn="ctr">
              <a:lnSpc>
                <a:spcPts val="2199"/>
              </a:lnSpc>
              <a:spcBef>
                <a:spcPct val="0"/>
              </a:spcBef>
            </a:pPr>
          </a:p>
          <a:p>
            <a:pPr algn="ctr">
              <a:lnSpc>
                <a:spcPts val="2199"/>
              </a:lnSpc>
              <a:spcBef>
                <a:spcPct val="0"/>
              </a:spcBef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scrape_law.py, scrape_law_selenium.py 등 스켈레톤 작성</a:t>
            </a:r>
          </a:p>
          <a:p>
            <a:pPr algn="ctr">
              <a:lnSpc>
                <a:spcPts val="2199"/>
              </a:lnSpc>
              <a:spcBef>
                <a:spcPct val="0"/>
              </a:spcBef>
            </a:pPr>
          </a:p>
          <a:p>
            <a:pPr algn="ctr">
              <a:lnSpc>
                <a:spcPts val="2199"/>
              </a:lnSpc>
              <a:spcBef>
                <a:spcPct val="0"/>
              </a:spcBef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Selenium을 이용한 로그인 + 동적 페이지 접근 시도 기록</a:t>
            </a:r>
          </a:p>
          <a:p>
            <a:pPr algn="ctr">
              <a:lnSpc>
                <a:spcPts val="2199"/>
              </a:lnSpc>
              <a:spcBef>
                <a:spcPct val="0"/>
              </a:spcBef>
            </a:pPr>
          </a:p>
          <a:p>
            <a:pPr algn="ctr">
              <a:lnSpc>
                <a:spcPts val="2199"/>
              </a:lnSpc>
              <a:spcBef>
                <a:spcPct val="0"/>
              </a:spcBef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현재까지 로그인 없는 요청이나 requests로는 법령 데이터 접근 실패 확인</a:t>
            </a:r>
          </a:p>
          <a:p>
            <a:pPr algn="ctr">
              <a:lnSpc>
                <a:spcPts val="2199"/>
              </a:lnSpc>
              <a:spcBef>
                <a:spcPct val="0"/>
              </a:spcBef>
            </a:pPr>
          </a:p>
          <a:p>
            <a:pPr algn="ctr">
              <a:lnSpc>
                <a:spcPts val="2199"/>
              </a:lnSpc>
            </a:pPr>
          </a:p>
          <a:p>
            <a:pPr algn="ctr">
              <a:lnSpc>
                <a:spcPts val="2199"/>
              </a:lnSpc>
              <a:spcBef>
                <a:spcPct val="0"/>
              </a:spcBef>
            </a:pPr>
          </a:p>
          <a:p>
            <a:pPr algn="ctr">
              <a:lnSpc>
                <a:spcPts val="2199"/>
              </a:lnSpc>
              <a:spcBef>
                <a:spcPct val="0"/>
              </a:spcBef>
            </a:pP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2199"/>
              </a:lnSpc>
              <a:spcBef>
                <a:spcPct val="0"/>
              </a:spcBef>
            </a:pPr>
          </a:p>
          <a:p>
            <a:pPr algn="ctr">
              <a:lnSpc>
                <a:spcPts val="2199"/>
              </a:lnSpc>
              <a:spcBef>
                <a:spcPct val="0"/>
              </a:spcBef>
            </a:pPr>
          </a:p>
          <a:p>
            <a:pPr algn="ctr">
              <a:lnSpc>
                <a:spcPts val="2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657225"/>
            <a:ext cx="14077950" cy="122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 spc="-240" strike="noStrike" u="none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개발 현황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02712" y="1953641"/>
            <a:ext cx="10641988" cy="7304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9"/>
              </a:lnSpc>
            </a:pPr>
          </a:p>
          <a:p>
            <a:pPr algn="ctr">
              <a:lnSpc>
                <a:spcPts val="2199"/>
              </a:lnSpc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2. 프론트엔드</a:t>
            </a:r>
          </a:p>
          <a:p>
            <a:pPr algn="ctr">
              <a:lnSpc>
                <a:spcPts val="2199"/>
              </a:lnSpc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cases/templates/cases/search.html 존재</a:t>
            </a:r>
          </a:p>
          <a:p>
            <a:pPr algn="ctr">
              <a:lnSpc>
                <a:spcPts val="2199"/>
              </a:lnSpc>
            </a:pPr>
          </a:p>
          <a:p>
            <a:pPr algn="ctr">
              <a:lnSpc>
                <a:spcPts val="2199"/>
              </a:lnSpc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챗봇 페이지 뼈대 구성 가능</a:t>
            </a:r>
          </a:p>
          <a:p>
            <a:pPr algn="ctr">
              <a:lnSpc>
                <a:spcPts val="2199"/>
              </a:lnSpc>
            </a:pPr>
          </a:p>
          <a:p>
            <a:pPr algn="ctr">
              <a:lnSpc>
                <a:spcPts val="2199"/>
              </a:lnSpc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React 또는 Django 템플릿 기반으로 챗봇 UI 설계 가능</a:t>
            </a:r>
          </a:p>
          <a:p>
            <a:pPr algn="ctr">
              <a:lnSpc>
                <a:spcPts val="2199"/>
              </a:lnSpc>
            </a:pPr>
          </a:p>
          <a:p>
            <a:pPr algn="ctr">
              <a:lnSpc>
                <a:spcPts val="3695"/>
              </a:lnSpc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3. 데이터베이스</a:t>
            </a:r>
          </a:p>
          <a:p>
            <a:pPr algn="ctr">
              <a:lnSpc>
                <a:spcPts val="3695"/>
              </a:lnSpc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AI-HUB에서 데이터 다운로드 </a:t>
            </a:r>
          </a:p>
          <a:p>
            <a:pPr algn="ctr">
              <a:lnSpc>
                <a:spcPts val="3695"/>
              </a:lnSpc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외부 데이터 수집 완료</a:t>
            </a:r>
          </a:p>
          <a:p>
            <a:pPr algn="ctr">
              <a:lnSpc>
                <a:spcPts val="3695"/>
              </a:lnSpc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폴더 구조 설계 및 분류 완료</a:t>
            </a:r>
          </a:p>
          <a:p>
            <a:pPr algn="ctr">
              <a:lnSpc>
                <a:spcPts val="3695"/>
              </a:lnSpc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JSON 파일 구조화 저장 완료</a:t>
            </a:r>
          </a:p>
          <a:p>
            <a:pPr algn="ctr">
              <a:lnSpc>
                <a:spcPts val="3695"/>
              </a:lnSpc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DB 연동 예정</a:t>
            </a:r>
          </a:p>
          <a:p>
            <a:pPr algn="ctr">
              <a:lnSpc>
                <a:spcPts val="3695"/>
              </a:lnSpc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공공데이터 추가 수집 예정</a:t>
            </a:r>
          </a:p>
          <a:p>
            <a:pPr algn="ctr">
              <a:lnSpc>
                <a:spcPts val="3695"/>
              </a:lnSpc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기타</a:t>
            </a:r>
          </a:p>
          <a:p>
            <a:pPr algn="ctr">
              <a:lnSpc>
                <a:spcPts val="3695"/>
              </a:lnSpc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프로젝트 디렉토리 구조 확인</a:t>
            </a:r>
          </a:p>
          <a:p>
            <a:pPr algn="ctr">
              <a:lnSpc>
                <a:spcPts val="3695"/>
              </a:lnSpc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Python virtual environment 사용 중</a:t>
            </a:r>
          </a:p>
          <a:p>
            <a:pPr algn="ctr">
              <a:lnSpc>
                <a:spcPts val="3695"/>
              </a:lnSpc>
            </a:pPr>
            <a:r>
              <a:rPr lang="en-US" sz="2199" spc="-65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ChromeDriver/Selenium 환경 테스트 중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9085" y="1978350"/>
            <a:ext cx="8096745" cy="3677835"/>
          </a:xfrm>
          <a:custGeom>
            <a:avLst/>
            <a:gdLst/>
            <a:ahLst/>
            <a:cxnLst/>
            <a:rect r="r" b="b" t="t" l="l"/>
            <a:pathLst>
              <a:path h="3677835" w="8096745">
                <a:moveTo>
                  <a:pt x="0" y="0"/>
                </a:moveTo>
                <a:lnTo>
                  <a:pt x="8096745" y="0"/>
                </a:lnTo>
                <a:lnTo>
                  <a:pt x="8096745" y="3677835"/>
                </a:lnTo>
                <a:lnTo>
                  <a:pt x="0" y="3677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0" t="0" r="-4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5143500"/>
            <a:ext cx="8677745" cy="4338872"/>
          </a:xfrm>
          <a:custGeom>
            <a:avLst/>
            <a:gdLst/>
            <a:ahLst/>
            <a:cxnLst/>
            <a:rect r="r" b="b" t="t" l="l"/>
            <a:pathLst>
              <a:path h="4338872" w="8677745">
                <a:moveTo>
                  <a:pt x="0" y="0"/>
                </a:moveTo>
                <a:lnTo>
                  <a:pt x="8677745" y="0"/>
                </a:lnTo>
                <a:lnTo>
                  <a:pt x="8677745" y="4338872"/>
                </a:lnTo>
                <a:lnTo>
                  <a:pt x="0" y="43388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66750" y="657225"/>
            <a:ext cx="8324850" cy="122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 spc="-240" strike="noStrike" u="none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주요 기능 스크린샷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9085" y="5646660"/>
            <a:ext cx="8096745" cy="30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  <a:spcBef>
                <a:spcPct val="0"/>
              </a:spcBef>
            </a:pP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프로젝트 실행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62555" y="4552144"/>
            <a:ext cx="8096745" cy="30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  <a:spcBef>
                <a:spcPct val="0"/>
              </a:spcBef>
            </a:pP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About 페이지 이동 화면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6750" y="2929045"/>
            <a:ext cx="7567603" cy="4077046"/>
          </a:xfrm>
          <a:custGeom>
            <a:avLst/>
            <a:gdLst/>
            <a:ahLst/>
            <a:cxnLst/>
            <a:rect r="r" b="b" t="t" l="l"/>
            <a:pathLst>
              <a:path h="4077046" w="7567603">
                <a:moveTo>
                  <a:pt x="0" y="0"/>
                </a:moveTo>
                <a:lnTo>
                  <a:pt x="7567603" y="0"/>
                </a:lnTo>
                <a:lnTo>
                  <a:pt x="7567603" y="4077046"/>
                </a:lnTo>
                <a:lnTo>
                  <a:pt x="0" y="4077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91600" y="2929045"/>
            <a:ext cx="7950951" cy="4253759"/>
          </a:xfrm>
          <a:custGeom>
            <a:avLst/>
            <a:gdLst/>
            <a:ahLst/>
            <a:cxnLst/>
            <a:rect r="r" b="b" t="t" l="l"/>
            <a:pathLst>
              <a:path h="4253759" w="7950951">
                <a:moveTo>
                  <a:pt x="0" y="0"/>
                </a:moveTo>
                <a:lnTo>
                  <a:pt x="7950951" y="0"/>
                </a:lnTo>
                <a:lnTo>
                  <a:pt x="7950951" y="4253759"/>
                </a:lnTo>
                <a:lnTo>
                  <a:pt x="0" y="42537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66750" y="657225"/>
            <a:ext cx="8324850" cy="122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 spc="-240" strike="noStrike" u="none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주요 기능 스크린샷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20748" y="7333663"/>
            <a:ext cx="8096745" cy="30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  <a:spcBef>
                <a:spcPct val="0"/>
              </a:spcBef>
            </a:pP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챗봇페이지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91600" y="7333663"/>
            <a:ext cx="8096745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사용자의 입력 전송</a:t>
            </a:r>
          </a:p>
          <a:p>
            <a:pPr algn="ctr">
              <a:lnSpc>
                <a:spcPts val="2000"/>
              </a:lnSpc>
              <a:spcBef>
                <a:spcPct val="0"/>
              </a:spcBef>
            </a:pP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서버에서 입력 받고 응답까지 해줌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6750" y="2088760"/>
            <a:ext cx="5859197" cy="3200586"/>
          </a:xfrm>
          <a:custGeom>
            <a:avLst/>
            <a:gdLst/>
            <a:ahLst/>
            <a:cxnLst/>
            <a:rect r="r" b="b" t="t" l="l"/>
            <a:pathLst>
              <a:path h="3200586" w="5859197">
                <a:moveTo>
                  <a:pt x="0" y="0"/>
                </a:moveTo>
                <a:lnTo>
                  <a:pt x="5859197" y="0"/>
                </a:lnTo>
                <a:lnTo>
                  <a:pt x="5859197" y="3200586"/>
                </a:lnTo>
                <a:lnTo>
                  <a:pt x="0" y="3200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6750" y="6125900"/>
            <a:ext cx="5859197" cy="3134670"/>
          </a:xfrm>
          <a:custGeom>
            <a:avLst/>
            <a:gdLst/>
            <a:ahLst/>
            <a:cxnLst/>
            <a:rect r="r" b="b" t="t" l="l"/>
            <a:pathLst>
              <a:path h="3134670" w="5859197">
                <a:moveTo>
                  <a:pt x="0" y="0"/>
                </a:moveTo>
                <a:lnTo>
                  <a:pt x="5859197" y="0"/>
                </a:lnTo>
                <a:lnTo>
                  <a:pt x="5859197" y="3134670"/>
                </a:lnTo>
                <a:lnTo>
                  <a:pt x="0" y="31346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14390" y="2648624"/>
            <a:ext cx="9668547" cy="5281444"/>
          </a:xfrm>
          <a:custGeom>
            <a:avLst/>
            <a:gdLst/>
            <a:ahLst/>
            <a:cxnLst/>
            <a:rect r="r" b="b" t="t" l="l"/>
            <a:pathLst>
              <a:path h="5281444" w="9668547">
                <a:moveTo>
                  <a:pt x="0" y="0"/>
                </a:moveTo>
                <a:lnTo>
                  <a:pt x="9668546" y="0"/>
                </a:lnTo>
                <a:lnTo>
                  <a:pt x="9668546" y="5281444"/>
                </a:lnTo>
                <a:lnTo>
                  <a:pt x="0" y="52814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6750" y="657225"/>
            <a:ext cx="8324850" cy="122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 spc="-24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주요</a:t>
            </a:r>
            <a:r>
              <a:rPr lang="en-US" sz="8000" spc="-240" strike="noStrike" u="none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 기능 스크린샷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02362" y="5489371"/>
            <a:ext cx="3787973" cy="30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  <a:spcBef>
                <a:spcPct val="0"/>
              </a:spcBef>
            </a:pP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+버튼을 눌러서 파일을 추가하는 기능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72296" y="9460595"/>
            <a:ext cx="4668149" cy="30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  <a:spcBef>
                <a:spcPct val="0"/>
              </a:spcBef>
            </a:pP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선택한 파일이 아래 선택됨을 알 수 있음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15628" y="8402108"/>
            <a:ext cx="4668149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pdf 전송 기능 구현</a:t>
            </a:r>
          </a:p>
          <a:p>
            <a:pPr algn="ctr">
              <a:lnSpc>
                <a:spcPts val="2000"/>
              </a:lnSpc>
            </a:pP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이또한 사용자 입력과 마찬가지로</a:t>
            </a:r>
          </a:p>
          <a:p>
            <a:pPr algn="ctr">
              <a:lnSpc>
                <a:spcPts val="2000"/>
              </a:lnSpc>
              <a:spcBef>
                <a:spcPct val="0"/>
              </a:spcBef>
            </a:pP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서버와 통신이 됨을 확인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8416" y="2276563"/>
            <a:ext cx="11301259" cy="6286325"/>
          </a:xfrm>
          <a:custGeom>
            <a:avLst/>
            <a:gdLst/>
            <a:ahLst/>
            <a:cxnLst/>
            <a:rect r="r" b="b" t="t" l="l"/>
            <a:pathLst>
              <a:path h="6286325" w="11301259">
                <a:moveTo>
                  <a:pt x="0" y="0"/>
                </a:moveTo>
                <a:lnTo>
                  <a:pt x="11301259" y="0"/>
                </a:lnTo>
                <a:lnTo>
                  <a:pt x="11301259" y="6286325"/>
                </a:lnTo>
                <a:lnTo>
                  <a:pt x="0" y="62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0573" y="8969601"/>
            <a:ext cx="11301259" cy="875848"/>
          </a:xfrm>
          <a:custGeom>
            <a:avLst/>
            <a:gdLst/>
            <a:ahLst/>
            <a:cxnLst/>
            <a:rect r="r" b="b" t="t" l="l"/>
            <a:pathLst>
              <a:path h="875848" w="11301259">
                <a:moveTo>
                  <a:pt x="0" y="0"/>
                </a:moveTo>
                <a:lnTo>
                  <a:pt x="11301259" y="0"/>
                </a:lnTo>
                <a:lnTo>
                  <a:pt x="11301259" y="875848"/>
                </a:lnTo>
                <a:lnTo>
                  <a:pt x="0" y="875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66750" y="657225"/>
            <a:ext cx="8324850" cy="122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 spc="-24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주요</a:t>
            </a:r>
            <a:r>
              <a:rPr lang="en-US" sz="8000" spc="-240" strike="noStrike" u="none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 기능 스크린샷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8416" y="8810851"/>
            <a:ext cx="3026271" cy="30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  <a:spcBef>
                <a:spcPct val="0"/>
              </a:spcBef>
            </a:pPr>
            <a:r>
              <a:rPr lang="en-US" sz="2000" spc="-60">
                <a:solidFill>
                  <a:srgbClr val="1D1C1C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법률 데이터 수집 및 저장 결과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47613" y="8404138"/>
            <a:ext cx="5544220" cy="30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  <a:spcBef>
                <a:spcPct val="0"/>
              </a:spcBef>
            </a:pPr>
            <a:r>
              <a:rPr lang="en-US" sz="2000" spc="-60">
                <a:solidFill>
                  <a:srgbClr val="1D1C1C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총 231,469개의 JSON 데이터 파일이 저장된 것을 확인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657225"/>
            <a:ext cx="14077950" cy="122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 spc="-24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추후 개발</a:t>
            </a:r>
            <a:r>
              <a:rPr lang="en-US" sz="8000" spc="-240" strike="noStrike" u="none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 스케줄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0010" y="2223148"/>
            <a:ext cx="13513990" cy="2185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2799"/>
              </a:lnSpc>
              <a:buFont typeface="Arial"/>
              <a:buChar char="•"/>
            </a:pPr>
            <a:r>
              <a:rPr lang="en-US" sz="2799" spc="-83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데이터 크롤링 스크립트 작성 =&gt; 공개 법령 접근</a:t>
            </a:r>
          </a:p>
          <a:p>
            <a:pPr algn="l" marL="604519" indent="-302260" lvl="1">
              <a:lnSpc>
                <a:spcPts val="2799"/>
              </a:lnSpc>
              <a:buFont typeface="Arial"/>
              <a:buChar char="•"/>
            </a:pPr>
            <a:r>
              <a:rPr lang="en-US" sz="2799" spc="-83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데이터로부터 텍스트 데이터 추출 / Langchain 라이브러리 통해 chunking </a:t>
            </a:r>
          </a:p>
          <a:p>
            <a:pPr algn="l" marL="604519" indent="-302260" lvl="1">
              <a:lnSpc>
                <a:spcPts val="2799"/>
              </a:lnSpc>
              <a:buFont typeface="Arial"/>
              <a:buChar char="•"/>
            </a:pPr>
            <a:r>
              <a:rPr lang="en-US" sz="2799" spc="-83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sentencetransformer, faiss-cpu 활용하여 embedding 진행 </a:t>
            </a:r>
          </a:p>
          <a:p>
            <a:pPr algn="l" marL="604519" indent="-302260" lvl="1">
              <a:lnSpc>
                <a:spcPts val="2799"/>
              </a:lnSpc>
              <a:buFont typeface="Arial"/>
              <a:buChar char="•"/>
            </a:pPr>
            <a:r>
              <a:rPr lang="en-US" sz="2799" spc="-83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vLLM 통해 모델 돌릴 예정</a:t>
            </a:r>
          </a:p>
          <a:p>
            <a:pPr algn="l" marL="604519" indent="-302260" lvl="1">
              <a:lnSpc>
                <a:spcPts val="2799"/>
              </a:lnSpc>
              <a:buFont typeface="Arial"/>
              <a:buChar char="•"/>
            </a:pPr>
            <a:r>
              <a:rPr lang="en-US" sz="2799" spc="-83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1차적으로 검색 기능 구현 후 형량 추론 및 변호사 추천 기능 구현 예정 </a:t>
            </a:r>
          </a:p>
          <a:p>
            <a:pPr algn="l" marL="604519" indent="-302260" lvl="1">
              <a:lnSpc>
                <a:spcPts val="2799"/>
              </a:lnSpc>
              <a:buFont typeface="Arial"/>
              <a:buChar char="•"/>
            </a:pPr>
            <a:r>
              <a:rPr lang="en-US" sz="2799" spc="-83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UI 구현 및 테스트는 마지막에 구현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7588" y="545518"/>
            <a:ext cx="14077950" cy="122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 spc="-24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추후 개발</a:t>
            </a:r>
            <a:r>
              <a:rPr lang="en-US" sz="8000" spc="-240" strike="noStrike" u="none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 스케줄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7588" y="1758369"/>
            <a:ext cx="13222042" cy="526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</a:p>
          <a:p>
            <a:pPr algn="l">
              <a:lnSpc>
                <a:spcPts val="2000"/>
              </a:lnSpc>
              <a:spcBef>
                <a:spcPct val="0"/>
              </a:spcBef>
            </a:pP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     </a:t>
            </a: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단계별 구현 계획 (Step-by-Step)</a:t>
            </a:r>
          </a:p>
          <a:p>
            <a:pPr algn="l">
              <a:lnSpc>
                <a:spcPts val="2000"/>
              </a:lnSpc>
              <a:spcBef>
                <a:spcPct val="0"/>
              </a:spcBef>
            </a:pPr>
          </a:p>
          <a:p>
            <a:pPr algn="l" marL="431801" indent="-215900" lvl="1">
              <a:lnSpc>
                <a:spcPts val="2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공개 법령 크롤러 완성 1~2일</a:t>
            </a:r>
          </a:p>
          <a:p>
            <a:pPr algn="l" marL="431801" indent="-215900" lvl="1">
              <a:lnSpc>
                <a:spcPts val="2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판례 크롤러 + 로그인 자동화(Selenium) 2~3일</a:t>
            </a:r>
          </a:p>
          <a:p>
            <a:pPr algn="l" marL="431801" indent="-215900" lvl="1">
              <a:lnSpc>
                <a:spcPts val="2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DB 저장 및 중복 체크 통합 1일</a:t>
            </a:r>
          </a:p>
          <a:p>
            <a:pPr algn="l" marL="431801" indent="-215900" lvl="1">
              <a:lnSpc>
                <a:spcPts val="2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Django REST API 구축 (검색/조회) 1~2일</a:t>
            </a:r>
          </a:p>
          <a:p>
            <a:pPr algn="l" marL="431801" indent="-215900" lvl="1">
              <a:lnSpc>
                <a:spcPts val="2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챗봇 프론트엔드 구현 (UI + AJAX/WS) 2~3일</a:t>
            </a:r>
          </a:p>
          <a:p>
            <a:pPr algn="l" marL="431801" indent="-215900" lvl="1">
              <a:lnSpc>
                <a:spcPts val="2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통합 테스트 (크롤링 → DB → 챗봇) 1~2일</a:t>
            </a:r>
          </a:p>
          <a:p>
            <a:pPr algn="l" marL="431801" indent="-215900" lvl="1">
              <a:lnSpc>
                <a:spcPts val="2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배포 및 최종 점검 1~2일</a:t>
            </a:r>
          </a:p>
          <a:p>
            <a:pPr algn="l">
              <a:lnSpc>
                <a:spcPts val="2000"/>
              </a:lnSpc>
              <a:spcBef>
                <a:spcPct val="0"/>
              </a:spcBef>
            </a:pP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    </a:t>
            </a:r>
          </a:p>
          <a:p>
            <a:pPr algn="l">
              <a:lnSpc>
                <a:spcPts val="2000"/>
              </a:lnSpc>
              <a:spcBef>
                <a:spcPct val="0"/>
              </a:spcBef>
            </a:pP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    핵심 우선순위</a:t>
            </a:r>
          </a:p>
          <a:p>
            <a:pPr algn="l">
              <a:lnSpc>
                <a:spcPts val="2000"/>
              </a:lnSpc>
              <a:spcBef>
                <a:spcPct val="0"/>
              </a:spcBef>
            </a:pPr>
          </a:p>
          <a:p>
            <a:pPr algn="l" marL="431801" indent="-215900" lvl="1">
              <a:lnSpc>
                <a:spcPts val="2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공개법령 데이터 확보 → requests + BS4</a:t>
            </a:r>
          </a:p>
          <a:p>
            <a:pPr algn="l">
              <a:lnSpc>
                <a:spcPts val="2000"/>
              </a:lnSpc>
              <a:spcBef>
                <a:spcPct val="0"/>
              </a:spcBef>
            </a:pPr>
          </a:p>
          <a:p>
            <a:pPr algn="l" marL="431801" indent="-215900" lvl="1">
              <a:lnSpc>
                <a:spcPts val="2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판례 데이터 확보 → Selenium 로그인 자동화</a:t>
            </a:r>
          </a:p>
          <a:p>
            <a:pPr algn="l">
              <a:lnSpc>
                <a:spcPts val="2000"/>
              </a:lnSpc>
              <a:spcBef>
                <a:spcPct val="0"/>
              </a:spcBef>
            </a:pPr>
          </a:p>
          <a:p>
            <a:pPr algn="l" marL="431801" indent="-215900" lvl="1">
              <a:lnSpc>
                <a:spcPts val="2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DB 저장/조회 가능 → 챗봇 테스트 가능 상태 확보</a:t>
            </a:r>
          </a:p>
          <a:p>
            <a:pPr algn="l">
              <a:lnSpc>
                <a:spcPts val="2000"/>
              </a:lnSpc>
              <a:spcBef>
                <a:spcPct val="0"/>
              </a:spcBef>
            </a:pPr>
          </a:p>
          <a:p>
            <a:pPr algn="l" marL="431801" indent="-215900" lvl="1">
              <a:lnSpc>
                <a:spcPts val="2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-60">
                <a:solidFill>
                  <a:srgbClr val="333333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UI/UX → 결과 확인, 사용자 편의 개선</a:t>
            </a:r>
          </a:p>
          <a:p>
            <a:pPr algn="ctr">
              <a:lnSpc>
                <a:spcPts val="2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시스템 소개 및 개요</dc:description>
  <dc:identifier>DAG23ew2plY</dc:identifier>
  <dcterms:modified xsi:type="dcterms:W3CDTF">2011-08-01T06:04:30Z</dcterms:modified>
  <cp:revision>1</cp:revision>
  <dc:title>2025_02 산학프로젝트</dc:title>
</cp:coreProperties>
</file>