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1" r:id="rId4"/>
  </p:sldMasterIdLst>
  <p:notesMasterIdLst>
    <p:notesMasterId r:id="rId18"/>
  </p:notesMasterIdLst>
  <p:handoutMasterIdLst>
    <p:handoutMasterId r:id="rId19"/>
  </p:handoutMasterIdLst>
  <p:sldIdLst>
    <p:sldId id="390" r:id="rId5"/>
    <p:sldId id="423" r:id="rId6"/>
    <p:sldId id="424" r:id="rId7"/>
    <p:sldId id="472" r:id="rId8"/>
    <p:sldId id="429" r:id="rId9"/>
    <p:sldId id="450" r:id="rId10"/>
    <p:sldId id="475" r:id="rId11"/>
    <p:sldId id="476" r:id="rId12"/>
    <p:sldId id="426" r:id="rId13"/>
    <p:sldId id="477" r:id="rId14"/>
    <p:sldId id="427" r:id="rId15"/>
    <p:sldId id="362" r:id="rId16"/>
    <p:sldId id="4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9E8"/>
    <a:srgbClr val="F1EDEB"/>
    <a:srgbClr val="EEEAE9"/>
    <a:srgbClr val="535C13"/>
    <a:srgbClr val="418AB3"/>
    <a:srgbClr val="2C145C"/>
    <a:srgbClr val="A20602"/>
    <a:srgbClr val="FFFFFF"/>
    <a:srgbClr val="F0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10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3D420-8D24-4DB9-A857-19EF607B88A8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5C99-9F83-458D-90B6-E6ED176E7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40FA-1869-4E60-9E07-29E4497986F1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B8ACA-7904-40BD-B38E-FD81EA5319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2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11201400" cy="109728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defRPr sz="7200" b="1" i="1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1554480"/>
            <a:ext cx="11201400" cy="638022"/>
          </a:xfrm>
        </p:spPr>
        <p:txBody>
          <a:bodyPr>
            <a:normAutofit/>
          </a:bodyPr>
          <a:lstStyle>
            <a:lvl1pPr marL="0" indent="0" algn="l">
              <a:buNone/>
              <a:defRPr sz="1800" b="1" i="1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457198"/>
            <a:ext cx="11201400" cy="971552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2E24EF-9D75-D197-3BFB-2AC785E862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1554480"/>
            <a:ext cx="11201400" cy="638022"/>
          </a:xfrm>
        </p:spPr>
        <p:txBody>
          <a:bodyPr>
            <a:normAutofit/>
          </a:bodyPr>
          <a:lstStyle>
            <a:lvl1pPr marL="0" indent="0" algn="l">
              <a:buNone/>
              <a:defRPr sz="2000" b="1" i="1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743200"/>
            <a:ext cx="4069080" cy="4114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B24175-FCF4-B7E7-2167-75B5D2CB17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1460" y="2743200"/>
            <a:ext cx="4069080" cy="4114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EA5E70B-F4FB-4795-A208-10267176B7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22920" y="2743200"/>
            <a:ext cx="4069080" cy="4114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128" y="457200"/>
            <a:ext cx="6858000" cy="609411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lnSpc>
                <a:spcPct val="90000"/>
              </a:lnSpc>
              <a:defRPr sz="3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41F7CAD-B5BC-36F0-94FE-05FCE6E68801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4453127" y="1234440"/>
            <a:ext cx="6857999" cy="365760"/>
          </a:xfrm>
        </p:spPr>
        <p:txBody>
          <a:bodyPr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971109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86B12DA-FA09-A9F6-13EE-795F5152B5B7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453128" y="1828800"/>
            <a:ext cx="329184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360E21A-8528-AA7D-38F2-EF7EFC92CF3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453128" y="2194559"/>
            <a:ext cx="3291840" cy="2000923"/>
          </a:xfrm>
        </p:spPr>
        <p:txBody>
          <a:bodyPr numCol="1">
            <a:noAutofit/>
          </a:bodyPr>
          <a:lstStyle>
            <a:lvl1pPr marL="228600" indent="-228600" hangingPunct="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112713" algn="r"/>
                <a:tab pos="233363" algn="l"/>
              </a:tabLst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EF397C28-0C1D-A853-FDE9-F0E8F3CE6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127" y="4447715"/>
            <a:ext cx="2382677" cy="1373775"/>
          </a:xfrm>
          <a:noFill/>
          <a:ln w="25400">
            <a:solidFill>
              <a:schemeClr val="bg2"/>
            </a:solidFill>
          </a:ln>
        </p:spPr>
        <p:txBody>
          <a:bodyPr lIns="182880" tIns="13716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accent2">
                    <a:lumMod val="50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FF0A15-82B0-95DF-9F8F-19D2C68E1C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36228" y="4831975"/>
            <a:ext cx="2214282" cy="913533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873DCFF-5889-873A-FEF4-22E59DC24696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001000" y="1828800"/>
            <a:ext cx="329184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FAC96DB-FC65-87E4-1980-B1FF3C628DB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001000" y="2194559"/>
            <a:ext cx="3291840" cy="3550949"/>
          </a:xfrm>
        </p:spPr>
        <p:txBody>
          <a:bodyPr numCol="1">
            <a:noAutofit/>
          </a:bodyPr>
          <a:lstStyle>
            <a:lvl1pPr marL="0" indent="0">
              <a:spcBef>
                <a:spcPts val="600"/>
              </a:spcBef>
              <a:spcAft>
                <a:spcPts val="1000"/>
              </a:spcAft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9717C9F-E573-041C-8212-A9E04D40638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453127" y="6061039"/>
            <a:ext cx="6821425" cy="385480"/>
          </a:xfrm>
        </p:spPr>
        <p:txBody>
          <a:bodyPr bIns="0" numCol="1" anchor="t" anchorCtr="0">
            <a:no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B87CD47-95A7-4ABC-AD12-8F916194D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61039"/>
            <a:ext cx="457200" cy="3854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128" y="457200"/>
            <a:ext cx="6858000" cy="731520"/>
          </a:xfrm>
          <a:prstGeom prst="rect">
            <a:avLst/>
          </a:prstGeom>
        </p:spPr>
        <p:txBody>
          <a:bodyPr lIns="91440" tIns="0" bIns="91440" anchor="t" anchorCtr="0">
            <a:noAutofit/>
          </a:bodyPr>
          <a:lstStyle>
            <a:lvl1pPr>
              <a:defRPr sz="3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453128" y="1234440"/>
            <a:ext cx="6858000" cy="365760"/>
          </a:xfrm>
        </p:spPr>
        <p:txBody>
          <a:bodyPr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968496" cy="6858000"/>
          </a:xfr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453128" y="1828800"/>
            <a:ext cx="329184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453128" y="2194559"/>
            <a:ext cx="3291840" cy="3657600"/>
          </a:xfrm>
        </p:spPr>
        <p:txBody>
          <a:bodyPr numCol="1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001000" y="1828800"/>
            <a:ext cx="329184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001000" y="2194560"/>
            <a:ext cx="3291840" cy="2011680"/>
          </a:xfrm>
        </p:spPr>
        <p:txBody>
          <a:bodyPr numCol="1">
            <a:no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01000" y="4379256"/>
            <a:ext cx="2286000" cy="1472903"/>
          </a:xfrm>
          <a:noFill/>
          <a:ln w="25400">
            <a:solidFill>
              <a:schemeClr val="bg2"/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accent2">
                    <a:lumMod val="50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26317B-51D7-0B25-F2DE-D12AF43DC8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4372" y="4831415"/>
            <a:ext cx="2102035" cy="92392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453128" y="6078071"/>
            <a:ext cx="6821424" cy="365760"/>
          </a:xfrm>
        </p:spPr>
        <p:txBody>
          <a:bodyPr bIns="0" numCol="1" anchor="t" anchorCtr="0">
            <a:no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A89469-622B-8F34-ABA7-F43C49266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78071"/>
            <a:ext cx="457200" cy="36844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0080" y="457200"/>
            <a:ext cx="6858000" cy="731520"/>
          </a:xfrm>
          <a:prstGeom prst="rect">
            <a:avLst/>
          </a:prstGeom>
        </p:spPr>
        <p:txBody>
          <a:bodyPr lIns="91440" tIns="0" rIns="0" bIns="91440" anchor="t" anchorCtr="0">
            <a:noAutofit/>
          </a:bodyPr>
          <a:lstStyle>
            <a:lvl1pPr>
              <a:defRPr sz="3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450080" y="1234440"/>
            <a:ext cx="6858000" cy="399876"/>
          </a:xfrm>
        </p:spPr>
        <p:txBody>
          <a:bodyPr lIns="91440"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3E8FC-A34C-B9D5-8365-5C51439D7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68496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57200" y="457200"/>
            <a:ext cx="301752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822960"/>
            <a:ext cx="3017520" cy="4825486"/>
          </a:xfrm>
        </p:spPr>
        <p:txBody>
          <a:bodyPr numCol="1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112713" algn="r"/>
                <a:tab pos="233363" algn="l"/>
              </a:tabLst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57200" y="5899670"/>
            <a:ext cx="3017520" cy="590774"/>
          </a:xfrm>
        </p:spPr>
        <p:txBody>
          <a:bodyPr bIns="0" numCol="1" anchor="t" anchorCtr="0">
            <a:no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014CF3-9F46-B306-A321-E12B99157F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94095" y="1828798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911773" y="1828798"/>
            <a:ext cx="2377440" cy="137160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36029" y="1828798"/>
            <a:ext cx="1645920" cy="13716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47D7B1-0313-A237-578A-846401657F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94095" y="3421379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4911773" y="3421379"/>
            <a:ext cx="2377440" cy="137160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536029" y="3426459"/>
            <a:ext cx="1645920" cy="13716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A867797-E0E8-323E-39BA-BC807137AF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4095" y="5024120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4911773" y="5013960"/>
            <a:ext cx="2377440" cy="138176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531829" y="5024120"/>
            <a:ext cx="1645920" cy="13716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1396" y="1828798"/>
            <a:ext cx="1828800" cy="260604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F5C877D0-8422-E1CB-B1E1-D9E7DA64E9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45752" y="4670264"/>
            <a:ext cx="1824444" cy="1725456"/>
          </a:xfrm>
          <a:noFill/>
          <a:ln w="25400">
            <a:solidFill>
              <a:schemeClr val="bg2"/>
            </a:solidFill>
          </a:ln>
        </p:spPr>
        <p:txBody>
          <a:bodyPr lIns="182880" tIns="36576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accent2">
                    <a:lumMod val="50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91A1D48-EEE9-45E6-8E9E-0B0DA4BC1E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9124" y="5432611"/>
            <a:ext cx="1677623" cy="77215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CE6334-5F06-631B-050F-C708EE22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5E4DD4-EC55-FD1C-4BAA-1B110252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75236" y="0"/>
            <a:ext cx="38167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7452360" cy="731520"/>
          </a:xfrm>
          <a:prstGeom prst="rect">
            <a:avLst/>
          </a:prstGeom>
        </p:spPr>
        <p:txBody>
          <a:bodyPr lIns="91440" tIns="0" bIns="91440" anchor="t" anchorCtr="0">
            <a:noAutofit/>
          </a:bodyPr>
          <a:lstStyle>
            <a:lvl1pPr>
              <a:defRPr sz="3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57201" y="1234439"/>
            <a:ext cx="7452360" cy="402336"/>
          </a:xfrm>
        </p:spPr>
        <p:txBody>
          <a:bodyPr lIns="91440"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9FD6-6520-D58C-69F8-D76DDFE6C9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2072" y="1833372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914400" y="1828800"/>
            <a:ext cx="1828800" cy="1940559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437708E-D57D-9164-281B-11FED6FA0F7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885334" y="1833372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513466" y="1828800"/>
            <a:ext cx="1828800" cy="1940559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185744E-C749-E648-C70E-AC21183EC3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41729" y="1837436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073201" y="1828800"/>
            <a:ext cx="1828800" cy="1940559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" y="4023360"/>
            <a:ext cx="2286000" cy="237744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041517" y="4023360"/>
            <a:ext cx="2286000" cy="237744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625835" y="4023360"/>
            <a:ext cx="2286000" cy="237744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DBE1AF55-241D-46F7-020E-6E023917E45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3409" y="457199"/>
            <a:ext cx="2468881" cy="1179575"/>
          </a:xfrm>
          <a:noFill/>
          <a:ln w="25400">
            <a:solidFill>
              <a:schemeClr val="bg2">
                <a:lumMod val="90000"/>
              </a:schemeClr>
            </a:solidFill>
          </a:ln>
        </p:spPr>
        <p:txBody>
          <a:bodyPr lIns="182880" tIns="18288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37B2C1-B0B7-3A07-F79E-132B06771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61062" y="972659"/>
            <a:ext cx="2331194" cy="527872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803410" y="1828800"/>
            <a:ext cx="2468880" cy="365760"/>
          </a:xfrm>
        </p:spPr>
        <p:txBody>
          <a:bodyPr tIns="0"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803410" y="2194561"/>
            <a:ext cx="2468880" cy="3500846"/>
          </a:xfrm>
        </p:spPr>
        <p:txBody>
          <a:bodyPr numCol="1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112713" algn="r"/>
                <a:tab pos="233363" algn="l"/>
              </a:tabLst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803410" y="5695407"/>
            <a:ext cx="2468880" cy="751113"/>
          </a:xfrm>
        </p:spPr>
        <p:txBody>
          <a:bodyPr bIns="0" numCol="1" anchor="t" anchorCtr="0">
            <a:no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F6CE-FA17-07AF-E9BA-CB6242B9B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CD38C-843F-B826-0F88-EA76F39C7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9623" y="0"/>
            <a:ext cx="6092377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12080" cy="731520"/>
          </a:xfrm>
          <a:prstGeom prst="rect">
            <a:avLst/>
          </a:prstGeom>
        </p:spPr>
        <p:txBody>
          <a:bodyPr lIns="91440" tIns="0" bIns="91440" anchor="t" anchorCtr="0">
            <a:noAutofit/>
          </a:bodyPr>
          <a:lstStyle>
            <a:lvl1pPr algn="l">
              <a:defRPr sz="3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57200" y="1234440"/>
            <a:ext cx="5212080" cy="402336"/>
          </a:xfrm>
        </p:spPr>
        <p:txBody>
          <a:bodyPr lIns="91440"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79870104-83A7-A628-B0CE-73DD22B8228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57200" y="1828800"/>
            <a:ext cx="5212080" cy="1143264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179063"/>
            <a:ext cx="5212080" cy="548640"/>
          </a:xfrm>
          <a:noFill/>
          <a:ln w="25400">
            <a:solidFill>
              <a:schemeClr val="bg2"/>
            </a:solidFill>
          </a:ln>
        </p:spPr>
        <p:txBody>
          <a:bodyPr lIns="182880" tIns="182880" rIns="182880" bIns="18288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 i="0" cap="all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AF6F60-B67D-34B7-DD70-06F3BD0FA5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78276" y="3278748"/>
            <a:ext cx="4542409" cy="360362"/>
          </a:xfrm>
        </p:spPr>
        <p:txBody>
          <a:bodyPr lIns="0"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57199" y="3934702"/>
            <a:ext cx="521208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57199" y="4300463"/>
            <a:ext cx="5212080" cy="1615440"/>
          </a:xfrm>
        </p:spPr>
        <p:txBody>
          <a:bodyPr numCol="2" spcCol="457200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112713" algn="r"/>
                <a:tab pos="233363" algn="l"/>
              </a:tabLst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57200" y="5989320"/>
            <a:ext cx="5212080" cy="457200"/>
          </a:xfrm>
        </p:spPr>
        <p:txBody>
          <a:bodyPr bIns="0" numCol="1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0586B6-B686-73DD-B5AE-D4E97DB54CC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38148" y="457200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961306" y="457200"/>
            <a:ext cx="2286000" cy="1280160"/>
          </a:xfrm>
        </p:spPr>
        <p:txBody>
          <a:bodyPr tIns="45720"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532822" y="457200"/>
            <a:ext cx="1737360" cy="128016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825E8D-E945-5FCF-3D2A-5DAD4603912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099" y="2008227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6961306" y="2008227"/>
            <a:ext cx="2286000" cy="1280160"/>
          </a:xfrm>
        </p:spPr>
        <p:txBody>
          <a:bodyPr tIns="45720"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532822" y="2008227"/>
            <a:ext cx="1737360" cy="128016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CBBAAC1-4AFB-28B5-EC35-68713142A5C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35099" y="3559254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6961306" y="3559254"/>
            <a:ext cx="2286000" cy="1280160"/>
          </a:xfrm>
        </p:spPr>
        <p:txBody>
          <a:bodyPr tIns="45720"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532822" y="3559254"/>
            <a:ext cx="1737360" cy="128016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DCE7A94-4F2F-284A-AB7D-0ACAC5147D2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30829" y="5108183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6961306" y="5110280"/>
            <a:ext cx="2286000" cy="1280160"/>
          </a:xfrm>
        </p:spPr>
        <p:txBody>
          <a:bodyPr tIns="45720"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532822" y="5110280"/>
            <a:ext cx="1737360" cy="128016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27BB-03CC-2E6C-D0A6-86510337C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175D26-A02A-A38D-251F-A3B33B88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98743" y="0"/>
            <a:ext cx="6193257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12080" cy="777240"/>
          </a:xfrm>
          <a:prstGeom prst="rect">
            <a:avLst/>
          </a:prstGeom>
          <a:noFill/>
        </p:spPr>
        <p:txBody>
          <a:bodyPr vert="horz" lIns="91440" tIns="0" rIns="91440" bIns="91440" rtlCol="0" anchor="t" anchorCtr="0">
            <a:noAutofit/>
          </a:bodyPr>
          <a:lstStyle>
            <a:lvl1pPr algn="l">
              <a:defRPr lang="en-US" sz="380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457200" y="1234440"/>
            <a:ext cx="5212080" cy="321566"/>
          </a:xfrm>
        </p:spPr>
        <p:txBody>
          <a:bodyPr>
            <a:noAutofit/>
          </a:bodyPr>
          <a:lstStyle>
            <a:lvl1pPr marL="0" indent="0" algn="l">
              <a:buNone/>
              <a:defRPr sz="11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28800"/>
            <a:ext cx="5669280" cy="5029200"/>
          </a:xfr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51894" y="457200"/>
            <a:ext cx="493776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351894" y="822961"/>
            <a:ext cx="4937760" cy="1155812"/>
          </a:xfrm>
          <a:noFill/>
        </p:spPr>
        <p:txBody>
          <a:bodyPr wrap="square" numCol="2" spcCol="457200" rtlCol="0">
            <a:noAutofit/>
          </a:bodyPr>
          <a:lstStyle>
            <a:lvl1pPr marL="228600" indent="-228600">
              <a:lnSpc>
                <a:spcPts val="14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 lang="en-US" sz="12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3A40-6A55-12EC-9BD5-46AA64770642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351894" y="2176492"/>
            <a:ext cx="4937760" cy="365760"/>
          </a:xfrm>
        </p:spPr>
        <p:txBody>
          <a:bodyPr>
            <a:noAutofit/>
          </a:bodyPr>
          <a:lstStyle>
            <a:lvl1pPr marL="0" indent="0" algn="l">
              <a:buNone/>
              <a:defRPr sz="1400" b="1" i="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ABAA54B-5D56-E366-F100-D83FF11D31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81709" y="2582712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BB2503-6586-B7E1-492D-555313BC0B66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6805503" y="2593131"/>
            <a:ext cx="1920240" cy="109728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C19EEFA-07F9-522D-E2F5-3C9D03B3DAD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754474" y="2594785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3CEC8F-4DDC-8A2E-E283-5C8B3F042661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9367846" y="2593131"/>
            <a:ext cx="1920240" cy="109728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A49D387E-8DC7-390E-5682-E3FA2F1A373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81709" y="3884473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DBCD4BD-546F-BF8C-297A-8B841E3A860E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6807071" y="3886177"/>
            <a:ext cx="1920240" cy="109728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33ED717A-C3B0-356E-1D30-1782C31C7CE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4474" y="3886177"/>
            <a:ext cx="613184" cy="548640"/>
          </a:xfrm>
        </p:spPr>
        <p:txBody>
          <a:bodyPr/>
          <a:lstStyle>
            <a:lvl1pPr marL="0" indent="0" algn="ctr">
              <a:buNone/>
              <a:defRPr sz="3600" b="1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ABEC6F1-02DD-91A1-15C4-4E3D65F3D322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9369414" y="3886177"/>
            <a:ext cx="1920240" cy="1097280"/>
          </a:xfr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1894" y="5177497"/>
            <a:ext cx="4937760" cy="640080"/>
          </a:xfrm>
          <a:noFill/>
          <a:ln w="25400">
            <a:solidFill>
              <a:schemeClr val="bg2">
                <a:lumMod val="90000"/>
              </a:schemeClr>
            </a:solidFill>
          </a:ln>
        </p:spPr>
        <p:txBody>
          <a:bodyPr lIns="182880" tIns="137160" rIns="182880" bIns="18288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cap="all" baseline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FAB78F3-C3C1-C3BA-3087-C8259ABD6A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5576" y="5289177"/>
            <a:ext cx="4196137" cy="467830"/>
          </a:xfrm>
        </p:spPr>
        <p:txBody>
          <a:bodyPr lIns="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351894" y="5989320"/>
            <a:ext cx="4937760" cy="457200"/>
          </a:xfrm>
        </p:spPr>
        <p:txBody>
          <a:bodyPr bIns="0" numCol="1" anchor="b" anchorCtr="0">
            <a:no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F1384C-39EA-07D1-AB6D-FD77E4E30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11" y="457200"/>
            <a:ext cx="11256579" cy="128016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lnSpc>
                <a:spcPct val="90000"/>
              </a:lnSpc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ibu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7606" y="2743200"/>
            <a:ext cx="7228159" cy="128016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>
              <a:lnSpc>
                <a:spcPct val="90000"/>
              </a:lnSpc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507606" y="4114800"/>
            <a:ext cx="7228159" cy="2286000"/>
          </a:xfrm>
        </p:spPr>
        <p:txBody>
          <a:bodyPr tIns="0" numCol="3" spcCol="457200">
            <a:noAutofit/>
          </a:bodyPr>
          <a:lstStyle>
            <a:lvl1pPr marL="0" indent="0" algn="l">
              <a:lnSpc>
                <a:spcPts val="4500"/>
              </a:lnSpc>
              <a:spcBef>
                <a:spcPts val="300"/>
              </a:spcBef>
              <a:buNone/>
              <a:defRPr sz="20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968496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680"/>
              </a:lnSpc>
              <a:defRPr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5CA84A-544F-4B6B-BC9A-925394EE73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9B92C827-4DAB-89F5-4FBD-C72A8300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4" r:id="rId9"/>
    <p:sldLayoutId id="214748369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 up of vegetables">
            <a:extLst>
              <a:ext uri="{FF2B5EF4-FFF2-40B4-BE49-F238E27FC236}">
                <a16:creationId xmlns:a16="http://schemas.microsoft.com/office/drawing/2014/main" id="{C1F73E38-9072-B852-6B1C-EC2330D6F7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01400" cy="1097280"/>
          </a:xfrm>
        </p:spPr>
        <p:txBody>
          <a:bodyPr tIns="0" anchor="t" anchorCtr="0"/>
          <a:lstStyle/>
          <a:p>
            <a:r>
              <a:rPr lang="en-US" dirty="0"/>
              <a:t>Tasty Bytes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669A56-DEF5-6757-6DF5-14892302A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1554480"/>
            <a:ext cx="11201400" cy="638022"/>
          </a:xfrm>
        </p:spPr>
        <p:txBody>
          <a:bodyPr>
            <a:normAutofit/>
          </a:bodyPr>
          <a:lstStyle/>
          <a:p>
            <a:r>
              <a:rPr lang="en-US" dirty="0"/>
              <a:t>By Aymen Mehrez</a:t>
            </a:r>
          </a:p>
        </p:txBody>
      </p:sp>
    </p:spTree>
    <p:extLst>
      <p:ext uri="{BB962C8B-B14F-4D97-AF65-F5344CB8AC3E}">
        <p14:creationId xmlns:p14="http://schemas.microsoft.com/office/powerpoint/2010/main" val="292633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B2D6-7194-5615-E41A-5305CEB05AE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57200" y="457200"/>
            <a:ext cx="3017520" cy="365760"/>
          </a:xfrm>
        </p:spPr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6D08A-6BA3-BE75-BBD6-359A8B615146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57200" y="822960"/>
            <a:ext cx="3017520" cy="4825486"/>
          </a:xfrm>
        </p:spPr>
        <p:txBody>
          <a:bodyPr/>
          <a:lstStyle/>
          <a:p>
            <a:r>
              <a:rPr lang="en-US" dirty="0"/>
              <a:t>Assessment on whether it’s the same case for servings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Customers are indifferent about the number of servings per recipe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Nearly 58% of all types of servings are generating </a:t>
            </a:r>
            <a:r>
              <a:rPr lang="en-US" dirty="0" err="1"/>
              <a:t>high_traffic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65304AF-EFC8-08A7-8328-DA216A8CD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A0E9C18-BC7F-76CB-EB39-E4B5A1C5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184" y="443997"/>
            <a:ext cx="7485568" cy="59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7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A25EC5-D86E-3EBC-3A3A-2D395FED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421" y="457200"/>
            <a:ext cx="7452360" cy="731520"/>
          </a:xfrm>
        </p:spPr>
        <p:txBody>
          <a:bodyPr/>
          <a:lstStyle/>
          <a:p>
            <a:pPr algn="ctr"/>
            <a:r>
              <a:rPr lang="en-US" dirty="0"/>
              <a:t>Model development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CC1CDD8-A70B-3CAC-BECE-3D4CFCD64E2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96291" y="1833372"/>
            <a:ext cx="613184" cy="54864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E7E894-AFE5-4B20-3214-FE1FC8916E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3718619" y="1828800"/>
            <a:ext cx="1828800" cy="1940559"/>
          </a:xfrm>
        </p:spPr>
        <p:txBody>
          <a:bodyPr/>
          <a:lstStyle/>
          <a:p>
            <a:r>
              <a:rPr lang="en-US" dirty="0"/>
              <a:t>Logistic Regression:</a:t>
            </a:r>
          </a:p>
          <a:p>
            <a:r>
              <a:rPr lang="en-US" dirty="0"/>
              <a:t>.performed well but was too sensitive to the training data sampling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EF2C2E98-BE97-EEEB-FB6A-36D86E941B0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689553" y="1833372"/>
            <a:ext cx="613184" cy="54864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AFB061-D69A-6EA4-F6D6-EBE89BDAEAB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6317685" y="1828800"/>
            <a:ext cx="1828800" cy="1940559"/>
          </a:xfrm>
        </p:spPr>
        <p:txBody>
          <a:bodyPr/>
          <a:lstStyle/>
          <a:p>
            <a:r>
              <a:rPr lang="en-US" dirty="0"/>
              <a:t>Linear SVC:</a:t>
            </a:r>
          </a:p>
          <a:p>
            <a:r>
              <a:rPr lang="en-US" dirty="0"/>
              <a:t>Performed worse that the other 2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C017EFAE-9E20-096B-78D4-82C352B9106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45948" y="1837436"/>
            <a:ext cx="613184" cy="54864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CA487-B26E-2BEB-38E9-F0785344CB8D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877420" y="1828800"/>
            <a:ext cx="1828800" cy="1940559"/>
          </a:xfrm>
        </p:spPr>
        <p:txBody>
          <a:bodyPr/>
          <a:lstStyle/>
          <a:p>
            <a:r>
              <a:rPr lang="en-US" dirty="0"/>
              <a:t>Random Forest Classifier:</a:t>
            </a:r>
          </a:p>
          <a:p>
            <a:r>
              <a:rPr lang="en-US" dirty="0"/>
              <a:t>Even though it had a bad accuracy, it had the best tradeoff between precision and recall thus best f1_score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64CAD4D-FE34-0142-9A1E-83A8885F2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09235" y="3944984"/>
            <a:ext cx="7404546" cy="1179575"/>
          </a:xfrm>
        </p:spPr>
        <p:txBody>
          <a:bodyPr/>
          <a:lstStyle/>
          <a:p>
            <a:pPr algn="ctr"/>
            <a:r>
              <a:rPr lang="en-US" dirty="0"/>
              <a:t>Voting Classifier</a:t>
            </a:r>
          </a:p>
          <a:p>
            <a:endParaRPr lang="en-US" dirty="0"/>
          </a:p>
          <a:p>
            <a:pPr algn="ctr"/>
            <a:r>
              <a:rPr lang="en-US" sz="1200" b="0" dirty="0">
                <a:latin typeface="+mn-lt"/>
              </a:rPr>
              <a:t>the 3 previous models were combined into a soft voting classifier</a:t>
            </a:r>
          </a:p>
          <a:p>
            <a:pPr algn="ctr"/>
            <a:r>
              <a:rPr lang="en-US" sz="1200" b="0" dirty="0">
                <a:latin typeface="+mn-lt"/>
              </a:rPr>
              <a:t>It had good accuracy , best f1 score </a:t>
            </a:r>
          </a:p>
          <a:p>
            <a:pPr algn="ctr"/>
            <a:r>
              <a:rPr lang="en-US" sz="1200" b="0" dirty="0">
                <a:latin typeface="+mn-lt"/>
              </a:rPr>
              <a:t>It’s less sensitive to train , test sampling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9992CB-E8C5-892B-7F56-F2CD217FA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dumplings on a white surface">
            <a:extLst>
              <a:ext uri="{FF2B5EF4-FFF2-40B4-BE49-F238E27FC236}">
                <a16:creationId xmlns:a16="http://schemas.microsoft.com/office/drawing/2014/main" id="{00CB4E11-9C0E-4953-9D91-15AE6D339F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11" y="457200"/>
            <a:ext cx="11256579" cy="1280160"/>
          </a:xfrm>
        </p:spPr>
        <p:txBody>
          <a:bodyPr/>
          <a:lstStyle/>
          <a:p>
            <a:r>
              <a:rPr lang="en-US" dirty="0"/>
              <a:t>Metrics for business to monitor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478A734-0C7D-D583-01C9-C84C5FDB77E8}"/>
              </a:ext>
            </a:extLst>
          </p:cNvPr>
          <p:cNvSpPr txBox="1">
            <a:spLocks/>
          </p:cNvSpPr>
          <p:nvPr/>
        </p:nvSpPr>
        <p:spPr>
          <a:xfrm>
            <a:off x="1291389" y="3128210"/>
            <a:ext cx="3505199" cy="4405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E803240-CC45-F333-24E1-F6E21BD0EEE6}"/>
              </a:ext>
            </a:extLst>
          </p:cNvPr>
          <p:cNvSpPr txBox="1">
            <a:spLocks/>
          </p:cNvSpPr>
          <p:nvPr/>
        </p:nvSpPr>
        <p:spPr>
          <a:xfrm>
            <a:off x="467711" y="2489714"/>
            <a:ext cx="10804358" cy="4825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Traffic-Category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Traffic per 100 recipes</a:t>
            </a:r>
          </a:p>
        </p:txBody>
      </p:sp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 descr="A group of eggs with different colored toppings&#10;">
            <a:extLst>
              <a:ext uri="{FF2B5EF4-FFF2-40B4-BE49-F238E27FC236}">
                <a16:creationId xmlns:a16="http://schemas.microsoft.com/office/drawing/2014/main" id="{598F5252-433A-1B3C-8AB4-C1D2C5D4D9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effectLst>
            <a:glow rad="127000">
              <a:schemeClr val="accent1"/>
            </a:glow>
            <a:reflection stA="1000" endPos="65000" dist="508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8BC540-C8B0-6DC5-693B-A8E2FBB5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11" y="457200"/>
            <a:ext cx="11256579" cy="128016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CB6996-037A-CAEA-DF38-D85F2466AEA7}"/>
              </a:ext>
            </a:extLst>
          </p:cNvPr>
          <p:cNvSpPr txBox="1">
            <a:spLocks/>
          </p:cNvSpPr>
          <p:nvPr/>
        </p:nvSpPr>
        <p:spPr>
          <a:xfrm>
            <a:off x="457200" y="1737360"/>
            <a:ext cx="11267089" cy="4825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Dropping the Beverage Recipe Category</a:t>
            </a:r>
            <a:r>
              <a:rPr lang="en-US" sz="4000" dirty="0"/>
              <a:t>2 tablespoons olive oil</a:t>
            </a:r>
          </a:p>
          <a:p>
            <a:pPr marL="0" indent="0">
              <a:buNone/>
            </a:pPr>
            <a:endParaRPr lang="en-US" sz="4000" dirty="0"/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Emphasis on Servings per Recipe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Focus on Select Categories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Macronutrient Calculation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6B00-81F0-AB7C-411C-51E96EE9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128" y="457200"/>
            <a:ext cx="6858000" cy="609411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65" name="Picture Placeholder 64" descr="Avocado and egg on toast">
            <a:extLst>
              <a:ext uri="{FF2B5EF4-FFF2-40B4-BE49-F238E27FC236}">
                <a16:creationId xmlns:a16="http://schemas.microsoft.com/office/drawing/2014/main" id="{0D32CEB2-770F-E962-99F3-CAF2B4D5BA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/>
        </p:blipFill>
        <p:spPr>
          <a:xfrm>
            <a:off x="0" y="0"/>
            <a:ext cx="3971109" cy="6858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31C59D-623C-2922-32F1-0CD378A72CB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0288" y="1146770"/>
            <a:ext cx="3291840" cy="365760"/>
          </a:xfrm>
        </p:spPr>
        <p:txBody>
          <a:bodyPr/>
          <a:lstStyle/>
          <a:p>
            <a:r>
              <a:rPr lang="en-US" dirty="0"/>
              <a:t>business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EDA80-6968-DCB5-8E1C-5C8EED08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61039"/>
            <a:ext cx="457200" cy="385480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FEB8F39-D365-DDDB-8187-086BC337F9EF}"/>
              </a:ext>
            </a:extLst>
          </p:cNvPr>
          <p:cNvSpPr txBox="1">
            <a:spLocks/>
          </p:cNvSpPr>
          <p:nvPr/>
        </p:nvSpPr>
        <p:spPr>
          <a:xfrm>
            <a:off x="4590288" y="1775944"/>
            <a:ext cx="329184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6090947-E2B5-475F-78F6-1702AD5BB027}"/>
              </a:ext>
            </a:extLst>
          </p:cNvPr>
          <p:cNvSpPr txBox="1">
            <a:spLocks/>
          </p:cNvSpPr>
          <p:nvPr/>
        </p:nvSpPr>
        <p:spPr>
          <a:xfrm>
            <a:off x="4590288" y="2405118"/>
            <a:ext cx="329184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validation	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7975091-747C-0336-6591-1349661BA590}"/>
              </a:ext>
            </a:extLst>
          </p:cNvPr>
          <p:cNvSpPr txBox="1">
            <a:spLocks/>
          </p:cNvSpPr>
          <p:nvPr/>
        </p:nvSpPr>
        <p:spPr>
          <a:xfrm>
            <a:off x="4590288" y="3034292"/>
            <a:ext cx="329184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Exploratory analysis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A25DBEF-3CF4-29D2-B2E5-3089A2D07E5F}"/>
              </a:ext>
            </a:extLst>
          </p:cNvPr>
          <p:cNvSpPr txBox="1">
            <a:spLocks/>
          </p:cNvSpPr>
          <p:nvPr/>
        </p:nvSpPr>
        <p:spPr>
          <a:xfrm>
            <a:off x="4590288" y="3663466"/>
            <a:ext cx="329184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development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844DE3D7-F12A-850A-463D-FC9895E915F5}"/>
              </a:ext>
            </a:extLst>
          </p:cNvPr>
          <p:cNvSpPr txBox="1">
            <a:spLocks/>
          </p:cNvSpPr>
          <p:nvPr/>
        </p:nvSpPr>
        <p:spPr>
          <a:xfrm>
            <a:off x="4590288" y="4292640"/>
            <a:ext cx="5484154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Metrics for business to monitor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4C9DC8D4-EEE1-2616-865F-8BA3B860EE24}"/>
              </a:ext>
            </a:extLst>
          </p:cNvPr>
          <p:cNvSpPr txBox="1">
            <a:spLocks/>
          </p:cNvSpPr>
          <p:nvPr/>
        </p:nvSpPr>
        <p:spPr>
          <a:xfrm>
            <a:off x="4590288" y="4921814"/>
            <a:ext cx="5484154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5037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bowl of food with purple vegetables">
            <a:extLst>
              <a:ext uri="{FF2B5EF4-FFF2-40B4-BE49-F238E27FC236}">
                <a16:creationId xmlns:a16="http://schemas.microsoft.com/office/drawing/2014/main" id="{BA70B016-1833-68FE-93AB-996E91399DB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40" r="40"/>
          <a:stretch/>
        </p:blipFill>
        <p:spPr>
          <a:xfrm>
            <a:off x="0" y="0"/>
            <a:ext cx="3968496" cy="685800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B96F17-8680-B35B-44A9-B443514F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78071"/>
            <a:ext cx="457200" cy="368448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6A3A20-3C54-307C-4C5C-2CB5C643C1EF}"/>
              </a:ext>
            </a:extLst>
          </p:cNvPr>
          <p:cNvSpPr txBox="1">
            <a:spLocks/>
          </p:cNvSpPr>
          <p:nvPr/>
        </p:nvSpPr>
        <p:spPr>
          <a:xfrm>
            <a:off x="4329684" y="2145913"/>
            <a:ext cx="5816867" cy="4300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öhne"/>
              </a:rPr>
              <a:t>Maximize Traffic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Enhance Customer Satisfaction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Enhancing awareness of healthy meals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94692A5-BDAC-8779-5F11-28AEE848BAAA}"/>
              </a:ext>
            </a:extLst>
          </p:cNvPr>
          <p:cNvSpPr txBox="1">
            <a:spLocks/>
          </p:cNvSpPr>
          <p:nvPr/>
        </p:nvSpPr>
        <p:spPr>
          <a:xfrm>
            <a:off x="4329684" y="670843"/>
            <a:ext cx="3291840" cy="36576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cap="all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</a:rPr>
              <a:t>business goals</a:t>
            </a:r>
          </a:p>
        </p:txBody>
      </p:sp>
    </p:spTree>
    <p:extLst>
      <p:ext uri="{BB962C8B-B14F-4D97-AF65-F5344CB8AC3E}">
        <p14:creationId xmlns:p14="http://schemas.microsoft.com/office/powerpoint/2010/main" val="65987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8" descr="A group of dumplings on a white surface">
            <a:extLst>
              <a:ext uri="{FF2B5EF4-FFF2-40B4-BE49-F238E27FC236}">
                <a16:creationId xmlns:a16="http://schemas.microsoft.com/office/drawing/2014/main" id="{DCDAFE8D-F0CF-C985-60C5-EA261299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CCFDD91-83C5-C58B-8851-BA8A7DAD7C82}"/>
              </a:ext>
            </a:extLst>
          </p:cNvPr>
          <p:cNvSpPr txBox="1">
            <a:spLocks/>
          </p:cNvSpPr>
          <p:nvPr/>
        </p:nvSpPr>
        <p:spPr>
          <a:xfrm>
            <a:off x="708098" y="701122"/>
            <a:ext cx="329184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002DBA9-E5D1-684D-87F6-F83389F6DBCC}"/>
              </a:ext>
            </a:extLst>
          </p:cNvPr>
          <p:cNvSpPr txBox="1">
            <a:spLocks/>
          </p:cNvSpPr>
          <p:nvPr/>
        </p:nvSpPr>
        <p:spPr>
          <a:xfrm>
            <a:off x="708098" y="1772652"/>
            <a:ext cx="11066807" cy="4384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 cap="all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During the project:</a:t>
            </a:r>
          </a:p>
          <a:p>
            <a:endParaRPr lang="en-US" sz="2400" dirty="0"/>
          </a:p>
          <a:p>
            <a:r>
              <a:rPr lang="en-US" sz="2400" dirty="0"/>
              <a:t>	- Analyze current data</a:t>
            </a:r>
          </a:p>
          <a:p>
            <a:endParaRPr lang="en-US" sz="2400" dirty="0"/>
          </a:p>
          <a:p>
            <a:r>
              <a:rPr lang="en-US" sz="2400" dirty="0"/>
              <a:t>	- which recipes that lead to high traffic?</a:t>
            </a:r>
          </a:p>
          <a:p>
            <a:endParaRPr lang="en-US" sz="2400" dirty="0"/>
          </a:p>
          <a:p>
            <a:r>
              <a:rPr lang="en-US" sz="2400" dirty="0"/>
              <a:t>	- Model that predicts high traffic recipes</a:t>
            </a:r>
          </a:p>
        </p:txBody>
      </p:sp>
    </p:spTree>
    <p:extLst>
      <p:ext uri="{BB962C8B-B14F-4D97-AF65-F5344CB8AC3E}">
        <p14:creationId xmlns:p14="http://schemas.microsoft.com/office/powerpoint/2010/main" val="384920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583A98-3260-9DFF-5A18-74A49AAC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212080" cy="777240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pic>
        <p:nvPicPr>
          <p:cNvPr id="18" name="Picture Placeholder 17" descr="A bowl of cereal with fruit and yogurt">
            <a:extLst>
              <a:ext uri="{FF2B5EF4-FFF2-40B4-BE49-F238E27FC236}">
                <a16:creationId xmlns:a16="http://schemas.microsoft.com/office/drawing/2014/main" id="{D04A7C83-774E-ADE6-31AA-23B1E96BD9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4" b="14"/>
          <a:stretch/>
        </p:blipFill>
        <p:spPr>
          <a:xfrm>
            <a:off x="0" y="1828800"/>
            <a:ext cx="5669280" cy="5029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58408-9FD6-F121-A6DB-56A613713391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351894" y="457200"/>
            <a:ext cx="4937760" cy="36576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7EE3636-CC2E-6302-9C82-7A4FFA712F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181709" y="1556229"/>
            <a:ext cx="613184" cy="54864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3FEB24-5DAC-2EFF-8388-7DAEA87B6758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6807071" y="1588525"/>
            <a:ext cx="1920240" cy="1097280"/>
          </a:xfrm>
        </p:spPr>
        <p:txBody>
          <a:bodyPr/>
          <a:lstStyle/>
          <a:p>
            <a:r>
              <a:rPr lang="en-US" dirty="0"/>
              <a:t>Nans are located in the macronutrient variables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AC8C5E2-1FA2-DED9-4DAF-7D6B9FE2188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54474" y="1550354"/>
            <a:ext cx="613184" cy="54864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CFB426-0566-8141-E780-1694A85F13E0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9367846" y="1550354"/>
            <a:ext cx="1920240" cy="1097280"/>
          </a:xfrm>
        </p:spPr>
        <p:txBody>
          <a:bodyPr/>
          <a:lstStyle/>
          <a:p>
            <a:r>
              <a:rPr lang="en-US" dirty="0"/>
              <a:t>Represent only 5.5% of the records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54D5545-18CC-BC00-51B4-51207BFF431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181709" y="2632394"/>
            <a:ext cx="613184" cy="54864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A46A21-5494-9F5F-0937-F450536851D4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6807071" y="2589622"/>
            <a:ext cx="1920240" cy="1097280"/>
          </a:xfrm>
        </p:spPr>
        <p:txBody>
          <a:bodyPr/>
          <a:lstStyle/>
          <a:p>
            <a:r>
              <a:rPr lang="en-US" dirty="0"/>
              <a:t>Other Nan represent the target variable ( recipe not generating high traffic)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283CF5E-9891-768E-6EBB-ECBD9692E33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754474" y="2632394"/>
            <a:ext cx="613184" cy="54864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313602-9C40-33D5-9BFA-07C95D9EDA62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9369414" y="2617154"/>
            <a:ext cx="1920240" cy="1097280"/>
          </a:xfrm>
        </p:spPr>
        <p:txBody>
          <a:bodyPr/>
          <a:lstStyle/>
          <a:p>
            <a:r>
              <a:rPr lang="en-US" dirty="0"/>
              <a:t>“Servings” variable has anomalies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B6E39-CC4F-E068-BF5A-8CDC64A0C75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51894" y="4567874"/>
            <a:ext cx="4937760" cy="457200"/>
          </a:xfrm>
        </p:spPr>
        <p:txBody>
          <a:bodyPr/>
          <a:lstStyle/>
          <a:p>
            <a:r>
              <a:rPr lang="en-US" dirty="0"/>
              <a:t>MAP the target variable “</a:t>
            </a:r>
            <a:r>
              <a:rPr lang="en-US" dirty="0" err="1"/>
              <a:t>high_traffic</a:t>
            </a:r>
            <a:r>
              <a:rPr lang="en-US" dirty="0"/>
              <a:t>” into bool data type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5D9077-7C88-07FA-6FD1-F479C518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2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1F51-E4AD-487F-CC59-9E17E03E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128" y="457200"/>
            <a:ext cx="6858000" cy="609411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14" name="Picture Placeholder 13" descr="Close up of a salad">
            <a:extLst>
              <a:ext uri="{FF2B5EF4-FFF2-40B4-BE49-F238E27FC236}">
                <a16:creationId xmlns:a16="http://schemas.microsoft.com/office/drawing/2014/main" id="{3296FA11-B529-A1CB-8978-761397810A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0" b="20"/>
          <a:stretch/>
        </p:blipFill>
        <p:spPr>
          <a:xfrm>
            <a:off x="0" y="0"/>
            <a:ext cx="3971109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1E1E27-353B-866B-1F5C-920E48A6098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453128" y="1382142"/>
            <a:ext cx="3291840" cy="365760"/>
          </a:xfrm>
        </p:spPr>
        <p:txBody>
          <a:bodyPr/>
          <a:lstStyle/>
          <a:p>
            <a:r>
              <a:rPr lang="en-US" dirty="0"/>
              <a:t>Calories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90BC4-BFF7-33C6-D34C-DC181DBB3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61039"/>
            <a:ext cx="457200" cy="385480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44B3D6-3636-A6F1-B020-2D931E35D3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453128" y="2194559"/>
            <a:ext cx="2781861" cy="3866480"/>
          </a:xfrm>
        </p:spPr>
        <p:txBody>
          <a:bodyPr/>
          <a:lstStyle/>
          <a:p>
            <a:r>
              <a:rPr lang="en-US" dirty="0"/>
              <a:t>Exploring the distribution of the calories variable</a:t>
            </a:r>
          </a:p>
          <a:p>
            <a:endParaRPr lang="en-US" dirty="0"/>
          </a:p>
          <a:p>
            <a:r>
              <a:rPr lang="en-US" dirty="0"/>
              <a:t>Some recipes have calories &gt;2000</a:t>
            </a:r>
          </a:p>
          <a:p>
            <a:endParaRPr lang="en-US" dirty="0"/>
          </a:p>
          <a:p>
            <a:r>
              <a:rPr lang="en-US" dirty="0"/>
              <a:t>We keep the One Dish Meal Category</a:t>
            </a:r>
          </a:p>
          <a:p>
            <a:endParaRPr lang="en-US" dirty="0"/>
          </a:p>
          <a:p>
            <a:r>
              <a:rPr lang="en-US" dirty="0"/>
              <a:t>Heighten the threshold to 2400</a:t>
            </a:r>
          </a:p>
        </p:txBody>
      </p:sp>
      <p:pic>
        <p:nvPicPr>
          <p:cNvPr id="28" name="Picture 2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87743E1-A5BD-91C6-3011-106532F78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83" y="2349753"/>
            <a:ext cx="4629150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1F51-E4AD-487F-CC59-9E17E03E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128" y="457200"/>
            <a:ext cx="6858000" cy="609411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1E1E27-353B-866B-1F5C-920E48A6098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453128" y="1382142"/>
            <a:ext cx="3291840" cy="365760"/>
          </a:xfrm>
        </p:spPr>
        <p:txBody>
          <a:bodyPr/>
          <a:lstStyle/>
          <a:p>
            <a:r>
              <a:rPr lang="en-US" dirty="0"/>
              <a:t>macronutrients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90BC4-BFF7-33C6-D34C-DC181DBB3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61039"/>
            <a:ext cx="457200" cy="385480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44B3D6-3636-A6F1-B020-2D931E35D3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453128" y="2194559"/>
            <a:ext cx="2781861" cy="3866480"/>
          </a:xfrm>
        </p:spPr>
        <p:txBody>
          <a:bodyPr/>
          <a:lstStyle/>
          <a:p>
            <a:r>
              <a:rPr lang="en-US" dirty="0"/>
              <a:t>Exploring the distribution of the carbohydrates, sugar and protein variables</a:t>
            </a:r>
          </a:p>
          <a:p>
            <a:endParaRPr lang="en-US" dirty="0"/>
          </a:p>
          <a:p>
            <a:r>
              <a:rPr lang="en-US" dirty="0"/>
              <a:t>Protein &gt;280 isn’t realistic</a:t>
            </a:r>
          </a:p>
          <a:p>
            <a:endParaRPr lang="en-US" dirty="0"/>
          </a:p>
          <a:p>
            <a:r>
              <a:rPr lang="en-US" dirty="0"/>
              <a:t>Same thing for carbs &gt; 300</a:t>
            </a:r>
          </a:p>
          <a:p>
            <a:endParaRPr lang="en-US" dirty="0"/>
          </a:p>
          <a:p>
            <a:r>
              <a:rPr lang="en-US" dirty="0"/>
              <a:t>Most likely typo issue</a:t>
            </a:r>
          </a:p>
        </p:txBody>
      </p:sp>
      <p:pic>
        <p:nvPicPr>
          <p:cNvPr id="3" name="Picture 2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0C6FFDA-96B1-96F4-8BD2-CD1B2A02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30" y="1363550"/>
            <a:ext cx="4409440" cy="4400550"/>
          </a:xfrm>
          <a:prstGeom prst="rect">
            <a:avLst/>
          </a:prstGeom>
        </p:spPr>
      </p:pic>
      <p:pic>
        <p:nvPicPr>
          <p:cNvPr id="8" name="Picture Placeholder 9" descr="A person sprinkling flour on a dough">
            <a:extLst>
              <a:ext uri="{FF2B5EF4-FFF2-40B4-BE49-F238E27FC236}">
                <a16:creationId xmlns:a16="http://schemas.microsoft.com/office/drawing/2014/main" id="{063AA5DC-ADE7-AA08-DE83-A6B382DB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" r="40"/>
          <a:stretch/>
        </p:blipFill>
        <p:spPr>
          <a:xfrm>
            <a:off x="0" y="0"/>
            <a:ext cx="396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2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1F51-E4AD-487F-CC59-9E17E03E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9" y="457200"/>
            <a:ext cx="6858000" cy="609411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14" name="Picture Placeholder 13" descr="Close up of a salad">
            <a:extLst>
              <a:ext uri="{FF2B5EF4-FFF2-40B4-BE49-F238E27FC236}">
                <a16:creationId xmlns:a16="http://schemas.microsoft.com/office/drawing/2014/main" id="{3296FA11-B529-A1CB-8978-761397810A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0" b="20"/>
          <a:stretch/>
        </p:blipFill>
        <p:spPr>
          <a:xfrm>
            <a:off x="8220891" y="0"/>
            <a:ext cx="3971109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1E1E27-353B-866B-1F5C-920E48A6098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14149" y="1382142"/>
            <a:ext cx="3291840" cy="365760"/>
          </a:xfrm>
        </p:spPr>
        <p:txBody>
          <a:bodyPr/>
          <a:lstStyle/>
          <a:p>
            <a:r>
              <a:rPr lang="en-US" dirty="0" err="1"/>
              <a:t>High_traffic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90BC4-BFF7-33C6-D34C-DC181DBB3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6061039"/>
            <a:ext cx="457200" cy="385480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44B3D6-3636-A6F1-B020-2D931E35D3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76989" y="2194559"/>
            <a:ext cx="2781861" cy="3866480"/>
          </a:xfrm>
        </p:spPr>
        <p:txBody>
          <a:bodyPr/>
          <a:lstStyle/>
          <a:p>
            <a:r>
              <a:rPr lang="en-US" dirty="0"/>
              <a:t>Checking for the balance of the data so we don’t end up with biased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approximately 60% of records indicated high traffic, while the remaining 40% denoted low traffic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7620C112-A607-7852-3274-4220AB37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21" y="1762367"/>
            <a:ext cx="5184738" cy="39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B2D6-7194-5615-E41A-5305CEB05AE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57200" y="457200"/>
            <a:ext cx="3017520" cy="365760"/>
          </a:xfrm>
        </p:spPr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6D08A-6BA3-BE75-BBD6-359A8B615146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57200" y="822960"/>
            <a:ext cx="3017520" cy="4825486"/>
          </a:xfrm>
        </p:spPr>
        <p:txBody>
          <a:bodyPr/>
          <a:lstStyle/>
          <a:p>
            <a:r>
              <a:rPr lang="en-US" dirty="0"/>
              <a:t>Traffic is not identically distributed across recipe categories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Healthy food is generating more traffic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Pork is the most in-</a:t>
            </a:r>
            <a:r>
              <a:rPr lang="en-US" dirty="0" err="1"/>
              <a:t>demant</a:t>
            </a:r>
            <a:r>
              <a:rPr lang="en-US" dirty="0"/>
              <a:t> type of meat for our customers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65304AF-EFC8-08A7-8328-DA216A8CD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989319"/>
            <a:ext cx="457200" cy="457200"/>
          </a:xfrm>
        </p:spPr>
        <p:txBody>
          <a:bodyPr/>
          <a:lstStyle/>
          <a:p>
            <a:fld id="{745CA84A-544F-4B6B-BC9A-925394EE73B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4" name="Picture 43" descr="A graph of different types of food&#10;&#10;Description automatically generated">
            <a:extLst>
              <a:ext uri="{FF2B5EF4-FFF2-40B4-BE49-F238E27FC236}">
                <a16:creationId xmlns:a16="http://schemas.microsoft.com/office/drawing/2014/main" id="{80C94BDD-3F50-C0CF-4672-C61AAA6A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84" y="457200"/>
            <a:ext cx="6571168" cy="62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39072"/>
      </p:ext>
    </p:extLst>
  </p:cSld>
  <p:clrMapOvr>
    <a:masterClrMapping/>
  </p:clrMapOvr>
</p:sld>
</file>

<file path=ppt/theme/theme1.xml><?xml version="1.0" encoding="utf-8"?>
<a:theme xmlns:a="http://schemas.openxmlformats.org/drawingml/2006/main" name="Recipe Book">
  <a:themeElements>
    <a:clrScheme name="Recipe Book">
      <a:dk1>
        <a:srgbClr val="000000"/>
      </a:dk1>
      <a:lt1>
        <a:srgbClr val="FFFFFF"/>
      </a:lt1>
      <a:dk2>
        <a:srgbClr val="533103"/>
      </a:dk2>
      <a:lt2>
        <a:srgbClr val="EFEDEB"/>
      </a:lt2>
      <a:accent1>
        <a:srgbClr val="803386"/>
      </a:accent1>
      <a:accent2>
        <a:srgbClr val="506601"/>
      </a:accent2>
      <a:accent3>
        <a:srgbClr val="CCD737"/>
      </a:accent3>
      <a:accent4>
        <a:srgbClr val="FEB02E"/>
      </a:accent4>
      <a:accent5>
        <a:srgbClr val="D9386C"/>
      </a:accent5>
      <a:accent6>
        <a:srgbClr val="BA5506"/>
      </a:accent6>
      <a:hlink>
        <a:srgbClr val="467886"/>
      </a:hlink>
      <a:folHlink>
        <a:srgbClr val="96607D"/>
      </a:folHlink>
    </a:clrScheme>
    <a:fontScheme name="Custom 30">
      <a:majorFont>
        <a:latin typeface="Avenir Next LT Pro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533498_Win32_SL_V4" id="{7EC56A2A-540B-489A-B065-A4FCC872C513}" vid="{64210924-CB36-4598-9073-6E7978982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CDEC42-496C-4380-AC07-73E97C678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5619AA-2BEA-4051-A87B-B907D5106A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5D5E752-B2F1-4657-A117-C693330BA2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Recipe book</Template>
  <TotalTime>59</TotalTime>
  <Words>403</Words>
  <Application>Microsoft Office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Franklin Gothic Book</vt:lpstr>
      <vt:lpstr>Franklin Gothic Medium</vt:lpstr>
      <vt:lpstr>Söhne</vt:lpstr>
      <vt:lpstr>Recipe Book</vt:lpstr>
      <vt:lpstr>Tasty Bytes</vt:lpstr>
      <vt:lpstr>Project Overview</vt:lpstr>
      <vt:lpstr>PowerPoint Presentation</vt:lpstr>
      <vt:lpstr>PowerPoint Presentation</vt:lpstr>
      <vt:lpstr>Data validation</vt:lpstr>
      <vt:lpstr>Exploratory analysis</vt:lpstr>
      <vt:lpstr>Exploratory analysis</vt:lpstr>
      <vt:lpstr>Exploratory analysis</vt:lpstr>
      <vt:lpstr>PowerPoint Presentation</vt:lpstr>
      <vt:lpstr>PowerPoint Presentation</vt:lpstr>
      <vt:lpstr>Model development</vt:lpstr>
      <vt:lpstr>Metrics for business to monitor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Tasty Bytes</dc:title>
  <dc:creator>mehrez</dc:creator>
  <cp:lastModifiedBy>mehrez</cp:lastModifiedBy>
  <cp:revision>1</cp:revision>
  <dcterms:created xsi:type="dcterms:W3CDTF">2023-08-13T22:53:06Z</dcterms:created>
  <dcterms:modified xsi:type="dcterms:W3CDTF">2023-08-13T23:52:42Z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