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68" r:id="rId4"/>
    <p:sldId id="258" r:id="rId5"/>
    <p:sldId id="270" r:id="rId6"/>
    <p:sldId id="269" r:id="rId7"/>
    <p:sldId id="271" r:id="rId8"/>
    <p:sldId id="272" r:id="rId9"/>
    <p:sldId id="274" r:id="rId10"/>
    <p:sldId id="261" r:id="rId11"/>
    <p:sldId id="262" r:id="rId12"/>
    <p:sldId id="275" r:id="rId13"/>
    <p:sldId id="277" r:id="rId14"/>
    <p:sldId id="278" r:id="rId15"/>
    <p:sldId id="279" r:id="rId16"/>
    <p:sldId id="280" r:id="rId17"/>
    <p:sldId id="281" r:id="rId18"/>
    <p:sldId id="263" r:id="rId19"/>
    <p:sldId id="264" r:id="rId20"/>
    <p:sldId id="282" r:id="rId21"/>
    <p:sldId id="283" r:id="rId22"/>
    <p:sldId id="284" r:id="rId23"/>
    <p:sldId id="285" r:id="rId24"/>
    <p:sldId id="301" r:id="rId25"/>
    <p:sldId id="304" r:id="rId26"/>
    <p:sldId id="286" r:id="rId27"/>
    <p:sldId id="303" r:id="rId28"/>
    <p:sldId id="305" r:id="rId29"/>
    <p:sldId id="306" r:id="rId30"/>
    <p:sldId id="307" r:id="rId31"/>
    <p:sldId id="308" r:id="rId32"/>
    <p:sldId id="309" r:id="rId33"/>
    <p:sldId id="296" r:id="rId34"/>
    <p:sldId id="297" r:id="rId35"/>
    <p:sldId id="292" r:id="rId36"/>
    <p:sldId id="294" r:id="rId3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498" autoAdjust="0"/>
  </p:normalViewPr>
  <p:slideViewPr>
    <p:cSldViewPr snapToGrid="0" showGuides="1">
      <p:cViewPr varScale="1">
        <p:scale>
          <a:sx n="73" d="100"/>
          <a:sy n="73" d="100"/>
        </p:scale>
        <p:origin x="1042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4355DA-3640-4518-B87F-45455F76D2CC}" type="datetimeFigureOut">
              <a:rPr lang="ko-KR" altLang="en-US" smtClean="0"/>
              <a:t>2017-04-10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F45E8E-B871-465E-A211-1FB7C7D4BE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08481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안녕하세요 이번에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2uzubook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개발 프로젝트를 맡은 박규리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김소연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윤정현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배용호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입니다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57987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세 번째 목차인 계획서 작성입니다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이부분에서는 프로젝트의 범위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WBS,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일정 및 인원 조직 또한 위험요소 식별과 수립 마지막으로는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비용산정을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설명해 드리겠습니다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20629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11.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저희의 가정통신문 조사 어플리케이션의 광범위한 문제 범위로는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ppt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광범위한 문제 범위 읽기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있는데 저희 어플리케이션의 목적을 도달하기 위한 최소한 기능은 사용자가 자신의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레주메를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실시간으로 작성 하는 기능입니다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30833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저희는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WBS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엑셀로 작성하고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간트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차트를 그려서 일정 및 인원 조직을 하였습니다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2895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13.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저장오류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개인정보보안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관리자의 유지보수 문제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시리얼키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유출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서버터짐을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잠재적인 위험 목록으로 두었습니다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잠재적인 위험목록들을 위험 발생 확률과 영향력을 기준으로 상 중 하로 나누어서 중요도를 표시 하였습니다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(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중요도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표시된거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읽어주기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13252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14.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중요도를 표시하고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순위와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순위를 뽑았는데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순위로는 개인 정보 보안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순위로는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서버터짐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입니다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개인정보보안은 보안에 문제가 생기면 학생들의 소중한 개인정보가 털리면 심각한 문제가 발생하죠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 서버가 터지면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레주메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사이트의 이용이 아예 불가능 하기 때문에 매우 큰 혼동이 올 수 있습니다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5035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15.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개인정보보안의 위험을 방지 하기 위해서 구글을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reCARTCHA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사용하는데 구글 로봇을 사용해서 웹사이트를 보호하려고 하며 체크 형식을 통해서 사용자가 사람인 것을 입증하는 방식이다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 학생들에게 자신의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레주메의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정보 공개 범위를 설정할 수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있게할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수 있게 했습니다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또한 다음과 같은 기법들을 사용하면 문서를 보호 할 수 있습니다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(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ppt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읽어주기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98771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16.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서버가 터지게 되면 최대한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빠리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복구를 시켜 서버 안정화를 시키고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백업을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해두워서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학생들의 데이터를 소중히 지켜서 피해가 최소한으로 갈 수 있도록 합니다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20833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17.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비용산정인데요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저희는 상향식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하향식 기법 중 상향식 기법을 이용하기로 했고 그 중에서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LOC(Line Of Code)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사용하기로 했습니다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(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ppt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읽음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250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만원은 예를 들어 잡은 것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입니당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!!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헤헷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02673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18.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마지막 목차인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요구분석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단계입니다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!!!!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요구 분석 단계에서는 요구사항 도출을 하고 그것은 분석하고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유스케이스를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설명하도록 하겠습니다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9502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저희는 저희 조원 끼리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브레인스토밍과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직접도출을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통해 요구사항을 도출하였습니다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9147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일단 목차를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설명해드리자면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첫 번째로는 개요를 소개하면서 저희 팀의 프로젝트 선정과 선정동기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역할 분담을 소개해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드릴거고요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두 번째로는 타당성 검토를 소개하면서 저희가 진행한 시장조사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기존사례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발전가능성을 설명해 드리고 세 번째로는 계획서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작성단계인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프로젝트의 범위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,WBS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및 일정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인원조직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위험요소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비용산정등을 소개해 드릴 겁니다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마지막으로는 요구분석으로 요구사항 도출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요구사항 분석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사용사례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작성를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소개해드리고 팀원 각자의 이번프로젝트를 통한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느낀점을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이야기 하면서 마칠 계획입니다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6773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저희가 도출한 요구사항으로는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가지가 나왔는데요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몇몇개의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중요한 것만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읽자면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읽어주기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09657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21.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도메인 분석으로는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읽어주기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07169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22.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아까 도출한 요구사항을 기능적 요구사항으로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나누워서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우선 순위에 따라 분류 하였습니다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(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읽어주기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21233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23.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비기능적 요구사항으로는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읽어주기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47676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24.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저희의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유스케이스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사용자 다이어그램 인데요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액터는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대마고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학생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~~~(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읽어주기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346267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25 ~ 32 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저희의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유스케이스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시나리오 인데요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읽어주기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877325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33 ~ 34 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다음으로는 대덕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SW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고등학교의 사용 사례인데요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읽어주기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80725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이번 개요에서 무슨 프로젝트가 선정되었는지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 어떻게 해서 그 프로젝트가 선정되었는지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역할분담을 설명해드리겠습니다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82538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이사진 다들 무엇인지 아시죠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?1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학년때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두차례의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레주메를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작성했죠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저희는 이러한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레주메북의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레주메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작성 및 열람을 사이트에서 하면 어떨까라는 생각을 하고 우리학교에 맞는 모델을 구성하기 시작했습니다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87712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대덕소프트웨어마이스터고등학교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뿐만 아니라 거의 모든 특성화고등학교의 홍보가 중요합니다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저희학교는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레주메북을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통해서 학생들을 홍보 했습니다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하지만 기존의 우리가 사용한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레주메북은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방법은 선생님에게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레주메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양식을 받아 내용을 각자 알아서 잘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채운뒤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지정한 메일로 보내는 형식이었습니다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갑자기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레주메를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쓰라고 하면 아주 바쁜 저희는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레주메북을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잘 쓰지 못했죠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일단 내가 한 활동을 한번에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적으려고하니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기억이 나지 않았고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빨리 써서 내라고 하니 내용의 질은 떨어질 수 밖에 없었습니다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선생님도 아이들의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레주메를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하나하나 모아서 또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잘못된게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있으면 고쳐오라고 하고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...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애들은 제대로 하지도 않고 대충대충해서 내고 마음이 타죠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...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레주매북을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한 학기마다 제작하니 그전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레주메는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쓸모가 없어지고 또 책으로 되어있어 더 많은 사람들에게 보여주기 어려웠습니다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회사 입장에서는 자신의 회사에 맞는 학생들을 찾고 싶어 하잖아요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근데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레주메북을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언제 한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장한장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다봅니까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~?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저희는 이러한 불편을 해소 할 수 있는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2uzuBook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개발 하게 되었습니다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00187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저희는 역할분담을 아주 효율적으로 나누었습니다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김소연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요구사항 작성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보고서 검토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윤정현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프로젝트 타당성 작성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도메인 분석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ppt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제작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배용호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유즈케이스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작성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위험분석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구현 계획 박규리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유즈케이스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작성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WBS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작성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ppt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제작 으로 분담하였습니다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저희 조원들은 매주 월요일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수요일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금요일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토요일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일요일에 모여서 회의를 하고 각자 맡은 부분을 중심으로 모든 아이들이 참여하고 도와주었습니다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46351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두 번째 목차인 타당성 검토에서는 시장조사와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기존사례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그리고 저희 프로젝트의 발전 가능성에 대해 설명해드리겠습니다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47655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온라인 사이트의 대표적인 예시로는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예스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폼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취업문서와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비즈레쥬매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가 있습니다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분석해 본 결과 다른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레주메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사이트들은 “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oo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회사에 합격한 사람의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레주메”를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제공하고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특히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자소서를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쓸 때 사용자가 쉽게 쓸 수 있도록 예제를 제공합니다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한 마디로 우리의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2UZUBOOK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목적과는 애초에 다릅니다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!! 2UZUBOOK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‘이력서를 쓰기 위한 참고용으로 보는’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레주메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사이트들과는 달리 취업을 목적으로 하는 학생들을 대상으로 학생 사용자가 직접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레주메를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사이트에 올려 자신의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레주메를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회사 측에 홍보하는 목적으로 가지고 있지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잘 쓰는 방법을 제시하고자 하는 목적을 가지고 있지 않습니다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51978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9.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저희의 프로젝트는 사이트를 통한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레주메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작성으로 현재로서는 대덕소프트웨어 마이스터고를 위한 것이지만 대덕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sw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고등학교뿐만 아니라 더 나아가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전국에 분포되어 있는 특성화 고등학교도 저희의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2uzubook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효과적으로 사용할 수 있다고 생각합니다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 기존의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레주메북과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달리 쉽고 빠른 작성과 열람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또한 검색으로 시간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종이절약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및 홍보가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훨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쉬워지면서 회사는 자신들에게 맞는 인재를 빠르게 찾을 수 있습니다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레주메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북에 대해 불편함을 느끼고 있는 여러 사람들을 생각하면 발전 가능성이 매우 크다고 생각합니다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2934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79A82-9205-4C4E-AE76-DC9B8C3BC3DB}" type="datetimeFigureOut">
              <a:rPr lang="ko-KR" altLang="en-US" smtClean="0"/>
              <a:t>2017-04-10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F1D71-E3FB-416C-B226-3236BFD6C4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2072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679A82-9205-4C4E-AE76-DC9B8C3BC3DB}" type="datetimeFigureOut">
              <a:rPr lang="ko-KR" altLang="en-US" smtClean="0"/>
              <a:t>2017-04-10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1F1D71-E3FB-416C-B226-3236BFD6C4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7795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15128505_1706463876336254_1817451994_n.png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mailto:Dsn@naevr.com" TargetMode="Externa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-2"/>
            <a:ext cx="12192000" cy="6968973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5397910" y="2521226"/>
            <a:ext cx="6794090" cy="181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801032" y="2885265"/>
            <a:ext cx="6268063" cy="12547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ts val="1000"/>
              </a:spcBef>
            </a:pPr>
            <a:r>
              <a:rPr lang="ko-KR" altLang="en-US" sz="36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레주메</a:t>
            </a:r>
            <a:r>
              <a:rPr lang="ko-KR" altLang="en-US" sz="3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사이트 개발 프로젝트</a:t>
            </a:r>
            <a:endParaRPr lang="en-US" altLang="ko-KR" sz="36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80000"/>
              </a:lnSpc>
              <a:spcBef>
                <a:spcPts val="1000"/>
              </a:spcBef>
            </a:pPr>
            <a:r>
              <a:rPr lang="en-US" altLang="ko-KR" sz="48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“2uZuBook”</a:t>
            </a:r>
            <a:endParaRPr lang="ko-KR" altLang="en-US" sz="4800" b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528076" y="4336773"/>
            <a:ext cx="6330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20106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김소연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20108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박규리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20110 </a:t>
            </a:r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배용호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20112 </a:t>
            </a:r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윤정현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7085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897991" y="3809581"/>
            <a:ext cx="2604564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01 </a:t>
            </a:r>
            <a:r>
              <a:rPr lang="ko-KR" altLang="en-US" sz="14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프로젝트 범위</a:t>
            </a:r>
            <a:endParaRPr lang="en-US" altLang="ko-KR" sz="140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02 WBS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03 </a:t>
            </a:r>
            <a:r>
              <a:rPr lang="ko-KR" altLang="en-US" sz="14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일정 </a:t>
            </a:r>
            <a:endParaRPr lang="en-US" altLang="ko-KR" sz="140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04 </a:t>
            </a:r>
            <a:r>
              <a:rPr lang="ko-KR" altLang="en-US" sz="14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위험요소 식별</a:t>
            </a:r>
            <a:endParaRPr lang="en-US" altLang="ko-KR" sz="140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05 </a:t>
            </a:r>
            <a:r>
              <a:rPr lang="ko-KR" altLang="en-US" sz="14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위험계획 수립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06 </a:t>
            </a:r>
            <a:r>
              <a:rPr lang="ko-KR" altLang="en-US" sz="14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비용산정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5744639" y="1146276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5767481" y="2847807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37805" y="1386682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8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03</a:t>
            </a:r>
          </a:p>
          <a:p>
            <a:r>
              <a:rPr lang="ko-KR" altLang="en-US" sz="28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계획서 작성</a:t>
            </a:r>
          </a:p>
        </p:txBody>
      </p:sp>
    </p:spTree>
    <p:extLst>
      <p:ext uri="{BB962C8B-B14F-4D97-AF65-F5344CB8AC3E}">
        <p14:creationId xmlns:p14="http://schemas.microsoft.com/office/powerpoint/2010/main" val="935676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3"/>
          <a:stretch>
            <a:fillRect/>
          </a:stretch>
        </p:blipFill>
        <p:spPr>
          <a:xfrm>
            <a:off x="32084" y="0"/>
            <a:ext cx="12192000" cy="6858000"/>
          </a:xfrm>
          <a:prstGeom prst="rect">
            <a:avLst/>
          </a:prstGeom>
        </p:spPr>
      </p:pic>
      <p:cxnSp>
        <p:nvCxnSpPr>
          <p:cNvPr id="5" name="직선 연결선 4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03</a:t>
            </a: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계획서 </a:t>
            </a:r>
            <a:endParaRPr lang="en-US" altLang="ko-KR" sz="24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작성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752167" y="1089843"/>
            <a:ext cx="22878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프로젝트의 범위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9291319" y="6537278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48299" y="3906822"/>
            <a:ext cx="2604564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01 </a:t>
            </a:r>
            <a:r>
              <a:rPr lang="ko-KR" altLang="en-US" sz="11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프로젝트 범위</a:t>
            </a:r>
            <a:endParaRPr lang="en-US" altLang="ko-KR" sz="110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02 WBS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03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일정 및 인원 조직</a:t>
            </a:r>
            <a:endParaRPr lang="en-US" altLang="ko-KR" sz="1100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04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위험요소 식별</a:t>
            </a:r>
            <a:endParaRPr lang="en-US" altLang="ko-KR" sz="1100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05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위험계획 수립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06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비용산정</a:t>
            </a:r>
          </a:p>
        </p:txBody>
      </p:sp>
      <p:graphicFrame>
        <p:nvGraphicFramePr>
          <p:cNvPr id="28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61093293"/>
              </p:ext>
            </p:extLst>
          </p:nvPr>
        </p:nvGraphicFramePr>
        <p:xfrm>
          <a:off x="2630033" y="2156347"/>
          <a:ext cx="9011508" cy="39624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505754">
                  <a:extLst>
                    <a:ext uri="{9D8B030D-6E8A-4147-A177-3AD203B41FA5}">
                      <a16:colId xmlns:a16="http://schemas.microsoft.com/office/drawing/2014/main" val="89754252"/>
                    </a:ext>
                  </a:extLst>
                </a:gridCol>
                <a:gridCol w="4505754">
                  <a:extLst>
                    <a:ext uri="{9D8B030D-6E8A-4147-A177-3AD203B41FA5}">
                      <a16:colId xmlns:a16="http://schemas.microsoft.com/office/drawing/2014/main" val="1521645807"/>
                    </a:ext>
                  </a:extLst>
                </a:gridCol>
              </a:tblGrid>
              <a:tr h="5459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32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광범위한 문제 범위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32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축소된 범위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9874762"/>
                  </a:ext>
                </a:extLst>
              </a:tr>
              <a:tr h="2063810">
                <a:tc>
                  <a:txBody>
                    <a:bodyPr/>
                    <a:lstStyle/>
                    <a:p>
                      <a:pPr marL="342900" indent="-342900" algn="l" fontAlgn="base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4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자신의 </a:t>
                      </a:r>
                      <a:r>
                        <a:rPr lang="ko-KR" altLang="en-US" sz="24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레주매</a:t>
                      </a:r>
                      <a:r>
                        <a:rPr lang="ko-KR" altLang="en-US" sz="24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 실시간 작성</a:t>
                      </a:r>
                    </a:p>
                    <a:p>
                      <a:pPr marL="342900" indent="-342900" algn="l" fontAlgn="base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4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회사와 사용자 구분</a:t>
                      </a:r>
                    </a:p>
                    <a:p>
                      <a:pPr marL="342900" indent="-342900" algn="l" fontAlgn="base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4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학년</a:t>
                      </a:r>
                      <a:r>
                        <a:rPr lang="en-US" altLang="ko-KR" sz="24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24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반</a:t>
                      </a:r>
                      <a:r>
                        <a:rPr lang="en-US" altLang="ko-KR" sz="24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24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과로 분류</a:t>
                      </a:r>
                    </a:p>
                    <a:p>
                      <a:pPr marL="342900" indent="-342900" algn="l" fontAlgn="base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4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분야 및 특성 키워드를 이용한 간편 검색기능</a:t>
                      </a:r>
                      <a:endParaRPr lang="en-US" altLang="ko-KR" sz="24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배달의민족 도현" pitchFamily="50" charset="-127"/>
                        <a:ea typeface="배달의민족 도현" pitchFamily="50" charset="-127"/>
                        <a:cs typeface="+mn-cs"/>
                      </a:endParaRPr>
                    </a:p>
                    <a:p>
                      <a:pPr marL="342900" indent="-342900" algn="l" fontAlgn="base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4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레주메</a:t>
                      </a:r>
                      <a:r>
                        <a:rPr lang="ko-KR" altLang="en-US" sz="24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 양식 제공</a:t>
                      </a:r>
                      <a:endParaRPr lang="en-US" altLang="ko-KR" sz="24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배달의민족 도현" pitchFamily="50" charset="-127"/>
                        <a:ea typeface="배달의민족 도현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fontAlgn="base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24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배달의민족 도현" pitchFamily="50" charset="-127"/>
                        <a:ea typeface="배달의민족 도현" pitchFamily="50" charset="-127"/>
                        <a:cs typeface="+mn-cs"/>
                      </a:endParaRPr>
                    </a:p>
                    <a:p>
                      <a:pPr marL="342900" indent="-342900" algn="l" fontAlgn="base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4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사용자가 자신의 </a:t>
                      </a:r>
                      <a:r>
                        <a:rPr lang="ko-KR" altLang="en-US" sz="24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레주메</a:t>
                      </a:r>
                      <a:r>
                        <a:rPr lang="ko-KR" altLang="en-US" sz="24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 실시간 작성기능</a:t>
                      </a:r>
                      <a:endParaRPr lang="en-US" altLang="ko-KR" sz="24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배달의민족 도현" pitchFamily="50" charset="-127"/>
                        <a:ea typeface="배달의민족 도현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607142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752863" y="792222"/>
            <a:ext cx="531587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책으로된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레주메북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</p:spTree>
    <p:extLst>
      <p:ext uri="{BB962C8B-B14F-4D97-AF65-F5344CB8AC3E}">
        <p14:creationId xmlns:p14="http://schemas.microsoft.com/office/powerpoint/2010/main" val="2114514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ㅋ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03</a:t>
            </a: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계획서 </a:t>
            </a:r>
            <a:endParaRPr lang="en-US" altLang="ko-KR" sz="24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작성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752167" y="1089843"/>
            <a:ext cx="14285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구현 계획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9291319" y="6537278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48299" y="3906822"/>
            <a:ext cx="2604564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01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프로젝트 범위</a:t>
            </a:r>
            <a:endParaRPr lang="en-US" altLang="ko-KR" sz="1100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02 WBS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03 </a:t>
            </a:r>
            <a:r>
              <a:rPr lang="ko-KR" altLang="en-US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일정 </a:t>
            </a:r>
            <a:endParaRPr lang="en-US" altLang="ko-KR" sz="1100" b="1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04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위험요소 식별</a:t>
            </a:r>
            <a:endParaRPr lang="en-US" altLang="ko-KR" sz="1100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05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위험계획 수립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06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비용산정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3" name="그림 12"/>
          <p:cNvPicPr/>
          <p:nvPr/>
        </p:nvPicPr>
        <p:blipFill>
          <a:blip r:embed="rId3"/>
          <a:stretch>
            <a:fillRect/>
          </a:stretch>
        </p:blipFill>
        <p:spPr>
          <a:xfrm>
            <a:off x="2752167" y="1849129"/>
            <a:ext cx="8830233" cy="4688149"/>
          </a:xfrm>
          <a:prstGeom prst="rect">
            <a:avLst/>
          </a:prstGeom>
          <a:effectLst/>
        </p:spPr>
      </p:pic>
      <p:sp>
        <p:nvSpPr>
          <p:cNvPr id="14" name="TextBox 13"/>
          <p:cNvSpPr txBox="1"/>
          <p:nvPr/>
        </p:nvSpPr>
        <p:spPr>
          <a:xfrm>
            <a:off x="2752863" y="792222"/>
            <a:ext cx="531587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책으로된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레주메북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</p:spTree>
    <p:extLst>
      <p:ext uri="{BB962C8B-B14F-4D97-AF65-F5344CB8AC3E}">
        <p14:creationId xmlns:p14="http://schemas.microsoft.com/office/powerpoint/2010/main" val="1295852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03</a:t>
            </a: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계획서 </a:t>
            </a:r>
            <a:endParaRPr lang="en-US" altLang="ko-KR" sz="24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작성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752167" y="1089843"/>
            <a:ext cx="68403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위험 요소 식별 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– 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잠재적인 위험 목록 및 중요도 표시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9291319" y="6537278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48299" y="3906822"/>
            <a:ext cx="2604564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01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프로젝트 범위</a:t>
            </a:r>
            <a:endParaRPr lang="en-US" altLang="ko-KR" sz="1100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02 WBS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03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일정</a:t>
            </a:r>
            <a:endParaRPr lang="en-US" altLang="ko-KR" sz="1100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</a:t>
            </a:r>
            <a:r>
              <a:rPr lang="en-US" altLang="ko-KR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04 </a:t>
            </a:r>
            <a:r>
              <a:rPr lang="ko-KR" altLang="en-US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위험요소 식별</a:t>
            </a:r>
            <a:endParaRPr lang="en-US" altLang="ko-KR" sz="1100" b="1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05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위험계획 수립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06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비용산정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823004" y="5196007"/>
            <a:ext cx="8520188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endParaRPr lang="ko-KR" altLang="en-US" sz="2400" dirty="0">
              <a:latin typeface="배달의민족 도현" pitchFamily="50" charset="-127"/>
              <a:ea typeface="배달의민족 도현" pitchFamily="50" charset="-127"/>
            </a:endParaRPr>
          </a:p>
          <a:p>
            <a:pPr fontAlgn="base"/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-</a:t>
            </a:r>
            <a:r>
              <a:rPr lang="ko-KR" altLang="en-US" dirty="0">
                <a:solidFill>
                  <a:srgbClr val="002060"/>
                </a:solidFill>
                <a:latin typeface="배달의민족 도현" pitchFamily="50" charset="-127"/>
                <a:ea typeface="배달의민족 도현" pitchFamily="50" charset="-127"/>
              </a:rPr>
              <a:t>위험 발생 확률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: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상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: 80%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이상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,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중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: 30~80%,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하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: 30%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미만 </a:t>
            </a:r>
          </a:p>
          <a:p>
            <a:pPr fontAlgn="base"/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-</a:t>
            </a:r>
            <a:r>
              <a:rPr lang="ko-KR" altLang="en-US" dirty="0">
                <a:solidFill>
                  <a:srgbClr val="FF0000"/>
                </a:solidFill>
                <a:latin typeface="배달의민족 도현" pitchFamily="50" charset="-127"/>
                <a:ea typeface="배달의민족 도현" pitchFamily="50" charset="-127"/>
              </a:rPr>
              <a:t>영향력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: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재앙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,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심각함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,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해결 가능함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,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경미함 등으로 분류 비용과 일정으로 분류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: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상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(20%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이상 초과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),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중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(5~20%),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하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(5%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이하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)</a:t>
            </a:r>
            <a:endParaRPr lang="ko-KR" altLang="en-US" sz="2400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752863" y="792222"/>
            <a:ext cx="531587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책으로된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레주메북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0415960"/>
              </p:ext>
            </p:extLst>
          </p:nvPr>
        </p:nvGraphicFramePr>
        <p:xfrm>
          <a:off x="2752167" y="2071979"/>
          <a:ext cx="8818535" cy="2929151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923680">
                  <a:extLst>
                    <a:ext uri="{9D8B030D-6E8A-4147-A177-3AD203B41FA5}">
                      <a16:colId xmlns:a16="http://schemas.microsoft.com/office/drawing/2014/main" val="2988693412"/>
                    </a:ext>
                  </a:extLst>
                </a:gridCol>
                <a:gridCol w="651806">
                  <a:extLst>
                    <a:ext uri="{9D8B030D-6E8A-4147-A177-3AD203B41FA5}">
                      <a16:colId xmlns:a16="http://schemas.microsoft.com/office/drawing/2014/main" val="3711457192"/>
                    </a:ext>
                  </a:extLst>
                </a:gridCol>
                <a:gridCol w="623049">
                  <a:extLst>
                    <a:ext uri="{9D8B030D-6E8A-4147-A177-3AD203B41FA5}">
                      <a16:colId xmlns:a16="http://schemas.microsoft.com/office/drawing/2014/main" val="890729487"/>
                    </a:ext>
                  </a:extLst>
                </a:gridCol>
                <a:gridCol w="2620000">
                  <a:extLst>
                    <a:ext uri="{9D8B030D-6E8A-4147-A177-3AD203B41FA5}">
                      <a16:colId xmlns:a16="http://schemas.microsoft.com/office/drawing/2014/main" val="1559189288"/>
                    </a:ext>
                  </a:extLst>
                </a:gridCol>
              </a:tblGrid>
              <a:tr h="834986">
                <a:tc gridSpan="4">
                  <a:txBody>
                    <a:bodyPr/>
                    <a:lstStyle/>
                    <a:p>
                      <a:pPr marL="0" indent="0" algn="ctr" fontAlgn="base">
                        <a:buNone/>
                      </a:pPr>
                      <a:r>
                        <a:rPr lang="ko-KR" altLang="en-US" sz="2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도현" pitchFamily="50" charset="-127"/>
                          <a:ea typeface="배달의민족 도현" pitchFamily="50" charset="-127"/>
                        </a:rPr>
                        <a:t>잠재적인 위험 목록 </a:t>
                      </a:r>
                      <a:r>
                        <a:rPr lang="en-US" altLang="ko-KR" sz="2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도현" pitchFamily="50" charset="-127"/>
                          <a:ea typeface="배달의민족 도현" pitchFamily="50" charset="-127"/>
                        </a:rPr>
                        <a:t>(</a:t>
                      </a:r>
                      <a:r>
                        <a:rPr lang="ko-KR" altLang="en-US" sz="2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배달의민족 도현" pitchFamily="50" charset="-127"/>
                          <a:ea typeface="배달의민족 도현" pitchFamily="50" charset="-127"/>
                        </a:rPr>
                        <a:t>파란색</a:t>
                      </a:r>
                      <a:r>
                        <a:rPr lang="en-US" altLang="ko-KR" sz="2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도현" pitchFamily="50" charset="-127"/>
                          <a:ea typeface="배달의민족 도현" pitchFamily="50" charset="-127"/>
                        </a:rPr>
                        <a:t>- </a:t>
                      </a:r>
                      <a:r>
                        <a:rPr lang="ko-KR" altLang="en-US" sz="2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도현" pitchFamily="50" charset="-127"/>
                          <a:ea typeface="배달의민족 도현" pitchFamily="50" charset="-127"/>
                        </a:rPr>
                        <a:t>위험발생확률</a:t>
                      </a:r>
                      <a:r>
                        <a:rPr lang="en-US" altLang="ko-KR" sz="2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도현" pitchFamily="50" charset="-127"/>
                          <a:ea typeface="배달의민족 도현" pitchFamily="50" charset="-127"/>
                        </a:rPr>
                        <a:t>, </a:t>
                      </a:r>
                      <a:r>
                        <a:rPr lang="ko-KR" altLang="en-US" sz="2400" dirty="0" smtClean="0">
                          <a:solidFill>
                            <a:srgbClr val="FF0000"/>
                          </a:solidFill>
                          <a:latin typeface="배달의민족 도현" pitchFamily="50" charset="-127"/>
                          <a:ea typeface="배달의민족 도현" pitchFamily="50" charset="-127"/>
                        </a:rPr>
                        <a:t>빨강색</a:t>
                      </a:r>
                      <a:r>
                        <a:rPr lang="en-US" altLang="ko-KR" sz="2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도현" pitchFamily="50" charset="-127"/>
                          <a:ea typeface="배달의민족 도현" pitchFamily="50" charset="-127"/>
                        </a:rPr>
                        <a:t>- </a:t>
                      </a:r>
                      <a:r>
                        <a:rPr lang="ko-KR" altLang="en-US" sz="2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도현" pitchFamily="50" charset="-127"/>
                          <a:ea typeface="배달의민족 도현" pitchFamily="50" charset="-127"/>
                        </a:rPr>
                        <a:t>영향력</a:t>
                      </a:r>
                      <a:r>
                        <a:rPr lang="en-US" altLang="ko-KR" sz="2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도현" pitchFamily="50" charset="-127"/>
                          <a:ea typeface="배달의민족 도현" pitchFamily="50" charset="-127"/>
                        </a:rPr>
                        <a:t>)</a:t>
                      </a:r>
                      <a:endParaRPr lang="ko-KR" altLang="en-US" sz="2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배달의민족 도현" pitchFamily="50" charset="-127"/>
                        <a:ea typeface="배달의민족 도현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430019"/>
                  </a:ext>
                </a:extLst>
              </a:tr>
              <a:tr h="4188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도현" pitchFamily="50" charset="-127"/>
                          <a:ea typeface="배달의민족 도현" pitchFamily="50" charset="-127"/>
                        </a:rPr>
                        <a:t>저장 오류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배달의민족 도현" pitchFamily="50" charset="-127"/>
                        <a:ea typeface="배달의민족 도현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배달의민족 도현" pitchFamily="50" charset="-127"/>
                          <a:ea typeface="배달의민족 도현" pitchFamily="50" charset="-127"/>
                        </a:rPr>
                        <a:t>하</a:t>
                      </a:r>
                      <a:endParaRPr lang="ko-KR" altLang="en-US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배달의민족 도현" pitchFamily="50" charset="-127"/>
                        <a:ea typeface="배달의민족 도현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rgbClr val="FF0000"/>
                          </a:solidFill>
                          <a:latin typeface="배달의민족 도현" pitchFamily="50" charset="-127"/>
                          <a:ea typeface="배달의민족 도현" pitchFamily="50" charset="-127"/>
                        </a:rPr>
                        <a:t>중</a:t>
                      </a:r>
                      <a:endParaRPr lang="ko-KR" altLang="en-US" dirty="0">
                        <a:solidFill>
                          <a:srgbClr val="FF0000"/>
                        </a:solidFill>
                        <a:latin typeface="배달의민족 도현" pitchFamily="50" charset="-127"/>
                        <a:ea typeface="배달의민족 도현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도현" pitchFamily="50" charset="-127"/>
                          <a:ea typeface="배달의민족 도현" pitchFamily="50" charset="-127"/>
                        </a:rPr>
                        <a:t>해결가능함</a:t>
                      </a:r>
                      <a:r>
                        <a:rPr lang="en-US" altLang="ko-KR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도현" pitchFamily="50" charset="-127"/>
                          <a:ea typeface="배달의민족 도현" pitchFamily="50" charset="-127"/>
                        </a:rPr>
                        <a:t>, </a:t>
                      </a:r>
                      <a:r>
                        <a:rPr lang="ko-KR" altLang="en-US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도현" pitchFamily="50" charset="-127"/>
                          <a:ea typeface="배달의민족 도현" pitchFamily="50" charset="-127"/>
                        </a:rPr>
                        <a:t>경미함</a:t>
                      </a:r>
                      <a:endParaRPr lang="ko-KR" altLang="en-US" b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배달의민족 도현" pitchFamily="50" charset="-127"/>
                        <a:ea typeface="배달의민족 도현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8948754"/>
                  </a:ext>
                </a:extLst>
              </a:tr>
              <a:tr h="4188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도현" pitchFamily="50" charset="-127"/>
                          <a:ea typeface="배달의민족 도현" pitchFamily="50" charset="-127"/>
                        </a:rPr>
                        <a:t>개인정보 보안 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배달의민족 도현" pitchFamily="50" charset="-127"/>
                        <a:ea typeface="배달의민족 도현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배달의민족 도현" pitchFamily="50" charset="-127"/>
                          <a:ea typeface="배달의민족 도현" pitchFamily="50" charset="-127"/>
                        </a:rPr>
                        <a:t>하</a:t>
                      </a:r>
                      <a:endParaRPr lang="ko-KR" altLang="en-US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배달의민족 도현" pitchFamily="50" charset="-127"/>
                        <a:ea typeface="배달의민족 도현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rgbClr val="FF0000"/>
                          </a:solidFill>
                          <a:latin typeface="배달의민족 도현" pitchFamily="50" charset="-127"/>
                          <a:ea typeface="배달의민족 도현" pitchFamily="50" charset="-127"/>
                        </a:rPr>
                        <a:t>상</a:t>
                      </a:r>
                      <a:endParaRPr lang="ko-KR" altLang="en-US" dirty="0">
                        <a:solidFill>
                          <a:srgbClr val="FF0000"/>
                        </a:solidFill>
                        <a:latin typeface="배달의민족 도현" pitchFamily="50" charset="-127"/>
                        <a:ea typeface="배달의민족 도현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도현" pitchFamily="50" charset="-127"/>
                          <a:ea typeface="배달의민족 도현" pitchFamily="50" charset="-127"/>
                        </a:rPr>
                        <a:t>재앙</a:t>
                      </a:r>
                      <a:r>
                        <a:rPr lang="en-US" altLang="ko-KR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도현" pitchFamily="50" charset="-127"/>
                          <a:ea typeface="배달의민족 도현" pitchFamily="50" charset="-127"/>
                        </a:rPr>
                        <a:t>, </a:t>
                      </a:r>
                      <a:r>
                        <a:rPr lang="ko-KR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도현" pitchFamily="50" charset="-127"/>
                          <a:ea typeface="배달의민족 도현" pitchFamily="50" charset="-127"/>
                        </a:rPr>
                        <a:t>심각함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377051"/>
                  </a:ext>
                </a:extLst>
              </a:tr>
              <a:tr h="4188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도현" pitchFamily="50" charset="-127"/>
                          <a:ea typeface="배달의민족 도현" pitchFamily="50" charset="-127"/>
                        </a:rPr>
                        <a:t>관리자의 유지보수 문제 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배달의민족 도현" pitchFamily="50" charset="-127"/>
                        <a:ea typeface="배달의민족 도현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배달의민족 도현" pitchFamily="50" charset="-127"/>
                          <a:ea typeface="배달의민족 도현" pitchFamily="50" charset="-127"/>
                        </a:rPr>
                        <a:t>중</a:t>
                      </a:r>
                      <a:endParaRPr lang="ko-KR" altLang="en-US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배달의민족 도현" pitchFamily="50" charset="-127"/>
                        <a:ea typeface="배달의민족 도현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rgbClr val="FF0000"/>
                          </a:solidFill>
                          <a:latin typeface="배달의민족 도현" pitchFamily="50" charset="-127"/>
                          <a:ea typeface="배달의민족 도현" pitchFamily="50" charset="-127"/>
                        </a:rPr>
                        <a:t>중</a:t>
                      </a:r>
                      <a:endParaRPr lang="ko-KR" altLang="en-US" dirty="0">
                        <a:solidFill>
                          <a:srgbClr val="FF0000"/>
                        </a:solidFill>
                        <a:latin typeface="배달의민족 도현" pitchFamily="50" charset="-127"/>
                        <a:ea typeface="배달의민족 도현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도현" pitchFamily="50" charset="-127"/>
                          <a:ea typeface="배달의민족 도현" pitchFamily="50" charset="-127"/>
                        </a:rPr>
                        <a:t>해결 가능함</a:t>
                      </a:r>
                      <a:r>
                        <a:rPr lang="en-US" altLang="ko-KR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도현" pitchFamily="50" charset="-127"/>
                          <a:ea typeface="배달의민족 도현" pitchFamily="50" charset="-127"/>
                        </a:rPr>
                        <a:t>, </a:t>
                      </a:r>
                      <a:r>
                        <a:rPr lang="ko-KR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도현" pitchFamily="50" charset="-127"/>
                          <a:ea typeface="배달의민족 도현" pitchFamily="50" charset="-127"/>
                        </a:rPr>
                        <a:t>경미함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배달의민족 도현" pitchFamily="50" charset="-127"/>
                        <a:ea typeface="배달의민족 도현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7789803"/>
                  </a:ext>
                </a:extLst>
              </a:tr>
              <a:tr h="4188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도현" pitchFamily="50" charset="-127"/>
                          <a:ea typeface="배달의민족 도현" pitchFamily="50" charset="-127"/>
                        </a:rPr>
                        <a:t>시리얼키</a:t>
                      </a:r>
                      <a:r>
                        <a:rPr lang="ko-KR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도현" pitchFamily="50" charset="-127"/>
                          <a:ea typeface="배달의민족 도현" pitchFamily="50" charset="-127"/>
                        </a:rPr>
                        <a:t> 유출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배달의민족 도현" pitchFamily="50" charset="-127"/>
                        <a:ea typeface="배달의민족 도현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배달의민족 도현" pitchFamily="50" charset="-127"/>
                          <a:ea typeface="배달의민족 도현" pitchFamily="50" charset="-127"/>
                        </a:rPr>
                        <a:t>중</a:t>
                      </a:r>
                      <a:endParaRPr lang="ko-KR" altLang="en-US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배달의민족 도현" pitchFamily="50" charset="-127"/>
                        <a:ea typeface="배달의민족 도현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rgbClr val="FF0000"/>
                          </a:solidFill>
                          <a:latin typeface="배달의민족 도현" pitchFamily="50" charset="-127"/>
                          <a:ea typeface="배달의민족 도현" pitchFamily="50" charset="-127"/>
                        </a:rPr>
                        <a:t>상</a:t>
                      </a:r>
                      <a:endParaRPr lang="ko-KR" altLang="en-US" dirty="0">
                        <a:solidFill>
                          <a:srgbClr val="FF0000"/>
                        </a:solidFill>
                        <a:latin typeface="배달의민족 도현" pitchFamily="50" charset="-127"/>
                        <a:ea typeface="배달의민족 도현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도현" pitchFamily="50" charset="-127"/>
                          <a:ea typeface="배달의민족 도현" pitchFamily="50" charset="-127"/>
                        </a:rPr>
                        <a:t>재앙</a:t>
                      </a:r>
                      <a:r>
                        <a:rPr lang="en-US" altLang="ko-KR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도현" pitchFamily="50" charset="-127"/>
                          <a:ea typeface="배달의민족 도현" pitchFamily="50" charset="-127"/>
                        </a:rPr>
                        <a:t>, </a:t>
                      </a:r>
                      <a:r>
                        <a:rPr lang="ko-KR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도현" pitchFamily="50" charset="-127"/>
                          <a:ea typeface="배달의민족 도현" pitchFamily="50" charset="-127"/>
                        </a:rPr>
                        <a:t>심각함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5818205"/>
                  </a:ext>
                </a:extLst>
              </a:tr>
              <a:tr h="4188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도현" pitchFamily="50" charset="-127"/>
                          <a:ea typeface="배달의민족 도현" pitchFamily="50" charset="-127"/>
                        </a:rPr>
                        <a:t>서버 터짐 </a:t>
                      </a:r>
                      <a:r>
                        <a:rPr lang="en-US" altLang="ko-KR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도현" pitchFamily="50" charset="-127"/>
                          <a:ea typeface="배달의민족 도현" pitchFamily="50" charset="-127"/>
                        </a:rPr>
                        <a:t>(</a:t>
                      </a:r>
                      <a:r>
                        <a:rPr lang="ko-KR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도현" pitchFamily="50" charset="-127"/>
                          <a:ea typeface="배달의민족 도현" pitchFamily="50" charset="-127"/>
                        </a:rPr>
                        <a:t>실시간 사용자 증가</a:t>
                      </a:r>
                      <a:r>
                        <a:rPr lang="en-US" altLang="ko-KR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도현" pitchFamily="50" charset="-127"/>
                          <a:ea typeface="배달의민족 도현" pitchFamily="50" charset="-127"/>
                        </a:rPr>
                        <a:t>)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배달의민족 도현" pitchFamily="50" charset="-127"/>
                        <a:ea typeface="배달의민족 도현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배달의민족 도현" pitchFamily="50" charset="-127"/>
                          <a:ea typeface="배달의민족 도현" pitchFamily="50" charset="-127"/>
                        </a:rPr>
                        <a:t>상</a:t>
                      </a:r>
                      <a:endParaRPr lang="ko-KR" altLang="en-US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배달의민족 도현" pitchFamily="50" charset="-127"/>
                        <a:ea typeface="배달의민족 도현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rgbClr val="FF0000"/>
                          </a:solidFill>
                          <a:latin typeface="배달의민족 도현" pitchFamily="50" charset="-127"/>
                          <a:ea typeface="배달의민족 도현" pitchFamily="50" charset="-127"/>
                        </a:rPr>
                        <a:t>상</a:t>
                      </a:r>
                      <a:endParaRPr lang="ko-KR" altLang="en-US" dirty="0">
                        <a:solidFill>
                          <a:srgbClr val="FF0000"/>
                        </a:solidFill>
                        <a:latin typeface="배달의민족 도현" pitchFamily="50" charset="-127"/>
                        <a:ea typeface="배달의민족 도현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도현" pitchFamily="50" charset="-127"/>
                          <a:ea typeface="배달의민족 도현" pitchFamily="50" charset="-127"/>
                        </a:rPr>
                        <a:t>재앙</a:t>
                      </a:r>
                      <a:r>
                        <a:rPr lang="en-US" altLang="ko-KR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도현" pitchFamily="50" charset="-127"/>
                          <a:ea typeface="배달의민족 도현" pitchFamily="50" charset="-127"/>
                        </a:rPr>
                        <a:t>, </a:t>
                      </a:r>
                      <a:r>
                        <a:rPr lang="ko-KR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도현" pitchFamily="50" charset="-127"/>
                          <a:ea typeface="배달의민족 도현" pitchFamily="50" charset="-127"/>
                        </a:rPr>
                        <a:t>심각함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02299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6089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03</a:t>
            </a: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계획서 </a:t>
            </a:r>
            <a:endParaRPr lang="en-US" altLang="ko-KR" sz="24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작성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752167" y="1089843"/>
            <a:ext cx="42819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위험 계획 수립 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– 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대응 방안 결정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9291319" y="6537278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48299" y="3906822"/>
            <a:ext cx="2604564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01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프로젝트 범위</a:t>
            </a:r>
            <a:endParaRPr lang="en-US" altLang="ko-KR" sz="1100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02 WBS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03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일정 </a:t>
            </a:r>
            <a:endParaRPr lang="en-US" altLang="ko-KR" sz="1100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04 </a:t>
            </a:r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위험요소 식별</a:t>
            </a:r>
            <a:endParaRPr lang="en-US" altLang="ko-KR" sz="1100" b="1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05 </a:t>
            </a:r>
            <a:r>
              <a:rPr lang="ko-KR" altLang="en-US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위험계획 수립</a:t>
            </a:r>
            <a:endParaRPr lang="en-US" altLang="ko-KR" sz="1100" b="1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06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비용산정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2" name="그림 11"/>
          <p:cNvPicPr/>
          <p:nvPr/>
        </p:nvPicPr>
        <p:blipFill>
          <a:blip r:embed="rId3"/>
          <a:stretch>
            <a:fillRect/>
          </a:stretch>
        </p:blipFill>
        <p:spPr>
          <a:xfrm>
            <a:off x="3470340" y="2434574"/>
            <a:ext cx="7502176" cy="2125330"/>
          </a:xfrm>
          <a:prstGeom prst="rect">
            <a:avLst/>
          </a:prstGeom>
          <a:effectLst/>
        </p:spPr>
      </p:pic>
      <p:sp>
        <p:nvSpPr>
          <p:cNvPr id="13" name="TextBox 12"/>
          <p:cNvSpPr txBox="1"/>
          <p:nvPr/>
        </p:nvSpPr>
        <p:spPr>
          <a:xfrm>
            <a:off x="2752863" y="792222"/>
            <a:ext cx="531587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책으로된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레주메북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</p:spTree>
    <p:extLst>
      <p:ext uri="{BB962C8B-B14F-4D97-AF65-F5344CB8AC3E}">
        <p14:creationId xmlns:p14="http://schemas.microsoft.com/office/powerpoint/2010/main" val="2120670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4505" y="1660690"/>
            <a:ext cx="3666528" cy="4196292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03</a:t>
            </a: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계획서 </a:t>
            </a:r>
            <a:endParaRPr lang="en-US" altLang="ko-KR" sz="24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작성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752167" y="1089843"/>
            <a:ext cx="42819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위험 계획 수립 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– 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개인 정보 보안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9291319" y="6537278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48299" y="3906822"/>
            <a:ext cx="2604564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01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프로젝트 범위</a:t>
            </a:r>
            <a:endParaRPr lang="en-US" altLang="ko-KR" sz="1100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02 WBS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03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일정 </a:t>
            </a:r>
            <a:endParaRPr lang="en-US" altLang="ko-KR" sz="1100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04 </a:t>
            </a:r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위험요소 식별</a:t>
            </a:r>
            <a:endParaRPr lang="en-US" altLang="ko-KR" sz="1100" b="1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05 </a:t>
            </a:r>
            <a:r>
              <a:rPr lang="ko-KR" altLang="en-US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위험계획 수립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06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비용산정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내용 개체 틀 2"/>
          <p:cNvSpPr txBox="1">
            <a:spLocks/>
          </p:cNvSpPr>
          <p:nvPr/>
        </p:nvSpPr>
        <p:spPr>
          <a:xfrm>
            <a:off x="2658542" y="2341724"/>
            <a:ext cx="10820400" cy="40241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altLang="ko-KR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reCARTCHA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</a:t>
            </a:r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사용</a:t>
            </a:r>
            <a:endParaRPr lang="en-US" altLang="ko-KR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pPr marL="457200" indent="-457200">
              <a:buFont typeface="+mj-lt"/>
              <a:buAutoNum type="arabicPeriod"/>
            </a:pPr>
            <a:endParaRPr lang="en-US" altLang="ko-KR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레주메</a:t>
            </a:r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공개 범위 설정</a:t>
            </a:r>
            <a:endParaRPr lang="en-US" altLang="ko-KR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pPr marL="457200" indent="-457200">
              <a:buFont typeface="+mj-lt"/>
              <a:buAutoNum type="arabicPeriod"/>
            </a:pP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3</a:t>
            </a: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. </a:t>
            </a:r>
            <a:r>
              <a:rPr lang="ko-KR" alt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레주메</a:t>
            </a:r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파일 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보안 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-&gt; 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파일의 접근성과 권한을 강화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altLang="ko-KR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ActiveDirectory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System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의 계정 권한</a:t>
            </a:r>
          </a:p>
          <a:p>
            <a:pPr marL="914400" lvl="1" indent="-457200">
              <a:buFont typeface="+mj-lt"/>
              <a:buAutoNum type="arabicPeriod"/>
            </a:pP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문서유출방지솔루션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(McAfee </a:t>
            </a:r>
            <a:r>
              <a:rPr lang="en-US" altLang="ko-KR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DLP)</a:t>
            </a: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pPr marL="914400" lvl="1" indent="-457200">
              <a:buFont typeface="+mj-lt"/>
              <a:buAutoNum type="arabicPeriod"/>
            </a:pP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752863" y="792222"/>
            <a:ext cx="531587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책으로된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레주메북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</p:spTree>
    <p:extLst>
      <p:ext uri="{BB962C8B-B14F-4D97-AF65-F5344CB8AC3E}">
        <p14:creationId xmlns:p14="http://schemas.microsoft.com/office/powerpoint/2010/main" val="1865924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03</a:t>
            </a: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계획서 </a:t>
            </a:r>
            <a:endParaRPr lang="en-US" altLang="ko-KR" sz="24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작성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752167" y="1089843"/>
            <a:ext cx="36583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위험 계획 수립 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– 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서버터짐 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9291319" y="6537278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48299" y="3906822"/>
            <a:ext cx="2604564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01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프로젝트 범위</a:t>
            </a:r>
            <a:endParaRPr lang="en-US" altLang="ko-KR" sz="1100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02 WBS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03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일정 </a:t>
            </a:r>
            <a:endParaRPr lang="en-US" altLang="ko-KR" sz="1100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04 </a:t>
            </a:r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위험요소 식별</a:t>
            </a:r>
            <a:endParaRPr lang="en-US" altLang="ko-KR" sz="1100" b="1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05 </a:t>
            </a:r>
            <a:r>
              <a:rPr lang="ko-KR" altLang="en-US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위험계획 수립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06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비용산정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내용 개체 틀 2"/>
          <p:cNvSpPr txBox="1">
            <a:spLocks/>
          </p:cNvSpPr>
          <p:nvPr/>
        </p:nvSpPr>
        <p:spPr>
          <a:xfrm>
            <a:off x="2752167" y="2477034"/>
            <a:ext cx="10820400" cy="142978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-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서버가 터졌을 경우 중요한 것은 빠른 시간 내의 복구 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pPr marL="0" indent="0">
              <a:buNone/>
            </a:pP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시키는 것으로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,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서버안정화에 대해 포커스를 잡고 혹시나 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pPr marL="0" indent="0">
              <a:buNone/>
            </a:pP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서버를 터졌을 경우를 대비하여 예행연습실시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3789" y="4248016"/>
            <a:ext cx="3660013" cy="210189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752863" y="792222"/>
            <a:ext cx="531587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책으로된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레주메북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</p:spTree>
    <p:extLst>
      <p:ext uri="{BB962C8B-B14F-4D97-AF65-F5344CB8AC3E}">
        <p14:creationId xmlns:p14="http://schemas.microsoft.com/office/powerpoint/2010/main" val="2979455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03</a:t>
            </a: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계획서 </a:t>
            </a:r>
            <a:endParaRPr lang="en-US" altLang="ko-KR" sz="24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작성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752167" y="1089843"/>
            <a:ext cx="13388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비용산정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9291319" y="6537278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48299" y="3906822"/>
            <a:ext cx="2604564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01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프로젝트 범위</a:t>
            </a:r>
            <a:endParaRPr lang="en-US" altLang="ko-KR" sz="1100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02 WBS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03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일정 </a:t>
            </a:r>
            <a:endParaRPr lang="en-US" altLang="ko-KR" sz="1100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04 </a:t>
            </a:r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위험요소 식별</a:t>
            </a:r>
            <a:endParaRPr lang="en-US" altLang="ko-KR" sz="1100" b="1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05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위험계획 수립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06 </a:t>
            </a:r>
            <a:r>
              <a:rPr lang="ko-KR" altLang="en-US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비용산정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279176" y="66992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내용 개체 틀 2"/>
          <p:cNvSpPr txBox="1">
            <a:spLocks/>
          </p:cNvSpPr>
          <p:nvPr/>
        </p:nvSpPr>
        <p:spPr>
          <a:xfrm>
            <a:off x="2649768" y="1551508"/>
            <a:ext cx="10820400" cy="4799021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pPr fontAlgn="base"/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pPr marL="0" indent="0" fontAlgn="base">
              <a:buNone/>
            </a:pP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개발 기간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=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9</a:t>
            </a:r>
          </a:p>
          <a:p>
            <a:pPr marL="0" indent="0" fontAlgn="base">
              <a:buNone/>
            </a:pP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투입 인원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=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4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명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pPr marL="0" indent="0" fontAlgn="base">
              <a:buNone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1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인당 월평균 인건비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=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250</a:t>
            </a:r>
          </a:p>
          <a:p>
            <a:pPr marL="0" indent="0" fontAlgn="base">
              <a:buNone/>
            </a:pPr>
            <a:endParaRPr lang="en-US" altLang="ko-KR" sz="3600" dirty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pPr marL="0" indent="0" fontAlgn="base">
              <a:buNone/>
            </a:pP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노력</a:t>
            </a: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=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9</a:t>
            </a: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* </a:t>
            </a: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4=36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pPr marL="0" indent="0" fontAlgn="base">
              <a:buNone/>
            </a:pP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개발 비용</a:t>
            </a: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=36* 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2,500,000 = 9</a:t>
            </a: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0,000,000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(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원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)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pPr marL="0" indent="0" fontAlgn="base">
              <a:buNone/>
            </a:pP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개발 기간</a:t>
            </a: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=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9</a:t>
            </a:r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개월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pPr marL="0" indent="0" fontAlgn="base">
              <a:buNone/>
            </a:pP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생산성</a:t>
            </a: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=6000/36=166 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(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줄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)</a:t>
            </a:r>
          </a:p>
          <a:p>
            <a:pPr marL="0" indent="0" fontAlgn="base">
              <a:buNone/>
            </a:pP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pPr marL="0" indent="0" fontAlgn="base">
              <a:buNone/>
            </a:pP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노력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=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개발 기간 * 투입 인원 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=LOC/1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인당 월평균 생산 코드 라인 수</a:t>
            </a:r>
          </a:p>
          <a:p>
            <a:pPr marL="0" indent="0" fontAlgn="base">
              <a:buNone/>
            </a:pP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개발 비용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=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노력 * 단위 비용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(1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인당 월평균 인건비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)</a:t>
            </a:r>
            <a:endParaRPr lang="ko-KR" altLang="en-US" sz="1100" dirty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pPr marL="0" indent="0" fontAlgn="base">
              <a:buNone/>
            </a:pP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개발 기간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=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노력 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/ 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투입 인원</a:t>
            </a:r>
          </a:p>
          <a:p>
            <a:pPr marL="0" indent="0" fontAlgn="base">
              <a:buNone/>
            </a:pP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생산성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=LOC / 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노력</a:t>
            </a:r>
            <a:endParaRPr lang="en-US" altLang="ko-KR" sz="1100" dirty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pPr marL="0" indent="0" fontAlgn="base">
              <a:buNone/>
            </a:pP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pPr marL="0" indent="0" fontAlgn="base">
              <a:buNone/>
            </a:pP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pPr marL="0" indent="0" fontAlgn="base">
              <a:buNone/>
            </a:pP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pPr fontAlgn="base"/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pPr marL="0" indent="0">
              <a:buNone/>
            </a:pP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52863" y="792222"/>
            <a:ext cx="531587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책으로된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레주메북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</p:spTree>
    <p:extLst>
      <p:ext uri="{BB962C8B-B14F-4D97-AF65-F5344CB8AC3E}">
        <p14:creationId xmlns:p14="http://schemas.microsoft.com/office/powerpoint/2010/main" val="1230324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532652" y="774618"/>
            <a:ext cx="926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prstClr val="white">
                    <a:lumMod val="75000"/>
                  </a:prstClr>
                </a:solidFill>
                <a:latin typeface="-윤고딕330" pitchFamily="18" charset="-127"/>
                <a:ea typeface="-윤고딕330" pitchFamily="18" charset="-127"/>
              </a:defRPr>
            </a:lvl1pPr>
          </a:lstStyle>
          <a:p>
            <a:r>
              <a:rPr lang="en-US" altLang="ko-KR" sz="1400" dirty="0"/>
              <a:t>Strategy</a:t>
            </a:r>
            <a:endParaRPr lang="ko-KR" alt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5897991" y="3809581"/>
            <a:ext cx="4774558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01 </a:t>
            </a:r>
            <a:r>
              <a:rPr lang="ko-KR" altLang="en-US" sz="14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도출</a:t>
            </a:r>
            <a:endParaRPr lang="en-US" altLang="ko-KR" sz="140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02 </a:t>
            </a:r>
            <a:r>
              <a:rPr lang="ko-KR" altLang="en-US" sz="14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</a:t>
            </a:r>
            <a:endParaRPr lang="en-US" altLang="ko-KR" sz="140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03 </a:t>
            </a:r>
            <a:r>
              <a:rPr lang="ko-KR" altLang="en-US" sz="14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사용사례 작성</a:t>
            </a:r>
            <a:endParaRPr lang="en-US" altLang="ko-KR" sz="140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04 </a:t>
            </a:r>
            <a:r>
              <a:rPr lang="ko-KR" altLang="en-US" sz="14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분석서 </a:t>
            </a:r>
            <a:r>
              <a:rPr lang="en-US" altLang="ko-KR" sz="14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&amp; </a:t>
            </a:r>
            <a:r>
              <a:rPr lang="ko-KR" altLang="en-US" sz="14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검증 및 확인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5744639" y="1146276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5767481" y="2847807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637805" y="1386682"/>
            <a:ext cx="1821830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8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04</a:t>
            </a:r>
          </a:p>
          <a:p>
            <a:r>
              <a:rPr lang="ko-KR" altLang="en-US" sz="28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요구분석</a:t>
            </a:r>
          </a:p>
        </p:txBody>
      </p:sp>
    </p:spTree>
    <p:extLst>
      <p:ext uri="{BB962C8B-B14F-4D97-AF65-F5344CB8AC3E}">
        <p14:creationId xmlns:p14="http://schemas.microsoft.com/office/powerpoint/2010/main" val="506879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ㅡㄴ</a:t>
            </a:r>
            <a:endParaRPr lang="ko-KR" altLang="en-US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04</a:t>
            </a: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요구분석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39309" y="3707886"/>
            <a:ext cx="1785991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01 </a:t>
            </a:r>
            <a:r>
              <a:rPr lang="ko-KR" altLang="en-US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도출</a:t>
            </a:r>
            <a:endParaRPr lang="en-US" altLang="ko-KR" sz="1100" b="1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02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</a:t>
            </a:r>
            <a:endParaRPr lang="en-US" altLang="ko-KR" sz="1100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03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사용사례 작성</a:t>
            </a:r>
            <a:endParaRPr lang="en-US" altLang="ko-KR" sz="1100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04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분석서 </a:t>
            </a: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&amp;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검증 및 확인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9291319" y="6537278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hlinkClick r:id="rId3" action="ppaction://hlinkfile"/>
          </p:cNvPr>
          <p:cNvSpPr/>
          <p:nvPr/>
        </p:nvSpPr>
        <p:spPr>
          <a:xfrm>
            <a:off x="2794781" y="1089843"/>
            <a:ext cx="55274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도출 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– 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브레인 </a:t>
            </a:r>
            <a:r>
              <a:rPr lang="ko-KR" altLang="en-US" sz="24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스토밍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, 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직접 도출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pic>
        <p:nvPicPr>
          <p:cNvPr id="2052" name="Picture 4" descr="브레밍 스토밍에 대한 이미지 검색결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8550" y="1721268"/>
            <a:ext cx="6978817" cy="4657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2752863" y="792222"/>
            <a:ext cx="531587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책으로된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레주메북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</p:spTree>
    <p:extLst>
      <p:ext uri="{BB962C8B-B14F-4D97-AF65-F5344CB8AC3E}">
        <p14:creationId xmlns:p14="http://schemas.microsoft.com/office/powerpoint/2010/main" val="20456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897991" y="3809581"/>
            <a:ext cx="1565101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01 </a:t>
            </a:r>
            <a:r>
              <a:rPr lang="ko-KR" altLang="en-US" sz="14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개요</a:t>
            </a:r>
            <a:endParaRPr lang="en-US" altLang="ko-KR" sz="140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02 </a:t>
            </a:r>
            <a:r>
              <a:rPr lang="ko-KR" altLang="en-US" sz="14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타당성 검토</a:t>
            </a:r>
            <a:endParaRPr lang="en-US" altLang="ko-KR" sz="140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03 </a:t>
            </a:r>
            <a:r>
              <a:rPr lang="ko-KR" altLang="en-US" sz="14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계획서 작성</a:t>
            </a:r>
            <a:endParaRPr lang="en-US" altLang="ko-KR" sz="140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04 </a:t>
            </a:r>
            <a:r>
              <a:rPr lang="ko-KR" altLang="en-US" sz="14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 </a:t>
            </a:r>
            <a:r>
              <a:rPr lang="ko-KR" altLang="en-US" sz="1400" dirty="0" smtClean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분석</a:t>
            </a:r>
            <a:endParaRPr lang="en-US" altLang="ko-KR" sz="140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5744639" y="1146276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5767481" y="2847807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37805" y="1386682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sz="28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목차 </a:t>
            </a:r>
          </a:p>
        </p:txBody>
      </p:sp>
    </p:spTree>
    <p:extLst>
      <p:ext uri="{BB962C8B-B14F-4D97-AF65-F5344CB8AC3E}">
        <p14:creationId xmlns:p14="http://schemas.microsoft.com/office/powerpoint/2010/main" val="1349157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04</a:t>
            </a: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요구분석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39309" y="3707886"/>
            <a:ext cx="1785991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01 </a:t>
            </a:r>
            <a:r>
              <a:rPr lang="ko-KR" altLang="en-US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도출</a:t>
            </a:r>
            <a:endParaRPr lang="en-US" altLang="ko-KR" sz="1100" b="1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02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</a:t>
            </a:r>
            <a:endParaRPr lang="en-US" altLang="ko-KR" sz="1100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03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사용사례 작성</a:t>
            </a:r>
            <a:endParaRPr lang="en-US" altLang="ko-KR" sz="1100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04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분석서 </a:t>
            </a: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&amp;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검증 및 확인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9291319" y="6537278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752167" y="1089843"/>
            <a:ext cx="40927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도출 </a:t>
            </a:r>
            <a:r>
              <a:rPr lang="en-US" altLang="ko-KR" sz="24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–</a:t>
            </a:r>
            <a:r>
              <a:rPr lang="ko-KR" altLang="en-US" sz="24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브레인 </a:t>
            </a:r>
            <a:r>
              <a:rPr lang="ko-KR" altLang="en-US" sz="24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스토밍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273262" y="1785355"/>
            <a:ext cx="11127428" cy="4762614"/>
          </a:xfrm>
          <a:prstGeom prst="rect">
            <a:avLst/>
          </a:prstGeom>
        </p:spPr>
        <p:txBody>
          <a:bodyPr numCol="2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fontAlgn="base">
              <a:buFont typeface="+mj-lt"/>
              <a:buAutoNum type="arabicPeriod"/>
            </a:pPr>
            <a:r>
              <a:rPr lang="ko-KR" altLang="en-US" sz="1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레주메</a:t>
            </a:r>
            <a:r>
              <a:rPr lang="ko-KR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실시간 수정기능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로그인 기능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ko-KR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분야 또는 특성 키워드를 이용하여 알맞은 </a:t>
            </a:r>
            <a:r>
              <a:rPr lang="ko-KR" altLang="en-US" sz="18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레주메</a:t>
            </a:r>
            <a:r>
              <a:rPr lang="en-US" altLang="ko-KR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</a:t>
            </a:r>
            <a:r>
              <a:rPr lang="ko-KR" altLang="en-US" sz="1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검색 </a:t>
            </a:r>
            <a:r>
              <a:rPr lang="ko-KR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기능 및 고급검색 기능</a:t>
            </a:r>
            <a:r>
              <a:rPr lang="en-US" altLang="ko-KR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                                                                                            </a:t>
            </a:r>
            <a:endParaRPr lang="ko-KR" altLang="en-US" sz="1800" b="1" dirty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pPr marL="0" indent="0" fontAlgn="base">
              <a:buNone/>
            </a:pPr>
            <a:r>
              <a:rPr lang="en-US" altLang="ko-KR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4.   </a:t>
            </a:r>
            <a:r>
              <a:rPr lang="ko-KR" altLang="en-US" sz="1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레주메</a:t>
            </a:r>
            <a:r>
              <a:rPr lang="ko-KR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양식 틀 제공</a:t>
            </a:r>
            <a:r>
              <a:rPr lang="en-US" altLang="ko-KR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(</a:t>
            </a:r>
            <a:r>
              <a:rPr lang="ko-KR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자료</a:t>
            </a:r>
            <a:r>
              <a:rPr lang="en-US" altLang="ko-KR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)</a:t>
            </a:r>
            <a:endParaRPr lang="ko-KR" altLang="en-US" sz="1800" b="1" dirty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pPr marL="0" indent="0" fontAlgn="base">
              <a:buNone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5.   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상장을 스캔 본으로 올리는 기능</a:t>
            </a:r>
          </a:p>
          <a:p>
            <a:pPr marL="0" indent="0" fontAlgn="base">
              <a:buNone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6.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  </a:t>
            </a:r>
            <a:r>
              <a:rPr lang="ko-KR" alt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레주메를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인쇄하는 기능</a:t>
            </a:r>
          </a:p>
          <a:p>
            <a:pPr marL="0" indent="0" fontAlgn="base">
              <a:buNone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7.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  회사 사용자가 관심이 가는 학생을 자신의 관심 목록에 저장할 수 있는 기능</a:t>
            </a:r>
          </a:p>
          <a:p>
            <a:pPr marL="0" indent="0" fontAlgn="base">
              <a:buNone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8.   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학생들의 </a:t>
            </a:r>
            <a:r>
              <a:rPr lang="ko-KR" alt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레주메를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학년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, 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반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, 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과로 카테고리 분류해 주는 기능</a:t>
            </a:r>
          </a:p>
          <a:p>
            <a:pPr marL="0" indent="0" fontAlgn="base">
              <a:buNone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9.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  페이스북의 좋아요 같은 기능</a:t>
            </a:r>
          </a:p>
          <a:p>
            <a:pPr marL="342900" indent="-342900" fontAlgn="base">
              <a:buAutoNum type="arabicPeriod" startAt="10"/>
            </a:pP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자동 로그인 기능</a:t>
            </a: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pPr marL="342900" indent="-342900" fontAlgn="base">
              <a:buAutoNum type="arabicPeriod" startAt="10"/>
            </a:pPr>
            <a:endParaRPr lang="ko-KR" altLang="en-US" sz="1800" dirty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pPr marL="342900" indent="-342900" fontAlgn="base">
              <a:buAutoNum type="arabicPeriod" startAt="11"/>
            </a:pP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사용자 마다 각 년도 별 </a:t>
            </a:r>
            <a:r>
              <a:rPr lang="ko-KR" alt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레주메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</a:t>
            </a: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pPr marL="0" indent="0" fontAlgn="base">
              <a:buNone/>
            </a:pP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     등록 기능</a:t>
            </a: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pPr marL="0" indent="0" fontAlgn="base">
              <a:buNone/>
            </a:pPr>
            <a:r>
              <a:rPr lang="en-US" altLang="ko-KR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12.  </a:t>
            </a:r>
            <a:r>
              <a:rPr lang="ko-KR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회사 사용자 로그인 시 시리얼</a:t>
            </a:r>
            <a:endParaRPr lang="en-US" altLang="ko-KR" sz="1800" b="1" dirty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pPr marL="0" indent="0" fontAlgn="base">
              <a:buNone/>
            </a:pPr>
            <a:r>
              <a:rPr lang="ko-KR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키를 제공하여 해당 분야의</a:t>
            </a:r>
            <a:endParaRPr lang="en-US" altLang="ko-KR" sz="1800" b="1" dirty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pPr marL="0" indent="0" fontAlgn="base">
              <a:buNone/>
            </a:pPr>
            <a:r>
              <a:rPr lang="ko-KR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학생들의 </a:t>
            </a:r>
            <a:r>
              <a:rPr lang="ko-KR" altLang="en-US" sz="1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레주메</a:t>
            </a:r>
            <a:r>
              <a:rPr lang="ko-KR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목록을 보여주는 기능</a:t>
            </a:r>
            <a:endParaRPr lang="en-US" altLang="ko-KR" sz="1800" b="1" dirty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pPr marL="342900" indent="-342900" fontAlgn="base">
              <a:buAutoNum type="arabicPeriod" startAt="13"/>
            </a:pP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회사 사용자가 관심이 있는</a:t>
            </a: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pPr marL="0" indent="0" fontAlgn="base">
              <a:buNone/>
            </a:pP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사용자에게 관심 목록에 저장하는 기능</a:t>
            </a:r>
          </a:p>
          <a:p>
            <a:pPr marL="0" indent="0" fontAlgn="base">
              <a:buNone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14.  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참여한 대회를 등록하는 기능</a:t>
            </a:r>
          </a:p>
          <a:p>
            <a:pPr marL="0" indent="0" fontAlgn="base">
              <a:buNone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15.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 깔끔하고 쉬운 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UI</a:t>
            </a:r>
            <a:endParaRPr lang="ko-KR" altLang="en-US" sz="1800" dirty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pPr marL="0" indent="0" fontAlgn="base">
              <a:buNone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16.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 공개범위 정하는 기능</a:t>
            </a:r>
          </a:p>
          <a:p>
            <a:pPr marL="0" indent="0" fontAlgn="base">
              <a:buNone/>
            </a:pPr>
            <a:r>
              <a:rPr lang="en-US" altLang="ko-KR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17.</a:t>
            </a:r>
            <a:r>
              <a:rPr lang="ko-KR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 회사 사용자 가입시 시리얼 키 인증 </a:t>
            </a:r>
          </a:p>
          <a:p>
            <a:pPr marL="342900" indent="-342900" fontAlgn="base">
              <a:buAutoNum type="arabicPeriod" startAt="18"/>
            </a:pP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다양한 언어 지원</a:t>
            </a: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pPr marL="342900" indent="-342900" fontAlgn="base">
              <a:buAutoNum type="arabicPeriod" startAt="18"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</a:t>
            </a:r>
            <a:r>
              <a:rPr lang="ko-KR" alt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알림기능</a:t>
            </a: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52863" y="792222"/>
            <a:ext cx="487825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</a:t>
            </a:r>
            <a:r>
              <a:rPr lang="ko-KR" altLang="en-US" sz="1800" dirty="0" smtClean="0">
                <a:solidFill>
                  <a:schemeClr val="bg1">
                    <a:lumMod val="75000"/>
                  </a:schemeClr>
                </a:solidFill>
              </a:rPr>
              <a:t>책으로 된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 smtClean="0">
                <a:solidFill>
                  <a:schemeClr val="bg1">
                    <a:lumMod val="75000"/>
                  </a:schemeClr>
                </a:solidFill>
              </a:rPr>
              <a:t>레주메</a:t>
            </a:r>
            <a:r>
              <a:rPr lang="ko-KR" altLang="en-US" sz="1800" dirty="0" smtClean="0">
                <a:solidFill>
                  <a:schemeClr val="bg1">
                    <a:lumMod val="75000"/>
                  </a:schemeClr>
                </a:solidFill>
              </a:rPr>
              <a:t> 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</p:spTree>
    <p:extLst>
      <p:ext uri="{BB962C8B-B14F-4D97-AF65-F5344CB8AC3E}">
        <p14:creationId xmlns:p14="http://schemas.microsoft.com/office/powerpoint/2010/main" val="2118308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04</a:t>
            </a: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요구분석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39309" y="3707886"/>
            <a:ext cx="1785991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01 </a:t>
            </a:r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도출</a:t>
            </a:r>
            <a:endParaRPr lang="en-US" altLang="ko-KR" sz="1100" b="1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02 </a:t>
            </a:r>
            <a:r>
              <a:rPr lang="ko-KR" altLang="en-US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</a:t>
            </a:r>
            <a:endParaRPr lang="en-US" altLang="ko-KR" sz="1100" b="1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03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사용사례 작성</a:t>
            </a:r>
            <a:endParaRPr lang="en-US" altLang="ko-KR" sz="1100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04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분석서 </a:t>
            </a: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&amp;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검증 및 확인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9291319" y="6537278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752167" y="1089843"/>
            <a:ext cx="60773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–  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 배경 분석 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[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도메인 분석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]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9067669"/>
              </p:ext>
            </p:extLst>
          </p:nvPr>
        </p:nvGraphicFramePr>
        <p:xfrm>
          <a:off x="2857298" y="1849129"/>
          <a:ext cx="8725102" cy="4761847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2876110">
                  <a:extLst>
                    <a:ext uri="{9D8B030D-6E8A-4147-A177-3AD203B41FA5}">
                      <a16:colId xmlns:a16="http://schemas.microsoft.com/office/drawing/2014/main" val="4285241245"/>
                    </a:ext>
                  </a:extLst>
                </a:gridCol>
                <a:gridCol w="5848992">
                  <a:extLst>
                    <a:ext uri="{9D8B030D-6E8A-4147-A177-3AD203B41FA5}">
                      <a16:colId xmlns:a16="http://schemas.microsoft.com/office/drawing/2014/main" val="2285487665"/>
                    </a:ext>
                  </a:extLst>
                </a:gridCol>
              </a:tblGrid>
              <a:tr h="41810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ko-KR" sz="2000" kern="100" dirty="0">
                          <a:effectLst/>
                        </a:rPr>
                        <a:t>도메인</a:t>
                      </a:r>
                      <a:endParaRPr lang="ko-KR" sz="20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ko-KR" sz="2000" kern="100">
                          <a:effectLst/>
                        </a:rPr>
                        <a:t>범위</a:t>
                      </a:r>
                      <a:endParaRPr lang="ko-KR" sz="20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/>
                </a:tc>
                <a:extLst>
                  <a:ext uri="{0D108BD9-81ED-4DB2-BD59-A6C34878D82A}">
                    <a16:rowId xmlns:a16="http://schemas.microsoft.com/office/drawing/2014/main" val="2978650689"/>
                  </a:ext>
                </a:extLst>
              </a:tr>
              <a:tr h="93112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ko-KR" sz="2000" kern="100" dirty="0">
                          <a:effectLst/>
                        </a:rPr>
                        <a:t>주주 웹 어플리케이션</a:t>
                      </a:r>
                      <a:endParaRPr lang="ko-KR" sz="20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-</a:t>
                      </a:r>
                      <a:r>
                        <a:rPr lang="ko-KR" sz="2000" kern="100" dirty="0" err="1">
                          <a:effectLst/>
                        </a:rPr>
                        <a:t>레주메</a:t>
                      </a:r>
                      <a:r>
                        <a:rPr lang="en-US" sz="2000" kern="100" dirty="0">
                          <a:effectLst/>
                        </a:rPr>
                        <a:t>   </a:t>
                      </a:r>
                      <a:r>
                        <a:rPr lang="ko-KR" sz="2000" kern="100" dirty="0">
                          <a:effectLst/>
                        </a:rPr>
                        <a:t>등록</a:t>
                      </a:r>
                    </a:p>
                    <a:p>
                      <a:pPr algn="ctr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-</a:t>
                      </a:r>
                      <a:r>
                        <a:rPr lang="ko-KR" sz="2000" kern="100" dirty="0" err="1">
                          <a:effectLst/>
                        </a:rPr>
                        <a:t>레주메</a:t>
                      </a:r>
                      <a:r>
                        <a:rPr lang="en-US" sz="2000" kern="100" dirty="0">
                          <a:effectLst/>
                        </a:rPr>
                        <a:t>   </a:t>
                      </a:r>
                      <a:r>
                        <a:rPr lang="ko-KR" sz="2000" kern="100" dirty="0">
                          <a:effectLst/>
                        </a:rPr>
                        <a:t>수정</a:t>
                      </a:r>
                    </a:p>
                    <a:p>
                      <a:pPr algn="ctr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-</a:t>
                      </a:r>
                      <a:r>
                        <a:rPr lang="ko-KR" sz="2000" kern="100" dirty="0" err="1">
                          <a:effectLst/>
                        </a:rPr>
                        <a:t>레주메</a:t>
                      </a:r>
                      <a:r>
                        <a:rPr lang="en-US" sz="2000" kern="100" dirty="0">
                          <a:effectLst/>
                        </a:rPr>
                        <a:t>   </a:t>
                      </a:r>
                      <a:r>
                        <a:rPr lang="ko-KR" sz="2000" kern="100" dirty="0">
                          <a:effectLst/>
                        </a:rPr>
                        <a:t>검색</a:t>
                      </a:r>
                      <a:endParaRPr lang="ko-KR" sz="20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/>
                </a:tc>
                <a:extLst>
                  <a:ext uri="{0D108BD9-81ED-4DB2-BD59-A6C34878D82A}">
                    <a16:rowId xmlns:a16="http://schemas.microsoft.com/office/drawing/2014/main" val="722364465"/>
                  </a:ext>
                </a:extLst>
              </a:tr>
              <a:tr h="57295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ko-KR" sz="2000" kern="100">
                          <a:effectLst/>
                        </a:rPr>
                        <a:t>주주 프린트</a:t>
                      </a:r>
                      <a:endParaRPr lang="ko-KR" sz="20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-</a:t>
                      </a:r>
                      <a:r>
                        <a:rPr lang="ko-KR" sz="2000" kern="100" dirty="0">
                          <a:effectLst/>
                        </a:rPr>
                        <a:t>출력</a:t>
                      </a:r>
                      <a:r>
                        <a:rPr lang="en-US" sz="2000" kern="100" dirty="0">
                          <a:effectLst/>
                        </a:rPr>
                        <a:t>   </a:t>
                      </a:r>
                      <a:r>
                        <a:rPr lang="ko-KR" sz="2000" kern="100" dirty="0">
                          <a:effectLst/>
                        </a:rPr>
                        <a:t>범위 선정하여 출력</a:t>
                      </a:r>
                      <a:r>
                        <a:rPr lang="en-US" sz="2000" kern="100" dirty="0">
                          <a:effectLst/>
                        </a:rPr>
                        <a:t>. (ex. </a:t>
                      </a:r>
                      <a:r>
                        <a:rPr lang="ko-KR" sz="2000" kern="100" dirty="0">
                          <a:effectLst/>
                        </a:rPr>
                        <a:t>전체</a:t>
                      </a:r>
                      <a:r>
                        <a:rPr lang="en-US" sz="2000" kern="100" dirty="0">
                          <a:effectLst/>
                        </a:rPr>
                        <a:t>)</a:t>
                      </a:r>
                      <a:endParaRPr lang="ko-KR" sz="20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/>
                </a:tc>
                <a:extLst>
                  <a:ext uri="{0D108BD9-81ED-4DB2-BD59-A6C34878D82A}">
                    <a16:rowId xmlns:a16="http://schemas.microsoft.com/office/drawing/2014/main" val="3930217102"/>
                  </a:ext>
                </a:extLst>
              </a:tr>
              <a:tr h="123236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ko-KR" sz="2000" kern="100">
                          <a:effectLst/>
                        </a:rPr>
                        <a:t>주주 시리얼 키 </a:t>
                      </a:r>
                      <a:endParaRPr lang="ko-KR" sz="20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-</a:t>
                      </a:r>
                      <a:r>
                        <a:rPr lang="ko-KR" sz="2000" kern="100" dirty="0">
                          <a:effectLst/>
                        </a:rPr>
                        <a:t>시리얼</a:t>
                      </a:r>
                      <a:r>
                        <a:rPr lang="en-US" sz="2000" kern="100" dirty="0">
                          <a:effectLst/>
                        </a:rPr>
                        <a:t>   </a:t>
                      </a:r>
                      <a:r>
                        <a:rPr lang="ko-KR" sz="2000" kern="100" dirty="0">
                          <a:effectLst/>
                        </a:rPr>
                        <a:t>키 생성</a:t>
                      </a:r>
                      <a:r>
                        <a:rPr lang="en-US" sz="2000" kern="100" dirty="0">
                          <a:effectLst/>
                        </a:rPr>
                        <a:t>. (</a:t>
                      </a:r>
                      <a:r>
                        <a:rPr lang="ko-KR" sz="2000" kern="100" dirty="0">
                          <a:effectLst/>
                        </a:rPr>
                        <a:t>회사가 원하는 분야가 포함된</a:t>
                      </a:r>
                      <a:r>
                        <a:rPr lang="en-US" sz="2000" kern="100" dirty="0">
                          <a:effectLst/>
                        </a:rPr>
                        <a:t>)</a:t>
                      </a:r>
                      <a:endParaRPr lang="ko-KR" sz="2000" kern="100" dirty="0">
                        <a:effectLst/>
                      </a:endParaRPr>
                    </a:p>
                    <a:p>
                      <a:pPr algn="ctr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-</a:t>
                      </a:r>
                      <a:r>
                        <a:rPr lang="ko-KR" sz="2000" kern="100" dirty="0">
                          <a:effectLst/>
                        </a:rPr>
                        <a:t>시리얼</a:t>
                      </a:r>
                      <a:r>
                        <a:rPr lang="en-US" sz="2000" kern="100" dirty="0">
                          <a:effectLst/>
                        </a:rPr>
                        <a:t>   </a:t>
                      </a:r>
                      <a:r>
                        <a:rPr lang="ko-KR" sz="2000" kern="100" dirty="0">
                          <a:effectLst/>
                        </a:rPr>
                        <a:t>키 인증</a:t>
                      </a:r>
                      <a:r>
                        <a:rPr lang="en-US" sz="2000" kern="100" dirty="0">
                          <a:effectLst/>
                        </a:rPr>
                        <a:t>. (</a:t>
                      </a:r>
                      <a:r>
                        <a:rPr lang="ko-KR" sz="2000" kern="100" dirty="0">
                          <a:effectLst/>
                        </a:rPr>
                        <a:t>회사측 사용자는 로그인 대신 시리얼 키로 인증</a:t>
                      </a:r>
                      <a:r>
                        <a:rPr lang="en-US" sz="2000" kern="100" dirty="0">
                          <a:effectLst/>
                        </a:rPr>
                        <a:t>.)</a:t>
                      </a:r>
                      <a:endParaRPr lang="ko-KR" sz="20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/>
                </a:tc>
                <a:extLst>
                  <a:ext uri="{0D108BD9-81ED-4DB2-BD59-A6C34878D82A}">
                    <a16:rowId xmlns:a16="http://schemas.microsoft.com/office/drawing/2014/main" val="3904857863"/>
                  </a:ext>
                </a:extLst>
              </a:tr>
              <a:tr h="153359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ko-KR" sz="2000" kern="100">
                          <a:effectLst/>
                        </a:rPr>
                        <a:t>주주 검색</a:t>
                      </a:r>
                      <a:endParaRPr lang="ko-KR" sz="20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-</a:t>
                      </a:r>
                      <a:r>
                        <a:rPr lang="ko-KR" sz="2000" kern="100" dirty="0">
                          <a:effectLst/>
                        </a:rPr>
                        <a:t>검색 키워드에 맞는 학생 </a:t>
                      </a:r>
                      <a:r>
                        <a:rPr lang="ko-KR" sz="2000" kern="100" dirty="0" err="1">
                          <a:effectLst/>
                        </a:rPr>
                        <a:t>레주메</a:t>
                      </a:r>
                      <a:r>
                        <a:rPr lang="en-US" sz="2000" kern="100" dirty="0">
                          <a:effectLst/>
                        </a:rPr>
                        <a:t>   </a:t>
                      </a:r>
                      <a:r>
                        <a:rPr lang="ko-KR" sz="2000" kern="100" dirty="0">
                          <a:effectLst/>
                        </a:rPr>
                        <a:t>목록 제시</a:t>
                      </a:r>
                      <a:r>
                        <a:rPr lang="en-US" sz="2000" kern="100" dirty="0">
                          <a:effectLst/>
                        </a:rPr>
                        <a:t>.</a:t>
                      </a:r>
                      <a:endParaRPr lang="ko-KR" sz="2000" kern="100" dirty="0">
                        <a:effectLst/>
                      </a:endParaRPr>
                    </a:p>
                    <a:p>
                      <a:pPr algn="ctr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-</a:t>
                      </a:r>
                      <a:r>
                        <a:rPr lang="ko-KR" sz="2000" kern="100" dirty="0">
                          <a:effectLst/>
                        </a:rPr>
                        <a:t>고급</a:t>
                      </a:r>
                      <a:r>
                        <a:rPr lang="en-US" sz="2000" kern="100" dirty="0">
                          <a:effectLst/>
                        </a:rPr>
                        <a:t>   </a:t>
                      </a:r>
                      <a:r>
                        <a:rPr lang="ko-KR" sz="2000" kern="100" dirty="0">
                          <a:effectLst/>
                        </a:rPr>
                        <a:t>검색</a:t>
                      </a:r>
                      <a:r>
                        <a:rPr lang="en-US" sz="2000" kern="100" dirty="0">
                          <a:effectLst/>
                        </a:rPr>
                        <a:t>(</a:t>
                      </a:r>
                      <a:r>
                        <a:rPr lang="ko-KR" sz="2000" kern="100" dirty="0">
                          <a:effectLst/>
                        </a:rPr>
                        <a:t>검색하는 이가 정한 구체적인 범위에 알맞은 학생 </a:t>
                      </a:r>
                      <a:r>
                        <a:rPr lang="ko-KR" sz="2000" kern="100" dirty="0" err="1">
                          <a:effectLst/>
                        </a:rPr>
                        <a:t>레주메</a:t>
                      </a:r>
                      <a:r>
                        <a:rPr lang="ko-KR" sz="2000" kern="100" dirty="0">
                          <a:effectLst/>
                        </a:rPr>
                        <a:t> 목록 제시</a:t>
                      </a:r>
                      <a:r>
                        <a:rPr lang="en-US" sz="2000" kern="100" dirty="0">
                          <a:effectLst/>
                        </a:rPr>
                        <a:t>.)</a:t>
                      </a:r>
                      <a:endParaRPr lang="ko-KR" sz="20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/>
                </a:tc>
                <a:extLst>
                  <a:ext uri="{0D108BD9-81ED-4DB2-BD59-A6C34878D82A}">
                    <a16:rowId xmlns:a16="http://schemas.microsoft.com/office/drawing/2014/main" val="1814178378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752863" y="792222"/>
            <a:ext cx="531587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책으로된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레주메북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</p:spTree>
    <p:extLst>
      <p:ext uri="{BB962C8B-B14F-4D97-AF65-F5344CB8AC3E}">
        <p14:creationId xmlns:p14="http://schemas.microsoft.com/office/powerpoint/2010/main" val="792961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04</a:t>
            </a: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요구분석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39309" y="3707886"/>
            <a:ext cx="1785991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01 </a:t>
            </a:r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도출</a:t>
            </a:r>
            <a:endParaRPr lang="en-US" altLang="ko-KR" sz="1100" b="1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02 </a:t>
            </a:r>
            <a:r>
              <a:rPr lang="ko-KR" altLang="en-US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</a:t>
            </a:r>
            <a:endParaRPr lang="en-US" altLang="ko-KR" sz="1100" b="1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03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사용사례 작성</a:t>
            </a:r>
            <a:endParaRPr lang="en-US" altLang="ko-KR" sz="1100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04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분석서 </a:t>
            </a: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&amp;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검증 및 확인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9291319" y="6537278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752167" y="1089843"/>
            <a:ext cx="60131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–  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기능적 요구사항 및 우선순위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5646577"/>
              </p:ext>
            </p:extLst>
          </p:nvPr>
        </p:nvGraphicFramePr>
        <p:xfrm>
          <a:off x="2919663" y="1849129"/>
          <a:ext cx="8181477" cy="5282174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2726878">
                  <a:extLst>
                    <a:ext uri="{9D8B030D-6E8A-4147-A177-3AD203B41FA5}">
                      <a16:colId xmlns:a16="http://schemas.microsoft.com/office/drawing/2014/main" val="1361614601"/>
                    </a:ext>
                  </a:extLst>
                </a:gridCol>
                <a:gridCol w="2726878">
                  <a:extLst>
                    <a:ext uri="{9D8B030D-6E8A-4147-A177-3AD203B41FA5}">
                      <a16:colId xmlns:a16="http://schemas.microsoft.com/office/drawing/2014/main" val="880986269"/>
                    </a:ext>
                  </a:extLst>
                </a:gridCol>
                <a:gridCol w="2727721">
                  <a:extLst>
                    <a:ext uri="{9D8B030D-6E8A-4147-A177-3AD203B41FA5}">
                      <a16:colId xmlns:a16="http://schemas.microsoft.com/office/drawing/2014/main" val="4208636590"/>
                    </a:ext>
                  </a:extLst>
                </a:gridCol>
              </a:tblGrid>
              <a:tr h="206426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절대적으로 필요한 요구</a:t>
                      </a:r>
                      <a:endParaRPr lang="ko-KR" sz="14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436" marR="44436" marT="12198" marB="12198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꼭 필요한 것은 아닌 요구</a:t>
                      </a:r>
                      <a:endParaRPr lang="ko-KR" sz="14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436" marR="44436" marT="12198" marB="12198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effectLst/>
                        </a:rPr>
                        <a:t>제외 될 수 있는 요구</a:t>
                      </a:r>
                      <a:endParaRPr lang="ko-KR" sz="14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436" marR="44436" marT="12198" marB="12198"/>
                </a:tc>
                <a:extLst>
                  <a:ext uri="{0D108BD9-81ED-4DB2-BD59-A6C34878D82A}">
                    <a16:rowId xmlns:a16="http://schemas.microsoft.com/office/drawing/2014/main" val="3204075270"/>
                  </a:ext>
                </a:extLst>
              </a:tr>
              <a:tr h="30299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sz="1400" b="0" kern="100" dirty="0" err="1">
                          <a:effectLst/>
                        </a:rPr>
                        <a:t>레주메</a:t>
                      </a:r>
                      <a:r>
                        <a:rPr lang="ko-KR" sz="1400" kern="100" dirty="0">
                          <a:effectLst/>
                        </a:rPr>
                        <a:t> 실시간 수정 </a:t>
                      </a:r>
                      <a:r>
                        <a:rPr lang="ko-KR" sz="1400" b="0" kern="100" dirty="0" smtClean="0">
                          <a:effectLst/>
                        </a:rPr>
                        <a:t>기능</a:t>
                      </a:r>
                      <a:endParaRPr lang="ko-KR" sz="14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436" marR="44436" marT="12198" marB="12198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effectLst/>
                        </a:rPr>
                        <a:t>상장</a:t>
                      </a:r>
                      <a:r>
                        <a:rPr lang="ko-KR" sz="1400" kern="100" dirty="0">
                          <a:effectLst/>
                        </a:rPr>
                        <a:t>을 </a:t>
                      </a:r>
                      <a:r>
                        <a:rPr lang="ko-KR" sz="1400" b="1" kern="100" dirty="0">
                          <a:effectLst/>
                        </a:rPr>
                        <a:t>스캔 본</a:t>
                      </a:r>
                      <a:r>
                        <a:rPr lang="ko-KR" sz="1400" kern="100" dirty="0">
                          <a:effectLst/>
                        </a:rPr>
                        <a:t>으로 올리는 </a:t>
                      </a:r>
                      <a:r>
                        <a:rPr lang="ko-KR" sz="1400" kern="100" dirty="0" smtClean="0">
                          <a:effectLst/>
                        </a:rPr>
                        <a:t>기</a:t>
                      </a:r>
                      <a:r>
                        <a:rPr lang="ko-KR" altLang="en-US" sz="1400" kern="100" dirty="0" smtClean="0">
                          <a:effectLst/>
                        </a:rPr>
                        <a:t>능</a:t>
                      </a:r>
                      <a:endParaRPr lang="ko-KR" sz="14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436" marR="44436" marT="12198" marB="12198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effectLst/>
                        </a:rPr>
                        <a:t>좋아요</a:t>
                      </a:r>
                      <a:r>
                        <a:rPr lang="ko-KR" sz="1400" kern="100" dirty="0">
                          <a:effectLst/>
                        </a:rPr>
                        <a:t> 기능</a:t>
                      </a:r>
                      <a:endParaRPr lang="ko-KR" sz="14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436" marR="44436" marT="12198" marB="12198"/>
                </a:tc>
                <a:extLst>
                  <a:ext uri="{0D108BD9-81ED-4DB2-BD59-A6C34878D82A}">
                    <a16:rowId xmlns:a16="http://schemas.microsoft.com/office/drawing/2014/main" val="452993506"/>
                  </a:ext>
                </a:extLst>
              </a:tr>
              <a:tr h="95385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effectLst/>
                        </a:rPr>
                        <a:t>로그인 </a:t>
                      </a:r>
                      <a:r>
                        <a:rPr lang="ko-KR" sz="1400" b="0" kern="100" dirty="0" smtClean="0">
                          <a:effectLst/>
                        </a:rPr>
                        <a:t>기능</a:t>
                      </a:r>
                      <a:endParaRPr lang="ko-KR" sz="1400" b="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436" marR="44436" marT="12198" marB="12198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400" kern="100" dirty="0" smtClean="0">
                          <a:effectLst/>
                        </a:rPr>
                        <a:t>회사 사용자가 관심이 가는 학생을 자신의 </a:t>
                      </a:r>
                      <a:r>
                        <a:rPr lang="ko-KR" altLang="ko-KR" sz="1400" b="1" kern="100" dirty="0" smtClean="0">
                          <a:effectLst/>
                        </a:rPr>
                        <a:t>관심 목록에 저장</a:t>
                      </a:r>
                      <a:r>
                        <a:rPr lang="ko-KR" altLang="ko-KR" sz="1400" kern="100" dirty="0" smtClean="0">
                          <a:effectLst/>
                        </a:rPr>
                        <a:t>할 수 있는 기능</a:t>
                      </a:r>
                      <a:endParaRPr lang="ko-KR" altLang="ko-KR" sz="1400" kern="10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ko-KR" altLang="ko-KR" sz="1400" kern="10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ko-KR" sz="14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436" marR="44436" marT="12198" marB="12198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400" kern="100" dirty="0" smtClean="0">
                          <a:effectLst/>
                        </a:rPr>
                        <a:t>사용자 </a:t>
                      </a:r>
                      <a:r>
                        <a:rPr lang="ko-KR" altLang="ko-KR" sz="1400" b="1" kern="100" dirty="0" smtClean="0">
                          <a:effectLst/>
                        </a:rPr>
                        <a:t>마다 각 년도 별 </a:t>
                      </a:r>
                      <a:r>
                        <a:rPr lang="ko-KR" altLang="ko-KR" sz="1400" b="1" kern="100" dirty="0" err="1" smtClean="0">
                          <a:effectLst/>
                        </a:rPr>
                        <a:t>레주메</a:t>
                      </a:r>
                      <a:r>
                        <a:rPr lang="ko-KR" altLang="ko-KR" sz="1400" b="1" kern="100" dirty="0" smtClean="0">
                          <a:effectLst/>
                        </a:rPr>
                        <a:t> 목록 등록</a:t>
                      </a:r>
                      <a:r>
                        <a:rPr lang="en-US" altLang="ko-KR" sz="1400" b="1" kern="100" dirty="0" smtClean="0">
                          <a:effectLst/>
                        </a:rPr>
                        <a:t>   </a:t>
                      </a:r>
                      <a:r>
                        <a:rPr lang="ko-KR" altLang="ko-KR" sz="1400" kern="100" dirty="0" smtClean="0">
                          <a:effectLst/>
                        </a:rPr>
                        <a:t>기능</a:t>
                      </a:r>
                      <a:endParaRPr lang="ko-KR" altLang="ko-KR" sz="1400" kern="10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ko-KR" sz="14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436" marR="44436" marT="12198" marB="12198"/>
                </a:tc>
                <a:extLst>
                  <a:ext uri="{0D108BD9-81ED-4DB2-BD59-A6C34878D82A}">
                    <a16:rowId xmlns:a16="http://schemas.microsoft.com/office/drawing/2014/main" val="856548884"/>
                  </a:ext>
                </a:extLst>
              </a:tr>
              <a:tr h="58084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sz="1400" b="0" kern="100" dirty="0">
                          <a:effectLst/>
                        </a:rPr>
                        <a:t>분야 또는 특성 키워드를 이용하여 알맞은 </a:t>
                      </a:r>
                      <a:r>
                        <a:rPr lang="ko-KR" sz="1400" b="1" kern="100" dirty="0" err="1">
                          <a:effectLst/>
                        </a:rPr>
                        <a:t>레주메</a:t>
                      </a:r>
                      <a:r>
                        <a:rPr lang="ko-KR" sz="1400" b="1" kern="100" dirty="0">
                          <a:effectLst/>
                        </a:rPr>
                        <a:t> 검색 </a:t>
                      </a:r>
                      <a:r>
                        <a:rPr lang="ko-KR" sz="1400" b="0" kern="100" dirty="0">
                          <a:effectLst/>
                        </a:rPr>
                        <a:t>기능 및 </a:t>
                      </a:r>
                      <a:r>
                        <a:rPr lang="ko-KR" sz="1400" b="1" kern="100" dirty="0" err="1">
                          <a:effectLst/>
                        </a:rPr>
                        <a:t>고급검색</a:t>
                      </a:r>
                      <a:r>
                        <a:rPr lang="ko-KR" sz="1400" b="0" kern="100" dirty="0">
                          <a:effectLst/>
                        </a:rPr>
                        <a:t> </a:t>
                      </a:r>
                      <a:r>
                        <a:rPr lang="ko-KR" sz="1400" b="0" kern="100" dirty="0" smtClean="0">
                          <a:effectLst/>
                        </a:rPr>
                        <a:t>기능</a:t>
                      </a:r>
                      <a:endParaRPr lang="ko-KR" sz="1400" b="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436" marR="44436" marT="12198" marB="12198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400" kern="100" dirty="0" smtClean="0">
                          <a:effectLst/>
                        </a:rPr>
                        <a:t>학생들의 </a:t>
                      </a:r>
                      <a:r>
                        <a:rPr lang="ko-KR" altLang="ko-KR" sz="1400" kern="100" dirty="0" err="1" smtClean="0">
                          <a:effectLst/>
                        </a:rPr>
                        <a:t>레주메를</a:t>
                      </a:r>
                      <a:r>
                        <a:rPr lang="ko-KR" altLang="ko-KR" sz="1400" kern="100" dirty="0" smtClean="0">
                          <a:effectLst/>
                        </a:rPr>
                        <a:t> 학년</a:t>
                      </a:r>
                      <a:r>
                        <a:rPr lang="en-US" altLang="ko-KR" sz="1400" kern="100" dirty="0" smtClean="0">
                          <a:effectLst/>
                        </a:rPr>
                        <a:t>, </a:t>
                      </a:r>
                      <a:r>
                        <a:rPr lang="ko-KR" altLang="ko-KR" sz="1400" kern="100" dirty="0" smtClean="0">
                          <a:effectLst/>
                        </a:rPr>
                        <a:t>반</a:t>
                      </a:r>
                      <a:r>
                        <a:rPr lang="en-US" altLang="ko-KR" sz="1400" kern="100" dirty="0" smtClean="0">
                          <a:effectLst/>
                        </a:rPr>
                        <a:t>, </a:t>
                      </a:r>
                      <a:r>
                        <a:rPr lang="ko-KR" altLang="ko-KR" sz="1400" kern="100" dirty="0" smtClean="0">
                          <a:effectLst/>
                        </a:rPr>
                        <a:t>과로 </a:t>
                      </a:r>
                      <a:r>
                        <a:rPr lang="ko-KR" altLang="ko-KR" sz="1400" b="1" kern="100" dirty="0" smtClean="0">
                          <a:effectLst/>
                        </a:rPr>
                        <a:t>카테고리 분류해주는 </a:t>
                      </a:r>
                      <a:r>
                        <a:rPr lang="ko-KR" altLang="ko-KR" sz="1400" kern="100" dirty="0" smtClean="0">
                          <a:effectLst/>
                        </a:rPr>
                        <a:t>기능</a:t>
                      </a:r>
                      <a:endParaRPr lang="ko-KR" altLang="ko-KR" sz="1400" kern="10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ko-KR" sz="14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436" marR="44436" marT="12198" marB="12198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ko-KR" sz="14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436" marR="44436" marT="12198" marB="12198"/>
                </a:tc>
                <a:extLst>
                  <a:ext uri="{0D108BD9-81ED-4DB2-BD59-A6C34878D82A}">
                    <a16:rowId xmlns:a16="http://schemas.microsoft.com/office/drawing/2014/main" val="405966015"/>
                  </a:ext>
                </a:extLst>
              </a:tr>
              <a:tr h="1326865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ko-KR" sz="1400" b="0" kern="100" dirty="0" smtClean="0">
                          <a:effectLst/>
                        </a:rPr>
                        <a:t>회사 사용자의 </a:t>
                      </a:r>
                      <a:r>
                        <a:rPr lang="ko-KR" altLang="ko-KR" sz="1400" b="1" kern="100" dirty="0" smtClean="0">
                          <a:effectLst/>
                        </a:rPr>
                        <a:t>시리얼 키를 회사가 원하는 분야와 매칭</a:t>
                      </a:r>
                      <a:r>
                        <a:rPr lang="ko-KR" altLang="ko-KR" sz="1400" b="0" kern="100" dirty="0" smtClean="0">
                          <a:effectLst/>
                        </a:rPr>
                        <a:t>되는 값을 포함시켜서 나중에 회사 사용자 로그인 시 해당 분야의 </a:t>
                      </a:r>
                      <a:r>
                        <a:rPr lang="ko-KR" altLang="ko-KR" sz="1400" b="1" kern="100" dirty="0" smtClean="0">
                          <a:effectLst/>
                        </a:rPr>
                        <a:t>학생들의 </a:t>
                      </a:r>
                      <a:r>
                        <a:rPr lang="ko-KR" altLang="ko-KR" sz="1400" b="1" kern="100" dirty="0" err="1" smtClean="0">
                          <a:effectLst/>
                        </a:rPr>
                        <a:t>레주메</a:t>
                      </a:r>
                      <a:r>
                        <a:rPr lang="ko-KR" altLang="ko-KR" sz="1400" b="1" kern="100" dirty="0" smtClean="0">
                          <a:effectLst/>
                        </a:rPr>
                        <a:t> 목록을 보여주는 기능</a:t>
                      </a:r>
                      <a:endParaRPr lang="ko-KR" altLang="ko-KR" sz="1400" b="1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4436" marR="44436" marT="12198" marB="12198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ko-KR" sz="1400" kern="100" dirty="0" smtClean="0">
                          <a:effectLst/>
                        </a:rPr>
                        <a:t>대회 참여 또는 수상 경력을 입력할 때 </a:t>
                      </a:r>
                      <a:r>
                        <a:rPr lang="ko-KR" altLang="ko-KR" sz="1400" b="1" kern="100" dirty="0" smtClean="0">
                          <a:effectLst/>
                        </a:rPr>
                        <a:t>참여한 대회를 등록</a:t>
                      </a:r>
                      <a:r>
                        <a:rPr lang="ko-KR" altLang="ko-KR" sz="1400" kern="100" dirty="0" smtClean="0">
                          <a:effectLst/>
                        </a:rPr>
                        <a:t>하는 기능</a:t>
                      </a:r>
                      <a:r>
                        <a:rPr lang="en-US" altLang="ko-KR" sz="1400" kern="100" dirty="0" smtClean="0">
                          <a:effectLst/>
                        </a:rPr>
                        <a:t>. (</a:t>
                      </a:r>
                      <a:r>
                        <a:rPr lang="ko-KR" altLang="ko-KR" sz="1400" kern="100" dirty="0" smtClean="0">
                          <a:effectLst/>
                        </a:rPr>
                        <a:t>대회 명</a:t>
                      </a:r>
                      <a:r>
                        <a:rPr lang="en-US" altLang="ko-KR" sz="1400" kern="100" dirty="0" smtClean="0">
                          <a:effectLst/>
                        </a:rPr>
                        <a:t>, </a:t>
                      </a:r>
                      <a:r>
                        <a:rPr lang="ko-KR" altLang="ko-KR" sz="1400" kern="100" dirty="0" smtClean="0">
                          <a:effectLst/>
                        </a:rPr>
                        <a:t>주최자</a:t>
                      </a:r>
                      <a:r>
                        <a:rPr lang="en-US" altLang="ko-KR" sz="1400" kern="100" dirty="0" smtClean="0">
                          <a:effectLst/>
                        </a:rPr>
                        <a:t>, </a:t>
                      </a:r>
                      <a:r>
                        <a:rPr lang="ko-KR" altLang="ko-KR" sz="1400" kern="100" dirty="0" smtClean="0">
                          <a:effectLst/>
                        </a:rPr>
                        <a:t>대회 개최 장소 등 입력</a:t>
                      </a:r>
                      <a:r>
                        <a:rPr lang="en-US" altLang="ko-KR" sz="1400" kern="100" dirty="0" smtClean="0">
                          <a:effectLst/>
                        </a:rPr>
                        <a:t>)</a:t>
                      </a:r>
                      <a:endParaRPr lang="ko-KR" altLang="ko-KR" sz="1400" kern="100" dirty="0" smtClean="0">
                        <a:effectLst/>
                      </a:endParaRPr>
                    </a:p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400" kern="100" dirty="0" smtClean="0">
                          <a:effectLst/>
                        </a:rPr>
                        <a:t>=&gt;</a:t>
                      </a:r>
                      <a:r>
                        <a:rPr lang="ko-KR" altLang="ko-KR" sz="1400" kern="100" dirty="0" smtClean="0">
                          <a:effectLst/>
                        </a:rPr>
                        <a:t>다른 학생들은 바로 등록된 대회를 참조할 수 있음</a:t>
                      </a:r>
                      <a:endParaRPr lang="en-US" altLang="ko-KR" sz="1400" kern="100" dirty="0" smtClean="0">
                        <a:effectLst/>
                      </a:endParaRPr>
                    </a:p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ko-KR" sz="14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436" marR="44436" marT="12198" marB="12198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ko-KR" sz="14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436" marR="44436" marT="12198" marB="12198"/>
                </a:tc>
                <a:extLst>
                  <a:ext uri="{0D108BD9-81ED-4DB2-BD59-A6C34878D82A}">
                    <a16:rowId xmlns:a16="http://schemas.microsoft.com/office/drawing/2014/main" val="2478363627"/>
                  </a:ext>
                </a:extLst>
              </a:tr>
              <a:tr h="6482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400" b="0" kern="100" dirty="0" err="1" smtClean="0">
                          <a:effectLst/>
                        </a:rPr>
                        <a:t>레주메</a:t>
                      </a:r>
                      <a:r>
                        <a:rPr lang="ko-KR" altLang="ko-KR" sz="1400" kern="100" dirty="0" smtClean="0">
                          <a:effectLst/>
                        </a:rPr>
                        <a:t> 양식 틀 </a:t>
                      </a:r>
                      <a:r>
                        <a:rPr lang="ko-KR" altLang="ko-KR" sz="1400" b="0" kern="100" dirty="0" smtClean="0">
                          <a:effectLst/>
                        </a:rPr>
                        <a:t>제공</a:t>
                      </a:r>
                      <a:r>
                        <a:rPr lang="en-US" altLang="ko-KR" sz="1400" kern="100" dirty="0" smtClean="0">
                          <a:effectLst/>
                        </a:rPr>
                        <a:t> (</a:t>
                      </a:r>
                      <a:r>
                        <a:rPr lang="ko-KR" altLang="ko-KR" sz="1400" kern="100" dirty="0" smtClean="0">
                          <a:effectLst/>
                        </a:rPr>
                        <a:t>자료</a:t>
                      </a:r>
                      <a:r>
                        <a:rPr lang="en-US" altLang="ko-KR" sz="1400" kern="100" dirty="0" smtClean="0">
                          <a:effectLst/>
                        </a:rPr>
                        <a:t>)</a:t>
                      </a:r>
                      <a:endParaRPr lang="ko-KR" altLang="en-US" dirty="0"/>
                    </a:p>
                  </a:txBody>
                  <a:tcPr marL="44436" marR="44436" marT="12198" marB="1219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400" b="1" kern="100" dirty="0" smtClean="0">
                          <a:effectLst/>
                        </a:rPr>
                        <a:t>자동 로그인 </a:t>
                      </a:r>
                      <a:r>
                        <a:rPr lang="ko-KR" altLang="ko-KR" sz="1400" kern="100" dirty="0" smtClean="0">
                          <a:effectLst/>
                        </a:rPr>
                        <a:t>기능</a:t>
                      </a:r>
                      <a:endParaRPr lang="ko-KR" altLang="ko-KR" sz="1400" kern="10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ko-KR" altLang="en-US" dirty="0"/>
                    </a:p>
                  </a:txBody>
                  <a:tcPr marL="44436" marR="44436" marT="12198" marB="12198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 </a:t>
                      </a:r>
                      <a:endParaRPr lang="ko-KR" sz="14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436" marR="44436" marT="12198" marB="12198"/>
                </a:tc>
                <a:extLst>
                  <a:ext uri="{0D108BD9-81ED-4DB2-BD59-A6C34878D82A}">
                    <a16:rowId xmlns:a16="http://schemas.microsoft.com/office/drawing/2014/main" val="3069572918"/>
                  </a:ext>
                </a:extLst>
              </a:tr>
              <a:tr h="806738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00" dirty="0">
                          <a:effectLst/>
                        </a:rPr>
                        <a:t> </a:t>
                      </a:r>
                      <a:r>
                        <a:rPr lang="ko-KR" altLang="ko-KR" sz="1400" b="0" kern="100" dirty="0" err="1" smtClean="0">
                          <a:effectLst/>
                        </a:rPr>
                        <a:t>레주메를</a:t>
                      </a:r>
                      <a:r>
                        <a:rPr lang="ko-KR" altLang="ko-KR" sz="1400" b="0" kern="100" dirty="0" smtClean="0">
                          <a:effectLst/>
                        </a:rPr>
                        <a:t> </a:t>
                      </a:r>
                      <a:r>
                        <a:rPr lang="ko-KR" altLang="en-US" sz="1400" b="1" kern="100" dirty="0" smtClean="0">
                          <a:effectLst/>
                        </a:rPr>
                        <a:t>출력</a:t>
                      </a:r>
                      <a:r>
                        <a:rPr lang="ko-KR" altLang="ko-KR" sz="1400" b="0" kern="100" dirty="0" smtClean="0">
                          <a:effectLst/>
                        </a:rPr>
                        <a:t>하는 기능</a:t>
                      </a:r>
                      <a:endParaRPr lang="ko-KR" altLang="ko-KR" sz="1400" b="0" kern="10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ko-KR" sz="1400" kern="10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ko-KR" sz="14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436" marR="44436" marT="12198" marB="12198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ko-KR" sz="14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436" marR="44436" marT="12198" marB="12198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 </a:t>
                      </a:r>
                      <a:endParaRPr lang="ko-KR" sz="14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436" marR="44436" marT="12198" marB="12198"/>
                </a:tc>
                <a:extLst>
                  <a:ext uri="{0D108BD9-81ED-4DB2-BD59-A6C34878D82A}">
                    <a16:rowId xmlns:a16="http://schemas.microsoft.com/office/drawing/2014/main" val="3994741471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752863" y="792222"/>
            <a:ext cx="531587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책으로된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레주메북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</p:spTree>
    <p:extLst>
      <p:ext uri="{BB962C8B-B14F-4D97-AF65-F5344CB8AC3E}">
        <p14:creationId xmlns:p14="http://schemas.microsoft.com/office/powerpoint/2010/main" val="3725965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04</a:t>
            </a: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요구분석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39309" y="3707886"/>
            <a:ext cx="1785991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01 </a:t>
            </a:r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도출</a:t>
            </a:r>
            <a:endParaRPr lang="en-US" altLang="ko-KR" sz="1100" b="1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02 </a:t>
            </a:r>
            <a:r>
              <a:rPr lang="ko-KR" altLang="en-US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</a:t>
            </a:r>
            <a:endParaRPr lang="en-US" altLang="ko-KR" sz="1100" b="1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03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사용사례 작성</a:t>
            </a:r>
            <a:endParaRPr lang="en-US" altLang="ko-KR" sz="1100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04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분석서 </a:t>
            </a: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&amp;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검증 및 확인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9291319" y="6537278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31" name="직사각형 30"/>
          <p:cNvSpPr/>
          <p:nvPr/>
        </p:nvSpPr>
        <p:spPr>
          <a:xfrm>
            <a:off x="2752167" y="1089843"/>
            <a:ext cx="63850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–  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비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기능적 요구사항 및 우선순위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4656633"/>
              </p:ext>
            </p:extLst>
          </p:nvPr>
        </p:nvGraphicFramePr>
        <p:xfrm>
          <a:off x="2752166" y="1849129"/>
          <a:ext cx="8814192" cy="4688148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2937738">
                  <a:extLst>
                    <a:ext uri="{9D8B030D-6E8A-4147-A177-3AD203B41FA5}">
                      <a16:colId xmlns:a16="http://schemas.microsoft.com/office/drawing/2014/main" val="316210776"/>
                    </a:ext>
                  </a:extLst>
                </a:gridCol>
                <a:gridCol w="2937738">
                  <a:extLst>
                    <a:ext uri="{9D8B030D-6E8A-4147-A177-3AD203B41FA5}">
                      <a16:colId xmlns:a16="http://schemas.microsoft.com/office/drawing/2014/main" val="3498119760"/>
                    </a:ext>
                  </a:extLst>
                </a:gridCol>
                <a:gridCol w="2938716">
                  <a:extLst>
                    <a:ext uri="{9D8B030D-6E8A-4147-A177-3AD203B41FA5}">
                      <a16:colId xmlns:a16="http://schemas.microsoft.com/office/drawing/2014/main" val="3033697085"/>
                    </a:ext>
                  </a:extLst>
                </a:gridCol>
              </a:tblGrid>
              <a:tr h="997303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ko-KR" sz="2000" kern="100">
                          <a:effectLst/>
                        </a:rPr>
                        <a:t>절대적으로 필요한 </a:t>
                      </a:r>
                    </a:p>
                    <a:p>
                      <a:pPr algn="ctr" latinLnBrk="0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ko-KR" sz="2000" kern="100">
                          <a:effectLst/>
                        </a:rPr>
                        <a:t>요구</a:t>
                      </a:r>
                      <a:endParaRPr lang="ko-KR" sz="20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ko-KR" sz="2000" kern="100">
                          <a:effectLst/>
                        </a:rPr>
                        <a:t>꼭 필요한 것은 아닌 요구</a:t>
                      </a:r>
                      <a:endParaRPr lang="ko-KR" sz="20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ko-KR" sz="2000" kern="100">
                          <a:effectLst/>
                        </a:rPr>
                        <a:t>제외 될 수 있는 요구</a:t>
                      </a:r>
                      <a:endParaRPr lang="ko-KR" sz="20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/>
                </a:tc>
                <a:extLst>
                  <a:ext uri="{0D108BD9-81ED-4DB2-BD59-A6C34878D82A}">
                    <a16:rowId xmlns:a16="http://schemas.microsoft.com/office/drawing/2014/main" val="561922703"/>
                  </a:ext>
                </a:extLst>
              </a:tr>
              <a:tr h="1230282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ko-KR" sz="2000" b="0" kern="100" dirty="0">
                          <a:effectLst/>
                        </a:rPr>
                        <a:t>회사 사용자 가입 시 </a:t>
                      </a:r>
                      <a:r>
                        <a:rPr lang="ko-KR" sz="2000" b="1" kern="100" dirty="0">
                          <a:effectLst/>
                        </a:rPr>
                        <a:t>시리얼 키 인증</a:t>
                      </a:r>
                      <a:endParaRPr lang="ko-KR" sz="2000" b="1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ko-KR" sz="2000" kern="100" dirty="0">
                          <a:effectLst/>
                        </a:rPr>
                        <a:t>깔끔하고 쉬운</a:t>
                      </a:r>
                      <a:r>
                        <a:rPr lang="en-US" sz="2000" kern="100" dirty="0">
                          <a:effectLst/>
                        </a:rPr>
                        <a:t> </a:t>
                      </a:r>
                      <a:r>
                        <a:rPr lang="en-US" sz="2000" b="1" kern="100" dirty="0">
                          <a:effectLst/>
                        </a:rPr>
                        <a:t>UI</a:t>
                      </a:r>
                      <a:endParaRPr lang="ko-KR" sz="2000" b="1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ko-KR" sz="2000" kern="100" dirty="0">
                          <a:effectLst/>
                        </a:rPr>
                        <a:t>크롬</a:t>
                      </a:r>
                      <a:r>
                        <a:rPr lang="en-US" sz="2000" kern="100" dirty="0">
                          <a:effectLst/>
                        </a:rPr>
                        <a:t>, internet explorer, fire fox, </a:t>
                      </a:r>
                      <a:r>
                        <a:rPr lang="ko-KR" sz="2000" kern="100" dirty="0">
                          <a:effectLst/>
                        </a:rPr>
                        <a:t>오페라 상에서 정상적 작동</a:t>
                      </a:r>
                      <a:r>
                        <a:rPr lang="en-US" sz="2000" kern="100" dirty="0">
                          <a:effectLst/>
                        </a:rPr>
                        <a:t>. (</a:t>
                      </a:r>
                      <a:r>
                        <a:rPr lang="ko-KR" sz="2000" b="1" kern="100" dirty="0">
                          <a:effectLst/>
                        </a:rPr>
                        <a:t>호환성</a:t>
                      </a:r>
                      <a:r>
                        <a:rPr lang="en-US" sz="2000" kern="100" dirty="0">
                          <a:effectLst/>
                        </a:rPr>
                        <a:t>)</a:t>
                      </a:r>
                      <a:endParaRPr lang="ko-KR" sz="20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/>
                </a:tc>
                <a:extLst>
                  <a:ext uri="{0D108BD9-81ED-4DB2-BD59-A6C34878D82A}">
                    <a16:rowId xmlns:a16="http://schemas.microsoft.com/office/drawing/2014/main" val="1972792176"/>
                  </a:ext>
                </a:extLst>
              </a:tr>
              <a:tr h="92955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ko-KR" sz="2000" b="0" kern="100" dirty="0">
                          <a:effectLst/>
                        </a:rPr>
                        <a:t>웹 서버를 </a:t>
                      </a:r>
                      <a:r>
                        <a:rPr lang="en-US" sz="2000" b="1" kern="100" dirty="0" err="1">
                          <a:effectLst/>
                        </a:rPr>
                        <a:t>Jsp</a:t>
                      </a:r>
                      <a:r>
                        <a:rPr lang="en-US" sz="2000" b="1" kern="100" dirty="0">
                          <a:effectLst/>
                        </a:rPr>
                        <a:t> </a:t>
                      </a:r>
                      <a:r>
                        <a:rPr lang="ko-KR" sz="2000" b="1" kern="100" dirty="0">
                          <a:effectLst/>
                        </a:rPr>
                        <a:t>기반으로 </a:t>
                      </a:r>
                      <a:r>
                        <a:rPr lang="ko-KR" sz="2000" b="0" kern="100" dirty="0">
                          <a:effectLst/>
                        </a:rPr>
                        <a:t>만들어 달라</a:t>
                      </a:r>
                      <a:r>
                        <a:rPr lang="en-US" sz="2000" b="0" kern="100" dirty="0">
                          <a:effectLst/>
                        </a:rPr>
                        <a:t>.</a:t>
                      </a:r>
                      <a:endParaRPr lang="ko-KR" sz="2000" b="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ko-KR" sz="20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ko-KR" sz="2000" kern="100">
                          <a:effectLst/>
                        </a:rPr>
                        <a:t>영어</a:t>
                      </a:r>
                      <a:r>
                        <a:rPr lang="en-US" sz="2000" kern="100">
                          <a:effectLst/>
                        </a:rPr>
                        <a:t>, </a:t>
                      </a:r>
                      <a:r>
                        <a:rPr lang="ko-KR" sz="2000" kern="100">
                          <a:effectLst/>
                        </a:rPr>
                        <a:t>중국어 지원</a:t>
                      </a:r>
                      <a:r>
                        <a:rPr lang="en-US" sz="2000" kern="100">
                          <a:effectLst/>
                        </a:rPr>
                        <a:t>.</a:t>
                      </a:r>
                      <a:endParaRPr lang="ko-KR" sz="20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/>
                </a:tc>
                <a:extLst>
                  <a:ext uri="{0D108BD9-81ED-4DB2-BD59-A6C34878D82A}">
                    <a16:rowId xmlns:a16="http://schemas.microsoft.com/office/drawing/2014/main" val="1187336385"/>
                  </a:ext>
                </a:extLst>
              </a:tr>
              <a:tr h="1531009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ko-KR" sz="2000" b="0" kern="100" dirty="0">
                          <a:effectLst/>
                        </a:rPr>
                        <a:t>학생 사용자가 자신의 </a:t>
                      </a:r>
                      <a:r>
                        <a:rPr lang="ko-KR" sz="2000" b="0" kern="100" dirty="0" err="1">
                          <a:effectLst/>
                        </a:rPr>
                        <a:t>레주메를</a:t>
                      </a:r>
                      <a:r>
                        <a:rPr lang="ko-KR" sz="2000" b="0" kern="100" dirty="0">
                          <a:effectLst/>
                        </a:rPr>
                        <a:t> 일반 사용자에게 </a:t>
                      </a:r>
                      <a:r>
                        <a:rPr lang="ko-KR" sz="2000" b="1" kern="100" dirty="0">
                          <a:effectLst/>
                        </a:rPr>
                        <a:t>공개하는 범위를 정할 수 있는</a:t>
                      </a:r>
                      <a:r>
                        <a:rPr lang="ko-KR" sz="2000" b="0" kern="100" dirty="0">
                          <a:effectLst/>
                        </a:rPr>
                        <a:t> 기능</a:t>
                      </a:r>
                      <a:r>
                        <a:rPr lang="en-US" sz="2000" b="0" kern="100" dirty="0">
                          <a:effectLst/>
                        </a:rPr>
                        <a:t>.</a:t>
                      </a:r>
                      <a:endParaRPr lang="ko-KR" sz="2000" b="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 </a:t>
                      </a:r>
                      <a:endParaRPr lang="ko-KR" sz="20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 </a:t>
                      </a:r>
                      <a:endParaRPr lang="ko-KR" sz="20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/>
                </a:tc>
                <a:extLst>
                  <a:ext uri="{0D108BD9-81ED-4DB2-BD59-A6C34878D82A}">
                    <a16:rowId xmlns:a16="http://schemas.microsoft.com/office/drawing/2014/main" val="2680476231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752863" y="792222"/>
            <a:ext cx="531587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책으로된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레주메북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</p:spTree>
    <p:extLst>
      <p:ext uri="{BB962C8B-B14F-4D97-AF65-F5344CB8AC3E}">
        <p14:creationId xmlns:p14="http://schemas.microsoft.com/office/powerpoint/2010/main" val="1499329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04</a:t>
            </a: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요구분석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39309" y="3707886"/>
            <a:ext cx="1785991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01 </a:t>
            </a:r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도출</a:t>
            </a:r>
            <a:endParaRPr lang="en-US" altLang="ko-KR" sz="1100" b="1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02 </a:t>
            </a:r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</a:t>
            </a:r>
            <a:endParaRPr lang="en-US" altLang="ko-KR" sz="1100" b="1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03 </a:t>
            </a:r>
            <a:r>
              <a:rPr lang="ko-KR" altLang="en-US" sz="1100" b="1" dirty="0" err="1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사용사례</a:t>
            </a:r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</a:t>
            </a:r>
            <a:r>
              <a:rPr lang="ko-KR" altLang="en-US" sz="1100" b="1" dirty="0" smtClean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작성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 smtClean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04 </a:t>
            </a:r>
            <a:r>
              <a:rPr lang="ko-KR" altLang="en-US" sz="1100" b="1" dirty="0" smtClean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</a:t>
            </a:r>
            <a:r>
              <a:rPr lang="ko-KR" altLang="en-US" sz="1100" b="1" dirty="0" err="1" smtClean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분석서</a:t>
            </a:r>
            <a:r>
              <a:rPr lang="ko-KR" altLang="en-US" sz="1100" b="1" dirty="0" smtClean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</a:t>
            </a:r>
            <a:r>
              <a:rPr lang="en-US" altLang="ko-KR" sz="1100" b="1" dirty="0" smtClean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&amp; </a:t>
            </a:r>
            <a:r>
              <a:rPr lang="ko-KR" altLang="en-US" sz="1100" b="1" dirty="0" smtClean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검증 및 확인</a:t>
            </a:r>
            <a:endParaRPr lang="ko-KR" altLang="en-US" sz="1100" b="1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9291319" y="6537278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752167" y="1089843"/>
            <a:ext cx="51379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분석서 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– </a:t>
            </a:r>
            <a:r>
              <a:rPr lang="ko-KR" altLang="en-US" sz="24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사용자 다이어그램 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752167" y="796300"/>
            <a:ext cx="531587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책으로된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레주메북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  <p:pic>
        <p:nvPicPr>
          <p:cNvPr id="1028" name="Picture 4" descr="https://scontent-icn1-1.xx.fbcdn.net/v/t35.0-12/17901778_1935775050042693_495596790_o.png?oh=34897255a4fde6fbfdf23a39aa33457a&amp;oe=58ED822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4512" y="1845051"/>
            <a:ext cx="8359657" cy="4521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9985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04</a:t>
            </a: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요구분석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39309" y="3707886"/>
            <a:ext cx="1785991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01 </a:t>
            </a:r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도출</a:t>
            </a:r>
            <a:endParaRPr lang="en-US" altLang="ko-KR" sz="1100" b="1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02 </a:t>
            </a:r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</a:t>
            </a:r>
            <a:endParaRPr lang="en-US" altLang="ko-KR" sz="1100" b="1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03 </a:t>
            </a:r>
            <a:r>
              <a:rPr lang="ko-KR" altLang="en-US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사용사례 작성</a:t>
            </a:r>
            <a:endParaRPr lang="en-US" altLang="ko-KR" sz="1100" b="1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04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분석서 </a:t>
            </a: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&amp;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검증 및 확인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9291319" y="6537278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752167" y="1089843"/>
            <a:ext cx="41152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사용사례 작성 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– 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시나리오 작성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graphicFrame>
        <p:nvGraphicFramePr>
          <p:cNvPr id="12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32235331"/>
              </p:ext>
            </p:extLst>
          </p:nvPr>
        </p:nvGraphicFramePr>
        <p:xfrm>
          <a:off x="2574745" y="2107300"/>
          <a:ext cx="9257167" cy="428596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66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903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02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시나리오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학생 로그인</a:t>
                      </a:r>
                      <a:endParaRPr lang="en-US" sz="18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0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 </a:t>
                      </a:r>
                      <a:r>
                        <a:rPr lang="ko-KR" altLang="en-US" b="1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액터</a:t>
                      </a:r>
                      <a:r>
                        <a:rPr lang="ko-KR" altLang="en-US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 명</a:t>
                      </a:r>
                      <a:endParaRPr lang="ko-KR" altLang="en-US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사용자</a:t>
                      </a:r>
                      <a:endParaRPr lang="en-US" sz="18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30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시작 조건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 학생</a:t>
                      </a:r>
                      <a:r>
                        <a:rPr lang="en-US" altLang="ko-KR" sz="1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- DSM </a:t>
                      </a:r>
                      <a:r>
                        <a:rPr lang="ko-KR" altLang="en-US" sz="1800" kern="12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연장신청</a:t>
                      </a:r>
                      <a:r>
                        <a:rPr lang="ko-KR" altLang="en-US" sz="1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 페이지 가입이 되어 있어야 한다</a:t>
                      </a:r>
                      <a:r>
                        <a:rPr lang="en-US" altLang="ko-KR" sz="1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..</a:t>
                      </a:r>
                      <a:endParaRPr lang="en-US" altLang="ko-KR" sz="18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513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정상 흐름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 fontAlgn="base" latinLnBrk="1">
                        <a:buFont typeface="+mj-lt"/>
                        <a:buAutoNum type="arabicPeriod"/>
                      </a:pPr>
                      <a:r>
                        <a:rPr lang="ko-KR" altLang="en-US" sz="1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로그인 버튼을 클릭한다</a:t>
                      </a:r>
                      <a:r>
                        <a:rPr lang="en-US" altLang="ko-KR" sz="1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. (</a:t>
                      </a:r>
                      <a:r>
                        <a:rPr lang="ko-KR" altLang="en-US" sz="1800" kern="12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액터</a:t>
                      </a:r>
                      <a:r>
                        <a:rPr lang="en-US" altLang="ko-KR" sz="1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)</a:t>
                      </a:r>
                    </a:p>
                    <a:p>
                      <a:pPr marL="342900" lvl="0" indent="-342900" fontAlgn="base" latinLnBrk="1">
                        <a:buFont typeface="+mj-lt"/>
                        <a:buAutoNum type="arabicPeriod"/>
                      </a:pPr>
                      <a:r>
                        <a:rPr lang="ko-KR" altLang="en-US" sz="1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로그인 창을 띄운다</a:t>
                      </a:r>
                      <a:r>
                        <a:rPr lang="en-US" altLang="ko-KR" sz="1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. (</a:t>
                      </a:r>
                      <a:r>
                        <a:rPr lang="ko-KR" altLang="en-US" sz="1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시스템</a:t>
                      </a:r>
                      <a:r>
                        <a:rPr lang="en-US" altLang="ko-KR" sz="1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) </a:t>
                      </a:r>
                    </a:p>
                    <a:p>
                      <a:pPr marL="342900" lvl="0" indent="-342900" fontAlgn="base" latinLnBrk="1">
                        <a:buFont typeface="+mj-lt"/>
                        <a:buAutoNum type="arabicPeriod"/>
                      </a:pPr>
                      <a:r>
                        <a:rPr lang="ko-KR" altLang="en-US" sz="1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아이디와 패스워드를 입력한다</a:t>
                      </a:r>
                      <a:r>
                        <a:rPr lang="en-US" altLang="ko-KR" sz="1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. (</a:t>
                      </a:r>
                      <a:r>
                        <a:rPr lang="ko-KR" altLang="en-US" sz="1800" kern="12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액터</a:t>
                      </a:r>
                      <a:r>
                        <a:rPr lang="en-US" altLang="ko-KR" sz="1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)</a:t>
                      </a:r>
                    </a:p>
                    <a:p>
                      <a:pPr marL="342900" lvl="0" indent="-342900" fontAlgn="base" latinLnBrk="1">
                        <a:buFont typeface="+mj-lt"/>
                        <a:buAutoNum type="arabicPeriod"/>
                      </a:pPr>
                      <a:r>
                        <a:rPr lang="ko-KR" altLang="en-US" sz="1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저장 되어 있는 </a:t>
                      </a:r>
                      <a:r>
                        <a:rPr lang="en-US" altLang="ko-KR" sz="1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DB</a:t>
                      </a:r>
                      <a:r>
                        <a:rPr lang="ko-KR" altLang="en-US" sz="1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와 일치하는지 매치한다</a:t>
                      </a:r>
                      <a:r>
                        <a:rPr lang="en-US" altLang="ko-KR" sz="1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. (</a:t>
                      </a:r>
                      <a:r>
                        <a:rPr lang="ko-KR" altLang="en-US" sz="1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시스템</a:t>
                      </a:r>
                      <a:r>
                        <a:rPr lang="en-US" altLang="ko-KR" sz="1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)</a:t>
                      </a:r>
                    </a:p>
                    <a:p>
                      <a:pPr marL="342900" lvl="0" indent="-342900" fontAlgn="base" latinLnBrk="1">
                        <a:buFont typeface="+mj-lt"/>
                        <a:buAutoNum type="arabicPeriod"/>
                      </a:pPr>
                      <a:r>
                        <a:rPr lang="ko-KR" altLang="en-US" sz="1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정상적으로 로그인 후 메인 페이지로 넘어간다</a:t>
                      </a:r>
                      <a:r>
                        <a:rPr lang="en-US" altLang="ko-KR" sz="1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. (</a:t>
                      </a:r>
                      <a:r>
                        <a:rPr lang="ko-KR" altLang="en-US" sz="1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시스템</a:t>
                      </a:r>
                      <a:r>
                        <a:rPr lang="en-US" altLang="ko-KR" sz="1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)</a:t>
                      </a:r>
                      <a:endParaRPr lang="ko-KR" altLang="en-US" sz="18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배달의민족 도현" pitchFamily="50" charset="-127"/>
                        <a:ea typeface="배달의민족 도현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513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선택흐름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 fontAlgn="base" latinLnBrk="1">
                        <a:buFontTx/>
                        <a:buChar char="-"/>
                      </a:pPr>
                      <a:r>
                        <a:rPr lang="ko-KR" altLang="en-US" sz="1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아이디나 패스워드가 맞지 않으면 “아이디나 패스워드를 </a:t>
                      </a:r>
                      <a:r>
                        <a:rPr lang="ko-KR" altLang="en-US" sz="1800" kern="12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잘못입력했거나</a:t>
                      </a:r>
                      <a:r>
                        <a:rPr lang="ko-KR" altLang="en-US" sz="1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 등록되지 않은 아이디 입니다</a:t>
                      </a:r>
                      <a:r>
                        <a:rPr lang="en-US" altLang="ko-KR" sz="1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.”</a:t>
                      </a:r>
                      <a:r>
                        <a:rPr lang="ko-KR" altLang="en-US" sz="1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메시지 출력</a:t>
                      </a:r>
                      <a:endParaRPr lang="ko-KR" altLang="en-US" sz="18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배달의민족 도현" pitchFamily="50" charset="-127"/>
                        <a:ea typeface="배달의민족 도현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516010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752863" y="792222"/>
            <a:ext cx="531587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책으로된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레주메북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</p:spTree>
    <p:extLst>
      <p:ext uri="{BB962C8B-B14F-4D97-AF65-F5344CB8AC3E}">
        <p14:creationId xmlns:p14="http://schemas.microsoft.com/office/powerpoint/2010/main" val="508042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04</a:t>
            </a: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요구분석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39309" y="3707886"/>
            <a:ext cx="1785991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01 </a:t>
            </a:r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도출</a:t>
            </a:r>
            <a:endParaRPr lang="en-US" altLang="ko-KR" sz="1100" b="1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02 </a:t>
            </a:r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</a:t>
            </a:r>
            <a:endParaRPr lang="en-US" altLang="ko-KR" sz="1100" b="1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03 </a:t>
            </a:r>
            <a:r>
              <a:rPr lang="ko-KR" altLang="en-US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사용사례 작성</a:t>
            </a:r>
            <a:endParaRPr lang="en-US" altLang="ko-KR" sz="1100" b="1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04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분석서 </a:t>
            </a: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&amp;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검증 및 확인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9291319" y="6537278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752167" y="1089843"/>
            <a:ext cx="41152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사용사례 작성 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– 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시나리오 작성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graphicFrame>
        <p:nvGraphicFramePr>
          <p:cNvPr id="12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75273345"/>
              </p:ext>
            </p:extLst>
          </p:nvPr>
        </p:nvGraphicFramePr>
        <p:xfrm>
          <a:off x="2574745" y="2107300"/>
          <a:ext cx="9257167" cy="428596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66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903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02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시나리오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b="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레주매</a:t>
                      </a:r>
                      <a:r>
                        <a:rPr lang="ko-KR" altLang="en-US" sz="18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 작성 및 수정</a:t>
                      </a:r>
                      <a:endParaRPr lang="en-US" sz="18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0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참여 </a:t>
                      </a:r>
                      <a:r>
                        <a:rPr lang="ko-KR" altLang="en-US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액터</a:t>
                      </a:r>
                      <a:endParaRPr lang="ko-KR" altLang="en-US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DSM Student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30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시작 조건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가입이 되어 있는 상태여야 한다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513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정상 흐름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 fontAlgn="base" latinLnBrk="1">
                        <a:buFont typeface="+mj-lt"/>
                        <a:buAutoNum type="arabicPeriod"/>
                      </a:pP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로그인을 한다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8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액터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)</a:t>
                      </a:r>
                      <a:endParaRPr lang="ko-KR" altLang="en-US" sz="18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배달의민족 도현" pitchFamily="50" charset="-127"/>
                        <a:ea typeface="배달의민족 도현" pitchFamily="50" charset="-127"/>
                        <a:cs typeface="+mn-cs"/>
                      </a:endParaRPr>
                    </a:p>
                    <a:p>
                      <a:pPr marL="342900" lvl="0" indent="-342900" fontAlgn="base" latinLnBrk="1">
                        <a:buFont typeface="+mj-lt"/>
                        <a:buAutoNum type="arabicPeriod"/>
                      </a:pP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나의 </a:t>
                      </a:r>
                      <a:r>
                        <a:rPr lang="ko-KR" altLang="en-US" sz="18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레주매</a:t>
                      </a: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 버튼 클릭“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. (</a:t>
                      </a:r>
                      <a:r>
                        <a:rPr lang="ko-KR" altLang="en-US" sz="18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액터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)</a:t>
                      </a:r>
                      <a:endParaRPr lang="ko-KR" altLang="en-US" sz="18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배달의민족 도현" pitchFamily="50" charset="-127"/>
                        <a:ea typeface="배달의민족 도현" pitchFamily="50" charset="-127"/>
                        <a:cs typeface="+mn-cs"/>
                      </a:endParaRPr>
                    </a:p>
                    <a:p>
                      <a:pPr marL="342900" lvl="0" indent="-342900" fontAlgn="base" latinLnBrk="1">
                        <a:buFont typeface="+mj-lt"/>
                        <a:buAutoNum type="arabicPeriod"/>
                      </a:pP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수정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/</a:t>
                      </a: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등록 중 선택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8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액터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)</a:t>
                      </a:r>
                    </a:p>
                    <a:p>
                      <a:pPr marL="342900" lvl="0" indent="-342900" fontAlgn="base" latinLnBrk="1">
                        <a:buFont typeface="+mj-lt"/>
                        <a:buAutoNum type="arabicPeriod"/>
                      </a:pPr>
                      <a:r>
                        <a:rPr lang="ko-KR" altLang="en-US" sz="18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레주메</a:t>
                      </a: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 수정 및 작성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8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액터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)</a:t>
                      </a:r>
                    </a:p>
                    <a:p>
                      <a:pPr marL="342900" lvl="0" indent="-342900" fontAlgn="base" latinLnBrk="1">
                        <a:buFont typeface="+mj-lt"/>
                        <a:buAutoNum type="arabicPeriod"/>
                      </a:pPr>
                      <a:r>
                        <a:rPr lang="ko-KR" altLang="en-US" sz="18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레주메</a:t>
                      </a: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 저장하고 등록완료 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시스템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)</a:t>
                      </a:r>
                      <a:endParaRPr lang="ko-KR" altLang="en-US" sz="18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배달의민족 도현" pitchFamily="50" charset="-127"/>
                        <a:ea typeface="배달의민족 도현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513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선택흐름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 fontAlgn="base" latinLnBrk="1">
                        <a:buFontTx/>
                        <a:buChar char="-"/>
                      </a:pP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로그인이 되지 않았을 경우 “로그인 후 작성 가능합니다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”. </a:t>
                      </a: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메시지 출력</a:t>
                      </a:r>
                      <a:endParaRPr lang="en-US" altLang="ko-KR" sz="18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배달의민족 도현" pitchFamily="50" charset="-127"/>
                        <a:ea typeface="배달의민족 도현" pitchFamily="50" charset="-127"/>
                        <a:cs typeface="+mn-cs"/>
                      </a:endParaRPr>
                    </a:p>
                    <a:p>
                      <a:pPr marL="285750" lvl="0" indent="-285750" fontAlgn="base" latinLnBrk="1">
                        <a:buFontTx/>
                        <a:buChar char="-"/>
                      </a:pPr>
                      <a:r>
                        <a:rPr lang="ko-KR" altLang="en-US" sz="18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레주메</a:t>
                      </a: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 저장 </a:t>
                      </a:r>
                      <a:r>
                        <a:rPr lang="ko-KR" altLang="en-US" sz="18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오류시</a:t>
                      </a: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저장에 실패하였습니다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.” </a:t>
                      </a: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메시지 출력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516010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752863" y="792222"/>
            <a:ext cx="531587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책으로된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레주메북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</p:spTree>
    <p:extLst>
      <p:ext uri="{BB962C8B-B14F-4D97-AF65-F5344CB8AC3E}">
        <p14:creationId xmlns:p14="http://schemas.microsoft.com/office/powerpoint/2010/main" val="4220013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04</a:t>
            </a: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요구분석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39309" y="3707886"/>
            <a:ext cx="1785991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01 </a:t>
            </a:r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도출</a:t>
            </a:r>
            <a:endParaRPr lang="en-US" altLang="ko-KR" sz="1100" b="1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02 </a:t>
            </a:r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</a:t>
            </a:r>
            <a:endParaRPr lang="en-US" altLang="ko-KR" sz="1100" b="1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03 </a:t>
            </a:r>
            <a:r>
              <a:rPr lang="ko-KR" altLang="en-US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사용사례 작성</a:t>
            </a:r>
            <a:endParaRPr lang="en-US" altLang="ko-KR" sz="1100" b="1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04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분석서 </a:t>
            </a: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&amp;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검증 및 확인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9291319" y="6537278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752167" y="1089843"/>
            <a:ext cx="41152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사용사례 작성 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– 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시나리오 작성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graphicFrame>
        <p:nvGraphicFramePr>
          <p:cNvPr id="12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20039726"/>
              </p:ext>
            </p:extLst>
          </p:nvPr>
        </p:nvGraphicFramePr>
        <p:xfrm>
          <a:off x="2574745" y="2107300"/>
          <a:ext cx="9257167" cy="427424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66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903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02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시나리오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시리얼 키를 받은 회사의 로그인</a:t>
                      </a:r>
                      <a:endParaRPr lang="en-US" sz="18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0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참여 </a:t>
                      </a:r>
                      <a:r>
                        <a:rPr lang="ko-KR" altLang="en-US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액터</a:t>
                      </a:r>
                      <a:endParaRPr lang="ko-KR" altLang="en-US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학생에 관심이 있는 회사</a:t>
                      </a:r>
                      <a:endParaRPr lang="en-US" sz="18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30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시작 조건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학교로부터 시리얼키를 </a:t>
                      </a:r>
                      <a:r>
                        <a:rPr lang="ko-KR" altLang="en-US" sz="18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받아놓은</a:t>
                      </a: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 상태여야 한다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513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정상 흐름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 fontAlgn="base" latinLnBrk="1">
                        <a:buFont typeface="+mj-lt"/>
                        <a:buAutoNum type="arabicPeriod"/>
                      </a:pP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시리얼키를 입력한다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.(</a:t>
                      </a:r>
                      <a:r>
                        <a:rPr lang="ko-KR" altLang="en-US" sz="18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액터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)</a:t>
                      </a:r>
                      <a:endParaRPr lang="ko-KR" altLang="en-US" sz="18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배달의민족 도현" pitchFamily="50" charset="-127"/>
                        <a:ea typeface="배달의민족 도현" pitchFamily="50" charset="-127"/>
                        <a:cs typeface="+mn-cs"/>
                      </a:endParaRPr>
                    </a:p>
                    <a:p>
                      <a:pPr marL="342900" lvl="0" indent="-342900" fontAlgn="base" latinLnBrk="1">
                        <a:buFont typeface="+mj-lt"/>
                        <a:buAutoNum type="arabicPeriod"/>
                      </a:pP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학생 </a:t>
                      </a:r>
                      <a:r>
                        <a:rPr lang="ko-KR" altLang="en-US" sz="18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레주메</a:t>
                      </a: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 페이지로 이동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시스템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)</a:t>
                      </a:r>
                      <a:endParaRPr lang="ko-KR" altLang="en-US" sz="18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배달의민족 도현" pitchFamily="50" charset="-127"/>
                        <a:ea typeface="배달의민족 도현" pitchFamily="50" charset="-127"/>
                        <a:cs typeface="+mn-cs"/>
                      </a:endParaRPr>
                    </a:p>
                    <a:p>
                      <a:pPr marL="342900" lvl="0" indent="-342900" fontAlgn="base" latinLnBrk="1">
                        <a:buFont typeface="+mj-lt"/>
                        <a:buAutoNum type="arabicPeriod"/>
                      </a:pP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보고싶은 학생을 클릭한다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.(</a:t>
                      </a:r>
                      <a:r>
                        <a:rPr lang="ko-KR" altLang="en-US" sz="18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액터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)</a:t>
                      </a:r>
                    </a:p>
                    <a:p>
                      <a:pPr marL="342900" lvl="0" indent="-342900" fontAlgn="base" latinLnBrk="1">
                        <a:buFont typeface="+mj-lt"/>
                        <a:buAutoNum type="arabicPeriod"/>
                      </a:pP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학생의 </a:t>
                      </a:r>
                      <a:r>
                        <a:rPr lang="ko-KR" altLang="en-US" sz="18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레주메를</a:t>
                      </a: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 열람한다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. (</a:t>
                      </a:r>
                      <a:r>
                        <a:rPr lang="ko-KR" altLang="en-US" sz="18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액터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513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선택흐름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시리얼키가 등록되지 않았을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경우 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 </a:t>
                      </a: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등록되지 않은 시리얼 키입니다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시리얼 키를 학교로부터 받아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야지 학생들의 </a:t>
                      </a:r>
                      <a:r>
                        <a:rPr lang="ko-KR" altLang="ko-KR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레주메를</a:t>
                      </a: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열람 가능합니다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*</a:t>
                      </a:r>
                      <a:r>
                        <a:rPr lang="en-US" altLang="ko-KR" sz="1800" u="sng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Dsm@naevr.com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으로 연락주세요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.” </a:t>
                      </a: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메시지 출력</a:t>
                      </a:r>
                    </a:p>
                    <a:p>
                      <a:pPr marL="285750" lvl="0" indent="-285750" fontAlgn="base" latinLnBrk="1">
                        <a:buFontTx/>
                        <a:buChar char="-"/>
                      </a:pPr>
                      <a:endParaRPr lang="ko-KR" altLang="en-US" sz="18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배달의민족 도현" pitchFamily="50" charset="-127"/>
                        <a:ea typeface="배달의민족 도현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516010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752863" y="792222"/>
            <a:ext cx="531587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책으로된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레주메북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</p:spTree>
    <p:extLst>
      <p:ext uri="{BB962C8B-B14F-4D97-AF65-F5344CB8AC3E}">
        <p14:creationId xmlns:p14="http://schemas.microsoft.com/office/powerpoint/2010/main" val="1308434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04</a:t>
            </a: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요구분석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39309" y="3707886"/>
            <a:ext cx="1785991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01 </a:t>
            </a:r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도출</a:t>
            </a:r>
            <a:endParaRPr lang="en-US" altLang="ko-KR" sz="1100" b="1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02 </a:t>
            </a:r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</a:t>
            </a:r>
            <a:endParaRPr lang="en-US" altLang="ko-KR" sz="1100" b="1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03 </a:t>
            </a:r>
            <a:r>
              <a:rPr lang="ko-KR" altLang="en-US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사용사례 작성</a:t>
            </a:r>
            <a:endParaRPr lang="en-US" altLang="ko-KR" sz="1100" b="1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04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분석서 </a:t>
            </a: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&amp;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검증 및 확인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9291319" y="6537278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752167" y="1089843"/>
            <a:ext cx="41152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사용사례 작성 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– 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시나리오 작성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graphicFrame>
        <p:nvGraphicFramePr>
          <p:cNvPr id="12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9753906"/>
              </p:ext>
            </p:extLst>
          </p:nvPr>
        </p:nvGraphicFramePr>
        <p:xfrm>
          <a:off x="2574745" y="2107300"/>
          <a:ext cx="9257167" cy="428596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66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903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02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시나리오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검색</a:t>
                      </a:r>
                      <a:endParaRPr lang="en-US" sz="18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0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참여 </a:t>
                      </a:r>
                      <a:r>
                        <a:rPr lang="ko-KR" altLang="en-US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액터</a:t>
                      </a:r>
                      <a:endParaRPr lang="ko-KR" altLang="en-US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사이트 사용자</a:t>
                      </a:r>
                      <a:endParaRPr lang="en-US" sz="18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30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시작 조건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로그인이</a:t>
                      </a:r>
                      <a:r>
                        <a:rPr lang="ko-KR" altLang="en-US" sz="1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 되어 있는 상태여야 한다</a:t>
                      </a:r>
                      <a:r>
                        <a:rPr lang="en-US" altLang="ko-KR" sz="1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.</a:t>
                      </a:r>
                      <a:endParaRPr lang="en-US" altLang="ko-KR" sz="18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513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정상 흐름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</a:t>
                      </a:r>
                      <a:r>
                        <a:rPr lang="ko-KR" alt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검색란에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학생의 이름이나 학번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과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전공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학년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 가능 프로그래밍 언어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성별 등을 검색한다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(</a:t>
                      </a:r>
                      <a:r>
                        <a:rPr lang="ko-KR" alt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액터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검색 키워드와 </a:t>
                      </a:r>
                      <a:r>
                        <a:rPr lang="ko-KR" alt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관련있는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레주메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리스트를 나열한다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(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endParaRPr lang="ko-KR" altLang="en-US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 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찾고자 하는 </a:t>
                      </a:r>
                      <a:r>
                        <a:rPr lang="ko-KR" alt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레주메를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클릭한다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(</a:t>
                      </a:r>
                      <a:r>
                        <a:rPr lang="ko-KR" alt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액터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 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그 학생의 </a:t>
                      </a:r>
                      <a:r>
                        <a:rPr lang="ko-KR" alt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레주메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페이지로 넘어간다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(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513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선택흐름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검색된 결과가 없으면 “일치하는 항목이 없습니다” 메시지 출력</a:t>
                      </a:r>
                      <a:endParaRPr lang="ko-KR" altLang="en-US" sz="18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배달의민족 도현" pitchFamily="50" charset="-127"/>
                        <a:ea typeface="배달의민족 도현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516010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752863" y="792222"/>
            <a:ext cx="531587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책으로된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레주메북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</p:spTree>
    <p:extLst>
      <p:ext uri="{BB962C8B-B14F-4D97-AF65-F5344CB8AC3E}">
        <p14:creationId xmlns:p14="http://schemas.microsoft.com/office/powerpoint/2010/main" val="1031263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04</a:t>
            </a: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요구분석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39309" y="3707886"/>
            <a:ext cx="1785991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01 </a:t>
            </a:r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도출</a:t>
            </a:r>
            <a:endParaRPr lang="en-US" altLang="ko-KR" sz="1100" b="1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02 </a:t>
            </a:r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</a:t>
            </a:r>
            <a:endParaRPr lang="en-US" altLang="ko-KR" sz="1100" b="1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03 </a:t>
            </a:r>
            <a:r>
              <a:rPr lang="ko-KR" altLang="en-US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사용사례 작성</a:t>
            </a:r>
            <a:endParaRPr lang="en-US" altLang="ko-KR" sz="1100" b="1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04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분석서 </a:t>
            </a: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&amp;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검증 및 확인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9291319" y="6537278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752167" y="1089843"/>
            <a:ext cx="41152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사용사례 작성 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– 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시나리오 작성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graphicFrame>
        <p:nvGraphicFramePr>
          <p:cNvPr id="12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7676031"/>
              </p:ext>
            </p:extLst>
          </p:nvPr>
        </p:nvGraphicFramePr>
        <p:xfrm>
          <a:off x="2574745" y="2107300"/>
          <a:ext cx="9257167" cy="427424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66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903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02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시나리오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ko-KR" altLang="en-US" sz="18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레주메</a:t>
                      </a:r>
                      <a:r>
                        <a:rPr lang="ko-KR" alt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열람</a:t>
                      </a:r>
                      <a:endParaRPr lang="ko-KR" altLang="en-US" sz="1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0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참여 </a:t>
                      </a:r>
                      <a:r>
                        <a:rPr lang="ko-KR" altLang="en-US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액터</a:t>
                      </a:r>
                      <a:endParaRPr lang="ko-KR" altLang="en-US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사이트 사용자</a:t>
                      </a:r>
                      <a:endParaRPr lang="en-US" sz="18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30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시작 조건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로그인이</a:t>
                      </a:r>
                      <a:r>
                        <a:rPr lang="ko-KR" altLang="en-US" sz="1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 되어 있는 상태여야 한다</a:t>
                      </a:r>
                      <a:r>
                        <a:rPr lang="en-US" altLang="ko-KR" sz="1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.</a:t>
                      </a:r>
                      <a:endParaRPr lang="en-US" altLang="ko-KR" sz="18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513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정상 흐름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</a:t>
                      </a: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메인화면에서 학생을 검색하거나 메인화면에서 관심있는 학생을 클릭한다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(</a:t>
                      </a:r>
                      <a:r>
                        <a:rPr lang="ko-KR" alt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액터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클릭한 학생의 </a:t>
                      </a:r>
                      <a:r>
                        <a:rPr lang="ko-KR" alt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레주메를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보여준다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(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endParaRPr lang="ko-KR" altLang="en-US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  </a:t>
                      </a:r>
                      <a:r>
                        <a:rPr lang="ko-KR" alt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레주메를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열람한다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(</a:t>
                      </a:r>
                      <a:r>
                        <a:rPr lang="ko-KR" alt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액터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513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선택흐름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검색된 결과가 없으면 “일치하는 항목이 없습니다” 메시지 출력</a:t>
                      </a:r>
                      <a:endParaRPr lang="ko-KR" altLang="en-US" sz="18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배달의민족 도현" pitchFamily="50" charset="-127"/>
                        <a:ea typeface="배달의민족 도현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516010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752863" y="792222"/>
            <a:ext cx="531587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책으로된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레주메북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</p:spTree>
    <p:extLst>
      <p:ext uri="{BB962C8B-B14F-4D97-AF65-F5344CB8AC3E}">
        <p14:creationId xmlns:p14="http://schemas.microsoft.com/office/powerpoint/2010/main" val="941552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897991" y="3809581"/>
            <a:ext cx="2522678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01 </a:t>
            </a:r>
            <a:r>
              <a:rPr lang="ko-KR" altLang="en-US" sz="14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프로젝트 선정</a:t>
            </a:r>
            <a:endParaRPr lang="en-US" altLang="ko-KR" sz="140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02 </a:t>
            </a:r>
            <a:r>
              <a:rPr lang="ko-KR" altLang="en-US" sz="14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선정 동기</a:t>
            </a:r>
            <a:endParaRPr lang="en-US" altLang="ko-KR" sz="140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03 </a:t>
            </a:r>
            <a:r>
              <a:rPr lang="ko-KR" altLang="en-US" sz="14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역할 분담</a:t>
            </a:r>
            <a:endParaRPr lang="en-US" altLang="ko-KR" sz="140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5744639" y="1146276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5767481" y="2847807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37805" y="1386682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8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01</a:t>
            </a:r>
          </a:p>
          <a:p>
            <a:r>
              <a:rPr lang="ko-KR" altLang="en-US" sz="28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개요</a:t>
            </a:r>
            <a:endParaRPr lang="en-US" altLang="ko-KR" sz="28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4590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04</a:t>
            </a: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요구분석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39309" y="3707886"/>
            <a:ext cx="1785991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01 </a:t>
            </a:r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도출</a:t>
            </a:r>
            <a:endParaRPr lang="en-US" altLang="ko-KR" sz="1100" b="1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02 </a:t>
            </a:r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</a:t>
            </a:r>
            <a:endParaRPr lang="en-US" altLang="ko-KR" sz="1100" b="1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03 </a:t>
            </a:r>
            <a:r>
              <a:rPr lang="ko-KR" altLang="en-US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사용사례 작성</a:t>
            </a:r>
            <a:endParaRPr lang="en-US" altLang="ko-KR" sz="1100" b="1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04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분석서 </a:t>
            </a: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&amp;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검증 및 확인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9291319" y="6537278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752167" y="1089843"/>
            <a:ext cx="41152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사용사례 작성 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– 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시나리오 작성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graphicFrame>
        <p:nvGraphicFramePr>
          <p:cNvPr id="12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8570514"/>
              </p:ext>
            </p:extLst>
          </p:nvPr>
        </p:nvGraphicFramePr>
        <p:xfrm>
          <a:off x="2574745" y="2107300"/>
          <a:ext cx="9257167" cy="456028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66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903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02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시나리오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ko-KR" altLang="en-US" sz="18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레주메</a:t>
                      </a:r>
                      <a:r>
                        <a:rPr lang="ko-KR" alt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출력</a:t>
                      </a:r>
                      <a:endParaRPr lang="ko-KR" altLang="en-US" sz="1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0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참여 </a:t>
                      </a:r>
                      <a:r>
                        <a:rPr lang="ko-KR" altLang="en-US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액터</a:t>
                      </a:r>
                      <a:endParaRPr lang="ko-KR" altLang="en-US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사이트 사용자</a:t>
                      </a:r>
                      <a:endParaRPr lang="en-US" sz="18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30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시작 조건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로그인이</a:t>
                      </a:r>
                      <a:r>
                        <a:rPr lang="ko-KR" altLang="en-US" sz="1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 되어 있는 상태여야 한다</a:t>
                      </a:r>
                      <a:r>
                        <a:rPr lang="en-US" altLang="ko-KR" sz="1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.</a:t>
                      </a:r>
                      <a:endParaRPr lang="en-US" altLang="ko-KR" sz="18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513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정상 흐름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메인화면에서 학생을 검색하거나 메인화면에서 관심있는 학생을 클릭한다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(</a:t>
                      </a:r>
                      <a:r>
                        <a:rPr lang="ko-KR" alt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액터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fontAlgn="base" latinLnBrk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클릭한 학생의 </a:t>
                      </a:r>
                      <a:r>
                        <a:rPr lang="ko-KR" alt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레주메를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보여준다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(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endParaRPr lang="ko-KR" altLang="en-US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  </a:t>
                      </a:r>
                      <a:r>
                        <a:rPr lang="ko-KR" alt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레주메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프린트 버튼을 클릭한다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(</a:t>
                      </a:r>
                      <a:r>
                        <a:rPr lang="ko-KR" alt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액터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 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프린트시스템으로 넘어간다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(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endParaRPr lang="ko-KR" altLang="en-US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</a:t>
                      </a: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인쇄 설정 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액터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513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선택흐름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프린트 시스템 오류 발생시 “프린트 오류 발생” 메시지 출력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516010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752863" y="792222"/>
            <a:ext cx="531587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책으로된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레주메북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</p:spTree>
    <p:extLst>
      <p:ext uri="{BB962C8B-B14F-4D97-AF65-F5344CB8AC3E}">
        <p14:creationId xmlns:p14="http://schemas.microsoft.com/office/powerpoint/2010/main" val="1307446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04</a:t>
            </a: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요구분석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39309" y="3707886"/>
            <a:ext cx="1785991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01 </a:t>
            </a:r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도출</a:t>
            </a:r>
            <a:endParaRPr lang="en-US" altLang="ko-KR" sz="1100" b="1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02 </a:t>
            </a:r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</a:t>
            </a:r>
            <a:endParaRPr lang="en-US" altLang="ko-KR" sz="1100" b="1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03 </a:t>
            </a:r>
            <a:r>
              <a:rPr lang="ko-KR" altLang="en-US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사용사례 작성</a:t>
            </a:r>
            <a:endParaRPr lang="en-US" altLang="ko-KR" sz="1100" b="1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04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분석서 </a:t>
            </a: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&amp;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검증 및 확인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9291319" y="6537278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752167" y="1089843"/>
            <a:ext cx="41152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사용사례 작성 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– 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시나리오 작성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graphicFrame>
        <p:nvGraphicFramePr>
          <p:cNvPr id="12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49999522"/>
              </p:ext>
            </p:extLst>
          </p:nvPr>
        </p:nvGraphicFramePr>
        <p:xfrm>
          <a:off x="2574745" y="2107300"/>
          <a:ext cx="9257167" cy="427424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66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903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02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시나리오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en-US" altLang="ko-KR" sz="18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레주메</a:t>
                      </a:r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공개범위</a:t>
                      </a:r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설정</a:t>
                      </a:r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기능</a:t>
                      </a:r>
                      <a:endParaRPr lang="en-US" altLang="ko-KR" sz="1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0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참여 </a:t>
                      </a:r>
                      <a:r>
                        <a:rPr lang="ko-KR" altLang="en-US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액터</a:t>
                      </a:r>
                      <a:endParaRPr lang="ko-KR" altLang="en-US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학생 </a:t>
                      </a:r>
                      <a:r>
                        <a:rPr lang="en-US" altLang="ko-KR" sz="1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(</a:t>
                      </a:r>
                      <a:r>
                        <a:rPr lang="ko-KR" altLang="en-US" sz="1800" kern="12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레주메</a:t>
                      </a:r>
                      <a:r>
                        <a:rPr lang="ko-KR" altLang="en-US" sz="1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 등록자</a:t>
                      </a:r>
                      <a:r>
                        <a:rPr lang="en-US" altLang="ko-KR" sz="1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)</a:t>
                      </a:r>
                      <a:endParaRPr lang="en-US" sz="18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30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시작 조건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로그인이</a:t>
                      </a:r>
                      <a:r>
                        <a:rPr lang="ko-KR" altLang="en-US" sz="1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 되어 있는 상태여야 한다</a:t>
                      </a:r>
                      <a:r>
                        <a:rPr lang="en-US" altLang="ko-KR" sz="1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.</a:t>
                      </a:r>
                      <a:endParaRPr lang="en-US" altLang="ko-KR" sz="18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513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정상 흐름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</a:t>
                      </a: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 정보 페이지에 들어가서 공개범위 설정을 누른다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(</a:t>
                      </a:r>
                      <a:r>
                        <a:rPr lang="ko-KR" alt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액터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사용자본인확인을 위해 비밀번호를 입력한다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.(</a:t>
                      </a:r>
                      <a:r>
                        <a:rPr lang="ko-KR" alt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액터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 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공개범위를 설정한다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513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선택흐름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 본인확인도중 비밀번호가 옳지않을 경우 “다시 </a:t>
                      </a:r>
                      <a:r>
                        <a:rPr lang="ko-KR" alt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입력하시오”를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출력한다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516010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752863" y="792222"/>
            <a:ext cx="531587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책으로된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레주메북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</p:spTree>
    <p:extLst>
      <p:ext uri="{BB962C8B-B14F-4D97-AF65-F5344CB8AC3E}">
        <p14:creationId xmlns:p14="http://schemas.microsoft.com/office/powerpoint/2010/main" val="479046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04</a:t>
            </a: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요구분석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39309" y="3707886"/>
            <a:ext cx="1785991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01 </a:t>
            </a:r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도출</a:t>
            </a:r>
            <a:endParaRPr lang="en-US" altLang="ko-KR" sz="1100" b="1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02 </a:t>
            </a:r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</a:t>
            </a:r>
            <a:endParaRPr lang="en-US" altLang="ko-KR" sz="1100" b="1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03 </a:t>
            </a:r>
            <a:r>
              <a:rPr lang="ko-KR" altLang="en-US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사용사례 작성</a:t>
            </a:r>
            <a:endParaRPr lang="en-US" altLang="ko-KR" sz="1100" b="1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04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분석서 </a:t>
            </a: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&amp;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검증 및 확인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9291319" y="6537278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752167" y="1089843"/>
            <a:ext cx="41152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사용사례 작성 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– 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시나리오 작성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graphicFrame>
        <p:nvGraphicFramePr>
          <p:cNvPr id="12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80272202"/>
              </p:ext>
            </p:extLst>
          </p:nvPr>
        </p:nvGraphicFramePr>
        <p:xfrm>
          <a:off x="2574745" y="2107300"/>
          <a:ext cx="9257167" cy="427424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66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903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02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시나리오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ko-KR" alt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회사별 시리얼 키 제공 기능</a:t>
                      </a:r>
                      <a:endParaRPr lang="ko-KR" altLang="en-US" sz="1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0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참여 </a:t>
                      </a:r>
                      <a:r>
                        <a:rPr lang="ko-KR" altLang="en-US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액터</a:t>
                      </a:r>
                      <a:endParaRPr lang="ko-KR" altLang="en-US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사이트 사용자</a:t>
                      </a:r>
                      <a:r>
                        <a:rPr lang="en-US" altLang="ko-KR" sz="1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(</a:t>
                      </a:r>
                      <a:r>
                        <a:rPr lang="ko-KR" altLang="en-US" sz="1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학교 관계자</a:t>
                      </a:r>
                      <a:r>
                        <a:rPr lang="en-US" altLang="ko-KR" sz="1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)</a:t>
                      </a:r>
                      <a:endParaRPr lang="en-US" sz="18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30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시작 조건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로그인이</a:t>
                      </a:r>
                      <a:r>
                        <a:rPr lang="ko-KR" altLang="en-US" sz="1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 되어 있는 상태여야 한다</a:t>
                      </a:r>
                      <a:r>
                        <a:rPr lang="en-US" altLang="ko-KR" sz="1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.</a:t>
                      </a:r>
                      <a:endParaRPr lang="en-US" altLang="ko-KR" sz="18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513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정상 흐름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</a:t>
                      </a: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관계자로 </a:t>
                      </a:r>
                      <a:r>
                        <a:rPr lang="ko-KR" alt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로그인을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한다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(</a:t>
                      </a:r>
                      <a:r>
                        <a:rPr lang="ko-KR" alt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액터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</a:t>
                      </a: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시리얼 키 생성을 클릭한다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.(</a:t>
                      </a:r>
                      <a:r>
                        <a:rPr lang="ko-KR" alt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액터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</a:t>
                      </a: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시리얼 키를 생성한다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.(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513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선택흐름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로그인 실패 시 “다시 </a:t>
                      </a:r>
                      <a:r>
                        <a:rPr lang="ko-KR" alt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입력하시오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516010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752863" y="792222"/>
            <a:ext cx="487825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</a:t>
            </a:r>
            <a:r>
              <a:rPr lang="ko-KR" altLang="en-US" sz="1800" dirty="0" smtClean="0">
                <a:solidFill>
                  <a:schemeClr val="bg1">
                    <a:lumMod val="75000"/>
                  </a:schemeClr>
                </a:solidFill>
              </a:rPr>
              <a:t>책으로 된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 smtClean="0">
                <a:solidFill>
                  <a:schemeClr val="bg1">
                    <a:lumMod val="75000"/>
                  </a:schemeClr>
                </a:solidFill>
              </a:rPr>
              <a:t>레주메</a:t>
            </a:r>
            <a:r>
              <a:rPr lang="ko-KR" altLang="en-US" sz="1800" dirty="0" smtClean="0">
                <a:solidFill>
                  <a:schemeClr val="bg1">
                    <a:lumMod val="75000"/>
                  </a:schemeClr>
                </a:solidFill>
              </a:rPr>
              <a:t> 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</p:spTree>
    <p:extLst>
      <p:ext uri="{BB962C8B-B14F-4D97-AF65-F5344CB8AC3E}">
        <p14:creationId xmlns:p14="http://schemas.microsoft.com/office/powerpoint/2010/main" val="1906278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04</a:t>
            </a: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요구분석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39309" y="3707886"/>
            <a:ext cx="1785991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01 </a:t>
            </a:r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도출</a:t>
            </a:r>
            <a:endParaRPr lang="en-US" altLang="ko-KR" sz="1100" b="1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02 </a:t>
            </a:r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</a:t>
            </a:r>
            <a:endParaRPr lang="en-US" altLang="ko-KR" sz="1100" b="1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03 </a:t>
            </a:r>
            <a:r>
              <a:rPr lang="ko-KR" altLang="en-US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사용사례 작성</a:t>
            </a:r>
            <a:endParaRPr lang="en-US" altLang="ko-KR" sz="1100" b="1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04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분석서 </a:t>
            </a: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&amp;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검증 및 확인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9291319" y="6537278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620500" y="2767259"/>
            <a:ext cx="8918437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1.</a:t>
            </a:r>
            <a:r>
              <a: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학생 정보 갱신</a:t>
            </a:r>
          </a:p>
          <a:p>
            <a:pPr fontAlgn="base"/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학생 정보 입력 또는 변경</a:t>
            </a:r>
          </a:p>
          <a:p>
            <a:pPr fontAlgn="base"/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학생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ID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입력 또는 새로운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ID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생성</a:t>
            </a:r>
          </a:p>
          <a:p>
            <a:pPr fontAlgn="base"/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입력 또는 갱신된 정보를 데이터베이스에 저장</a:t>
            </a:r>
          </a:p>
          <a:p>
            <a:pPr fontAlgn="base"/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학생 로그인 완료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pPr fontAlgn="base"/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pPr fontAlgn="base"/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2</a:t>
            </a:r>
            <a:r>
              <a:rPr lang="en-US" altLang="ko-KR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.</a:t>
            </a:r>
            <a:r>
              <a:rPr lang="ko-KR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회사 정보 갱신</a:t>
            </a:r>
          </a:p>
          <a:p>
            <a:pPr fontAlgn="base"/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회사에 따른 시리얼 키 생성</a:t>
            </a:r>
            <a:endParaRPr lang="en-US" altLang="ko-KR" dirty="0" smtClean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pPr fontAlgn="base"/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시리얼 키를 통한 로그인 완료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494473" y="1157530"/>
            <a:ext cx="487825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</a:t>
            </a:r>
            <a:r>
              <a:rPr lang="ko-KR" altLang="en-US" sz="1800" dirty="0" smtClean="0">
                <a:solidFill>
                  <a:schemeClr val="bg1">
                    <a:lumMod val="75000"/>
                  </a:schemeClr>
                </a:solidFill>
              </a:rPr>
              <a:t>책으로 된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 smtClean="0">
                <a:solidFill>
                  <a:schemeClr val="bg1">
                    <a:lumMod val="75000"/>
                  </a:schemeClr>
                </a:solidFill>
              </a:rPr>
              <a:t>레주메</a:t>
            </a:r>
            <a:r>
              <a:rPr lang="ko-KR" altLang="en-US" sz="1800" dirty="0" smtClean="0">
                <a:solidFill>
                  <a:schemeClr val="bg1">
                    <a:lumMod val="75000"/>
                  </a:schemeClr>
                </a:solidFill>
              </a:rPr>
              <a:t> 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2494473" y="1534434"/>
            <a:ext cx="75023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사용사례 작성 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– </a:t>
            </a:r>
            <a:r>
              <a:rPr lang="ko-KR" altLang="en-US" sz="2400" spc="-15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레주메</a:t>
            </a:r>
            <a:r>
              <a:rPr lang="ko-KR" altLang="en-US" sz="24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사이트 </a:t>
            </a:r>
            <a:r>
              <a:rPr lang="en-US" altLang="ko-KR" sz="24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“2uZuBook” </a:t>
            </a:r>
            <a:r>
              <a:rPr lang="ko-KR" altLang="en-US" sz="24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의</a:t>
            </a:r>
            <a:r>
              <a:rPr lang="en-US" altLang="ko-KR" sz="24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</a:t>
            </a:r>
            <a:r>
              <a:rPr lang="ko-KR" altLang="en-US" sz="2400" spc="-15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사용사례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1038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04</a:t>
            </a: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요구분석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39309" y="3707886"/>
            <a:ext cx="1785991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01 </a:t>
            </a:r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도출</a:t>
            </a:r>
            <a:endParaRPr lang="en-US" altLang="ko-KR" sz="1100" b="1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02 </a:t>
            </a:r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</a:t>
            </a:r>
            <a:endParaRPr lang="en-US" altLang="ko-KR" sz="1100" b="1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03 </a:t>
            </a:r>
            <a:r>
              <a:rPr lang="ko-KR" altLang="en-US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사용사례 작성</a:t>
            </a:r>
            <a:endParaRPr lang="en-US" altLang="ko-KR" sz="1100" b="1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04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분석서 </a:t>
            </a: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&amp;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검증 및 확인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9291319" y="6537278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494473" y="1375430"/>
            <a:ext cx="75023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사용사례 작성 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– </a:t>
            </a:r>
            <a:r>
              <a:rPr lang="ko-KR" altLang="en-US" sz="2400" spc="-15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레주메</a:t>
            </a:r>
            <a:r>
              <a:rPr lang="ko-KR" altLang="en-US" sz="24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사이트 </a:t>
            </a:r>
            <a:r>
              <a:rPr lang="en-US" altLang="ko-KR" sz="24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“2uzuBook” </a:t>
            </a:r>
            <a:r>
              <a:rPr lang="ko-KR" altLang="en-US" sz="24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의</a:t>
            </a:r>
            <a:r>
              <a:rPr lang="en-US" altLang="ko-KR" sz="24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</a:t>
            </a:r>
            <a:r>
              <a:rPr lang="ko-KR" altLang="en-US" sz="2400" spc="-15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사용사례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72759" y="2613522"/>
            <a:ext cx="891843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3</a:t>
            </a:r>
            <a:r>
              <a:rPr lang="en-US" altLang="ko-KR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.</a:t>
            </a:r>
            <a:r>
              <a:rPr lang="ko-KR" altLang="en-US" sz="2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레주메</a:t>
            </a:r>
            <a:r>
              <a:rPr lang="ko-KR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작성 및 수정</a:t>
            </a:r>
            <a:endParaRPr lang="en-US" altLang="ko-KR" sz="2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pPr fontAlgn="base"/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학생 로그인 후 각자 양식에 따라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자신의 </a:t>
            </a:r>
            <a:r>
              <a:rPr lang="ko-KR" alt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레주메를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수정할 수 있음</a:t>
            </a:r>
            <a:endParaRPr lang="en-US" altLang="ko-KR" dirty="0" smtClean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pPr fontAlgn="base"/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공개범위를 설정 할 수 있음</a:t>
            </a:r>
            <a:endParaRPr lang="en-US" altLang="ko-KR" dirty="0" smtClean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pPr fontAlgn="base"/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pPr fontAlgn="base"/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4</a:t>
            </a:r>
            <a:r>
              <a:rPr lang="en-US" altLang="ko-KR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.</a:t>
            </a:r>
            <a:r>
              <a:rPr lang="ko-KR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출력 </a:t>
            </a:r>
            <a:r>
              <a: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하기</a:t>
            </a:r>
          </a:p>
          <a:p>
            <a:pPr fontAlgn="base"/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출력하고 싶은 학생의 </a:t>
            </a:r>
            <a:r>
              <a:rPr lang="ko-KR" alt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레주메를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출력할 수 있음</a:t>
            </a:r>
            <a:endParaRPr lang="en-US" altLang="ko-KR" dirty="0" smtClean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pPr fontAlgn="base"/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pPr fontAlgn="base"/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5. </a:t>
            </a:r>
            <a:r>
              <a:rPr lang="ko-KR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고급 검색 하기 </a:t>
            </a:r>
            <a:r>
              <a:rPr lang="en-US" altLang="ko-KR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(</a:t>
            </a:r>
            <a:r>
              <a:rPr lang="ko-KR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학생 추천</a:t>
            </a:r>
            <a:r>
              <a:rPr lang="en-US" altLang="ko-KR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)</a:t>
            </a:r>
          </a:p>
          <a:p>
            <a:pPr fontAlgn="base"/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고급 검색을 하면 보다 쉽게 원하는 인재를 빠르게 찾을 수 있음</a:t>
            </a:r>
            <a:endParaRPr lang="en-US" altLang="ko-KR" dirty="0" smtClean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pPr fontAlgn="base"/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72759" y="964198"/>
            <a:ext cx="531587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책으로된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레주메북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</p:spTree>
    <p:extLst>
      <p:ext uri="{BB962C8B-B14F-4D97-AF65-F5344CB8AC3E}">
        <p14:creationId xmlns:p14="http://schemas.microsoft.com/office/powerpoint/2010/main" val="1515773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04</a:t>
            </a: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요구분석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39309" y="3707886"/>
            <a:ext cx="1785991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01 </a:t>
            </a:r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도출</a:t>
            </a:r>
            <a:endParaRPr lang="en-US" altLang="ko-KR" sz="1100" b="1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02 </a:t>
            </a:r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</a:t>
            </a:r>
            <a:endParaRPr lang="en-US" altLang="ko-KR" sz="1100" b="1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03 </a:t>
            </a:r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사용사례 작성</a:t>
            </a:r>
            <a:endParaRPr lang="en-US" altLang="ko-KR" sz="1100" b="1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04 </a:t>
            </a:r>
            <a:r>
              <a:rPr lang="ko-KR" altLang="en-US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분석서 </a:t>
            </a:r>
            <a:r>
              <a:rPr lang="en-US" altLang="ko-KR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&amp; </a:t>
            </a:r>
            <a:r>
              <a:rPr lang="ko-KR" altLang="en-US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검증 및 확인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9291319" y="6537278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752167" y="1089843"/>
            <a:ext cx="13388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참고자료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13" name="내용 개체 틀 2"/>
          <p:cNvSpPr txBox="1">
            <a:spLocks/>
          </p:cNvSpPr>
          <p:nvPr/>
        </p:nvSpPr>
        <p:spPr>
          <a:xfrm>
            <a:off x="2296236" y="1976196"/>
            <a:ext cx="9631907" cy="420624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ko-KR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pPr>
              <a:buFont typeface="Arial" panose="020B0604020202020204" pitchFamily="34" charset="0"/>
              <a:buNone/>
            </a:pP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93689" y="2775588"/>
            <a:ext cx="758518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새로 쓴 소프트웨어 공학 책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122~228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타당성 검토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&lt;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표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&gt;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출처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한국교육개발원 교육통계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DB</a:t>
            </a:r>
          </a:p>
        </p:txBody>
      </p:sp>
      <p:pic>
        <p:nvPicPr>
          <p:cNvPr id="12" name="내용 개체 틀 4" descr="캡처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5855" y="1976196"/>
            <a:ext cx="2866030" cy="390460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4" name="TextBox 13"/>
          <p:cNvSpPr txBox="1"/>
          <p:nvPr/>
        </p:nvSpPr>
        <p:spPr>
          <a:xfrm>
            <a:off x="2752167" y="720511"/>
            <a:ext cx="487825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</a:t>
            </a:r>
            <a:r>
              <a:rPr lang="ko-KR" altLang="en-US" sz="1800" dirty="0" smtClean="0">
                <a:solidFill>
                  <a:schemeClr val="bg1">
                    <a:lumMod val="75000"/>
                  </a:schemeClr>
                </a:solidFill>
              </a:rPr>
              <a:t>책으로 된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 smtClean="0">
                <a:solidFill>
                  <a:schemeClr val="bg1">
                    <a:lumMod val="75000"/>
                  </a:schemeClr>
                </a:solidFill>
              </a:rPr>
              <a:t>레주메</a:t>
            </a:r>
            <a:r>
              <a:rPr lang="ko-KR" altLang="en-US" sz="1800" dirty="0" smtClean="0">
                <a:solidFill>
                  <a:schemeClr val="bg1">
                    <a:lumMod val="75000"/>
                  </a:schemeClr>
                </a:solidFill>
              </a:rPr>
              <a:t> 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</p:spTree>
    <p:extLst>
      <p:ext uri="{BB962C8B-B14F-4D97-AF65-F5344CB8AC3E}">
        <p14:creationId xmlns:p14="http://schemas.microsoft.com/office/powerpoint/2010/main" val="1542227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49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01.</a:t>
            </a: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프로젝트</a:t>
            </a:r>
            <a:endParaRPr lang="en-US" altLang="ko-KR" sz="24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선정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752863" y="792222"/>
            <a:ext cx="531587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책으로된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레주메북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752167" y="1089843"/>
            <a:ext cx="39805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레주메북을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사이트로 바꾸다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53419" y="4046078"/>
            <a:ext cx="2522678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01 </a:t>
            </a:r>
            <a:r>
              <a:rPr lang="ko-KR" altLang="en-US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프로젝트 선정</a:t>
            </a:r>
            <a:endParaRPr lang="en-US" altLang="ko-KR" sz="1100" b="1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02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선정 동기</a:t>
            </a:r>
            <a:endParaRPr lang="en-US" altLang="ko-KR" sz="1100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03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역할 분담</a:t>
            </a:r>
            <a:endParaRPr lang="en-US" altLang="ko-KR" sz="1100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9291319" y="6537278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6321" y="1730244"/>
            <a:ext cx="4444998" cy="4807034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017804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01.</a:t>
            </a: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선정 동기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53419" y="4046078"/>
            <a:ext cx="2522678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01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프로젝트 선정</a:t>
            </a:r>
            <a:endParaRPr lang="en-US" altLang="ko-KR" sz="1100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02 </a:t>
            </a:r>
            <a:r>
              <a:rPr lang="ko-KR" altLang="en-US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선정 동기</a:t>
            </a:r>
            <a:endParaRPr lang="en-US" altLang="ko-KR" sz="1100" b="1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03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역할 분담</a:t>
            </a:r>
            <a:endParaRPr lang="en-US" altLang="ko-KR" sz="1100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9291319" y="6537278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59730" y="4859343"/>
            <a:ext cx="1983661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✓불편함</a:t>
            </a: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✓종이 낭비</a:t>
            </a: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8041" y="1642561"/>
            <a:ext cx="4444998" cy="4807034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sp>
        <p:nvSpPr>
          <p:cNvPr id="14" name="TextBox 13"/>
          <p:cNvSpPr txBox="1"/>
          <p:nvPr/>
        </p:nvSpPr>
        <p:spPr>
          <a:xfrm>
            <a:off x="2752863" y="792222"/>
            <a:ext cx="531587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책으로된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레주메북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2752167" y="1089843"/>
            <a:ext cx="46185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레주메북을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“</a:t>
            </a:r>
            <a:r>
              <a:rPr lang="en-US" altLang="ko-KR" sz="24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2uZuBook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”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로 바꾸다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5689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03.</a:t>
            </a: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역할 분담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53419" y="4046078"/>
            <a:ext cx="2522678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01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프로젝트 선정</a:t>
            </a:r>
            <a:endParaRPr lang="en-US" altLang="ko-KR" sz="1100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02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선정 동기</a:t>
            </a:r>
            <a:endParaRPr lang="en-US" altLang="ko-KR" sz="1100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03 </a:t>
            </a:r>
            <a:r>
              <a:rPr lang="ko-KR" altLang="en-US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역할 분담</a:t>
            </a:r>
            <a:endParaRPr lang="en-US" altLang="ko-KR" sz="1100" b="1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9291318" y="6537278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형 설명선 9"/>
          <p:cNvSpPr/>
          <p:nvPr/>
        </p:nvSpPr>
        <p:spPr>
          <a:xfrm>
            <a:off x="10025144" y="3665651"/>
            <a:ext cx="1895299" cy="1227332"/>
          </a:xfrm>
          <a:prstGeom prst="wedgeEllipseCallout">
            <a:avLst>
              <a:gd name="adj1" fmla="val -3551"/>
              <a:gd name="adj2" fmla="val 6806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>
                <a:ea typeface="배달의민족 도현" pitchFamily="50" charset="-127"/>
              </a:rPr>
              <a:t>유스케이스</a:t>
            </a:r>
            <a:r>
              <a:rPr lang="ko-KR" altLang="en-US" sz="1600" dirty="0" smtClean="0">
                <a:ea typeface="배달의민족 도현" pitchFamily="50" charset="-127"/>
              </a:rPr>
              <a:t> 작성</a:t>
            </a:r>
            <a:r>
              <a:rPr lang="en-US" altLang="ko-KR" sz="1600" dirty="0" smtClean="0">
                <a:ea typeface="배달의민족 도현" pitchFamily="50" charset="-127"/>
              </a:rPr>
              <a:t>,  WBS </a:t>
            </a:r>
            <a:r>
              <a:rPr lang="ko-KR" altLang="en-US" sz="1600" dirty="0" smtClean="0">
                <a:ea typeface="배달의민족 도현" pitchFamily="50" charset="-127"/>
              </a:rPr>
              <a:t>작성</a:t>
            </a:r>
            <a:r>
              <a:rPr lang="en-US" altLang="ko-KR" sz="1600" dirty="0" smtClean="0">
                <a:ea typeface="배달의민족 도현" pitchFamily="50" charset="-127"/>
              </a:rPr>
              <a:t>, </a:t>
            </a:r>
            <a:r>
              <a:rPr lang="en-US" altLang="ko-KR" sz="1600" dirty="0" err="1" smtClean="0">
                <a:ea typeface="배달의민족 도현" pitchFamily="50" charset="-127"/>
              </a:rPr>
              <a:t>ppt</a:t>
            </a:r>
            <a:r>
              <a:rPr lang="ko-KR" altLang="en-US" sz="1600" dirty="0" smtClean="0">
                <a:ea typeface="배달의민족 도현" pitchFamily="50" charset="-127"/>
              </a:rPr>
              <a:t>제작</a:t>
            </a:r>
            <a:r>
              <a:rPr lang="en-US" altLang="ko-KR" sz="1600" dirty="0" smtClean="0">
                <a:ea typeface="배달의민족 도현" pitchFamily="50" charset="-127"/>
              </a:rPr>
              <a:t> </a:t>
            </a:r>
            <a:endParaRPr lang="ko-KR" altLang="en-US" sz="1600" dirty="0">
              <a:ea typeface="배달의민족 도현" pitchFamily="50" charset="-127"/>
            </a:endParaRPr>
          </a:p>
        </p:txBody>
      </p:sp>
      <p:sp>
        <p:nvSpPr>
          <p:cNvPr id="17" name="타원형 설명선 16"/>
          <p:cNvSpPr/>
          <p:nvPr/>
        </p:nvSpPr>
        <p:spPr>
          <a:xfrm>
            <a:off x="2479468" y="3610543"/>
            <a:ext cx="2200717" cy="1530878"/>
          </a:xfrm>
          <a:custGeom>
            <a:avLst/>
            <a:gdLst>
              <a:gd name="connsiteX0" fmla="*/ 641703 w 2200099"/>
              <a:gd name="connsiteY0" fmla="*/ 1380749 h 1227332"/>
              <a:gd name="connsiteX1" fmla="*/ 559451 w 2200099"/>
              <a:gd name="connsiteY1" fmla="*/ 1148118 h 1227332"/>
              <a:gd name="connsiteX2" fmla="*/ 449928 w 2200099"/>
              <a:gd name="connsiteY2" fmla="*/ 118636 h 1227332"/>
              <a:gd name="connsiteX3" fmla="*/ 1428044 w 2200099"/>
              <a:gd name="connsiteY3" fmla="*/ 27913 h 1227332"/>
              <a:gd name="connsiteX4" fmla="*/ 2003140 w 2200099"/>
              <a:gd name="connsiteY4" fmla="*/ 964067 h 1227332"/>
              <a:gd name="connsiteX5" fmla="*/ 957708 w 2200099"/>
              <a:gd name="connsiteY5" fmla="*/ 1222174 h 1227332"/>
              <a:gd name="connsiteX6" fmla="*/ 641703 w 2200099"/>
              <a:gd name="connsiteY6" fmla="*/ 1380749 h 1227332"/>
              <a:gd name="connsiteX0" fmla="*/ 1010225 w 2200717"/>
              <a:gd name="connsiteY0" fmla="*/ 1530878 h 1530878"/>
              <a:gd name="connsiteX1" fmla="*/ 559483 w 2200717"/>
              <a:gd name="connsiteY1" fmla="*/ 1148122 h 1530878"/>
              <a:gd name="connsiteX2" fmla="*/ 449960 w 2200717"/>
              <a:gd name="connsiteY2" fmla="*/ 118640 h 1530878"/>
              <a:gd name="connsiteX3" fmla="*/ 1428076 w 2200717"/>
              <a:gd name="connsiteY3" fmla="*/ 27917 h 1530878"/>
              <a:gd name="connsiteX4" fmla="*/ 2003172 w 2200717"/>
              <a:gd name="connsiteY4" fmla="*/ 964071 h 1530878"/>
              <a:gd name="connsiteX5" fmla="*/ 957740 w 2200717"/>
              <a:gd name="connsiteY5" fmla="*/ 1222178 h 1530878"/>
              <a:gd name="connsiteX6" fmla="*/ 1010225 w 2200717"/>
              <a:gd name="connsiteY6" fmla="*/ 1530878 h 1530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00717" h="1530878">
                <a:moveTo>
                  <a:pt x="1010225" y="1530878"/>
                </a:moveTo>
                <a:cubicBezTo>
                  <a:pt x="982808" y="1453334"/>
                  <a:pt x="586900" y="1225666"/>
                  <a:pt x="559483" y="1148122"/>
                </a:cubicBezTo>
                <a:cubicBezTo>
                  <a:pt x="-136530" y="929032"/>
                  <a:pt x="-194714" y="382117"/>
                  <a:pt x="449960" y="118640"/>
                </a:cubicBezTo>
                <a:cubicBezTo>
                  <a:pt x="731696" y="3495"/>
                  <a:pt x="1094707" y="-30175"/>
                  <a:pt x="1428076" y="27917"/>
                </a:cubicBezTo>
                <a:cubicBezTo>
                  <a:pt x="2137366" y="151516"/>
                  <a:pt x="2427472" y="623757"/>
                  <a:pt x="2003172" y="964071"/>
                </a:cubicBezTo>
                <a:cubicBezTo>
                  <a:pt x="1768491" y="1152299"/>
                  <a:pt x="1365288" y="1251846"/>
                  <a:pt x="957740" y="1222178"/>
                </a:cubicBezTo>
                <a:lnTo>
                  <a:pt x="1010225" y="1530878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요구사항 작성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보고서 검토</a:t>
            </a:r>
            <a:endParaRPr lang="ko-KR" altLang="en-US" dirty="0"/>
          </a:p>
        </p:txBody>
      </p:sp>
      <p:sp>
        <p:nvSpPr>
          <p:cNvPr id="18" name="타원형 설명선 17"/>
          <p:cNvSpPr/>
          <p:nvPr/>
        </p:nvSpPr>
        <p:spPr>
          <a:xfrm>
            <a:off x="4905527" y="3247106"/>
            <a:ext cx="2200717" cy="1558174"/>
          </a:xfrm>
          <a:custGeom>
            <a:avLst/>
            <a:gdLst>
              <a:gd name="connsiteX0" fmla="*/ 641703 w 2200099"/>
              <a:gd name="connsiteY0" fmla="*/ 1380749 h 1227332"/>
              <a:gd name="connsiteX1" fmla="*/ 559451 w 2200099"/>
              <a:gd name="connsiteY1" fmla="*/ 1148118 h 1227332"/>
              <a:gd name="connsiteX2" fmla="*/ 449928 w 2200099"/>
              <a:gd name="connsiteY2" fmla="*/ 118636 h 1227332"/>
              <a:gd name="connsiteX3" fmla="*/ 1428044 w 2200099"/>
              <a:gd name="connsiteY3" fmla="*/ 27913 h 1227332"/>
              <a:gd name="connsiteX4" fmla="*/ 2003140 w 2200099"/>
              <a:gd name="connsiteY4" fmla="*/ 964067 h 1227332"/>
              <a:gd name="connsiteX5" fmla="*/ 957708 w 2200099"/>
              <a:gd name="connsiteY5" fmla="*/ 1222174 h 1227332"/>
              <a:gd name="connsiteX6" fmla="*/ 641703 w 2200099"/>
              <a:gd name="connsiteY6" fmla="*/ 1380749 h 1227332"/>
              <a:gd name="connsiteX0" fmla="*/ 860099 w 2200717"/>
              <a:gd name="connsiteY0" fmla="*/ 1558174 h 1558174"/>
              <a:gd name="connsiteX1" fmla="*/ 559483 w 2200717"/>
              <a:gd name="connsiteY1" fmla="*/ 1148122 h 1558174"/>
              <a:gd name="connsiteX2" fmla="*/ 449960 w 2200717"/>
              <a:gd name="connsiteY2" fmla="*/ 118640 h 1558174"/>
              <a:gd name="connsiteX3" fmla="*/ 1428076 w 2200717"/>
              <a:gd name="connsiteY3" fmla="*/ 27917 h 1558174"/>
              <a:gd name="connsiteX4" fmla="*/ 2003172 w 2200717"/>
              <a:gd name="connsiteY4" fmla="*/ 964071 h 1558174"/>
              <a:gd name="connsiteX5" fmla="*/ 957740 w 2200717"/>
              <a:gd name="connsiteY5" fmla="*/ 1222178 h 1558174"/>
              <a:gd name="connsiteX6" fmla="*/ 860099 w 2200717"/>
              <a:gd name="connsiteY6" fmla="*/ 1558174 h 1558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00717" h="1558174">
                <a:moveTo>
                  <a:pt x="860099" y="1558174"/>
                </a:moveTo>
                <a:cubicBezTo>
                  <a:pt x="832682" y="1480630"/>
                  <a:pt x="586900" y="1225666"/>
                  <a:pt x="559483" y="1148122"/>
                </a:cubicBezTo>
                <a:cubicBezTo>
                  <a:pt x="-136530" y="929032"/>
                  <a:pt x="-194714" y="382117"/>
                  <a:pt x="449960" y="118640"/>
                </a:cubicBezTo>
                <a:cubicBezTo>
                  <a:pt x="731696" y="3495"/>
                  <a:pt x="1094707" y="-30175"/>
                  <a:pt x="1428076" y="27917"/>
                </a:cubicBezTo>
                <a:cubicBezTo>
                  <a:pt x="2137366" y="151516"/>
                  <a:pt x="2427472" y="623757"/>
                  <a:pt x="2003172" y="964071"/>
                </a:cubicBezTo>
                <a:cubicBezTo>
                  <a:pt x="1768491" y="1152299"/>
                  <a:pt x="1365288" y="1251846"/>
                  <a:pt x="957740" y="1222178"/>
                </a:cubicBezTo>
                <a:lnTo>
                  <a:pt x="860099" y="1558174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ea typeface="배달의민족 도현" pitchFamily="50" charset="-127"/>
              </a:rPr>
              <a:t>프로젝트 타당성</a:t>
            </a:r>
            <a:endParaRPr lang="en-US" altLang="ko-KR" dirty="0">
              <a:ea typeface="배달의민족 도현" pitchFamily="50" charset="-127"/>
            </a:endParaRPr>
          </a:p>
          <a:p>
            <a:pPr algn="ctr"/>
            <a:r>
              <a:rPr lang="ko-KR" altLang="en-US" dirty="0">
                <a:ea typeface="배달의민족 도현" pitchFamily="50" charset="-127"/>
              </a:rPr>
              <a:t> </a:t>
            </a:r>
            <a:r>
              <a:rPr lang="ko-KR" altLang="en-US" dirty="0" smtClean="0">
                <a:ea typeface="배달의민족 도현" pitchFamily="50" charset="-127"/>
              </a:rPr>
              <a:t>작성</a:t>
            </a:r>
            <a:r>
              <a:rPr lang="en-US" altLang="ko-KR" dirty="0" smtClean="0">
                <a:ea typeface="배달의민족 도현" pitchFamily="50" charset="-127"/>
              </a:rPr>
              <a:t>, </a:t>
            </a:r>
            <a:r>
              <a:rPr lang="ko-KR" altLang="en-US" dirty="0" smtClean="0">
                <a:ea typeface="배달의민족 도현" pitchFamily="50" charset="-127"/>
              </a:rPr>
              <a:t>도메인 분석</a:t>
            </a:r>
            <a:r>
              <a:rPr lang="en-US" altLang="ko-KR" dirty="0" smtClean="0">
                <a:ea typeface="배달의민족 도현" pitchFamily="50" charset="-127"/>
              </a:rPr>
              <a:t>, </a:t>
            </a:r>
            <a:r>
              <a:rPr lang="en-US" altLang="ko-KR" dirty="0" err="1" smtClean="0">
                <a:ea typeface="배달의민족 도현" pitchFamily="50" charset="-127"/>
              </a:rPr>
              <a:t>ppt</a:t>
            </a:r>
            <a:r>
              <a:rPr lang="en-US" altLang="ko-KR" dirty="0" smtClean="0">
                <a:ea typeface="배달의민족 도현" pitchFamily="50" charset="-127"/>
              </a:rPr>
              <a:t> </a:t>
            </a:r>
            <a:r>
              <a:rPr lang="ko-KR" altLang="en-US" dirty="0" smtClean="0">
                <a:ea typeface="배달의민족 도현" pitchFamily="50" charset="-127"/>
              </a:rPr>
              <a:t>제작</a:t>
            </a:r>
            <a:endParaRPr lang="en-US" altLang="ko-KR" dirty="0">
              <a:ea typeface="배달의민족 도현" pitchFamily="50" charset="-127"/>
            </a:endParaRPr>
          </a:p>
        </p:txBody>
      </p:sp>
      <p:sp>
        <p:nvSpPr>
          <p:cNvPr id="19" name="타원형 설명선 18"/>
          <p:cNvSpPr/>
          <p:nvPr/>
        </p:nvSpPr>
        <p:spPr>
          <a:xfrm>
            <a:off x="7538062" y="3468345"/>
            <a:ext cx="1829922" cy="1115697"/>
          </a:xfrm>
          <a:prstGeom prst="wedgeEllipseCallout">
            <a:avLst>
              <a:gd name="adj1" fmla="val -9646"/>
              <a:gd name="adj2" fmla="val 6617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>
                <a:ea typeface="배달의민족 도현" pitchFamily="50" charset="-127"/>
              </a:rPr>
              <a:t>유스케이스</a:t>
            </a:r>
            <a:r>
              <a:rPr lang="ko-KR" altLang="en-US" sz="1600" dirty="0" smtClean="0">
                <a:ea typeface="배달의민족 도현" pitchFamily="50" charset="-127"/>
              </a:rPr>
              <a:t> 작성</a:t>
            </a:r>
            <a:r>
              <a:rPr lang="en-US" altLang="ko-KR" sz="1600" dirty="0" smtClean="0">
                <a:ea typeface="배달의민족 도현" pitchFamily="50" charset="-127"/>
              </a:rPr>
              <a:t>, </a:t>
            </a:r>
            <a:r>
              <a:rPr lang="ko-KR" altLang="en-US" sz="1600" dirty="0" smtClean="0">
                <a:ea typeface="배달의민족 도현" pitchFamily="50" charset="-127"/>
              </a:rPr>
              <a:t>위험분석</a:t>
            </a:r>
            <a:r>
              <a:rPr lang="en-US" altLang="ko-KR" sz="1600" dirty="0" smtClean="0">
                <a:ea typeface="배달의민족 도현" pitchFamily="50" charset="-127"/>
              </a:rPr>
              <a:t>, </a:t>
            </a:r>
            <a:r>
              <a:rPr lang="ko-KR" altLang="en-US" sz="1600" dirty="0" err="1" smtClean="0">
                <a:ea typeface="배달의민족 도현" pitchFamily="50" charset="-127"/>
              </a:rPr>
              <a:t>구현계획</a:t>
            </a:r>
            <a:r>
              <a:rPr lang="ko-KR" altLang="en-US" sz="1600" dirty="0" smtClean="0">
                <a:ea typeface="배달의민족 도현" pitchFamily="50" charset="-127"/>
              </a:rPr>
              <a:t> </a:t>
            </a:r>
            <a:endParaRPr lang="ko-KR" altLang="en-US" sz="1600" dirty="0">
              <a:ea typeface="배달의민족 도현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56" b="99306" l="78" r="100000">
                        <a14:foregroundMark x1="20469" y1="89861" x2="55781" y2="84444"/>
                        <a14:foregroundMark x1="87344" y1="94861" x2="78672" y2="72083"/>
                        <a14:foregroundMark x1="5078" y1="95694" x2="17969" y2="90556"/>
                        <a14:foregroundMark x1="18125" y1="85278" x2="19922" y2="76806"/>
                        <a14:foregroundMark x1="60469" y1="82778" x2="63203" y2="95833"/>
                        <a14:foregroundMark x1="71719" y1="95694" x2="79766" y2="94861"/>
                        <a14:foregroundMark x1="86875" y1="80000" x2="85859" y2="75694"/>
                        <a14:foregroundMark x1="75781" y1="67083" x2="76250" y2="68056"/>
                        <a14:foregroundMark x1="89453" y1="82083" x2="87969" y2="77222"/>
                        <a14:foregroundMark x1="92734" y1="89167" x2="89297" y2="82778"/>
                        <a14:foregroundMark x1="89375" y1="86250" x2="89453" y2="87500"/>
                        <a14:foregroundMark x1="90000" y1="86111" x2="90078" y2="88472"/>
                        <a14:foregroundMark x1="74375" y1="63194" x2="73906" y2="67778"/>
                        <a14:foregroundMark x1="83828" y1="71528" x2="84688" y2="73750"/>
                        <a14:foregroundMark x1="48984" y1="54028" x2="48984" y2="54028"/>
                        <a14:foregroundMark x1="52188" y1="55694" x2="45703" y2="62917"/>
                        <a14:foregroundMark x1="38203" y1="69444" x2="36250" y2="74028"/>
                        <a14:foregroundMark x1="4219" y1="95278" x2="2422" y2="96806"/>
                        <a14:foregroundMark x1="5156" y1="92917" x2="7422" y2="91667"/>
                        <a14:backgroundMark x1="12031" y1="34306" x2="81094" y2="22778"/>
                        <a14:backgroundMark x1="67422" y1="94306" x2="68594" y2="44306"/>
                        <a14:backgroundMark x1="97266" y1="76528" x2="88594" y2="8889"/>
                        <a14:backgroundMark x1="27891" y1="60833" x2="29141" y2="73611"/>
                        <a14:backgroundMark x1="58125" y1="61806" x2="58438" y2="64861"/>
                        <a14:backgroundMark x1="3047" y1="26111" x2="36172" y2="15972"/>
                        <a14:backgroundMark x1="3438" y1="90278" x2="1875" y2="91944"/>
                        <a14:backgroundMark x1="29297" y1="78472" x2="29766" y2="79861"/>
                        <a14:backgroundMark x1="6875" y1="90000" x2="2500" y2="90000"/>
                        <a14:backgroundMark x1="547" y1="96667" x2="234" y2="977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9189" y="2629674"/>
            <a:ext cx="10112811" cy="4227193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752863" y="792222"/>
            <a:ext cx="531587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책으로된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레주메북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2752167" y="1089843"/>
            <a:ext cx="47820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레주메북을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“2uzuBook”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로 바꾸다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9094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7" grpId="0" animBg="1"/>
      <p:bldP spid="18" grpId="0" animBg="1"/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897991" y="3809581"/>
            <a:ext cx="1565101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 smtClean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01 </a:t>
            </a:r>
            <a:r>
              <a:rPr lang="ko-KR" altLang="en-US" sz="14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기존사례</a:t>
            </a:r>
            <a:endParaRPr lang="en-US" altLang="ko-KR" sz="140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 smtClean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02 </a:t>
            </a:r>
            <a:r>
              <a:rPr lang="ko-KR" altLang="en-US" sz="14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발전 가능성</a:t>
            </a:r>
            <a:endParaRPr lang="en-US" altLang="ko-KR" sz="140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5744639" y="1146276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5767481" y="2847807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37804" y="1386682"/>
            <a:ext cx="2250601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8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02</a:t>
            </a:r>
          </a:p>
          <a:p>
            <a:r>
              <a:rPr lang="ko-KR" altLang="en-US" sz="28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타당성 검토</a:t>
            </a:r>
          </a:p>
        </p:txBody>
      </p:sp>
    </p:spTree>
    <p:extLst>
      <p:ext uri="{BB962C8B-B14F-4D97-AF65-F5344CB8AC3E}">
        <p14:creationId xmlns:p14="http://schemas.microsoft.com/office/powerpoint/2010/main" val="1414431664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9" name="직선 연결선 8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53418" y="796300"/>
            <a:ext cx="1925757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02</a:t>
            </a: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타당성검토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64584" y="4128857"/>
            <a:ext cx="1565101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 smtClean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01 </a:t>
            </a:r>
            <a:r>
              <a:rPr lang="ko-KR" altLang="en-US" sz="1100" b="1" dirty="0" err="1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가존사례</a:t>
            </a:r>
            <a:endParaRPr lang="en-US" altLang="ko-KR" sz="1100" b="1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 smtClean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02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발전 가능성</a:t>
            </a:r>
            <a:endParaRPr lang="en-US" altLang="ko-KR" sz="1100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9291319" y="6537278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/>
          <p:cNvCxnSpPr/>
          <p:nvPr/>
        </p:nvCxnSpPr>
        <p:spPr>
          <a:xfrm>
            <a:off x="4894922" y="2715543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752863" y="792222"/>
            <a:ext cx="2751074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기존사례보다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GOOD ^.^</a:t>
            </a:r>
            <a:endParaRPr lang="ko-KR" altLang="en-US" sz="1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752167" y="1089843"/>
            <a:ext cx="31149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유사 웹 어플리케이션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329111" y="5317658"/>
            <a:ext cx="18024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[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비즈레쥬매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]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570114" y="5317658"/>
            <a:ext cx="32100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[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예스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 폼 취업문서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]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8" name="대각선 방향의 모서리가 둥근 사각형 17"/>
          <p:cNvSpPr/>
          <p:nvPr/>
        </p:nvSpPr>
        <p:spPr>
          <a:xfrm>
            <a:off x="3108232" y="1991092"/>
            <a:ext cx="3573379" cy="2766972"/>
          </a:xfrm>
          <a:prstGeom prst="round2DiagRect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대각선 방향의 모서리가 둥근 사각형 18"/>
          <p:cNvSpPr/>
          <p:nvPr/>
        </p:nvSpPr>
        <p:spPr>
          <a:xfrm>
            <a:off x="7443623" y="1991092"/>
            <a:ext cx="3573379" cy="2766972"/>
          </a:xfrm>
          <a:prstGeom prst="round2DiagRect">
            <a:avLst/>
          </a:prstGeom>
          <a:blipFill>
            <a:blip r:embed="rId4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8292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9" name="직선 연결선 8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53418" y="796300"/>
            <a:ext cx="1925757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02</a:t>
            </a: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타당성검토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752863" y="792222"/>
            <a:ext cx="2751074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기존사례보다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GOOD ^.^</a:t>
            </a:r>
            <a:endParaRPr lang="ko-KR" altLang="en-US" sz="1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752863" y="2010860"/>
            <a:ext cx="5155579" cy="42524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32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사이트를 통한  </a:t>
            </a:r>
            <a:r>
              <a:rPr lang="ko-KR" altLang="en-US" sz="3200" spc="-15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레쥬메</a:t>
            </a:r>
            <a:r>
              <a:rPr lang="ko-KR" altLang="en-US" sz="32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 </a:t>
            </a:r>
            <a:r>
              <a:rPr lang="ko-KR" altLang="en-US" sz="3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작성</a:t>
            </a:r>
            <a:endParaRPr lang="en-US" altLang="ko-KR" sz="32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a옛날사진관2" panose="02020600000000000000" pitchFamily="18" charset="-127"/>
              <a:ea typeface="배달의민족 도현" panose="020B0600000101010101"/>
            </a:endParaRPr>
          </a:p>
          <a:p>
            <a:pPr>
              <a:spcBef>
                <a:spcPts val="1000"/>
              </a:spcBef>
            </a:pPr>
            <a:r>
              <a:rPr lang="en-US" altLang="ko-KR" sz="2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-&gt; </a:t>
            </a:r>
            <a:r>
              <a:rPr lang="ko-KR" altLang="en-US" sz="2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더 많은 사람들과 회사에게 홍보 가능</a:t>
            </a:r>
            <a:endParaRPr lang="en-US" altLang="ko-KR" sz="2000" spc="-15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a옛날사진관2" panose="02020600000000000000" pitchFamily="18" charset="-127"/>
              <a:ea typeface="배달의민족 도현" panose="020B0600000101010101"/>
            </a:endParaRPr>
          </a:p>
          <a:p>
            <a:pPr>
              <a:spcBef>
                <a:spcPts val="1000"/>
              </a:spcBef>
            </a:pPr>
            <a:r>
              <a:rPr lang="en-US" altLang="ko-KR" sz="2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-&gt; </a:t>
            </a:r>
            <a:r>
              <a:rPr lang="ko-KR" altLang="en-US" sz="2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많은 특성화고에서 활용 가능</a:t>
            </a:r>
            <a:endParaRPr lang="en-US" altLang="ko-KR" sz="2000" spc="-15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a옛날사진관2" panose="02020600000000000000" pitchFamily="18" charset="-127"/>
              <a:ea typeface="배달의민족 도현" panose="020B0600000101010101"/>
            </a:endParaRPr>
          </a:p>
          <a:p>
            <a:pPr>
              <a:spcBef>
                <a:spcPts val="1000"/>
              </a:spcBef>
            </a:pP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a옛날사진관2" panose="02020600000000000000" pitchFamily="18" charset="-127"/>
              <a:ea typeface="배달의민족 도현" panose="020B0600000101010101"/>
            </a:endParaRPr>
          </a:p>
          <a:p>
            <a:pPr>
              <a:spcBef>
                <a:spcPts val="1000"/>
              </a:spcBef>
            </a:pPr>
            <a:r>
              <a:rPr lang="ko-KR" altLang="en-US" sz="32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쉽고 빠른 작성 과 열람</a:t>
            </a:r>
            <a:r>
              <a:rPr lang="en-US" altLang="ko-KR" sz="32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, </a:t>
            </a:r>
            <a:r>
              <a:rPr lang="ko-KR" altLang="en-US" sz="32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검색</a:t>
            </a:r>
            <a:endParaRPr lang="en-US" altLang="ko-KR" sz="3200" spc="-15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a옛날사진관2" panose="02020600000000000000" pitchFamily="18" charset="-127"/>
              <a:ea typeface="배달의민족 도현" panose="020B0600000101010101"/>
            </a:endParaRPr>
          </a:p>
          <a:p>
            <a:pPr>
              <a:spcBef>
                <a:spcPts val="1000"/>
              </a:spcBef>
            </a:pPr>
            <a:r>
              <a:rPr lang="en-US" altLang="ko-KR" sz="2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-&gt; </a:t>
            </a:r>
            <a:r>
              <a:rPr lang="ko-KR" altLang="en-US" sz="2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시간</a:t>
            </a:r>
            <a:r>
              <a:rPr lang="en-US" altLang="ko-KR" sz="2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, </a:t>
            </a:r>
            <a:r>
              <a:rPr lang="ko-KR" altLang="en-US" sz="2000" spc="-15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종이절약</a:t>
            </a:r>
            <a:r>
              <a:rPr lang="ko-KR" altLang="en-US" sz="2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 </a:t>
            </a:r>
            <a:r>
              <a:rPr lang="ko-KR" altLang="en-US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및 </a:t>
            </a:r>
            <a:r>
              <a:rPr lang="ko-KR" altLang="en-US" sz="2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홍보가 </a:t>
            </a:r>
            <a:r>
              <a:rPr lang="ko-KR" altLang="en-US" sz="2000" spc="-15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쉬워짐</a:t>
            </a:r>
            <a:r>
              <a:rPr lang="ko-KR" altLang="en-US" sz="2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 </a:t>
            </a:r>
            <a:endParaRPr lang="en-US" altLang="ko-KR" sz="2000" spc="-15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a옛날사진관2" panose="02020600000000000000" pitchFamily="18" charset="-127"/>
              <a:ea typeface="배달의민족 도현" panose="020B0600000101010101"/>
            </a:endParaRPr>
          </a:p>
          <a:p>
            <a:pPr>
              <a:spcBef>
                <a:spcPts val="1000"/>
              </a:spcBef>
            </a:pPr>
            <a:r>
              <a:rPr lang="en-US" altLang="ko-KR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-&gt; </a:t>
            </a:r>
            <a:r>
              <a:rPr lang="ko-KR" altLang="en-US" sz="2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회사입장에서는 인재를 빨리 찾을 수 있음</a:t>
            </a:r>
            <a:r>
              <a:rPr lang="ko-KR" altLang="en-US" sz="32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 </a:t>
            </a:r>
            <a:endParaRPr lang="en-US" altLang="ko-KR" sz="32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a옛날사진관2" panose="02020600000000000000" pitchFamily="18" charset="-127"/>
              <a:ea typeface="배달의민족 도현" panose="020B0600000101010101"/>
            </a:endParaRPr>
          </a:p>
          <a:p>
            <a:pPr>
              <a:spcBef>
                <a:spcPts val="1000"/>
              </a:spcBef>
            </a:pPr>
            <a:endParaRPr lang="en-US" altLang="ko-KR" sz="32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a옛날사진관2" panose="02020600000000000000" pitchFamily="18" charset="-127"/>
              <a:ea typeface="배달의민족 도현" panose="020B0600000101010101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291319" y="6537278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64584" y="4128857"/>
            <a:ext cx="1565101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 smtClean="0">
                <a:solidFill>
                  <a:schemeClr val="bg2">
                    <a:lumMod val="50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01 </a:t>
            </a:r>
            <a:r>
              <a:rPr lang="ko-KR" altLang="en-US" sz="1100" b="1" dirty="0" err="1">
                <a:solidFill>
                  <a:schemeClr val="bg2">
                    <a:lumMod val="50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가존사례</a:t>
            </a:r>
            <a:endParaRPr lang="en-US" altLang="ko-KR" sz="1100" b="1" dirty="0">
              <a:solidFill>
                <a:schemeClr val="bg2">
                  <a:lumMod val="50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 smtClean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02 </a:t>
            </a:r>
            <a:r>
              <a:rPr lang="ko-KR" altLang="en-US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발전 가능성</a:t>
            </a:r>
            <a:endParaRPr lang="en-US" altLang="ko-KR" sz="1100" b="1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752167" y="1089843"/>
            <a:ext cx="47820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레주메북을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“2uzuBook”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로 바꾸다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1041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914</TotalTime>
  <Words>3377</Words>
  <Application>Microsoft Office PowerPoint</Application>
  <PresentationFormat>와이드스크린</PresentationFormat>
  <Paragraphs>608</Paragraphs>
  <Slides>36</Slides>
  <Notes>26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5" baseType="lpstr">
      <vt:lpstr>a옛날사진관2</vt:lpstr>
      <vt:lpstr>HY헤드라인M</vt:lpstr>
      <vt:lpstr>Noto Sans CJK KR Medium</vt:lpstr>
      <vt:lpstr>맑은 고딕</vt:lpstr>
      <vt:lpstr>배달의민족 도현</vt:lpstr>
      <vt:lpstr>-윤고딕330</vt:lpstr>
      <vt:lpstr>Arial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ㅋ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ㅡㄴ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이하나</dc:creator>
  <cp:lastModifiedBy>김소연</cp:lastModifiedBy>
  <cp:revision>83</cp:revision>
  <dcterms:created xsi:type="dcterms:W3CDTF">2016-01-11T10:13:19Z</dcterms:created>
  <dcterms:modified xsi:type="dcterms:W3CDTF">2017-04-10T13:13:09Z</dcterms:modified>
</cp:coreProperties>
</file>