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10" r:id="rId3"/>
    <p:sldId id="258" r:id="rId4"/>
    <p:sldId id="257" r:id="rId5"/>
    <p:sldId id="268" r:id="rId6"/>
    <p:sldId id="270" r:id="rId7"/>
    <p:sldId id="311" r:id="rId8"/>
    <p:sldId id="271" r:id="rId9"/>
    <p:sldId id="272" r:id="rId10"/>
    <p:sldId id="312" r:id="rId11"/>
    <p:sldId id="261" r:id="rId12"/>
    <p:sldId id="263" r:id="rId13"/>
    <p:sldId id="264" r:id="rId14"/>
    <p:sldId id="314" r:id="rId15"/>
    <p:sldId id="315" r:id="rId16"/>
    <p:sldId id="316" r:id="rId17"/>
    <p:sldId id="313" r:id="rId18"/>
    <p:sldId id="29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498" autoAdjust="0"/>
  </p:normalViewPr>
  <p:slideViewPr>
    <p:cSldViewPr snapToGrid="0" showGuides="1">
      <p:cViewPr varScale="1">
        <p:scale>
          <a:sx n="96" d="100"/>
          <a:sy n="96" d="100"/>
        </p:scale>
        <p:origin x="111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355DA-3640-4518-B87F-45455F76D2CC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45E8E-B871-465E-A211-1FB7C7D4B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4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 이번에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프로젝트를 맡은 박규리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김소연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윤정현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배용호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98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661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페이지로 보여주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062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 목차인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요구분석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단계입니다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!!!!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 분석 단계에서는 요구사항 도출을 하고 그것은 분석하고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설명하도록 하겠습니다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950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baseline="0" dirty="0" smtClean="0"/>
              <a:t>설계 와 </a:t>
            </a:r>
            <a:r>
              <a:rPr lang="en-US" altLang="ko-KR" baseline="0" dirty="0" smtClean="0"/>
              <a:t>UI </a:t>
            </a:r>
            <a:r>
              <a:rPr lang="ko-KR" altLang="en-US" baseline="0" dirty="0" smtClean="0"/>
              <a:t>설계는 이제 거의 마무리 단계로 진행중이며</a:t>
            </a:r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14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baseline="0" dirty="0" smtClean="0"/>
              <a:t>설계 와 </a:t>
            </a:r>
            <a:r>
              <a:rPr lang="en-US" altLang="ko-KR" baseline="0" dirty="0" smtClean="0"/>
              <a:t>UI </a:t>
            </a:r>
            <a:r>
              <a:rPr lang="ko-KR" altLang="en-US" baseline="0" dirty="0" smtClean="0"/>
              <a:t>설계는 이제 거의 마무리 단계로 진행중이며</a:t>
            </a:r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08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 목차인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요구분석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단계입니다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!!!!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 분석 단계에서는 요구사항 도출을 하고 그것은 분석하고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설명하도록 하겠습니다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18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이사진 다들 무엇인지 아시죠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?1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학년때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두차례의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작성했죠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이러한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 및 열람을 사이트에서 하면 어떨까라는 생각을 하고 우리학교에 맞는 모델을 구성하기 시작했습니다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771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일단 목차를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설명해드리자면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첫 번째로는 개요를 소개하면서 저희 팀의 프로젝트 선정과 선정동기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역할 분담을 소개해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드릴거고요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두 번째로는 타당성 검토를 소개하면서 저희가 진행한 시장조사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기존사례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발전가능성을 설명해 드리고 세 번째로는 계획서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작성단계인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프로젝트의 범위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,WBS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일정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인원조직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위험요소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비용산정등을 소개해 드릴 겁니다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마지막으로는 요구분석으로 요구사항 도출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요구사항 분석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사용사례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소개해드리고 팀원 각자의 이번프로젝트를 통한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느낀점을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이야기 하면서 마칠 계획입니다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677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 개요에서 무슨 프로젝트가 선정되었는지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어떻게 해서 그 프로젝트가 선정되었는지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역할분담을 설명해드리겠습니다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253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모두다 알다시피 저희 프로젝트는 웹인데요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저희</a:t>
            </a:r>
            <a:r>
              <a:rPr lang="ko-KR" altLang="en-US" baseline="0" dirty="0" smtClean="0"/>
              <a:t> 조원 모두는 </a:t>
            </a:r>
            <a:r>
              <a:rPr lang="en-US" altLang="ko-KR" baseline="0" dirty="0" smtClean="0"/>
              <a:t>web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처음이였습니다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ㅜㅜ</a:t>
            </a:r>
            <a:r>
              <a:rPr lang="ko-KR" altLang="en-US" baseline="0" dirty="0" smtClean="0"/>
              <a:t> 아무것도 </a:t>
            </a:r>
            <a:r>
              <a:rPr lang="ko-KR" altLang="en-US" baseline="0" dirty="0" err="1" smtClean="0"/>
              <a:t>몰라요ㅜ</a:t>
            </a:r>
            <a:r>
              <a:rPr lang="ko-KR" altLang="en-US" baseline="0" dirty="0" smtClean="0"/>
              <a:t> 그래서 저희 무작정 </a:t>
            </a:r>
            <a:r>
              <a:rPr lang="en-US" altLang="ko-KR" baseline="0" dirty="0" smtClean="0"/>
              <a:t>web</a:t>
            </a:r>
            <a:r>
              <a:rPr lang="ko-KR" altLang="en-US" baseline="0" dirty="0" smtClean="0"/>
              <a:t>을 하기 위해 무엇을 공부해야 하는지 알아보았습니다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018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일단 </a:t>
            </a:r>
            <a:r>
              <a:rPr lang="en-US" altLang="ko-KR" baseline="0" dirty="0" smtClean="0"/>
              <a:t>web</a:t>
            </a:r>
            <a:r>
              <a:rPr lang="ko-KR" altLang="en-US" baseline="0" dirty="0" smtClean="0"/>
              <a:t>의 가장 기본중의 기본인 </a:t>
            </a:r>
            <a:r>
              <a:rPr lang="en-US" altLang="ko-KR" baseline="0" dirty="0" smtClean="0"/>
              <a:t>html</a:t>
            </a:r>
            <a:r>
              <a:rPr lang="ko-KR" altLang="en-US" baseline="0" dirty="0" smtClean="0"/>
              <a:t>공부와 또 </a:t>
            </a:r>
            <a:r>
              <a:rPr lang="ko-KR" altLang="en-US" baseline="0" dirty="0" err="1" smtClean="0"/>
              <a:t>이쁘게</a:t>
            </a:r>
            <a:r>
              <a:rPr lang="ko-KR" altLang="en-US" baseline="0" dirty="0" smtClean="0"/>
              <a:t> 만들려면 </a:t>
            </a:r>
            <a:r>
              <a:rPr lang="en-US" altLang="ko-KR" baseline="0" dirty="0" err="1" smtClean="0"/>
              <a:t>css</a:t>
            </a:r>
            <a:r>
              <a:rPr lang="ko-KR" altLang="en-US" baseline="0" dirty="0" smtClean="0"/>
              <a:t>가 필요하겠죠</a:t>
            </a:r>
            <a:r>
              <a:rPr lang="en-US" altLang="ko-KR" baseline="0" dirty="0" smtClean="0"/>
              <a:t>?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 프론트 뿐만 아니라 </a:t>
            </a:r>
            <a:r>
              <a:rPr lang="ko-KR" altLang="en-US" baseline="0" dirty="0" err="1" smtClean="0"/>
              <a:t>백엔드에서는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jsp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서브릿과</a:t>
            </a:r>
            <a:r>
              <a:rPr lang="en-US" altLang="ko-KR" baseline="0" dirty="0" smtClean="0"/>
              <a:t> spring </a:t>
            </a:r>
            <a:r>
              <a:rPr lang="ko-KR" altLang="en-US" baseline="0" dirty="0" smtClean="0"/>
              <a:t>그리고 </a:t>
            </a:r>
            <a:r>
              <a:rPr lang="en-US" altLang="ko-KR" baseline="0" dirty="0" err="1" smtClean="0"/>
              <a:t>db</a:t>
            </a:r>
            <a:r>
              <a:rPr lang="ko-KR" altLang="en-US" baseline="0" dirty="0" smtClean="0"/>
              <a:t>연동이 필요해서 </a:t>
            </a:r>
            <a:r>
              <a:rPr lang="ko-KR" altLang="en-US" baseline="0" dirty="0" err="1" smtClean="0"/>
              <a:t>공부할게</a:t>
            </a:r>
            <a:r>
              <a:rPr lang="ko-KR" altLang="en-US" baseline="0" dirty="0" smtClean="0"/>
              <a:t> 정말 많았습니다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저랑 소연이는 프론트 </a:t>
            </a:r>
            <a:r>
              <a:rPr lang="ko-KR" altLang="en-US" dirty="0" err="1" smtClean="0"/>
              <a:t>엔드를</a:t>
            </a:r>
            <a:r>
              <a:rPr lang="ko-KR" altLang="en-US" dirty="0" smtClean="0"/>
              <a:t> 맡아서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공부를 했고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정현이와</a:t>
            </a:r>
            <a:r>
              <a:rPr lang="ko-KR" altLang="en-US" dirty="0" smtClean="0"/>
              <a:t> 용호는 </a:t>
            </a:r>
            <a:r>
              <a:rPr lang="ko-KR" altLang="en-US" dirty="0" err="1" smtClean="0"/>
              <a:t>백엔드를</a:t>
            </a:r>
            <a:r>
              <a:rPr lang="ko-KR" altLang="en-US" dirty="0" smtClean="0"/>
              <a:t> 맡아서 표에 나와있는 이</a:t>
            </a:r>
            <a:r>
              <a:rPr lang="ko-KR" altLang="en-US" baseline="0" dirty="0" smtClean="0"/>
              <a:t> 것들을 공부했습니다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792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 목차인 타당성 검토에서는 시장조사와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기존사례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그리고 저희 프로젝트의 발전 가능성에 대해 설명해드리겠습니다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765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19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A82-9205-4C4E-AE76-DC9B8C3BC3DB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E578-9DC1-4DD3-92E6-64BF13507811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C5E6-1D05-4ACD-AACD-3A60AF9E8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92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9A82-9205-4C4E-AE76-DC9B8C3BC3DB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15128505_1706463876336254_1817451994_n.pn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15128505_1706463876336254_1817451994_n.p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12192000" cy="69689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97910" y="2521226"/>
            <a:ext cx="6794090" cy="181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01032" y="2885265"/>
            <a:ext cx="6268063" cy="125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3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레주메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사이트 개발 프로젝트</a:t>
            </a:r>
            <a:endParaRPr lang="en-US" altLang="ko-KR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ko-KR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“2uZuBook”</a:t>
            </a:r>
            <a:endParaRPr lang="ko-KR" altLang="en-US" sz="4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28076" y="4336773"/>
            <a:ext cx="6330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20106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김소연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20108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박규리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20110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배용호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윤정현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08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3418" y="796300"/>
            <a:ext cx="1925757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</a:t>
            </a:r>
          </a:p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UML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4584" y="4128857"/>
            <a:ext cx="1653668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dirty="0" err="1" smtClean="0">
                <a:solidFill>
                  <a:schemeClr val="bg1">
                    <a:lumMod val="8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유스케이스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시퀀스다이어그램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68066" y="1028884"/>
            <a:ext cx="17962583" cy="6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98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7805" y="1386682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8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</a:t>
            </a:r>
            <a:endParaRPr lang="en-US" altLang="ko-KR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en-US" altLang="ko-KR" sz="28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UI</a:t>
            </a:r>
            <a:endParaRPr lang="en-US" altLang="ko-KR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67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32652" y="774618"/>
            <a:ext cx="92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white">
                    <a:lumMod val="75000"/>
                  </a:prstClr>
                </a:solidFill>
                <a:latin typeface="-윤고딕330" pitchFamily="18" charset="-127"/>
                <a:ea typeface="-윤고딕330" pitchFamily="18" charset="-127"/>
              </a:defRPr>
            </a:lvl1pPr>
          </a:lstStyle>
          <a:p>
            <a:r>
              <a:rPr lang="en-US" altLang="ko-KR" sz="1400" dirty="0"/>
              <a:t>Strategy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897991" y="3809581"/>
            <a:ext cx="4774558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지금까지 개발 한 것</a:t>
            </a:r>
            <a:endParaRPr lang="en-US" altLang="ko-KR" sz="1400" dirty="0" smtClean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4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앞으로 개발 해야 할 것</a:t>
            </a:r>
            <a:endParaRPr lang="en-US" altLang="ko-KR" sz="14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37804" y="1386682"/>
            <a:ext cx="3854066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8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개발 상황</a:t>
            </a:r>
            <a:endParaRPr lang="ko-KR" altLang="en-US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87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ㅡㄴ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개발 </a:t>
            </a:r>
            <a:endParaRPr lang="en-US" altLang="ko-KR" sz="2400" dirty="0" smtClean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상황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지금까지 개발 한 것</a:t>
            </a:r>
            <a:endParaRPr lang="en-US" altLang="ko-KR" sz="1100" b="1" dirty="0" smtClean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 smtClean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앞으로 개발해야 하는 것</a:t>
            </a:r>
            <a:endParaRPr lang="en-US" altLang="ko-KR" sz="1100" dirty="0" smtClean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hlinkClick r:id="rId3" action="ppaction://hlinkfile"/>
          </p:cNvPr>
          <p:cNvSpPr/>
          <p:nvPr/>
        </p:nvSpPr>
        <p:spPr>
          <a:xfrm>
            <a:off x="2794781" y="1089843"/>
            <a:ext cx="2823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진척 상황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70" name="그림 69"/>
          <p:cNvPicPr/>
          <p:nvPr/>
        </p:nvPicPr>
        <p:blipFill>
          <a:blip r:embed="rId4"/>
          <a:stretch>
            <a:fillRect/>
          </a:stretch>
        </p:blipFill>
        <p:spPr>
          <a:xfrm>
            <a:off x="2752863" y="1680163"/>
            <a:ext cx="8830233" cy="4688149"/>
          </a:xfrm>
          <a:prstGeom prst="rect">
            <a:avLst/>
          </a:prstGeom>
          <a:effectLst/>
        </p:spPr>
      </p:pic>
      <p:sp>
        <p:nvSpPr>
          <p:cNvPr id="71" name="직사각형 70"/>
          <p:cNvSpPr/>
          <p:nvPr/>
        </p:nvSpPr>
        <p:spPr>
          <a:xfrm>
            <a:off x="6072808" y="1680163"/>
            <a:ext cx="1798983" cy="4688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6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98900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32248" y="438081"/>
            <a:ext cx="714204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274804" y="438081"/>
            <a:ext cx="1338552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password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277672" y="2037663"/>
            <a:ext cx="714204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277672" y="1215648"/>
            <a:ext cx="714204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277672" y="2815230"/>
            <a:ext cx="714204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965215" y="1392468"/>
            <a:ext cx="935429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자격증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965215" y="412347"/>
            <a:ext cx="714204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언어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046452" y="697270"/>
            <a:ext cx="11834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3"/>
            <a:endCxn id="7" idx="1"/>
          </p:cNvCxnSpPr>
          <p:nvPr/>
        </p:nvCxnSpPr>
        <p:spPr>
          <a:xfrm>
            <a:off x="1046452" y="697270"/>
            <a:ext cx="1231220" cy="777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335116" y="2016633"/>
            <a:ext cx="714204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학번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049320" y="2296852"/>
            <a:ext cx="11834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2" idx="3"/>
            <a:endCxn id="8" idx="1"/>
          </p:cNvCxnSpPr>
          <p:nvPr/>
        </p:nvCxnSpPr>
        <p:spPr>
          <a:xfrm>
            <a:off x="1049320" y="2275822"/>
            <a:ext cx="1228352" cy="7985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4022659" y="412347"/>
            <a:ext cx="714204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022659" y="1392468"/>
            <a:ext cx="714204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학번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4781791" y="672901"/>
            <a:ext cx="11834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9" idx="3"/>
            <a:endCxn id="9" idx="1"/>
          </p:cNvCxnSpPr>
          <p:nvPr/>
        </p:nvCxnSpPr>
        <p:spPr>
          <a:xfrm>
            <a:off x="4736863" y="1651657"/>
            <a:ext cx="12283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63786" y="199899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나무M" panose="02020600000000000000" pitchFamily="18" charset="-127"/>
                <a:ea typeface="a나무M" panose="02020600000000000000" pitchFamily="18" charset="-127"/>
              </a:rPr>
              <a:t>1:N</a:t>
            </a:r>
            <a:endParaRPr lang="ko-KR" altLang="en-US" dirty="0"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63786" y="1191279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나무M" panose="02020600000000000000" pitchFamily="18" charset="-127"/>
                <a:ea typeface="a나무M" panose="02020600000000000000" pitchFamily="18" charset="-127"/>
              </a:rPr>
              <a:t>1:N</a:t>
            </a:r>
            <a:endParaRPr lang="ko-KR" altLang="en-US" dirty="0"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7193567" y="479048"/>
          <a:ext cx="478175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3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smtClean="0"/>
                        <a:t>ID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Password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Zxc123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10101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Cxz123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/>
          </p:nvPr>
        </p:nvGraphicFramePr>
        <p:xfrm>
          <a:off x="3674362" y="2129433"/>
          <a:ext cx="830095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34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34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/>
                        <a:t>학번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성별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동아리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동아리소개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윤정현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남자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공통과정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사피엔스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개발</a:t>
                      </a:r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배용호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남자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sw</a:t>
                      </a:r>
                      <a:r>
                        <a:rPr lang="ko-KR" altLang="en-US" dirty="0" smtClean="0"/>
                        <a:t>개발과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ㅎㅎ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개발</a:t>
                      </a:r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/>
          </p:nvPr>
        </p:nvGraphicFramePr>
        <p:xfrm>
          <a:off x="3674362" y="3426780"/>
          <a:ext cx="244204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1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/>
                        <a:t>학번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전공언어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r>
                        <a:rPr lang="ko-KR" altLang="en-US" dirty="0" smtClean="0"/>
                        <a:t>언어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r>
                        <a:rPr lang="ko-KR" altLang="en-US" dirty="0" smtClean="0"/>
                        <a:t>언어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JAVA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6322317" y="3397856"/>
          <a:ext cx="448916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4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/>
                        <a:t>학번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자격증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정보처리기능사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리눅스마스터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컴퓨터활용능력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모서리가 둥근 직사각형 25"/>
          <p:cNvSpPr/>
          <p:nvPr/>
        </p:nvSpPr>
        <p:spPr>
          <a:xfrm>
            <a:off x="2274804" y="3592797"/>
            <a:ext cx="714204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성별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2" idx="3"/>
          </p:cNvCxnSpPr>
          <p:nvPr/>
        </p:nvCxnSpPr>
        <p:spPr>
          <a:xfrm>
            <a:off x="1049320" y="2275822"/>
            <a:ext cx="1226918" cy="16043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2274806" y="4440793"/>
            <a:ext cx="999336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동아리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22" idx="3"/>
          </p:cNvCxnSpPr>
          <p:nvPr/>
        </p:nvCxnSpPr>
        <p:spPr>
          <a:xfrm>
            <a:off x="1049320" y="2275822"/>
            <a:ext cx="1224767" cy="2452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2274806" y="5407578"/>
            <a:ext cx="1399560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동아리소개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22" idx="3"/>
          </p:cNvCxnSpPr>
          <p:nvPr/>
        </p:nvCxnSpPr>
        <p:spPr>
          <a:xfrm>
            <a:off x="1049320" y="2275822"/>
            <a:ext cx="1224766" cy="34136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9202992" y="5666767"/>
            <a:ext cx="2989008" cy="117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04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298900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393785" y="586234"/>
            <a:ext cx="2047585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대회 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393786" y="1363801"/>
            <a:ext cx="2047584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대회 일시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51230" y="565204"/>
            <a:ext cx="714204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학번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1165434" y="845423"/>
            <a:ext cx="11834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4916403" y="565204"/>
            <a:ext cx="2050453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대회결과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34" idx="2"/>
            <a:endCxn id="37" idx="0"/>
          </p:cNvCxnSpPr>
          <p:nvPr/>
        </p:nvCxnSpPr>
        <p:spPr>
          <a:xfrm>
            <a:off x="3417578" y="1104612"/>
            <a:ext cx="0" cy="25918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34" idx="3"/>
          </p:cNvCxnSpPr>
          <p:nvPr/>
        </p:nvCxnSpPr>
        <p:spPr>
          <a:xfrm>
            <a:off x="4441370" y="845423"/>
            <a:ext cx="47503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536835" y="422599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나무M" panose="02020600000000000000" pitchFamily="18" charset="-127"/>
                <a:ea typeface="a나무M" panose="02020600000000000000" pitchFamily="18" charset="-127"/>
              </a:rPr>
              <a:t>1:N</a:t>
            </a:r>
            <a:endParaRPr lang="ko-KR" altLang="en-US" dirty="0"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451230" y="2141368"/>
          <a:ext cx="112327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8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smtClean="0"/>
                        <a:t>학번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대회명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대회일시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대회결과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삼성주니어소프트웨어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2017</a:t>
                      </a:r>
                      <a:r>
                        <a:rPr lang="en-US" altLang="ko-KR" baseline="0" dirty="0" smtClean="0"/>
                        <a:t>-10-3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장려상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스마틴앱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챌린지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2016-5-18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가작상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충남대 동아리 경진대회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2016-12-10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최우수상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9202992" y="5666767"/>
            <a:ext cx="2989008" cy="117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17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222202" y="-37300"/>
            <a:ext cx="2989008" cy="7054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2466" y="419314"/>
            <a:ext cx="1869221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프로젝트</a:t>
            </a:r>
            <a:r>
              <a:rPr lang="en-US" altLang="ko-KR" dirty="0" smtClean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11" idx="3"/>
          </p:cNvCxnSpPr>
          <p:nvPr/>
        </p:nvCxnSpPr>
        <p:spPr>
          <a:xfrm>
            <a:off x="2131687" y="678503"/>
            <a:ext cx="3608713" cy="6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5764591" y="1257514"/>
            <a:ext cx="1838711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프로젝트이름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764591" y="425988"/>
            <a:ext cx="1728409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프로젝트내용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802743" y="2347295"/>
            <a:ext cx="1175657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팀구성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2827867" y="2635631"/>
            <a:ext cx="1008258" cy="59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34696" y="2162629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나무M" panose="02020600000000000000" pitchFamily="18" charset="-127"/>
                <a:ea typeface="a나무M" panose="02020600000000000000" pitchFamily="18" charset="-127"/>
              </a:rPr>
              <a:t>1:N</a:t>
            </a:r>
            <a:endParaRPr lang="ko-KR" altLang="en-US" dirty="0"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68714" y="2363919"/>
            <a:ext cx="2243860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프로젝트</a:t>
            </a:r>
            <a:r>
              <a:rPr lang="en-US" altLang="ko-KR" dirty="0" smtClean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165554" y="651183"/>
            <a:ext cx="3599037" cy="831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216400" y="678503"/>
            <a:ext cx="1524000" cy="6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5740400" y="2162629"/>
            <a:ext cx="1838711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개발기간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802743" y="3132511"/>
            <a:ext cx="1175657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개발언어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2827867" y="3420847"/>
            <a:ext cx="1008258" cy="59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34696" y="2947845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나무M" panose="02020600000000000000" pitchFamily="18" charset="-127"/>
                <a:ea typeface="a나무M" panose="02020600000000000000" pitchFamily="18" charset="-127"/>
              </a:rPr>
              <a:t>1:N</a:t>
            </a:r>
            <a:endParaRPr lang="ko-KR" altLang="en-US" dirty="0"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68714" y="3149135"/>
            <a:ext cx="2243860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프로젝트</a:t>
            </a:r>
            <a:r>
              <a:rPr lang="en-US" altLang="ko-KR" dirty="0" smtClean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802743" y="3886512"/>
            <a:ext cx="1175657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개발도구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2827867" y="4174848"/>
            <a:ext cx="1008258" cy="59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34696" y="3701846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나무M" panose="02020600000000000000" pitchFamily="18" charset="-127"/>
                <a:ea typeface="a나무M" panose="02020600000000000000" pitchFamily="18" charset="-127"/>
              </a:rPr>
              <a:t>1:N</a:t>
            </a:r>
            <a:endParaRPr lang="ko-KR" altLang="en-US" dirty="0"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68714" y="3903136"/>
            <a:ext cx="2243860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프로젝트</a:t>
            </a:r>
            <a:r>
              <a:rPr lang="en-US" altLang="ko-KR" dirty="0" smtClean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740400" y="2947845"/>
            <a:ext cx="1838711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개발목표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740400" y="3733061"/>
            <a:ext cx="1838711" cy="518378"/>
          </a:xfrm>
          <a:prstGeom prst="round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개발기간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202992" y="5666767"/>
            <a:ext cx="2989008" cy="117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74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ㅡㄴ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개발 </a:t>
            </a:r>
            <a:endParaRPr lang="en-US" altLang="ko-KR" sz="2400" dirty="0" smtClean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상황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지금까지 개발 한 것</a:t>
            </a:r>
            <a:endParaRPr lang="en-US" altLang="ko-KR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앞으로 개발해야 하는 것</a:t>
            </a:r>
            <a:endParaRPr lang="en-US" altLang="ko-KR" sz="1100" b="1" dirty="0" smtClean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hlinkClick r:id="rId3" action="ppaction://hlinkfile"/>
          </p:cNvPr>
          <p:cNvSpPr/>
          <p:nvPr/>
        </p:nvSpPr>
        <p:spPr>
          <a:xfrm>
            <a:off x="2794781" y="1089843"/>
            <a:ext cx="3565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앞으로 개발해야 하는 것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10" name="그림 9"/>
          <p:cNvPicPr/>
          <p:nvPr/>
        </p:nvPicPr>
        <p:blipFill>
          <a:blip r:embed="rId4"/>
          <a:stretch>
            <a:fillRect/>
          </a:stretch>
        </p:blipFill>
        <p:spPr>
          <a:xfrm>
            <a:off x="2752167" y="1849129"/>
            <a:ext cx="8830233" cy="4688149"/>
          </a:xfrm>
          <a:prstGeom prst="rect">
            <a:avLst/>
          </a:prstGeom>
          <a:effectLst/>
        </p:spPr>
      </p:pic>
      <p:sp>
        <p:nvSpPr>
          <p:cNvPr id="3" name="직사각형 2"/>
          <p:cNvSpPr/>
          <p:nvPr/>
        </p:nvSpPr>
        <p:spPr>
          <a:xfrm>
            <a:off x="7881730" y="1849129"/>
            <a:ext cx="3700670" cy="4688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73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32652" y="774618"/>
            <a:ext cx="92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white">
                    <a:lumMod val="75000"/>
                  </a:prstClr>
                </a:solidFill>
                <a:latin typeface="-윤고딕330" pitchFamily="18" charset="-127"/>
                <a:ea typeface="-윤고딕330" pitchFamily="18" charset="-127"/>
              </a:defRPr>
            </a:lvl1pPr>
          </a:lstStyle>
          <a:p>
            <a:r>
              <a:rPr lang="en-US" altLang="ko-KR" sz="1400" dirty="0"/>
              <a:t>Strategy</a:t>
            </a:r>
            <a:endParaRPr lang="ko-KR" altLang="en-US" sz="1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31994" y="1746569"/>
            <a:ext cx="3655282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28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들어가기 전</a:t>
            </a:r>
            <a:endParaRPr lang="en-US" altLang="ko-KR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67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39805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사이트로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3419" y="4046078"/>
            <a:ext cx="2522678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1" y="1730244"/>
            <a:ext cx="4444998" cy="480703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1780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97990" y="3809581"/>
            <a:ext cx="242106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공부</a:t>
            </a:r>
            <a:endParaRPr lang="en-US" altLang="ko-KR" sz="1400" dirty="0" smtClean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UML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en-US" altLang="ko-KR" sz="14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4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개발 상황</a:t>
            </a:r>
            <a:endParaRPr lang="en-US" altLang="ko-KR" sz="14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7805" y="1386682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목차 </a:t>
            </a:r>
          </a:p>
        </p:txBody>
      </p:sp>
    </p:spTree>
    <p:extLst>
      <p:ext uri="{BB962C8B-B14F-4D97-AF65-F5344CB8AC3E}">
        <p14:creationId xmlns:p14="http://schemas.microsoft.com/office/powerpoint/2010/main" val="134915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97991" y="3809581"/>
            <a:ext cx="2522678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공부</a:t>
            </a:r>
            <a:r>
              <a:rPr lang="ko-KR" altLang="en-US" sz="14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해야 할 것</a:t>
            </a:r>
            <a:endParaRPr lang="en-US" altLang="ko-KR" sz="1400" dirty="0" smtClean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4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공부한 것</a:t>
            </a:r>
            <a:r>
              <a:rPr lang="ko-KR" altLang="en-US" sz="14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endParaRPr lang="en-US" altLang="ko-KR" sz="14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7804" y="1386682"/>
            <a:ext cx="1995447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8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</a:t>
            </a:r>
          </a:p>
          <a:p>
            <a:r>
              <a:rPr lang="ko-KR" altLang="en-US" sz="28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공부</a:t>
            </a:r>
            <a:endParaRPr lang="en-US" altLang="ko-KR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59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01.</a:t>
            </a:r>
          </a:p>
          <a:p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공부 해야 할 것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3419" y="4046078"/>
            <a:ext cx="2522678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공부 해야할 것</a:t>
            </a:r>
            <a:endParaRPr lang="en-US" altLang="ko-KR" sz="1100" b="1" dirty="0" smtClean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bg2">
                    <a:lumMod val="9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 smtClean="0">
                <a:solidFill>
                  <a:schemeClr val="bg2">
                    <a:lumMod val="9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공부한 것</a:t>
            </a:r>
            <a:endParaRPr lang="en-US" altLang="ko-KR" sz="1100" dirty="0" smtClean="0">
              <a:solidFill>
                <a:schemeClr val="bg2">
                  <a:lumMod val="9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2369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아무것도 몰라요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1028" name="Picture 4" descr="https://jjalbox.com/_data/jjalbox/2015/03/86_55169d29285c2_11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197" y="2572519"/>
            <a:ext cx="5975363" cy="336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형 설명선 2"/>
          <p:cNvSpPr/>
          <p:nvPr/>
        </p:nvSpPr>
        <p:spPr>
          <a:xfrm>
            <a:off x="8197242" y="2142808"/>
            <a:ext cx="3687417" cy="1452130"/>
          </a:xfrm>
          <a:prstGeom prst="wedgeEllipseCallout">
            <a:avLst>
              <a:gd name="adj1" fmla="val -64769"/>
              <a:gd name="adj2" fmla="val 34151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a음악시간" panose="02020600000000000000" pitchFamily="18" charset="-127"/>
                <a:ea typeface="a음악시간" panose="02020600000000000000" pitchFamily="18" charset="-127"/>
              </a:rPr>
              <a:t>Web</a:t>
            </a:r>
            <a:r>
              <a:rPr lang="ko-KR" altLang="en-US" sz="2400" dirty="0" smtClean="0">
                <a:latin typeface="a음악시간" panose="02020600000000000000" pitchFamily="18" charset="-127"/>
                <a:ea typeface="a음악시간" panose="02020600000000000000" pitchFamily="18" charset="-127"/>
              </a:rPr>
              <a:t>은</a:t>
            </a:r>
            <a:r>
              <a:rPr lang="en-US" altLang="ko-KR" sz="2400" dirty="0" smtClean="0">
                <a:latin typeface="a음악시간" panose="02020600000000000000" pitchFamily="18" charset="-127"/>
                <a:ea typeface="a음악시간" panose="02020600000000000000" pitchFamily="18" charset="-127"/>
              </a:rPr>
              <a:t> </a:t>
            </a:r>
            <a:r>
              <a:rPr lang="ko-KR" altLang="en-US" sz="2400" dirty="0" smtClean="0">
                <a:latin typeface="a음악시간" panose="02020600000000000000" pitchFamily="18" charset="-127"/>
                <a:ea typeface="a음악시간" panose="02020600000000000000" pitchFamily="18" charset="-127"/>
              </a:rPr>
              <a:t>처음이에요 흐흐</a:t>
            </a:r>
            <a:endParaRPr lang="en-US" altLang="ko-KR" sz="2400" dirty="0" smtClean="0">
              <a:latin typeface="a음악시간" panose="02020600000000000000" pitchFamily="18" charset="-127"/>
              <a:ea typeface="a음악시간" panose="02020600000000000000" pitchFamily="18" charset="-127"/>
            </a:endParaRPr>
          </a:p>
          <a:p>
            <a:pPr algn="ctr"/>
            <a:r>
              <a:rPr lang="ko-KR" altLang="en-US" sz="2400" dirty="0" smtClean="0">
                <a:latin typeface="a음악시간" panose="02020600000000000000" pitchFamily="18" charset="-127"/>
                <a:ea typeface="a음악시간" panose="02020600000000000000" pitchFamily="18" charset="-127"/>
              </a:rPr>
              <a:t>훌쩍</a:t>
            </a:r>
            <a:endParaRPr lang="ko-KR" altLang="en-US" sz="2400" dirty="0">
              <a:latin typeface="a음악시간" panose="02020600000000000000" pitchFamily="18" charset="-127"/>
              <a:ea typeface="a음악시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68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01.</a:t>
            </a:r>
          </a:p>
          <a:p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공부 해야 할 것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3419" y="4046078"/>
            <a:ext cx="2522678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공부 해야할 것</a:t>
            </a:r>
            <a:endParaRPr lang="en-US" altLang="ko-KR" sz="1100" b="1" dirty="0" smtClean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공부한 것</a:t>
            </a:r>
            <a:endParaRPr lang="en-US" altLang="ko-KR" sz="1100" b="1" dirty="0" smtClean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2369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아무것도 몰라요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561489"/>
              </p:ext>
            </p:extLst>
          </p:nvPr>
        </p:nvGraphicFramePr>
        <p:xfrm>
          <a:off x="3649098" y="2202718"/>
          <a:ext cx="6926136" cy="307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63068">
                  <a:extLst>
                    <a:ext uri="{9D8B030D-6E8A-4147-A177-3AD203B41FA5}">
                      <a16:colId xmlns:a16="http://schemas.microsoft.com/office/drawing/2014/main" val="3866617854"/>
                    </a:ext>
                  </a:extLst>
                </a:gridCol>
                <a:gridCol w="3463068">
                  <a:extLst>
                    <a:ext uri="{9D8B030D-6E8A-4147-A177-3AD203B41FA5}">
                      <a16:colId xmlns:a16="http://schemas.microsoft.com/office/drawing/2014/main" val="532701019"/>
                    </a:ext>
                  </a:extLst>
                </a:gridCol>
              </a:tblGrid>
              <a:tr h="8308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 smtClean="0">
                          <a:latin typeface="a롱다리" panose="02020600000000000000" pitchFamily="18" charset="-127"/>
                          <a:ea typeface="a롱다리" panose="02020600000000000000" pitchFamily="18" charset="-127"/>
                        </a:rPr>
                        <a:t>프론트 </a:t>
                      </a:r>
                      <a:r>
                        <a:rPr lang="ko-KR" altLang="en-US" sz="4000" dirty="0" err="1" smtClean="0">
                          <a:latin typeface="a롱다리" panose="02020600000000000000" pitchFamily="18" charset="-127"/>
                          <a:ea typeface="a롱다리" panose="02020600000000000000" pitchFamily="18" charset="-127"/>
                        </a:rPr>
                        <a:t>엔드</a:t>
                      </a:r>
                      <a:endParaRPr lang="ko-KR" altLang="en-US" sz="4000" dirty="0">
                        <a:latin typeface="a롱다리" panose="02020600000000000000" pitchFamily="18" charset="-127"/>
                        <a:ea typeface="a롱다리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 smtClean="0">
                          <a:latin typeface="a롱다리" panose="02020600000000000000" pitchFamily="18" charset="-127"/>
                          <a:ea typeface="a롱다리" panose="02020600000000000000" pitchFamily="18" charset="-127"/>
                        </a:rPr>
                        <a:t>백 </a:t>
                      </a:r>
                      <a:r>
                        <a:rPr lang="ko-KR" altLang="en-US" sz="4000" dirty="0" err="1" smtClean="0">
                          <a:latin typeface="a롱다리" panose="02020600000000000000" pitchFamily="18" charset="-127"/>
                          <a:ea typeface="a롱다리" panose="02020600000000000000" pitchFamily="18" charset="-127"/>
                        </a:rPr>
                        <a:t>엔드</a:t>
                      </a:r>
                      <a:endParaRPr lang="ko-KR" altLang="en-US" sz="4000" dirty="0">
                        <a:latin typeface="a롱다리" panose="02020600000000000000" pitchFamily="18" charset="-127"/>
                        <a:ea typeface="a롱다리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219359"/>
                  </a:ext>
                </a:extLst>
              </a:tr>
              <a:tr h="748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a롱다리" panose="02020600000000000000" pitchFamily="18" charset="-127"/>
                          <a:ea typeface="a롱다리" panose="02020600000000000000" pitchFamily="18" charset="-127"/>
                        </a:rPr>
                        <a:t>Html</a:t>
                      </a:r>
                      <a:endParaRPr lang="ko-KR" altLang="en-US" sz="2800" dirty="0">
                        <a:latin typeface="a롱다리" panose="02020600000000000000" pitchFamily="18" charset="-127"/>
                        <a:ea typeface="a롱다리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a롱다리" panose="02020600000000000000" pitchFamily="18" charset="-127"/>
                          <a:ea typeface="a롱다리" panose="02020600000000000000" pitchFamily="18" charset="-127"/>
                        </a:rPr>
                        <a:t>JSP </a:t>
                      </a:r>
                      <a:r>
                        <a:rPr lang="ko-KR" altLang="en-US" sz="2800" dirty="0" err="1" smtClean="0">
                          <a:latin typeface="a롱다리" panose="02020600000000000000" pitchFamily="18" charset="-127"/>
                          <a:ea typeface="a롱다리" panose="02020600000000000000" pitchFamily="18" charset="-127"/>
                        </a:rPr>
                        <a:t>서블릿</a:t>
                      </a:r>
                      <a:endParaRPr lang="ko-KR" altLang="en-US" sz="2800" dirty="0">
                        <a:latin typeface="a롱다리" panose="02020600000000000000" pitchFamily="18" charset="-127"/>
                        <a:ea typeface="a롱다리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78366"/>
                  </a:ext>
                </a:extLst>
              </a:tr>
              <a:tr h="748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a롱다리" panose="02020600000000000000" pitchFamily="18" charset="-127"/>
                          <a:ea typeface="a롱다리" panose="02020600000000000000" pitchFamily="18" charset="-127"/>
                        </a:rPr>
                        <a:t>CSS</a:t>
                      </a:r>
                      <a:endParaRPr lang="ko-KR" altLang="en-US" sz="2800" dirty="0">
                        <a:latin typeface="a롱다리" panose="02020600000000000000" pitchFamily="18" charset="-127"/>
                        <a:ea typeface="a롱다리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a롱다리" panose="02020600000000000000" pitchFamily="18" charset="-127"/>
                          <a:ea typeface="a롱다리" panose="02020600000000000000" pitchFamily="18" charset="-127"/>
                        </a:rPr>
                        <a:t>Spring</a:t>
                      </a:r>
                      <a:endParaRPr lang="ko-KR" altLang="en-US" sz="2800" dirty="0">
                        <a:latin typeface="a롱다리" panose="02020600000000000000" pitchFamily="18" charset="-127"/>
                        <a:ea typeface="a롱다리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295138"/>
                  </a:ext>
                </a:extLst>
              </a:tr>
              <a:tr h="748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a롱다리" panose="02020600000000000000" pitchFamily="18" charset="-127"/>
                          <a:ea typeface="a롱다리" panose="02020600000000000000" pitchFamily="18" charset="-127"/>
                        </a:rPr>
                        <a:t>JAVA SCRIPT</a:t>
                      </a:r>
                      <a:endParaRPr lang="ko-KR" altLang="en-US" sz="2800" dirty="0">
                        <a:latin typeface="a롱다리" panose="02020600000000000000" pitchFamily="18" charset="-127"/>
                        <a:ea typeface="a롱다리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 smtClean="0">
                          <a:latin typeface="a롱다리" panose="02020600000000000000" pitchFamily="18" charset="-127"/>
                          <a:ea typeface="a롱다리" panose="02020600000000000000" pitchFamily="18" charset="-127"/>
                        </a:rPr>
                        <a:t>db</a:t>
                      </a:r>
                      <a:endParaRPr lang="ko-KR" altLang="en-US" sz="2800" dirty="0">
                        <a:latin typeface="a롱다리" panose="02020600000000000000" pitchFamily="18" charset="-127"/>
                        <a:ea typeface="a롱다리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611498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102" y="1551508"/>
            <a:ext cx="8789247" cy="49439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102" y="1551508"/>
            <a:ext cx="8789247" cy="50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97991" y="3809581"/>
            <a:ext cx="242106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400" dirty="0" err="1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유스케이스</a:t>
            </a:r>
            <a:endParaRPr lang="en-US" altLang="ko-KR" sz="1400" dirty="0" smtClean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14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7804" y="1386682"/>
            <a:ext cx="2250601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8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</a:t>
            </a:r>
          </a:p>
          <a:p>
            <a:r>
              <a:rPr lang="en-US" altLang="ko-KR" sz="28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UML</a:t>
            </a:r>
            <a:endParaRPr lang="en-US" altLang="ko-KR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43166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3418" y="796300"/>
            <a:ext cx="1925757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</a:t>
            </a:r>
          </a:p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UML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4584" y="4128857"/>
            <a:ext cx="1653668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 err="1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유스케이스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 smtClean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3235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유스케이스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다이어그램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68066" y="1028884"/>
            <a:ext cx="17962583" cy="6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28388472" descr="EMB0000310412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627" y="1849985"/>
            <a:ext cx="7956863" cy="429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29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651</Words>
  <Application>Microsoft Office PowerPoint</Application>
  <PresentationFormat>와이드스크린</PresentationFormat>
  <Paragraphs>1943</Paragraphs>
  <Slides>18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a나무M</vt:lpstr>
      <vt:lpstr>a롱다리</vt:lpstr>
      <vt:lpstr>a음악시간</vt:lpstr>
      <vt:lpstr>HY헤드라인M</vt:lpstr>
      <vt:lpstr>Noto Sans CJK KR Medium</vt:lpstr>
      <vt:lpstr>맑은 고딕</vt:lpstr>
      <vt:lpstr>배달의민족 도현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ㅡㄴ</vt:lpstr>
      <vt:lpstr>PowerPoint 프레젠테이션</vt:lpstr>
      <vt:lpstr>PowerPoint 프레젠테이션</vt:lpstr>
      <vt:lpstr>PowerPoint 프레젠테이션</vt:lpstr>
      <vt:lpstr>ㅡㄴ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대덕SW마이스터고</cp:lastModifiedBy>
  <cp:revision>98</cp:revision>
  <dcterms:created xsi:type="dcterms:W3CDTF">2016-01-11T10:13:19Z</dcterms:created>
  <dcterms:modified xsi:type="dcterms:W3CDTF">2017-05-31T06:04:51Z</dcterms:modified>
</cp:coreProperties>
</file>