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74" r:id="rId4"/>
    <p:sldId id="311" r:id="rId5"/>
    <p:sldId id="269" r:id="rId6"/>
    <p:sldId id="264" r:id="rId7"/>
    <p:sldId id="282" r:id="rId8"/>
    <p:sldId id="283" r:id="rId9"/>
    <p:sldId id="284" r:id="rId10"/>
    <p:sldId id="304" r:id="rId11"/>
    <p:sldId id="286" r:id="rId12"/>
    <p:sldId id="303" r:id="rId13"/>
    <p:sldId id="305" r:id="rId14"/>
    <p:sldId id="307" r:id="rId15"/>
    <p:sldId id="301" r:id="rId16"/>
    <p:sldId id="275" r:id="rId17"/>
    <p:sldId id="315" r:id="rId18"/>
    <p:sldId id="312" r:id="rId19"/>
    <p:sldId id="316" r:id="rId20"/>
    <p:sldId id="313" r:id="rId21"/>
    <p:sldId id="314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437" autoAdjust="0"/>
  </p:normalViewPr>
  <p:slideViewPr>
    <p:cSldViewPr snapToGrid="0" showGuides="1">
      <p:cViewPr varScale="1">
        <p:scale>
          <a:sx n="73" d="100"/>
          <a:sy n="73" d="100"/>
        </p:scale>
        <p:origin x="34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355DA-3640-4518-B87F-45455F76D2CC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45E8E-B871-465E-A211-1FB7C7D4B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안녕하세요 이번에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프로젝트를 맡은 박규리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김소연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배용호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98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 ~ 32 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시나리오 인데요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73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유스케이스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사용자 다이어그램 인데요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액터는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대마고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학생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~~~(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6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58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23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WBS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엑셀로 작성하고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간트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차트를 그려서 일정 및 인원 조직을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05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</a:t>
            </a:r>
            <a:r>
              <a:rPr lang="ko-KR" altLang="en-US" dirty="0" err="1"/>
              <a:t>애초애</a:t>
            </a:r>
            <a:r>
              <a:rPr lang="ko-KR" altLang="en-US" dirty="0"/>
              <a:t> 이 프로젝트를 계획한 목적이 바로 </a:t>
            </a:r>
            <a:r>
              <a:rPr lang="ko-KR" altLang="en-US" dirty="0" err="1"/>
              <a:t>종이로된</a:t>
            </a:r>
            <a:r>
              <a:rPr lang="ko-KR" altLang="en-US" dirty="0"/>
              <a:t> </a:t>
            </a:r>
            <a:r>
              <a:rPr lang="ko-KR" altLang="en-US" dirty="0" err="1"/>
              <a:t>레주메</a:t>
            </a:r>
            <a:r>
              <a:rPr lang="ko-KR" altLang="en-US" dirty="0"/>
              <a:t> 대신에 저희의 웹사이트를 이용하는 것 이었습니다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저희의 본래 목적대로 저희의 웹사이트를 학교에서 </a:t>
            </a:r>
            <a:r>
              <a:rPr lang="ko-KR" altLang="en-US" dirty="0" err="1"/>
              <a:t>레주메북대신</a:t>
            </a:r>
            <a:r>
              <a:rPr lang="ko-KR" altLang="en-US" dirty="0"/>
              <a:t> 사용하는 것이 최종 계획이며</a:t>
            </a:r>
            <a:r>
              <a:rPr lang="en-US" altLang="ko-KR" dirty="0"/>
              <a:t>, </a:t>
            </a:r>
            <a:r>
              <a:rPr lang="ko-KR" altLang="en-US" dirty="0"/>
              <a:t>학교에서 사용하려면 아직 부족한 부분이 많다고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저희의 프로젝트를 더 발전시키고 </a:t>
            </a:r>
            <a:r>
              <a:rPr lang="ko-KR" altLang="en-US" dirty="0" err="1"/>
              <a:t>유지보수하면서</a:t>
            </a:r>
            <a:r>
              <a:rPr lang="ko-KR" altLang="en-US" dirty="0"/>
              <a:t> 꼭 나중에 이 사이트를 여러분이 사용하는 날이 오게 만들겠습니다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윤정현</a:t>
            </a:r>
            <a:r>
              <a:rPr lang="ko-KR" altLang="en-US" dirty="0"/>
              <a:t> </a:t>
            </a:r>
            <a:r>
              <a:rPr lang="en-US" altLang="ko-KR" dirty="0"/>
              <a:t>: 4</a:t>
            </a:r>
            <a:r>
              <a:rPr lang="ko-KR" altLang="en-US" dirty="0" err="1"/>
              <a:t>명이서</a:t>
            </a:r>
            <a:r>
              <a:rPr lang="ko-KR" altLang="en-US" dirty="0"/>
              <a:t> 다 처음 접하는 웹프로젝트를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하다보니</a:t>
            </a:r>
            <a:r>
              <a:rPr lang="ko-KR" altLang="en-US" baseline="0" dirty="0"/>
              <a:t> 서로 미숙한 부분이 많았고 서로 많이 안 맞았지만 교장선생님을 위하여 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박규리</a:t>
            </a:r>
            <a:r>
              <a:rPr lang="en-US" altLang="ko-KR" baseline="0" dirty="0"/>
              <a:t>: </a:t>
            </a:r>
            <a:r>
              <a:rPr lang="ko-KR" altLang="en-US" baseline="0" dirty="0"/>
              <a:t>아직 부족하고 미숙한 </a:t>
            </a:r>
            <a:r>
              <a:rPr lang="en-US" altLang="ko-KR" baseline="0" dirty="0"/>
              <a:t>4</a:t>
            </a:r>
            <a:r>
              <a:rPr lang="ko-KR" altLang="en-US" baseline="0" dirty="0"/>
              <a:t>명이서 처음으로 웹페이지를 개발하다 보니 고비가 많이 있었습니다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저번 발표에서 </a:t>
            </a:r>
            <a:r>
              <a:rPr lang="en-US" altLang="ko-KR" baseline="0" dirty="0"/>
              <a:t>8</a:t>
            </a:r>
            <a:r>
              <a:rPr lang="ko-KR" altLang="en-US" baseline="0" dirty="0"/>
              <a:t>점을 </a:t>
            </a:r>
            <a:r>
              <a:rPr lang="ko-KR" altLang="en-US" baseline="0" dirty="0" err="1"/>
              <a:t>받았을때</a:t>
            </a:r>
            <a:r>
              <a:rPr lang="ko-KR" altLang="en-US" baseline="0" dirty="0"/>
              <a:t> 약간 충격을 받았습니다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하지만 저희는 평정심을 잃지않고 팀원들과 연휴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주말에도 꾸준히 개발하여 여기까지 도달할 수 있었던 것 같습니다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 프로젝트는 제 </a:t>
            </a:r>
            <a:r>
              <a:rPr lang="en-US" altLang="ko-KR" baseline="0" dirty="0"/>
              <a:t>18</a:t>
            </a:r>
            <a:r>
              <a:rPr lang="ko-KR" altLang="en-US" baseline="0" dirty="0"/>
              <a:t>년 인생에서 가장 자랑하고 싶은 프로젝트라고 생각합니다</a:t>
            </a:r>
            <a:r>
              <a:rPr lang="en-US" altLang="ko-KR" baseline="0" dirty="0"/>
              <a:t>! </a:t>
            </a:r>
            <a:r>
              <a:rPr lang="ko-KR" altLang="en-US" baseline="0" dirty="0"/>
              <a:t>이렇게 제 인생의 선물을 주신 선생님께 정말 감사하고 우리 팀원들에게 마지막으로 수고했다는 말을 전해주고 싶습니다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애들아 수고했다</a:t>
            </a:r>
            <a:r>
              <a:rPr lang="en-US" altLang="ko-KR" baseline="0" dirty="0"/>
              <a:t>~~</a:t>
            </a:r>
            <a:r>
              <a:rPr lang="ko-KR" altLang="en-US" baseline="0" dirty="0"/>
              <a:t>흑흑 </a:t>
            </a:r>
            <a:r>
              <a:rPr lang="ko-KR" altLang="en-US" baseline="0" dirty="0" err="1"/>
              <a:t>ㅜㅜㅜ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까지 뭘 내야하죠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이번년도에도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어김없이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작성하라는 진로 선생님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레주매에다가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추가하는것도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귀찮고 생각도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나지도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않는데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진로선생님께서 새로운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레주메틀까지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주셔서 다시 처음부터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얼마나 귀찮고 시간낭비 입니까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/>
              <a:t>자기가 활동한 것을 바로바로 추가하고 보고 회사도 바로바로 인재를 검색하고 출력하고 </a:t>
            </a:r>
            <a:r>
              <a:rPr lang="ko-KR" altLang="en-US" dirty="0" err="1"/>
              <a:t>컨택한다면</a:t>
            </a:r>
            <a:r>
              <a:rPr lang="ko-KR" altLang="en-US" dirty="0"/>
              <a:t> 얼마나 좋을까요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저희는 그래서 </a:t>
            </a:r>
            <a:r>
              <a:rPr lang="ko-KR" altLang="en-US" dirty="0" err="1"/>
              <a:t>이어주북이라는</a:t>
            </a:r>
            <a:r>
              <a:rPr lang="ko-KR" altLang="en-US" dirty="0"/>
              <a:t> 프로젝트를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저희의 프로젝트는 사이트를 통한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작성으로 현재로서는 대덕소프트웨어 마이스터고를 위한 것이지만 대덕 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고등학교뿐만 아니라 더 나아가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전국에 분포되어 있는 특성화 고등학교도 저희의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2uzubook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효과적으로 사용할 수 있다고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 기존의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레주메북과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달리 쉽고 빠른 작성과 열람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검색으로 시간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종이절약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홍보가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쉬워지면서 회사는 자신들에게 맞는 인재를 빠르게 찾을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레주메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북에 대해 불편함을 느끼고 있는 여러 사람들을 생각하면 발전 가능성이 매우 크다고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93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아무래도 </a:t>
            </a:r>
            <a:r>
              <a:rPr lang="en-US" altLang="ko-KR" dirty="0"/>
              <a:t>java </a:t>
            </a:r>
            <a:r>
              <a:rPr lang="ko-KR" altLang="en-US" dirty="0"/>
              <a:t>프로젝트였으니 저희는 </a:t>
            </a:r>
            <a:r>
              <a:rPr lang="en-US" altLang="ko-KR" dirty="0"/>
              <a:t>java</a:t>
            </a:r>
            <a:r>
              <a:rPr lang="ko-KR" altLang="en-US" dirty="0"/>
              <a:t>를 많이 사용하는 쪽으로 처음부터 계획을 잡았습니다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웹은 </a:t>
            </a:r>
            <a:r>
              <a:rPr lang="en-US" altLang="ko-KR" dirty="0"/>
              <a:t>html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기반으로 개발하였으며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서버단</a:t>
            </a:r>
            <a:r>
              <a:rPr lang="ko-KR" altLang="en-US" dirty="0"/>
              <a:t> </a:t>
            </a:r>
            <a:r>
              <a:rPr lang="en-US" altLang="ko-KR" dirty="0" err="1"/>
              <a:t>jsp</a:t>
            </a:r>
            <a:r>
              <a:rPr lang="ko-KR" altLang="en-US" dirty="0"/>
              <a:t> </a:t>
            </a:r>
            <a:r>
              <a:rPr lang="ko-KR" altLang="en-US" dirty="0" err="1"/>
              <a:t>서블릿으로</a:t>
            </a:r>
            <a:r>
              <a:rPr lang="ko-KR" altLang="en-US" dirty="0"/>
              <a:t> 개발하였고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툴은 이클립스와 </a:t>
            </a:r>
            <a:r>
              <a:rPr lang="en-US" altLang="ko-KR" dirty="0" err="1"/>
              <a:t>mysql</a:t>
            </a:r>
            <a:r>
              <a:rPr lang="ko-KR" altLang="en-US" dirty="0"/>
              <a:t>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버전관리는 </a:t>
            </a:r>
            <a:r>
              <a:rPr lang="ko-KR" altLang="en-US" dirty="0" err="1"/>
              <a:t>깃허브를</a:t>
            </a:r>
            <a:r>
              <a:rPr lang="ko-KR" altLang="en-US" dirty="0"/>
              <a:t> 이용하였습니다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0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팀원들은 </a:t>
            </a:r>
            <a:r>
              <a:rPr lang="ko-KR" altLang="en-US" dirty="0" err="1"/>
              <a:t>몇개월</a:t>
            </a:r>
            <a:r>
              <a:rPr lang="ko-KR" altLang="en-US" dirty="0"/>
              <a:t> 간의 시행착오 끝에 결국 약 </a:t>
            </a:r>
            <a:r>
              <a:rPr lang="en-US" altLang="ko-KR" dirty="0"/>
              <a:t>1</a:t>
            </a:r>
            <a:r>
              <a:rPr lang="ko-KR" altLang="en-US" dirty="0" err="1"/>
              <a:t>달전에</a:t>
            </a:r>
            <a:r>
              <a:rPr lang="ko-KR" altLang="en-US" dirty="0"/>
              <a:t> 갈아엎어 팀 역할 분담을 더욱 체계화 시키고 기능 명세화를 더욱 꼼꼼하고 정확하게 하여 프로젝트가 추후에 잘 진행되도록 더 분발하였습니다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저희 웹페이지의 프론트는 </a:t>
            </a:r>
            <a:r>
              <a:rPr lang="ko-KR" altLang="en-US" dirty="0" err="1"/>
              <a:t>박규라가</a:t>
            </a:r>
            <a:r>
              <a:rPr lang="ko-KR" altLang="en-US" dirty="0"/>
              <a:t> 담당하였습니다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소연이가 서버와 </a:t>
            </a:r>
            <a:r>
              <a:rPr lang="ko-KR" altLang="en-US" dirty="0" err="1"/>
              <a:t>프론트엔드를</a:t>
            </a:r>
            <a:r>
              <a:rPr lang="ko-KR" altLang="en-US" dirty="0"/>
              <a:t> 이어주는 연동을  담당하였습니다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윤정현이가</a:t>
            </a:r>
            <a:r>
              <a:rPr lang="ko-KR" altLang="en-US" dirty="0"/>
              <a:t> 데이터베이스 설계와 데이터베이스들의 정보를 클라이언트에 넘겨주는 역할을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배용호는</a:t>
            </a:r>
            <a:r>
              <a:rPr lang="ko-KR" altLang="en-US" dirty="0"/>
              <a:t> 전체적인 프로젝트를 관리하며 서버 뿐만 아니라 연동부분에서 오류를 고쳐주고 부가적인 기능을 구현하였습니다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3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저희는 저희 조원 끼리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브레인스토밍과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직접도출을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통해 요구사항을 도출하였습니다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 저희가 이 프로젝트를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계획할때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도출한 요구사항으로는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가지가 나왔는데요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몇몇개의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중요한 것만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읽자면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65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분석으로는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71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아까 도출한 요구사항을 기능적 요구사항으로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나누워서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우선 순위에 따라 분류 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읽어주기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45E8E-B871-465E-A211-1FB7C7D4BE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2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2017-10-15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sn@naevr.com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microsoft.com/office/2007/relationships/hdphoto" Target="../media/hdphoto2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15128505_1706463876336254_1817451994_n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2000" cy="696897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1032" y="2885265"/>
            <a:ext cx="6268063" cy="12547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ko-KR" altLang="en-US" sz="36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레주메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사이트 개발 프로젝트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“2uZuBook”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28076" y="4336773"/>
            <a:ext cx="6330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20106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20108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20110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20112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09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2235331"/>
              </p:ext>
            </p:extLst>
          </p:nvPr>
        </p:nvGraphicFramePr>
        <p:xfrm>
          <a:off x="2574745" y="2107300"/>
          <a:ext cx="9257167" cy="4285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학생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- DSM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연장신청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페이지 가입이 되어 있어야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버튼을 클릭한다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 창을 띄운다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 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아이디와 패스워드를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 되어 있는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DB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와 일치하는지 매치한다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정상적으로 로그인 후 메인 페이지로 넘어간다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아이디나 패스워드가 맞지 않으면 “아이디나 패스워드를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잘못입력했거나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등록되지 않은 아이디 입니다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50804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10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9066906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레주매</a:t>
                      </a:r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작성 및</a:t>
                      </a:r>
                      <a:r>
                        <a:rPr lang="ko-KR" altLang="en-US" sz="1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삭제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DSM Student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가입이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로그인을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나의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레주매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버튼 클릭“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수정 및 삭제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저장하고 등록완료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로그인이 되지 않았을 경우 “로그인 후 작성 가능합니다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”.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  <a:endParaRPr lang="en-US" altLang="ko-KR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저장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오류시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저장에 실패하였습니다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422001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11</a:t>
            </a:r>
          </a:p>
          <a:p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  <a:endParaRPr lang="ko-KR" altLang="en-US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85993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시리얼 키를 받은 회사의 로그인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학생에 관심이 있는 회사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학교로부터 시리얼키를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받아놓은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시리얼키를 입력한다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Search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페이지로 접근 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검색한다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  <a:p>
                      <a:pPr marL="342900" lvl="0" indent="-342900" fontAlgn="base" latinLnBrk="1">
                        <a:buFont typeface="+mj-lt"/>
                        <a:buAutoNum type="arabicPeriod"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학생의 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 열람한다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배달의민족 도현" pitchFamily="50" charset="-127"/>
                          <a:ea typeface="배달의민족 도현" pitchFamily="50" charset="-127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시리얼키가 등록되지 않았을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경우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등록되지 않은 시리얼 키입니다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시리얼 키를 학교로부터 받아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야지 학생들의 </a:t>
                      </a:r>
                      <a:r>
                        <a:rPr lang="ko-KR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레주메를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열람 가능합니다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*</a:t>
                      </a:r>
                      <a:r>
                        <a:rPr lang="en-US" altLang="ko-KR" sz="180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Dsm@naevr.com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연락주세요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.”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출력</a:t>
                      </a:r>
                    </a:p>
                    <a:p>
                      <a:pPr marL="285750" lvl="0" indent="-285750" fontAlgn="base" latinLnBrk="1">
                        <a:buFontTx/>
                        <a:buChar char="-"/>
                      </a:pP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843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628439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</a:t>
                      </a:r>
                      <a:endParaRPr lang="en-US" sz="18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로그인이</a:t>
                      </a: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 되어 있는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키워드를 입력한다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키워드와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관련있는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리스트를 나열한다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 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3.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찾고자 하는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레주메를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4. 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그 학생의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페이지로 넘어간다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effectLst/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결과가 없으면 “일치하는 항목이 없습니다” 메시지 출력</a:t>
                      </a:r>
                      <a:endParaRPr lang="ko-KR" alt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배달의민족 도현" pitchFamily="50" charset="-127"/>
                        <a:ea typeface="배달의민족 도현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0312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115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시나리오 작성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12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097161"/>
              </p:ext>
            </p:extLst>
          </p:nvPr>
        </p:nvGraphicFramePr>
        <p:xfrm>
          <a:off x="2574745" y="2107300"/>
          <a:ext cx="9257167" cy="427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6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2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시나리오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레주메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참여 </a:t>
                      </a:r>
                      <a:r>
                        <a:rPr lang="ko-KR" altLang="en-US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액터</a:t>
                      </a:r>
                      <a:endParaRPr lang="ko-KR" altLang="en-US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사이트 사용자</a:t>
                      </a:r>
                      <a:endParaRPr lang="en-US" sz="1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HY헤드라인M" pitchFamily="18" charset="-127"/>
                        <a:ea typeface="HY헤드라인M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0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시작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검색을 한 상태여야 한다</a:t>
                      </a:r>
                      <a:r>
                        <a:rPr lang="en-US" altLang="ko-K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정상 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검색 결과 창에서 전체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레주메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인쇄 버튼을 클릭한다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액터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</a:b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프린트 창을 </a:t>
                      </a:r>
                      <a:r>
                        <a:rPr lang="ko-KR" altLang="en-US" sz="1800" kern="1200" baseline="0" dirty="0" err="1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띄어준다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시스템</a:t>
                      </a:r>
                      <a: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HY헤드라인M" pitchFamily="18" charset="-127"/>
                          <a:ea typeface="HY헤드라인M" pitchFamily="18" charset="-127"/>
                        </a:rPr>
                        <a:t>선택흐름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프린트 시스템 오류 발생시 “프린트 오류 발생” 메시지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1601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130744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14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b="1" dirty="0" err="1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작성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</a:t>
            </a:r>
            <a:r>
              <a:rPr lang="ko-KR" altLang="en-US" sz="11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분석서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사용자 다이어그램 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2167" y="796300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7" y="1551508"/>
            <a:ext cx="9094840" cy="49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85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15</a:t>
            </a:r>
          </a:p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2203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DB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설계도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1718657"/>
            <a:ext cx="8682750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5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16-1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62835"/>
            <a:ext cx="3795252" cy="64744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69342" y="3295418"/>
            <a:ext cx="351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페이지 </a:t>
            </a:r>
            <a:r>
              <a:rPr lang="en-US" altLang="ko-KR" dirty="0"/>
              <a:t>-&gt; </a:t>
            </a:r>
            <a:r>
              <a:rPr lang="en-US" altLang="ko-KR" dirty="0" err="1"/>
              <a:t>Servelt</a:t>
            </a:r>
            <a:r>
              <a:rPr lang="en-US" altLang="ko-KR" dirty="0"/>
              <a:t> -&gt; </a:t>
            </a:r>
            <a:r>
              <a:rPr lang="en-US" altLang="ko-KR" dirty="0" err="1"/>
              <a:t>Databaes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7550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16-2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시퀀스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66" y="2184151"/>
            <a:ext cx="8096235" cy="329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16-3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4936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클래스 다이어그램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1026" name="Picture 2" descr="https://scontent-icn1-1.xx.fbcdn.net/v/t35.0-12/22550967_498916957144560_1950549918_o.png?oh=52ea60943ba456bedf68e18e8bdc5462&amp;oe=59E675B8">
            <a:extLst>
              <a:ext uri="{FF2B5EF4-FFF2-40B4-BE49-F238E27FC236}">
                <a16:creationId xmlns:a16="http://schemas.microsoft.com/office/drawing/2014/main" id="{BB12E9B4-EAB1-49AA-90AE-63655D681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459175"/>
            <a:ext cx="8753859" cy="501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93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선정 동기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59730" y="4859343"/>
            <a:ext cx="1983661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✓불편함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✓종이 낭비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041" y="1642561"/>
            <a:ext cx="4444998" cy="48070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6185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6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앞으로의 계획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752863" y="2010860"/>
            <a:ext cx="6160661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유지보수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수정 및 보안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업그레이드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레주메북대신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우리 웹페이지 사용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71830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ㅋ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프로젝트 </a:t>
            </a:r>
            <a:r>
              <a:rPr lang="ko-KR" altLang="en-US" sz="2400" dirty="0" err="1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느낀점</a:t>
            </a:r>
            <a:endParaRPr lang="en-US" altLang="ko-KR" sz="24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2166" y="1089843"/>
            <a:ext cx="830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pic>
        <p:nvPicPr>
          <p:cNvPr id="2050" name="Picture 2" descr="관련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166" y="1984119"/>
            <a:ext cx="16668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063" y="1849129"/>
            <a:ext cx="3363368" cy="2693374"/>
          </a:xfrm>
          <a:prstGeom prst="rect">
            <a:avLst/>
          </a:prstGeom>
        </p:spPr>
      </p:pic>
      <p:pic>
        <p:nvPicPr>
          <p:cNvPr id="2056" name="Picture 8" descr="눈물짤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52" y="1794197"/>
            <a:ext cx="381000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67344" y1="62222" x2="60938" y2="865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758" y="-120578"/>
            <a:ext cx="14571411" cy="81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3418" y="796300"/>
            <a:ext cx="1925757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타당성검토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2863" y="792222"/>
            <a:ext cx="275107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기존사례보다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GOOD ^.^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752863" y="2010860"/>
            <a:ext cx="5155579" cy="4252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사이트를 통한  </a:t>
            </a:r>
            <a:r>
              <a:rPr lang="ko-KR" altLang="en-US" sz="3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레쥬메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작성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더 많은 사람들과 회사에게 홍보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많은 특성화고에서 활용 가능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쉽고 빠른 작성 과 열람</a:t>
            </a: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검색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시간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,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종이절약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및 홍보가 </a:t>
            </a:r>
            <a:r>
              <a:rPr lang="ko-KR" altLang="en-US" sz="20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쉬워짐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-&gt;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회사입장에서는 인재를 빨리 찾을 수 있음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a옛날사진관2" panose="02020600000000000000" pitchFamily="18" charset="-127"/>
                <a:ea typeface="배달의민족 도현" panose="020B0600000101010101"/>
              </a:rPr>
              <a:t> </a:t>
            </a: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  <a:p>
            <a:pPr>
              <a:spcBef>
                <a:spcPts val="1000"/>
              </a:spcBef>
            </a:pPr>
            <a:endParaRPr lang="en-US" altLang="ko-KR" sz="3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a옛날사진관2" panose="02020600000000000000" pitchFamily="18" charset="-127"/>
              <a:ea typeface="배달의민족 도현" panose="020B0600000101010101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4584" y="4128857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 err="1">
                <a:solidFill>
                  <a:schemeClr val="bg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가존사례</a:t>
            </a:r>
            <a:endParaRPr lang="en-US" altLang="ko-KR" sz="1100" b="1" dirty="0">
              <a:solidFill>
                <a:schemeClr val="bg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발전 가능성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04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개발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81487" y="6488985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1030" name="Picture 6" descr="jspservle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57" y="4927618"/>
            <a:ext cx="3388862" cy="18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lipse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3500" l="0" r="100000">
                        <a14:foregroundMark x1="9750" y1="48000" x2="91000" y2="50250"/>
                        <a14:foregroundMark x1="5750" y1="39000" x2="1000" y2="69500"/>
                        <a14:foregroundMark x1="11250" y1="50000" x2="33250" y2="57750"/>
                        <a14:foregroundMark x1="1000" y1="37750" x2="33750" y2="50750"/>
                        <a14:foregroundMark x1="15750" y1="41750" x2="17000" y2="58750"/>
                        <a14:foregroundMark x1="20750" y1="39750" x2="16750" y2="65750"/>
                        <a14:foregroundMark x1="23500" y1="38000" x2="12000" y2="66500"/>
                        <a14:foregroundMark x1="47250" y1="39750" x2="47750" y2="63000"/>
                        <a14:foregroundMark x1="43750" y1="38000" x2="36250" y2="60500"/>
                        <a14:foregroundMark x1="36250" y1="37000" x2="53250" y2="51750"/>
                        <a14:foregroundMark x1="65750" y1="42000" x2="66750" y2="49750"/>
                        <a14:foregroundMark x1="58000" y1="27500" x2="54750" y2="54750"/>
                        <a14:foregroundMark x1="57750" y1="38250" x2="57750" y2="51250"/>
                        <a14:foregroundMark x1="60750" y1="43500" x2="88500" y2="49750"/>
                        <a14:foregroundMark x1="94750" y1="47500" x2="89250" y2="58250"/>
                        <a14:foregroundMark x1="88500" y1="42500" x2="89250" y2="58250"/>
                        <a14:foregroundMark x1="87250" y1="52250" x2="66750" y2="58250"/>
                        <a14:foregroundMark x1="83750" y1="50250" x2="56000" y2="62250"/>
                        <a14:foregroundMark x1="65000" y1="53750" x2="34500" y2="59250"/>
                        <a14:foregroundMark x1="70000" y1="53500" x2="20000" y2="52250"/>
                        <a14:foregroundMark x1="58500" y1="39250" x2="63000" y2="38250"/>
                        <a14:foregroundMark x1="15000" y1="50250" x2="12500" y2="6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039" y="4838914"/>
            <a:ext cx="2447113" cy="244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css js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723" y="1920233"/>
            <a:ext cx="6440129" cy="377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107" y="5358461"/>
            <a:ext cx="1338057" cy="133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04.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역할 분담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9291319" y="6599184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752167" y="1089843"/>
            <a:ext cx="4782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레주메북을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“2uzuBook”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로 바꾸다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1" y="2145475"/>
            <a:ext cx="1669323" cy="166932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6" y="2145474"/>
            <a:ext cx="1669323" cy="16693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260" y="4542631"/>
            <a:ext cx="1669323" cy="1669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45" y="4542630"/>
            <a:ext cx="1669323" cy="1669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3583" y="2733261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박규리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83582" y="5131904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윤정현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5879" y="5054125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배용호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95878" y="2656969"/>
            <a:ext cx="2183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김소연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연동</a:t>
            </a:r>
          </a:p>
        </p:txBody>
      </p:sp>
    </p:spTree>
    <p:extLst>
      <p:ext uri="{BB962C8B-B14F-4D97-AF65-F5344CB8AC3E}">
        <p14:creationId xmlns:p14="http://schemas.microsoft.com/office/powerpoint/2010/main" val="53909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ㅡㄴ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05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hlinkClick r:id="rId3" action="ppaction://hlinkfile"/>
          </p:cNvPr>
          <p:cNvSpPr/>
          <p:nvPr/>
        </p:nvSpPr>
        <p:spPr>
          <a:xfrm>
            <a:off x="2794781" y="1089843"/>
            <a:ext cx="55274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,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직접 도출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2052" name="Picture 4" descr="브레밍 스토밍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034" y="1849129"/>
            <a:ext cx="6978817" cy="465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0456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06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4092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브레인 </a:t>
            </a:r>
            <a:r>
              <a:rPr lang="ko-KR" altLang="en-US" sz="24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스토밍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273262" y="1785355"/>
            <a:ext cx="11127428" cy="4762614"/>
          </a:xfrm>
          <a:prstGeom prst="rect">
            <a:avLst/>
          </a:prstGeom>
        </p:spPr>
        <p:txBody>
          <a:bodyPr numCol="2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실시간 수정기능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로그인 기능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분야 또는 특성 키워드를 이용하여 알맞은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검색 기능 및 고급검색 기능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                                                                                       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4.  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양식 틀 제공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(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자료</a:t>
            </a: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)</a:t>
            </a:r>
            <a:endParaRPr lang="ko-KR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5.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상장을 스캔 본으로 올리는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인쇄하는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7.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회사 사용자가 관심이 가는 학생을 자신의 관심 목록에 저장할 수 있는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8. 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레주메를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학년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반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,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과로 카테고리 분류해 주는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9.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페이스북의 좋아요 같은 기능</a:t>
            </a:r>
          </a:p>
          <a:p>
            <a:pPr marL="342900" indent="-342900" fontAlgn="base">
              <a:buAutoNum type="arabicPeriod" startAt="10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자동 로그인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0"/>
            </a:pP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1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 마다 각 년도 별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    등록 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12.  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회사 사용자 로그인 시 시리얼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키를 제공하여 해당 분야의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학생들의 </a:t>
            </a:r>
            <a:r>
              <a:rPr lang="ko-KR" alt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레주메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목록을 보여주는 기능</a:t>
            </a:r>
            <a:endParaRPr lang="en-US" altLang="ko-KR" sz="1800" b="1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3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회사 사용자가 관심이 있는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사용자에게 관심 목록에 저장하는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14.  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참여한 대회를 등록하는 기능</a:t>
            </a: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15.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깔끔하고 쉬운 </a:t>
            </a: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UI</a:t>
            </a:r>
            <a:endParaRPr lang="ko-KR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16.</a:t>
            </a: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공개범위 정하는 기능</a:t>
            </a:r>
          </a:p>
          <a:p>
            <a:pPr marL="0" indent="0" fontAlgn="base">
              <a:buNone/>
            </a:pPr>
            <a:r>
              <a:rPr lang="en-US" altLang="ko-KR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17.</a:t>
            </a:r>
            <a:r>
              <a:rPr lang="ko-KR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 회사 사용자 가입시 시리얼 키 인증 </a:t>
            </a:r>
          </a:p>
          <a:p>
            <a:pPr marL="342900" indent="-342900" fontAlgn="base">
              <a:buAutoNum type="arabicPeriod" startAt="18"/>
            </a:pPr>
            <a:r>
              <a:rPr lang="ko-KR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다양한 언어 지원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  <a:p>
            <a:pPr marL="342900" indent="-342900" fontAlgn="base">
              <a:buAutoNum type="arabicPeriod" startAt="18"/>
            </a:pPr>
            <a:r>
              <a:rPr lang="en-US" altLang="ko-K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 </a:t>
            </a:r>
            <a:r>
              <a:rPr lang="ko-KR" alt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배달의민족 도현" pitchFamily="50" charset="-127"/>
                <a:ea typeface="배달의민족 도현" pitchFamily="50" charset="-127"/>
              </a:rPr>
              <a:t>알림기능</a:t>
            </a:r>
            <a:endParaRPr lang="en-US" altLang="ko-KR" sz="1800" dirty="0">
              <a:solidFill>
                <a:schemeClr val="tx1">
                  <a:lumMod val="85000"/>
                  <a:lumOff val="15000"/>
                </a:schemeClr>
              </a:solidFill>
              <a:latin typeface="배달의민족 도현" pitchFamily="50" charset="-127"/>
              <a:ea typeface="배달의민족 도현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52863" y="792222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책으로 된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21183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07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7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 배경 분석 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[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도메인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067669"/>
              </p:ext>
            </p:extLst>
          </p:nvPr>
        </p:nvGraphicFramePr>
        <p:xfrm>
          <a:off x="2857298" y="1849129"/>
          <a:ext cx="8725102" cy="476184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876110">
                  <a:extLst>
                    <a:ext uri="{9D8B030D-6E8A-4147-A177-3AD203B41FA5}">
                      <a16:colId xmlns:a16="http://schemas.microsoft.com/office/drawing/2014/main" val="4285241245"/>
                    </a:ext>
                  </a:extLst>
                </a:gridCol>
                <a:gridCol w="5848992">
                  <a:extLst>
                    <a:ext uri="{9D8B030D-6E8A-4147-A177-3AD203B41FA5}">
                      <a16:colId xmlns:a16="http://schemas.microsoft.com/office/drawing/2014/main" val="2285487665"/>
                    </a:ext>
                  </a:extLst>
                </a:gridCol>
              </a:tblGrid>
              <a:tr h="4181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도메인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범위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2978650689"/>
                  </a:ext>
                </a:extLst>
              </a:tr>
              <a:tr h="931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주주 웹 어플리케이션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등록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수정</a:t>
                      </a: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722364465"/>
                  </a:ext>
                </a:extLst>
              </a:tr>
              <a:tr h="57295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프린트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출력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범위 선정하여 출력</a:t>
                      </a:r>
                      <a:r>
                        <a:rPr lang="en-US" sz="2000" kern="100" dirty="0">
                          <a:effectLst/>
                        </a:rPr>
                        <a:t>. (ex. </a:t>
                      </a:r>
                      <a:r>
                        <a:rPr lang="ko-KR" sz="2000" kern="100" dirty="0">
                          <a:effectLst/>
                        </a:rPr>
                        <a:t>전체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30217102"/>
                  </a:ext>
                </a:extLst>
              </a:tr>
              <a:tr h="1232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시리얼 키 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생성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회사가 원하는 분야가 포함된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시리얼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키 인증</a:t>
                      </a:r>
                      <a:r>
                        <a:rPr lang="en-US" sz="2000" kern="100" dirty="0">
                          <a:effectLst/>
                        </a:rPr>
                        <a:t>. (</a:t>
                      </a:r>
                      <a:r>
                        <a:rPr lang="ko-KR" sz="2000" kern="100" dirty="0">
                          <a:effectLst/>
                        </a:rPr>
                        <a:t>회사측 사용자는 로그인 대신 시리얼 키로 인증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3904857863"/>
                  </a:ext>
                </a:extLst>
              </a:tr>
              <a:tr h="15335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>
                          <a:effectLst/>
                        </a:rPr>
                        <a:t>주주 검색</a:t>
                      </a:r>
                      <a:endParaRPr lang="ko-KR" sz="20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검색 키워드에 맞는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목록 제시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r>
                        <a:rPr lang="ko-KR" sz="2000" kern="100" dirty="0">
                          <a:effectLst/>
                        </a:rPr>
                        <a:t>고급</a:t>
                      </a:r>
                      <a:r>
                        <a:rPr lang="en-US" sz="2000" kern="100" dirty="0">
                          <a:effectLst/>
                        </a:rPr>
                        <a:t>   </a:t>
                      </a:r>
                      <a:r>
                        <a:rPr lang="ko-KR" sz="2000" kern="100" dirty="0">
                          <a:effectLst/>
                        </a:rPr>
                        <a:t>검색</a:t>
                      </a:r>
                      <a:r>
                        <a:rPr lang="en-US" sz="2000" kern="100" dirty="0">
                          <a:effectLst/>
                        </a:rPr>
                        <a:t>(</a:t>
                      </a:r>
                      <a:r>
                        <a:rPr lang="ko-KR" sz="2000" kern="100" dirty="0">
                          <a:effectLst/>
                        </a:rPr>
                        <a:t>검색하는 이가 정한 구체적인 범위에 알맞은 학생 </a:t>
                      </a:r>
                      <a:r>
                        <a:rPr lang="ko-KR" sz="2000" kern="100" dirty="0" err="1">
                          <a:effectLst/>
                        </a:rPr>
                        <a:t>레주메</a:t>
                      </a:r>
                      <a:r>
                        <a:rPr lang="ko-KR" sz="2000" kern="100" dirty="0">
                          <a:effectLst/>
                        </a:rPr>
                        <a:t> 목록 제시</a:t>
                      </a:r>
                      <a:r>
                        <a:rPr lang="en-US" sz="2000" kern="100" dirty="0">
                          <a:effectLst/>
                        </a:rPr>
                        <a:t>.)</a:t>
                      </a:r>
                      <a:endParaRPr lang="ko-KR" sz="20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/>
                </a:tc>
                <a:extLst>
                  <a:ext uri="{0D108BD9-81ED-4DB2-BD59-A6C34878D82A}">
                    <a16:rowId xmlns:a16="http://schemas.microsoft.com/office/drawing/2014/main" val="181417837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7929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08</a:t>
            </a:r>
          </a:p>
          <a:p>
            <a:r>
              <a:rPr lang="ko-KR" altLang="en-US" sz="2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요구분석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9309" y="3707886"/>
            <a:ext cx="178599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01 </a:t>
            </a:r>
            <a:r>
              <a:rPr lang="ko-KR" altLang="en-US" sz="1100" b="1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도출</a:t>
            </a:r>
            <a:endParaRPr lang="en-US" altLang="ko-KR" sz="1100" b="1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02 </a:t>
            </a:r>
            <a:r>
              <a:rPr lang="ko-KR" altLang="en-US" sz="1100" b="1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endParaRPr lang="en-US" altLang="ko-KR" sz="11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03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사용사례 작성</a:t>
            </a:r>
            <a:endParaRPr lang="en-US" altLang="ko-KR" sz="1100" dirty="0">
              <a:solidFill>
                <a:schemeClr val="bg2">
                  <a:lumMod val="75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04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분석서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&amp; 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검증 및 확인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291319" y="6537278"/>
            <a:ext cx="2900681" cy="3207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52167" y="1089843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요구사항 분석</a:t>
            </a:r>
            <a:r>
              <a:rPr lang="en-US" altLang="ko-KR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–  </a:t>
            </a:r>
            <a:r>
              <a:rPr lang="ko-KR" altLang="en-US" sz="2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기능적 요구사항 및 우선순위</a:t>
            </a: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46577"/>
              </p:ext>
            </p:extLst>
          </p:nvPr>
        </p:nvGraphicFramePr>
        <p:xfrm>
          <a:off x="2919663" y="1849129"/>
          <a:ext cx="8181477" cy="528217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726878">
                  <a:extLst>
                    <a:ext uri="{9D8B030D-6E8A-4147-A177-3AD203B41FA5}">
                      <a16:colId xmlns:a16="http://schemas.microsoft.com/office/drawing/2014/main" val="1361614601"/>
                    </a:ext>
                  </a:extLst>
                </a:gridCol>
                <a:gridCol w="2726878">
                  <a:extLst>
                    <a:ext uri="{9D8B030D-6E8A-4147-A177-3AD203B41FA5}">
                      <a16:colId xmlns:a16="http://schemas.microsoft.com/office/drawing/2014/main" val="880986269"/>
                    </a:ext>
                  </a:extLst>
                </a:gridCol>
                <a:gridCol w="2727721">
                  <a:extLst>
                    <a:ext uri="{9D8B030D-6E8A-4147-A177-3AD203B41FA5}">
                      <a16:colId xmlns:a16="http://schemas.microsoft.com/office/drawing/2014/main" val="4208636590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절대적으로 필요한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꼭 필요한 것은 아닌 요구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제외 될 수 있는 요구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204075270"/>
                  </a:ext>
                </a:extLst>
              </a:tr>
              <a:tr h="30299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 err="1">
                          <a:effectLst/>
                        </a:rPr>
                        <a:t>레주메</a:t>
                      </a:r>
                      <a:r>
                        <a:rPr lang="ko-KR" sz="1400" kern="100" dirty="0">
                          <a:effectLst/>
                        </a:rPr>
                        <a:t> 실시간 수정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상장</a:t>
                      </a:r>
                      <a:r>
                        <a:rPr lang="ko-KR" sz="1400" kern="100" dirty="0">
                          <a:effectLst/>
                        </a:rPr>
                        <a:t>을 </a:t>
                      </a:r>
                      <a:r>
                        <a:rPr lang="ko-KR" sz="1400" b="1" kern="100" dirty="0">
                          <a:effectLst/>
                        </a:rPr>
                        <a:t>스캔 본</a:t>
                      </a:r>
                      <a:r>
                        <a:rPr lang="ko-KR" sz="1400" kern="100" dirty="0">
                          <a:effectLst/>
                        </a:rPr>
                        <a:t>으로 올리는 기</a:t>
                      </a:r>
                      <a:r>
                        <a:rPr lang="ko-KR" altLang="en-US" sz="1400" kern="100" dirty="0">
                          <a:effectLst/>
                        </a:rPr>
                        <a:t>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effectLst/>
                        </a:rPr>
                        <a:t>좋아요</a:t>
                      </a:r>
                      <a:r>
                        <a:rPr lang="ko-KR" sz="1400" kern="100" dirty="0">
                          <a:effectLst/>
                        </a:rPr>
                        <a:t> 기능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52993506"/>
                  </a:ext>
                </a:extLst>
              </a:tr>
              <a:tr h="95385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로그인 </a:t>
                      </a:r>
                      <a:r>
                        <a:rPr lang="ko-KR" sz="1400" b="0" kern="100" dirty="0">
                          <a:effectLst/>
                        </a:rPr>
                        <a:t>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회사 사용자가 관심이 가는 학생을 자신의 </a:t>
                      </a:r>
                      <a:r>
                        <a:rPr lang="ko-KR" altLang="ko-KR" sz="1400" b="1" kern="100" dirty="0">
                          <a:effectLst/>
                        </a:rPr>
                        <a:t>관심 목록에 저장</a:t>
                      </a:r>
                      <a:r>
                        <a:rPr lang="ko-KR" altLang="ko-KR" sz="1400" kern="100" dirty="0">
                          <a:effectLst/>
                        </a:rPr>
                        <a:t>할 수 있는 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사용자 </a:t>
                      </a:r>
                      <a:r>
                        <a:rPr lang="ko-KR" altLang="ko-KR" sz="1400" b="1" kern="100" dirty="0">
                          <a:effectLst/>
                        </a:rPr>
                        <a:t>마다 각 년도 별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 등록</a:t>
                      </a:r>
                      <a:r>
                        <a:rPr lang="en-US" altLang="ko-KR" sz="1400" b="1" kern="100" dirty="0">
                          <a:effectLst/>
                        </a:rPr>
                        <a:t>  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856548884"/>
                  </a:ext>
                </a:extLst>
              </a:tr>
              <a:tr h="58084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sz="1400" b="0" kern="100" dirty="0">
                          <a:effectLst/>
                        </a:rPr>
                        <a:t>분야 또는 특성 키워드를 이용하여 알맞은 </a:t>
                      </a:r>
                      <a:r>
                        <a:rPr lang="ko-KR" sz="1400" b="1" kern="100" dirty="0" err="1">
                          <a:effectLst/>
                        </a:rPr>
                        <a:t>레주메</a:t>
                      </a:r>
                      <a:r>
                        <a:rPr lang="ko-KR" sz="1400" b="1" kern="100" dirty="0">
                          <a:effectLst/>
                        </a:rPr>
                        <a:t> 검색 </a:t>
                      </a:r>
                      <a:r>
                        <a:rPr lang="ko-KR" sz="1400" b="0" kern="100" dirty="0">
                          <a:effectLst/>
                        </a:rPr>
                        <a:t>기능 및 </a:t>
                      </a:r>
                      <a:r>
                        <a:rPr lang="ko-KR" sz="1400" b="1" kern="100" dirty="0" err="1">
                          <a:effectLst/>
                        </a:rPr>
                        <a:t>고급검색</a:t>
                      </a:r>
                      <a:r>
                        <a:rPr lang="ko-KR" sz="1400" b="0" kern="100" dirty="0">
                          <a:effectLst/>
                        </a:rPr>
                        <a:t> 기능</a:t>
                      </a:r>
                      <a:endParaRPr 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</a:rPr>
                        <a:t>학생들의 </a:t>
                      </a:r>
                      <a:r>
                        <a:rPr lang="ko-KR" altLang="ko-KR" sz="140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kern="100" dirty="0">
                          <a:effectLst/>
                        </a:rPr>
                        <a:t> 학년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반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과로 </a:t>
                      </a:r>
                      <a:r>
                        <a:rPr lang="ko-KR" altLang="ko-KR" sz="1400" b="1" kern="100" dirty="0">
                          <a:effectLst/>
                        </a:rPr>
                        <a:t>카테고리 분류해주는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405966015"/>
                  </a:ext>
                </a:extLst>
              </a:tr>
              <a:tr h="1326865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b="0" kern="100" dirty="0">
                          <a:effectLst/>
                        </a:rPr>
                        <a:t>회사 사용자의 </a:t>
                      </a:r>
                      <a:r>
                        <a:rPr lang="ko-KR" altLang="ko-KR" sz="1400" b="1" kern="100" dirty="0">
                          <a:effectLst/>
                        </a:rPr>
                        <a:t>시리얼 키를 회사가 원하는 분야와 매칭</a:t>
                      </a:r>
                      <a:r>
                        <a:rPr lang="ko-KR" altLang="ko-KR" sz="1400" b="0" kern="100" dirty="0">
                          <a:effectLst/>
                        </a:rPr>
                        <a:t>되는 값을 포함시켜서 나중에 회사 사용자 로그인 시 해당 분야의 </a:t>
                      </a:r>
                      <a:r>
                        <a:rPr lang="ko-KR" altLang="ko-KR" sz="1400" b="1" kern="100" dirty="0">
                          <a:effectLst/>
                        </a:rPr>
                        <a:t>학생들의 </a:t>
                      </a:r>
                      <a:r>
                        <a:rPr lang="ko-KR" altLang="ko-KR" sz="1400" b="1" kern="100" dirty="0" err="1">
                          <a:effectLst/>
                        </a:rPr>
                        <a:t>레주메</a:t>
                      </a:r>
                      <a:r>
                        <a:rPr lang="ko-KR" altLang="ko-KR" sz="1400" b="1" kern="100" dirty="0">
                          <a:effectLst/>
                        </a:rPr>
                        <a:t> 목록을 보여주는 기능</a:t>
                      </a:r>
                      <a:endParaRPr lang="ko-KR" altLang="ko-KR" sz="1400" b="1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ko-KR" sz="1400" kern="100" dirty="0">
                          <a:effectLst/>
                        </a:rPr>
                        <a:t>대회 참여 또는 수상 경력을 입력할 때 </a:t>
                      </a:r>
                      <a:r>
                        <a:rPr lang="ko-KR" altLang="ko-KR" sz="1400" b="1" kern="100" dirty="0">
                          <a:effectLst/>
                        </a:rPr>
                        <a:t>참여한 대회를 등록</a:t>
                      </a:r>
                      <a:r>
                        <a:rPr lang="ko-KR" altLang="ko-KR" sz="1400" kern="100" dirty="0">
                          <a:effectLst/>
                        </a:rPr>
                        <a:t>하는 기능</a:t>
                      </a:r>
                      <a:r>
                        <a:rPr lang="en-US" altLang="ko-KR" sz="1400" kern="100" dirty="0">
                          <a:effectLst/>
                        </a:rPr>
                        <a:t>. (</a:t>
                      </a:r>
                      <a:r>
                        <a:rPr lang="ko-KR" altLang="ko-KR" sz="1400" kern="100" dirty="0">
                          <a:effectLst/>
                        </a:rPr>
                        <a:t>대회 명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주최자</a:t>
                      </a:r>
                      <a:r>
                        <a:rPr lang="en-US" altLang="ko-KR" sz="1400" kern="100" dirty="0">
                          <a:effectLst/>
                        </a:rPr>
                        <a:t>, </a:t>
                      </a:r>
                      <a:r>
                        <a:rPr lang="ko-KR" altLang="ko-KR" sz="1400" kern="100" dirty="0">
                          <a:effectLst/>
                        </a:rPr>
                        <a:t>대회 개최 장소 등 입력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400" kern="100" dirty="0">
                          <a:effectLst/>
                        </a:rPr>
                        <a:t>=&gt;</a:t>
                      </a:r>
                      <a:r>
                        <a:rPr lang="ko-KR" altLang="ko-KR" sz="1400" kern="100" dirty="0">
                          <a:effectLst/>
                        </a:rPr>
                        <a:t>다른 학생들은 바로 등록된 대회를 참조할 수 있음</a:t>
                      </a:r>
                      <a:endParaRPr lang="en-US" altLang="ko-KR" sz="14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2478363627"/>
                  </a:ext>
                </a:extLst>
              </a:tr>
              <a:tr h="648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0" kern="100" dirty="0" err="1">
                          <a:effectLst/>
                        </a:rPr>
                        <a:t>레주메</a:t>
                      </a:r>
                      <a:r>
                        <a:rPr lang="ko-KR" altLang="ko-KR" sz="1400" kern="100" dirty="0">
                          <a:effectLst/>
                        </a:rPr>
                        <a:t> 양식 틀 </a:t>
                      </a:r>
                      <a:r>
                        <a:rPr lang="ko-KR" altLang="ko-KR" sz="1400" b="0" kern="100" dirty="0">
                          <a:effectLst/>
                        </a:rPr>
                        <a:t>제공</a:t>
                      </a:r>
                      <a:r>
                        <a:rPr lang="en-US" altLang="ko-KR" sz="1400" kern="100" dirty="0">
                          <a:effectLst/>
                        </a:rPr>
                        <a:t> (</a:t>
                      </a:r>
                      <a:r>
                        <a:rPr lang="ko-KR" altLang="ko-KR" sz="1400" kern="100" dirty="0">
                          <a:effectLst/>
                        </a:rPr>
                        <a:t>자료</a:t>
                      </a:r>
                      <a:r>
                        <a:rPr lang="en-US" altLang="ko-KR" sz="1400" kern="100" dirty="0"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400" b="1" kern="100" dirty="0">
                          <a:effectLst/>
                        </a:rPr>
                        <a:t>자동 로그인 </a:t>
                      </a:r>
                      <a:r>
                        <a:rPr lang="ko-KR" altLang="ko-KR" sz="1400" kern="100" dirty="0">
                          <a:effectLst/>
                        </a:rPr>
                        <a:t>기능</a:t>
                      </a: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ko-KR" altLang="en-US" dirty="0"/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069572918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00" dirty="0">
                          <a:effectLst/>
                        </a:rPr>
                        <a:t> </a:t>
                      </a:r>
                      <a:r>
                        <a:rPr lang="ko-KR" altLang="ko-KR" sz="1400" b="0" kern="100" dirty="0" err="1">
                          <a:effectLst/>
                        </a:rPr>
                        <a:t>레주메를</a:t>
                      </a:r>
                      <a:r>
                        <a:rPr lang="ko-KR" altLang="ko-KR" sz="1400" b="0" kern="100" dirty="0">
                          <a:effectLst/>
                        </a:rPr>
                        <a:t> </a:t>
                      </a:r>
                      <a:r>
                        <a:rPr lang="ko-KR" altLang="en-US" sz="1400" b="1" kern="100" dirty="0">
                          <a:effectLst/>
                        </a:rPr>
                        <a:t>출력</a:t>
                      </a:r>
                      <a:r>
                        <a:rPr lang="ko-KR" altLang="ko-KR" sz="1400" b="0" kern="100" dirty="0">
                          <a:effectLst/>
                        </a:rPr>
                        <a:t>하는 기능</a:t>
                      </a:r>
                      <a:endParaRPr lang="ko-KR" altLang="ko-KR" sz="1400" b="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4436" marR="44436" marT="12198" marB="12198"/>
                </a:tc>
                <a:extLst>
                  <a:ext uri="{0D108BD9-81ED-4DB2-BD59-A6C34878D82A}">
                    <a16:rowId xmlns:a16="http://schemas.microsoft.com/office/drawing/2014/main" val="399474147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52863" y="792222"/>
            <a:ext cx="531587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기존의 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책으로된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“</a:t>
            </a:r>
            <a:r>
              <a:rPr lang="ko-KR" altLang="en-US" sz="1800" dirty="0" err="1">
                <a:solidFill>
                  <a:schemeClr val="bg1">
                    <a:lumMod val="75000"/>
                  </a:schemeClr>
                </a:solidFill>
              </a:rPr>
              <a:t>레주메북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</a:rPr>
              <a:t>”</a:t>
            </a:r>
            <a:r>
              <a:rPr lang="ko-KR" altLang="en-US" sz="1800" dirty="0">
                <a:solidFill>
                  <a:schemeClr val="bg1">
                    <a:lumMod val="75000"/>
                  </a:schemeClr>
                </a:solidFill>
              </a:rPr>
              <a:t>의 불편함을 없앤</a:t>
            </a:r>
          </a:p>
        </p:txBody>
      </p:sp>
    </p:spTree>
    <p:extLst>
      <p:ext uri="{BB962C8B-B14F-4D97-AF65-F5344CB8AC3E}">
        <p14:creationId xmlns:p14="http://schemas.microsoft.com/office/powerpoint/2010/main" val="372596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1763</Words>
  <Application>Microsoft Office PowerPoint</Application>
  <PresentationFormat>와이드스크린</PresentationFormat>
  <Paragraphs>341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a옛날사진관2</vt:lpstr>
      <vt:lpstr>HY헤드라인M</vt:lpstr>
      <vt:lpstr>Noto Sans CJK KR Medium</vt:lpstr>
      <vt:lpstr>맑은 고딕</vt:lpstr>
      <vt:lpstr>배달의민족 도현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ㅡㄴ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ㅋ</vt:lpstr>
      <vt:lpstr>ㅋ</vt:lpstr>
      <vt:lpstr>ㅋ</vt:lpstr>
      <vt:lpstr>ㅋ</vt:lpstr>
      <vt:lpstr>ㅋ</vt:lpstr>
      <vt:lpstr>ㅋ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윤정현</cp:lastModifiedBy>
  <cp:revision>108</cp:revision>
  <dcterms:created xsi:type="dcterms:W3CDTF">2016-01-11T10:13:19Z</dcterms:created>
  <dcterms:modified xsi:type="dcterms:W3CDTF">2017-10-16T01:37:11Z</dcterms:modified>
</cp:coreProperties>
</file>