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619181A-60FB-4FAE-8238-16DE3EE2F67E}">
  <a:tblStyle styleId="{7619181A-60FB-4FAE-8238-16DE3EE2F67E}"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78EC8CB-512E-4932-926C-7061B7A8852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the video overview of our Data 100 final project: a full data science workflow using the COVID 19 dataset.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803190fe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803190fe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predictive model we were also able to evaluate the relative model fit based on different assumed delays between the implementation and effect of interventions.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this model, the best model fit </a:t>
            </a:r>
            <a:r>
              <a:rPr lang="en"/>
              <a:t>occurred</a:t>
            </a:r>
            <a:r>
              <a:rPr lang="en"/>
              <a:t> with an assumed 20-day delay in intervention effect.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80b902c2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80b902c2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of our analysis showed us that 1, 2, and 3.</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80b902c2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0b902c2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interesting finds from our study were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note one of our important caveats from our analysis, which is that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80b902c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80b902c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study we focus on three main questions:</a:t>
            </a:r>
            <a:endParaRPr/>
          </a:p>
          <a:p>
            <a:pPr indent="-298450" lvl="0" marL="457200" rtl="0" algn="l">
              <a:spcBef>
                <a:spcPts val="0"/>
              </a:spcBef>
              <a:spcAft>
                <a:spcPts val="0"/>
              </a:spcAft>
              <a:buSzPts val="1100"/>
              <a:buAutoNum type="arabicPeriod"/>
            </a:pPr>
            <a:r>
              <a:rPr lang="en"/>
              <a:t>How do static factors, like demographics and population statistics, relate to the amount of confirmed cases, deaths, and rate of spread of the virus in a region,</a:t>
            </a:r>
            <a:endParaRPr/>
          </a:p>
          <a:p>
            <a:pPr indent="-298450" lvl="0" marL="457200" rtl="0" algn="l">
              <a:spcBef>
                <a:spcPts val="0"/>
              </a:spcBef>
              <a:spcAft>
                <a:spcPts val="0"/>
              </a:spcAft>
              <a:buSzPts val="1100"/>
              <a:buAutoNum type="arabicPeriod"/>
            </a:pPr>
            <a:r>
              <a:rPr lang="en"/>
              <a:t>How does the implementation of stay at home orders relate to the rate of spread in a region,</a:t>
            </a:r>
            <a:endParaRPr/>
          </a:p>
          <a:p>
            <a:pPr indent="-298450" lvl="0" marL="457200" rtl="0" algn="l">
              <a:spcBef>
                <a:spcPts val="0"/>
              </a:spcBef>
              <a:spcAft>
                <a:spcPts val="0"/>
              </a:spcAft>
              <a:buSzPts val="1100"/>
              <a:buAutoNum type="arabicPeriod"/>
            </a:pPr>
            <a:r>
              <a:rPr lang="en"/>
              <a:t>And finally, can we create a predictive model to predict future trends in the virus’s rate of spread based on historical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80b902c2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80b902c2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provided datasets, we identified certain datapoints of interest.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include static factors, like population density per square mile, age and gender demographics, and mortality rates for various diseases;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well as dynamic factors, meaning the implementation of various interventions such as stay-at-home orders, limits on social gatherings, and school and restaurant closures.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80b902c2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80b902c2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cleaned the data by limiting it to 1, 2, and 3.</a:t>
            </a:r>
            <a:endParaRPr/>
          </a:p>
          <a:p>
            <a:pPr indent="0" lvl="0" marL="0" rtl="0" algn="l">
              <a:spcBef>
                <a:spcPts val="0"/>
              </a:spcBef>
              <a:spcAft>
                <a:spcPts val="0"/>
              </a:spcAft>
              <a:buNone/>
            </a:pPr>
            <a:r>
              <a:rPr lang="en"/>
              <a:t>We also 4 and 5.</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803190f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803190f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Here’s a look at one of our data visualizations.  In this scatter plot, we see that</a:t>
            </a:r>
            <a:r>
              <a:rPr lang="en">
                <a:solidFill>
                  <a:schemeClr val="dk1"/>
                </a:solidFill>
              </a:rPr>
              <a:t> there is a strong a relationship between total confirmed cases of the virus and population in a region.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motivated us to normalize the response variable of total confirmed cases by population so that it’s a population density.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803190f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803190f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normalized by population, we found that there is no longer a log-linear trend.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80b902c2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80b902c2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visualization, we saw that the severity of COVID-19 cases are concentrated mainly in New York, and some other highly urbanized areas, motivating us to study urbanization and population density as some of our model features.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80b902c2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80b902c2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When creating models to study our three project questions, we used R</a:t>
            </a:r>
            <a:r>
              <a:rPr lang="en">
                <a:solidFill>
                  <a:schemeClr val="dk1"/>
                </a:solidFill>
              </a:rPr>
              <a:t>idge regression, feature standardization, 90/10 train/test split, and k-fold cross validation with k = 5.  The three models with best fit are shown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Each model compared different relationships between our factors of interest and the severity of COVID-19 spread in a region.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While the earlier models calculated increase in spread as an averaged rate before and after interventions, Model G took a look at the rate of spread on a weekly basis, allowing a more dynamic analysis of the response.</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803190fe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803190fe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Model G, the predicted rate of spread matched quite well to the actual rate of spread, and best features included...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shows that when predicting the true spread rate, it’s important to account for the dynamic factors, or the interventions implemented in each county, which in turn shows that they have a significant relationship with spread rate.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25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600"/>
              <a:t>Final Project:</a:t>
            </a:r>
            <a:endParaRPr sz="4600"/>
          </a:p>
          <a:p>
            <a:pPr indent="0" lvl="0" marL="0" rtl="0" algn="ctr">
              <a:spcBef>
                <a:spcPts val="0"/>
              </a:spcBef>
              <a:spcAft>
                <a:spcPts val="0"/>
              </a:spcAft>
              <a:buNone/>
            </a:pPr>
            <a:r>
              <a:rPr lang="en" sz="4600"/>
              <a:t>Data Science Workflow:</a:t>
            </a:r>
            <a:endParaRPr sz="4600"/>
          </a:p>
          <a:p>
            <a:pPr indent="0" lvl="0" marL="0" rtl="0" algn="ctr">
              <a:spcBef>
                <a:spcPts val="0"/>
              </a:spcBef>
              <a:spcAft>
                <a:spcPts val="0"/>
              </a:spcAft>
              <a:buNone/>
            </a:pPr>
            <a:r>
              <a:rPr b="1" lang="en" sz="4600"/>
              <a:t>Video Overview</a:t>
            </a:r>
            <a:endParaRPr b="1" sz="4600"/>
          </a:p>
        </p:txBody>
      </p:sp>
      <p:sp>
        <p:nvSpPr>
          <p:cNvPr id="55" name="Google Shape;55;p13"/>
          <p:cNvSpPr txBox="1"/>
          <p:nvPr>
            <p:ph idx="1" type="subTitle"/>
          </p:nvPr>
        </p:nvSpPr>
        <p:spPr>
          <a:xfrm>
            <a:off x="311700" y="3215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t>Data 100/200A: Principles and Techniques of Data Science</a:t>
            </a:r>
            <a:endParaRPr sz="2400"/>
          </a:p>
          <a:p>
            <a:pPr indent="0" lvl="0" marL="0" rtl="0" algn="ctr">
              <a:spcBef>
                <a:spcPts val="0"/>
              </a:spcBef>
              <a:spcAft>
                <a:spcPts val="0"/>
              </a:spcAft>
              <a:buNone/>
            </a:pPr>
            <a:r>
              <a:rPr lang="en" sz="2400"/>
              <a:t>Chrystal Chern, Ke Ma, Andrew Yeskoo</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17" name="Google Shape;117;p22"/>
          <p:cNvPicPr preferRelativeResize="0"/>
          <p:nvPr/>
        </p:nvPicPr>
        <p:blipFill>
          <a:blip r:embed="rId3">
            <a:alphaModFix/>
          </a:blip>
          <a:stretch>
            <a:fillRect/>
          </a:stretch>
        </p:blipFill>
        <p:spPr>
          <a:xfrm>
            <a:off x="2237463" y="1952500"/>
            <a:ext cx="4669075" cy="2970550"/>
          </a:xfrm>
          <a:prstGeom prst="rect">
            <a:avLst/>
          </a:prstGeom>
          <a:noFill/>
          <a:ln>
            <a:noFill/>
          </a:ln>
        </p:spPr>
      </p:pic>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From the predictive model, we infer that the time lag for full effectiveness of interventions is approximately 20 days.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most important </a:t>
            </a:r>
            <a:r>
              <a:rPr i="1" lang="en"/>
              <a:t>static</a:t>
            </a:r>
            <a:r>
              <a:rPr lang="en"/>
              <a:t> features for predicting severity of COVID-19 spread are population density, disease m</a:t>
            </a:r>
            <a:r>
              <a:rPr lang="en"/>
              <a:t>ortality rates, and proportion of population which is elderly.</a:t>
            </a:r>
            <a:endParaRPr/>
          </a:p>
          <a:p>
            <a:pPr indent="-342900" lvl="0" marL="457200" rtl="0" algn="l">
              <a:spcBef>
                <a:spcPts val="0"/>
              </a:spcBef>
              <a:spcAft>
                <a:spcPts val="0"/>
              </a:spcAft>
              <a:buSzPts val="1800"/>
              <a:buAutoNum type="arabicPeriod"/>
            </a:pPr>
            <a:r>
              <a:rPr lang="en"/>
              <a:t>The stay-at-home order has a significant relationship with rate of spread</a:t>
            </a:r>
            <a:endParaRPr/>
          </a:p>
          <a:p>
            <a:pPr indent="-342900" lvl="0" marL="457200" rtl="0" algn="l">
              <a:spcBef>
                <a:spcPts val="0"/>
              </a:spcBef>
              <a:spcAft>
                <a:spcPts val="1600"/>
              </a:spcAft>
              <a:buSzPts val="1800"/>
              <a:buAutoNum type="arabicPeriod"/>
            </a:pPr>
            <a:r>
              <a:rPr lang="en"/>
              <a:t>The dynamic model evaluating rate of spread by week achieved a much better prediction of response than the previous 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Interesting findings:</a:t>
            </a:r>
            <a:endParaRPr sz="1700"/>
          </a:p>
          <a:p>
            <a:pPr indent="-336550" lvl="0" marL="457200" rtl="0" algn="l">
              <a:spcBef>
                <a:spcPts val="1600"/>
              </a:spcBef>
              <a:spcAft>
                <a:spcPts val="0"/>
              </a:spcAft>
              <a:buSzPts val="1700"/>
              <a:buAutoNum type="arabicPeriod"/>
            </a:pPr>
            <a:r>
              <a:rPr lang="en" sz="1700"/>
              <a:t>P</a:t>
            </a:r>
            <a:r>
              <a:rPr lang="en" sz="1700"/>
              <a:t>opulation proportion by gender in several age ranges were often in the top factors by weight, with older age groups having higher weights</a:t>
            </a:r>
            <a:endParaRPr sz="1700"/>
          </a:p>
          <a:p>
            <a:pPr indent="-336550" lvl="0" marL="457200" rtl="0" algn="l">
              <a:spcBef>
                <a:spcPts val="0"/>
              </a:spcBef>
              <a:spcAft>
                <a:spcPts val="0"/>
              </a:spcAft>
              <a:buSzPts val="1700"/>
              <a:buAutoNum type="arabicPeriod"/>
            </a:pPr>
            <a:r>
              <a:rPr lang="en" sz="1700"/>
              <a:t>Level of urbanization did not turn out to be a highly weighted factor in our models, although we expected it to relate strongly to the virus spread.</a:t>
            </a:r>
            <a:endParaRPr sz="1700"/>
          </a:p>
          <a:p>
            <a:pPr indent="0" lvl="0" marL="0" rtl="0" algn="l">
              <a:spcBef>
                <a:spcPts val="1600"/>
              </a:spcBef>
              <a:spcAft>
                <a:spcPts val="0"/>
              </a:spcAft>
              <a:buNone/>
            </a:pPr>
            <a:r>
              <a:rPr lang="en" sz="1700"/>
              <a:t>Important caveat:</a:t>
            </a:r>
            <a:endParaRPr sz="1700"/>
          </a:p>
          <a:p>
            <a:pPr indent="-336550" lvl="0" marL="457200" rtl="0" algn="l">
              <a:spcBef>
                <a:spcPts val="1600"/>
              </a:spcBef>
              <a:spcAft>
                <a:spcPts val="0"/>
              </a:spcAft>
              <a:buSzPts val="1700"/>
              <a:buChar char="-"/>
            </a:pPr>
            <a:r>
              <a:rPr lang="en" sz="1700"/>
              <a:t>Our results represent a lower bound estimate, due to the low proportion of testing and the resulting undercount of the true virus prevalence in the population.</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Science Workflow </a:t>
            </a:r>
            <a:r>
              <a:rPr lang="en"/>
              <a:t>Final Project </a:t>
            </a:r>
            <a:r>
              <a:rPr lang="en"/>
              <a:t>Video Overview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2103600"/>
            <a:ext cx="8520600" cy="2465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500">
                <a:solidFill>
                  <a:schemeClr val="dk1"/>
                </a:solidFill>
              </a:rPr>
              <a:t>COVID-19 Dataset</a:t>
            </a:r>
            <a:endParaRPr sz="2500">
              <a:solidFill>
                <a:schemeClr val="dk1"/>
              </a:solidFill>
            </a:endParaRPr>
          </a:p>
          <a:p>
            <a:pPr indent="0" lvl="0" marL="0" rtl="0" algn="l">
              <a:lnSpc>
                <a:spcPct val="100000"/>
              </a:lnSpc>
              <a:spcBef>
                <a:spcPts val="0"/>
              </a:spcBef>
              <a:spcAft>
                <a:spcPts val="0"/>
              </a:spcAft>
              <a:buNone/>
            </a:pPr>
            <a:r>
              <a:t/>
            </a:r>
            <a:endParaRPr sz="2100">
              <a:solidFill>
                <a:schemeClr val="dk1"/>
              </a:solidFill>
            </a:endParaRPr>
          </a:p>
          <a:p>
            <a:pPr indent="0" lvl="0" marL="0" rtl="0" algn="l">
              <a:lnSpc>
                <a:spcPct val="100000"/>
              </a:lnSpc>
              <a:spcBef>
                <a:spcPts val="0"/>
              </a:spcBef>
              <a:spcAft>
                <a:spcPts val="0"/>
              </a:spcAft>
              <a:buNone/>
            </a:pPr>
            <a:r>
              <a:rPr lang="en" sz="2100">
                <a:solidFill>
                  <a:schemeClr val="dk1"/>
                </a:solidFill>
              </a:rPr>
              <a:t>Question Framing</a:t>
            </a:r>
            <a:endParaRPr sz="2100">
              <a:solidFill>
                <a:schemeClr val="dk1"/>
              </a:solidFill>
            </a:endParaRPr>
          </a:p>
          <a:p>
            <a:pPr indent="0" lvl="0" marL="0" rtl="0" algn="l">
              <a:lnSpc>
                <a:spcPct val="100000"/>
              </a:lnSpc>
              <a:spcBef>
                <a:spcPts val="0"/>
              </a:spcBef>
              <a:spcAft>
                <a:spcPts val="0"/>
              </a:spcAft>
              <a:buNone/>
            </a:pPr>
            <a:r>
              <a:t/>
            </a:r>
            <a:endParaRPr sz="2100">
              <a:solidFill>
                <a:schemeClr val="dk1"/>
              </a:solidFill>
            </a:endParaRPr>
          </a:p>
          <a:p>
            <a:pPr indent="-342900" lvl="0" marL="457200" rtl="0" algn="l">
              <a:spcBef>
                <a:spcPts val="0"/>
              </a:spcBef>
              <a:spcAft>
                <a:spcPts val="0"/>
              </a:spcAft>
              <a:buSzPts val="1800"/>
              <a:buAutoNum type="arabicPeriod"/>
            </a:pPr>
            <a:r>
              <a:rPr lang="en">
                <a:solidFill>
                  <a:srgbClr val="298600"/>
                </a:solidFill>
              </a:rPr>
              <a:t>Static Factors</a:t>
            </a:r>
            <a:r>
              <a:rPr lang="en"/>
              <a:t> vs. </a:t>
            </a:r>
            <a:r>
              <a:rPr lang="en">
                <a:solidFill>
                  <a:srgbClr val="990000"/>
                </a:solidFill>
              </a:rPr>
              <a:t>Confirmed Cases</a:t>
            </a:r>
            <a:r>
              <a:rPr lang="en"/>
              <a:t>, </a:t>
            </a:r>
            <a:r>
              <a:rPr lang="en">
                <a:solidFill>
                  <a:srgbClr val="990000"/>
                </a:solidFill>
              </a:rPr>
              <a:t>Deaths</a:t>
            </a:r>
            <a:r>
              <a:rPr lang="en"/>
              <a:t>, and </a:t>
            </a:r>
            <a:r>
              <a:rPr lang="en">
                <a:solidFill>
                  <a:srgbClr val="990000"/>
                </a:solidFill>
              </a:rPr>
              <a:t>Rate of Spread</a:t>
            </a:r>
            <a:r>
              <a:rPr lang="en"/>
              <a:t> in a region</a:t>
            </a:r>
            <a:endParaRPr/>
          </a:p>
          <a:p>
            <a:pPr indent="-342900" lvl="0" marL="457200" rtl="0" algn="l">
              <a:spcBef>
                <a:spcPts val="0"/>
              </a:spcBef>
              <a:spcAft>
                <a:spcPts val="0"/>
              </a:spcAft>
              <a:buSzPts val="1800"/>
              <a:buAutoNum type="arabicPeriod"/>
            </a:pPr>
            <a:r>
              <a:rPr lang="en">
                <a:solidFill>
                  <a:srgbClr val="298600"/>
                </a:solidFill>
              </a:rPr>
              <a:t>Stay-at-Home</a:t>
            </a:r>
            <a:r>
              <a:rPr lang="en"/>
              <a:t> orders vs. </a:t>
            </a:r>
            <a:r>
              <a:rPr lang="en">
                <a:solidFill>
                  <a:srgbClr val="990000"/>
                </a:solidFill>
              </a:rPr>
              <a:t>Rate of Spread</a:t>
            </a:r>
            <a:endParaRPr/>
          </a:p>
          <a:p>
            <a:pPr indent="-342900" lvl="0" marL="457200" rtl="0" algn="l">
              <a:spcBef>
                <a:spcPts val="0"/>
              </a:spcBef>
              <a:spcAft>
                <a:spcPts val="0"/>
              </a:spcAft>
              <a:buSzPts val="1800"/>
              <a:buAutoNum type="arabicPeriod"/>
            </a:pPr>
            <a:r>
              <a:rPr lang="en"/>
              <a:t>Creating a </a:t>
            </a:r>
            <a:r>
              <a:rPr lang="en">
                <a:solidFill>
                  <a:srgbClr val="5629C9"/>
                </a:solidFill>
              </a:rPr>
              <a:t>Predictive Model</a:t>
            </a:r>
            <a:r>
              <a:rPr lang="en"/>
              <a:t> to predict future trends based on historical data</a:t>
            </a:r>
            <a:endParaRPr/>
          </a:p>
        </p:txBody>
      </p:sp>
      <p:sp>
        <p:nvSpPr>
          <p:cNvPr id="62" name="Google Shape;62;p14"/>
          <p:cNvSpPr txBox="1"/>
          <p:nvPr>
            <p:ph idx="4294967295" type="subTitle"/>
          </p:nvPr>
        </p:nvSpPr>
        <p:spPr>
          <a:xfrm>
            <a:off x="311700" y="1008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100/200A: Principles and Techniques of Data Science</a:t>
            </a:r>
            <a:endParaRPr/>
          </a:p>
          <a:p>
            <a:pPr indent="0" lvl="0" marL="0" rtl="0" algn="ctr">
              <a:spcBef>
                <a:spcPts val="0"/>
              </a:spcBef>
              <a:spcAft>
                <a:spcPts val="0"/>
              </a:spcAft>
              <a:buNone/>
            </a:pPr>
            <a:r>
              <a:rPr lang="en"/>
              <a:t>Chrystal Chern, Ke Ma, Andrew Yeskoo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of Interest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Factors of Interest</a:t>
            </a:r>
            <a:endParaRPr/>
          </a:p>
        </p:txBody>
      </p:sp>
      <p:graphicFrame>
        <p:nvGraphicFramePr>
          <p:cNvPr id="69" name="Google Shape;69;p15"/>
          <p:cNvGraphicFramePr/>
          <p:nvPr/>
        </p:nvGraphicFramePr>
        <p:xfrm>
          <a:off x="1574900" y="1680263"/>
          <a:ext cx="3000000" cy="3000000"/>
        </p:xfrm>
        <a:graphic>
          <a:graphicData uri="http://schemas.openxmlformats.org/drawingml/2006/table">
            <a:tbl>
              <a:tblPr>
                <a:noFill/>
                <a:tableStyleId>{7619181A-60FB-4FAE-8238-16DE3EE2F67E}</a:tableStyleId>
              </a:tblPr>
              <a:tblGrid>
                <a:gridCol w="3000550"/>
                <a:gridCol w="2993650"/>
              </a:tblGrid>
              <a:tr h="382175">
                <a:tc>
                  <a:txBody>
                    <a:bodyPr/>
                    <a:lstStyle/>
                    <a:p>
                      <a:pPr indent="0" lvl="0" marL="0" rtl="0" algn="l">
                        <a:lnSpc>
                          <a:spcPct val="115000"/>
                        </a:lnSpc>
                        <a:spcBef>
                          <a:spcPts val="0"/>
                        </a:spcBef>
                        <a:spcAft>
                          <a:spcPts val="0"/>
                        </a:spcAft>
                        <a:buNone/>
                      </a:pPr>
                      <a:r>
                        <a:rPr b="1" lang="en"/>
                        <a:t>Static Factors</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t>Dynamic Factors</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2175">
                <a:tc>
                  <a:txBody>
                    <a:bodyPr/>
                    <a:lstStyle/>
                    <a:p>
                      <a:pPr indent="0" lvl="0" marL="0" rtl="0" algn="l">
                        <a:lnSpc>
                          <a:spcPct val="115000"/>
                        </a:lnSpc>
                        <a:spcBef>
                          <a:spcPts val="0"/>
                        </a:spcBef>
                        <a:spcAft>
                          <a:spcPts val="0"/>
                        </a:spcAft>
                        <a:buNone/>
                      </a:pPr>
                      <a:r>
                        <a:rPr lang="en"/>
                        <a:t>Population density per sq mi</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Stay-at-home orders</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2175">
                <a:tc>
                  <a:txBody>
                    <a:bodyPr/>
                    <a:lstStyle/>
                    <a:p>
                      <a:pPr indent="0" lvl="0" marL="0" rtl="0" algn="l">
                        <a:lnSpc>
                          <a:spcPct val="115000"/>
                        </a:lnSpc>
                        <a:spcBef>
                          <a:spcPts val="0"/>
                        </a:spcBef>
                        <a:spcAft>
                          <a:spcPts val="0"/>
                        </a:spcAft>
                        <a:buNone/>
                      </a:pPr>
                      <a:r>
                        <a:rPr lang="en"/>
                        <a:t>Age and gender demographics</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Limits on social gatherings</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2175">
                <a:tc>
                  <a:txBody>
                    <a:bodyPr/>
                    <a:lstStyle/>
                    <a:p>
                      <a:pPr indent="0" lvl="0" marL="0" rtl="0" algn="l">
                        <a:lnSpc>
                          <a:spcPct val="115000"/>
                        </a:lnSpc>
                        <a:spcBef>
                          <a:spcPts val="0"/>
                        </a:spcBef>
                        <a:spcAft>
                          <a:spcPts val="0"/>
                        </a:spcAft>
                        <a:buNone/>
                      </a:pPr>
                      <a:r>
                        <a:rPr lang="en"/>
                        <a:t>Mortality rates for various diseases</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School closures</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2175">
                <a:tc>
                  <a:txBody>
                    <a:bodyPr/>
                    <a:lstStyle/>
                    <a:p>
                      <a:pPr indent="0" lvl="0" marL="0" rtl="0" algn="l">
                        <a:lnSpc>
                          <a:spcPct val="115000"/>
                        </a:lnSpc>
                        <a:spcBef>
                          <a:spcPts val="0"/>
                        </a:spcBef>
                        <a:spcAft>
                          <a:spcPts val="0"/>
                        </a:spcAft>
                        <a:buNone/>
                      </a:pPr>
                      <a:r>
                        <a:rPr lang="en"/>
                        <a:t>Medical insurance coverage</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Restaurant closures</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2175">
                <a:tc>
                  <a:txBody>
                    <a:bodyPr/>
                    <a:lstStyle/>
                    <a:p>
                      <a:pPr indent="0" lvl="0" marL="0" rtl="0" algn="l">
                        <a:spcBef>
                          <a:spcPts val="0"/>
                        </a:spcBef>
                        <a:spcAft>
                          <a:spcPts val="0"/>
                        </a:spcAft>
                        <a:buNone/>
                      </a:pPr>
                      <a:r>
                        <a:rPr lang="en"/>
                        <a:t>Hospital resources</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Gym and entertainment closures</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2175">
                <a:tc>
                  <a:txBody>
                    <a:bodyPr/>
                    <a:lstStyle/>
                    <a:p>
                      <a:pPr indent="0" lvl="0" marL="0" rtl="0" algn="l">
                        <a:lnSpc>
                          <a:spcPct val="115000"/>
                        </a:lnSpc>
                        <a:spcBef>
                          <a:spcPts val="0"/>
                        </a:spcBef>
                        <a:spcAft>
                          <a:spcPts val="0"/>
                        </a:spcAft>
                        <a:buNone/>
                      </a:pPr>
                      <a:r>
                        <a:rPr lang="en"/>
                        <a:t>Level of urbanization</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Foreign travel ban</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2175">
                <a:tc>
                  <a:txBody>
                    <a:bodyPr/>
                    <a:lstStyle/>
                    <a:p>
                      <a:pPr indent="0" lvl="0" marL="0" rtl="0" algn="l">
                        <a:lnSpc>
                          <a:spcPct val="115000"/>
                        </a:lnSpc>
                        <a:spcBef>
                          <a:spcPts val="0"/>
                        </a:spcBef>
                        <a:spcAft>
                          <a:spcPts val="0"/>
                        </a:spcAft>
                        <a:buNone/>
                      </a:pPr>
                      <a:r>
                        <a:rPr lang="en"/>
                        <a:t>Political party affiliation</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Federal guideline implementation</a:t>
                      </a:r>
                      <a:endParaRPr/>
                    </a:p>
                  </a:txBody>
                  <a:tcPr marT="25400" marB="25400" marR="25400" marL="25400"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for data cleaning</a:t>
            </a:r>
            <a:endParaRPr/>
          </a:p>
          <a:p>
            <a:pPr indent="-342900" lvl="0" marL="457200" rtl="0" algn="l">
              <a:spcBef>
                <a:spcPts val="1600"/>
              </a:spcBef>
              <a:spcAft>
                <a:spcPts val="0"/>
              </a:spcAft>
              <a:buSzPts val="1800"/>
              <a:buAutoNum type="arabicPeriod"/>
            </a:pPr>
            <a:r>
              <a:rPr lang="en"/>
              <a:t>Limit dataset to 48 contiguous states and Washington, D.C.</a:t>
            </a:r>
            <a:endParaRPr/>
          </a:p>
          <a:p>
            <a:pPr indent="-342900" lvl="0" marL="457200" rtl="0" algn="l">
              <a:spcBef>
                <a:spcPts val="0"/>
              </a:spcBef>
              <a:spcAft>
                <a:spcPts val="0"/>
              </a:spcAft>
              <a:buSzPts val="1800"/>
              <a:buAutoNum type="arabicPeriod"/>
            </a:pPr>
            <a:r>
              <a:rPr lang="en"/>
              <a:t>Limit dataset to counties with &gt;10 confirmed cases per 100,000 people</a:t>
            </a:r>
            <a:endParaRPr/>
          </a:p>
          <a:p>
            <a:pPr indent="-342900" lvl="0" marL="457200" rtl="0" algn="l">
              <a:spcBef>
                <a:spcPts val="0"/>
              </a:spcBef>
              <a:spcAft>
                <a:spcPts val="0"/>
              </a:spcAft>
              <a:buSzPts val="1800"/>
              <a:buAutoNum type="arabicPeriod"/>
            </a:pPr>
            <a:r>
              <a:rPr lang="en"/>
              <a:t>Limit dataset to counties without null values in the factors of interest columns</a:t>
            </a:r>
            <a:endParaRPr/>
          </a:p>
          <a:p>
            <a:pPr indent="-342900" lvl="0" marL="457200" rtl="0" algn="l">
              <a:spcBef>
                <a:spcPts val="0"/>
              </a:spcBef>
              <a:spcAft>
                <a:spcPts val="0"/>
              </a:spcAft>
              <a:buSzPts val="1800"/>
              <a:buAutoNum type="arabicPeriod"/>
            </a:pPr>
            <a:r>
              <a:rPr lang="en"/>
              <a:t>Convert all dates to ordinal format</a:t>
            </a:r>
            <a:endParaRPr/>
          </a:p>
          <a:p>
            <a:pPr indent="-342900" lvl="0" marL="457200" rtl="0" algn="l">
              <a:spcBef>
                <a:spcPts val="0"/>
              </a:spcBef>
              <a:spcAft>
                <a:spcPts val="0"/>
              </a:spcAft>
              <a:buSzPts val="1800"/>
              <a:buAutoNum type="arabicPeriod"/>
            </a:pPr>
            <a:r>
              <a:rPr lang="en"/>
              <a:t>Normalize any raw quantities (e.g., total number of people in demographic) to units of [per 100,000 people]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Relationship between population and total cases (log scale)</a:t>
            </a:r>
            <a:endParaRPr/>
          </a:p>
        </p:txBody>
      </p:sp>
      <p:pic>
        <p:nvPicPr>
          <p:cNvPr id="82" name="Google Shape;82;p17"/>
          <p:cNvPicPr preferRelativeResize="0"/>
          <p:nvPr/>
        </p:nvPicPr>
        <p:blipFill rotWithShape="1">
          <a:blip r:embed="rId3">
            <a:alphaModFix/>
          </a:blip>
          <a:srcRect b="0" l="0" r="-8342" t="0"/>
          <a:stretch/>
        </p:blipFill>
        <p:spPr>
          <a:xfrm>
            <a:off x="996550" y="1723850"/>
            <a:ext cx="7279850" cy="317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Exploratory Data Analysis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Relationship between population and case intensity (log scale)</a:t>
            </a:r>
            <a:endParaRPr/>
          </a:p>
        </p:txBody>
      </p:sp>
      <p:pic>
        <p:nvPicPr>
          <p:cNvPr id="89" name="Google Shape;89;p18"/>
          <p:cNvPicPr preferRelativeResize="0"/>
          <p:nvPr/>
        </p:nvPicPr>
        <p:blipFill rotWithShape="1">
          <a:blip r:embed="rId3">
            <a:alphaModFix/>
          </a:blip>
          <a:srcRect b="0" l="0" r="-8154" t="8240"/>
          <a:stretch/>
        </p:blipFill>
        <p:spPr>
          <a:xfrm>
            <a:off x="1721587" y="1650225"/>
            <a:ext cx="7050975" cy="3171775"/>
          </a:xfrm>
          <a:prstGeom prst="rect">
            <a:avLst/>
          </a:prstGeom>
          <a:noFill/>
          <a:ln>
            <a:noFill/>
          </a:ln>
        </p:spPr>
      </p:pic>
      <p:sp>
        <p:nvSpPr>
          <p:cNvPr id="90" name="Google Shape;90;p18"/>
          <p:cNvSpPr txBox="1"/>
          <p:nvPr/>
        </p:nvSpPr>
        <p:spPr>
          <a:xfrm>
            <a:off x="139300" y="2314575"/>
            <a:ext cx="1510800" cy="12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990000"/>
                </a:solidFill>
              </a:rPr>
              <a:t>“Case Intensity:”</a:t>
            </a:r>
            <a:endParaRPr sz="1200">
              <a:solidFill>
                <a:srgbClr val="990000"/>
              </a:solidFill>
            </a:endParaRPr>
          </a:p>
          <a:p>
            <a:pPr indent="0" lvl="0" marL="0" rtl="0" algn="ctr">
              <a:spcBef>
                <a:spcPts val="0"/>
              </a:spcBef>
              <a:spcAft>
                <a:spcPts val="0"/>
              </a:spcAft>
              <a:buNone/>
            </a:pPr>
            <a:r>
              <a:t/>
            </a:r>
            <a:endParaRPr sz="1200">
              <a:solidFill>
                <a:srgbClr val="990000"/>
              </a:solidFill>
            </a:endParaRPr>
          </a:p>
          <a:p>
            <a:pPr indent="0" lvl="0" marL="0" rtl="0" algn="ctr">
              <a:spcBef>
                <a:spcPts val="0"/>
              </a:spcBef>
              <a:spcAft>
                <a:spcPts val="0"/>
              </a:spcAft>
              <a:buNone/>
            </a:pPr>
            <a:r>
              <a:rPr lang="en" sz="1200">
                <a:solidFill>
                  <a:srgbClr val="990000"/>
                </a:solidFill>
              </a:rPr>
              <a:t>Number of confirmed cases per 100,00 people</a:t>
            </a:r>
            <a:endParaRPr sz="1200">
              <a:solidFill>
                <a:srgbClr val="990000"/>
              </a:solidFill>
            </a:endParaRPr>
          </a:p>
        </p:txBody>
      </p:sp>
      <p:sp>
        <p:nvSpPr>
          <p:cNvPr id="91" name="Google Shape;91;p18"/>
          <p:cNvSpPr/>
          <p:nvPr/>
        </p:nvSpPr>
        <p:spPr>
          <a:xfrm flipH="1" rot="10800000">
            <a:off x="792700" y="3450375"/>
            <a:ext cx="857400" cy="503700"/>
          </a:xfrm>
          <a:prstGeom prst="bentArrow">
            <a:avLst>
              <a:gd fmla="val 12765" name="adj1"/>
              <a:gd fmla="val 19148" name="adj2"/>
              <a:gd fmla="val 25000" name="adj3"/>
              <a:gd fmla="val 87225" name="adj4"/>
            </a:avLst>
          </a:prstGeom>
          <a:solidFill>
            <a:srgbClr val="99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97" name="Google Shape;97;p19"/>
          <p:cNvPicPr preferRelativeResize="0"/>
          <p:nvPr/>
        </p:nvPicPr>
        <p:blipFill>
          <a:blip r:embed="rId3">
            <a:alphaModFix/>
          </a:blip>
          <a:stretch>
            <a:fillRect/>
          </a:stretch>
        </p:blipFill>
        <p:spPr>
          <a:xfrm>
            <a:off x="1582913" y="1210875"/>
            <a:ext cx="5978174" cy="357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and Experiments</a:t>
            </a:r>
            <a:endParaRPr/>
          </a:p>
        </p:txBody>
      </p:sp>
      <p:graphicFrame>
        <p:nvGraphicFramePr>
          <p:cNvPr id="103" name="Google Shape;103;p20"/>
          <p:cNvGraphicFramePr/>
          <p:nvPr/>
        </p:nvGraphicFramePr>
        <p:xfrm>
          <a:off x="377375" y="1393000"/>
          <a:ext cx="3000000" cy="3000000"/>
        </p:xfrm>
        <a:graphic>
          <a:graphicData uri="http://schemas.openxmlformats.org/drawingml/2006/table">
            <a:tbl>
              <a:tblPr>
                <a:noFill/>
                <a:tableStyleId>{E78EC8CB-512E-4932-926C-7061B7A88521}</a:tableStyleId>
              </a:tblPr>
              <a:tblGrid>
                <a:gridCol w="1551150"/>
                <a:gridCol w="2323075"/>
                <a:gridCol w="4515000"/>
              </a:tblGrid>
              <a:tr h="12700">
                <a:tc>
                  <a:txBody>
                    <a:bodyPr/>
                    <a:lstStyle/>
                    <a:p>
                      <a:pPr indent="0" lvl="0" marL="0" rtl="0" algn="l">
                        <a:spcBef>
                          <a:spcPts val="0"/>
                        </a:spcBef>
                        <a:spcAft>
                          <a:spcPts val="0"/>
                        </a:spcAft>
                        <a:buNone/>
                      </a:pPr>
                      <a:r>
                        <a:rPr b="1" lang="en" sz="1500"/>
                        <a:t>Model Name</a:t>
                      </a:r>
                      <a:endParaRPr b="1"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500"/>
                        <a:t>Features</a:t>
                      </a:r>
                      <a:endParaRPr b="1"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500"/>
                        <a:t>Response Variable</a:t>
                      </a:r>
                      <a:endParaRPr b="1" sz="15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500"/>
                        <a:t>Model B</a:t>
                      </a:r>
                      <a:endParaRPr sz="1500"/>
                    </a:p>
                  </a:txBody>
                  <a:tcPr marT="63500" marB="63500" marR="63500" marL="63500">
                    <a:lnT cap="flat" cmpd="sng" w="12700">
                      <a:solidFill>
                        <a:srgbClr val="000000"/>
                      </a:solidFill>
                      <a:prstDash val="solid"/>
                      <a:round/>
                      <a:headEnd len="sm" w="sm" type="none"/>
                      <a:tailEnd len="sm" w="sm" type="none"/>
                    </a:lnT>
                  </a:tcPr>
                </a:tc>
                <a:tc>
                  <a:txBody>
                    <a:bodyPr/>
                    <a:lstStyle/>
                    <a:p>
                      <a:pPr indent="-186690" lvl="0" marL="91440" rtl="0" algn="l">
                        <a:spcBef>
                          <a:spcPts val="0"/>
                        </a:spcBef>
                        <a:spcAft>
                          <a:spcPts val="0"/>
                        </a:spcAft>
                        <a:buClr>
                          <a:schemeClr val="dk1"/>
                        </a:buClr>
                        <a:buSzPts val="1500"/>
                        <a:buChar char="-"/>
                      </a:pPr>
                      <a:r>
                        <a:rPr lang="en" sz="1500">
                          <a:solidFill>
                            <a:schemeClr val="dk1"/>
                          </a:solidFill>
                        </a:rPr>
                        <a:t>Static Factors</a:t>
                      </a:r>
                      <a:endParaRPr sz="15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500"/>
                        <a:t>Confirmed Case Intensity</a:t>
                      </a:r>
                      <a:endParaRPr sz="1500"/>
                    </a:p>
                  </a:txBody>
                  <a:tcPr marT="63500" marB="63500" marR="63500" marL="63500">
                    <a:lnT cap="flat" cmpd="sng" w="1270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en" sz="1500"/>
                        <a:t>Model F</a:t>
                      </a:r>
                      <a:endParaRPr sz="1500"/>
                    </a:p>
                  </a:txBody>
                  <a:tcPr marT="63500" marB="63500" marR="63500" marL="63500"/>
                </a:tc>
                <a:tc>
                  <a:txBody>
                    <a:bodyPr/>
                    <a:lstStyle/>
                    <a:p>
                      <a:pPr indent="-186690" lvl="0" marL="91440" rtl="0" algn="l">
                        <a:spcBef>
                          <a:spcPts val="0"/>
                        </a:spcBef>
                        <a:spcAft>
                          <a:spcPts val="0"/>
                        </a:spcAft>
                        <a:buSzPts val="1500"/>
                        <a:buChar char="-"/>
                      </a:pPr>
                      <a:r>
                        <a:rPr lang="en" sz="1500"/>
                        <a:t>Static Factors</a:t>
                      </a:r>
                      <a:endParaRPr sz="1500"/>
                    </a:p>
                    <a:p>
                      <a:pPr indent="-186690" lvl="0" marL="91440" rtl="0" algn="l">
                        <a:spcBef>
                          <a:spcPts val="0"/>
                        </a:spcBef>
                        <a:spcAft>
                          <a:spcPts val="0"/>
                        </a:spcAft>
                        <a:buSzPts val="1500"/>
                        <a:buChar char="-"/>
                      </a:pPr>
                      <a:r>
                        <a:rPr lang="en" sz="1500"/>
                        <a:t>Stay-at-Home</a:t>
                      </a:r>
                      <a:endParaRPr sz="1500"/>
                    </a:p>
                  </a:txBody>
                  <a:tcPr marT="63500" marB="63500" marR="63500" marL="63500"/>
                </a:tc>
                <a:tc>
                  <a:txBody>
                    <a:bodyPr/>
                    <a:lstStyle/>
                    <a:p>
                      <a:pPr indent="0" lvl="0" marL="0" rtl="0" algn="l">
                        <a:spcBef>
                          <a:spcPts val="0"/>
                        </a:spcBef>
                        <a:spcAft>
                          <a:spcPts val="0"/>
                        </a:spcAft>
                        <a:buNone/>
                      </a:pPr>
                      <a:r>
                        <a:rPr lang="en" sz="1500"/>
                        <a:t>Average </a:t>
                      </a:r>
                      <a:r>
                        <a:rPr lang="en" sz="1500"/>
                        <a:t>Increase in Confirmed Case Intensity after Stay-at-Home</a:t>
                      </a:r>
                      <a:endParaRPr sz="1500"/>
                    </a:p>
                  </a:txBody>
                  <a:tcPr marT="63500" marB="63500" marR="63500" marL="63500"/>
                </a:tc>
              </a:tr>
              <a:tr h="12700">
                <a:tc>
                  <a:txBody>
                    <a:bodyPr/>
                    <a:lstStyle/>
                    <a:p>
                      <a:pPr indent="0" lvl="0" marL="0" rtl="0" algn="l">
                        <a:spcBef>
                          <a:spcPts val="0"/>
                        </a:spcBef>
                        <a:spcAft>
                          <a:spcPts val="0"/>
                        </a:spcAft>
                        <a:buNone/>
                      </a:pPr>
                      <a:r>
                        <a:rPr lang="en" sz="1500"/>
                        <a:t>Model G</a:t>
                      </a:r>
                      <a:endParaRPr sz="1500"/>
                    </a:p>
                  </a:txBody>
                  <a:tcPr marT="63500" marB="63500" marR="63500" marL="63500"/>
                </a:tc>
                <a:tc>
                  <a:txBody>
                    <a:bodyPr/>
                    <a:lstStyle/>
                    <a:p>
                      <a:pPr indent="-186690" lvl="0" marL="91440" rtl="0" algn="l">
                        <a:spcBef>
                          <a:spcPts val="0"/>
                        </a:spcBef>
                        <a:spcAft>
                          <a:spcPts val="0"/>
                        </a:spcAft>
                        <a:buSzPts val="1500"/>
                        <a:buChar char="-"/>
                      </a:pPr>
                      <a:r>
                        <a:rPr lang="en" sz="1500"/>
                        <a:t>All Static Factors</a:t>
                      </a:r>
                      <a:endParaRPr sz="1500"/>
                    </a:p>
                    <a:p>
                      <a:pPr indent="-186690" lvl="0" marL="91440" rtl="0" algn="l">
                        <a:spcBef>
                          <a:spcPts val="0"/>
                        </a:spcBef>
                        <a:spcAft>
                          <a:spcPts val="0"/>
                        </a:spcAft>
                        <a:buSzPts val="1500"/>
                        <a:buChar char="-"/>
                      </a:pPr>
                      <a:r>
                        <a:rPr lang="en" sz="1500"/>
                        <a:t>All Dynamic Factors</a:t>
                      </a:r>
                      <a:endParaRPr sz="1500"/>
                    </a:p>
                  </a:txBody>
                  <a:tcPr marT="63500" marB="63500" marR="63500" marL="63500"/>
                </a:tc>
                <a:tc>
                  <a:txBody>
                    <a:bodyPr/>
                    <a:lstStyle/>
                    <a:p>
                      <a:pPr indent="0" lvl="0" marL="0" rtl="0" algn="l">
                        <a:spcBef>
                          <a:spcPts val="0"/>
                        </a:spcBef>
                        <a:spcAft>
                          <a:spcPts val="0"/>
                        </a:spcAft>
                        <a:buNone/>
                      </a:pPr>
                      <a:r>
                        <a:rPr lang="en" sz="1500">
                          <a:solidFill>
                            <a:schemeClr val="dk1"/>
                          </a:solidFill>
                        </a:rPr>
                        <a:t>Weekly Proportional Increase In Confirmed Cases, compared to previous week</a:t>
                      </a:r>
                      <a:endParaRPr sz="1500"/>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predictive model evaluating rate of spread achieved a much better prediction of response than the previous models.</a:t>
            </a:r>
            <a:endParaRPr/>
          </a:p>
        </p:txBody>
      </p:sp>
      <p:pic>
        <p:nvPicPr>
          <p:cNvPr id="110" name="Google Shape;110;p21"/>
          <p:cNvPicPr preferRelativeResize="0"/>
          <p:nvPr/>
        </p:nvPicPr>
        <p:blipFill rotWithShape="1">
          <a:blip r:embed="rId3">
            <a:alphaModFix/>
          </a:blip>
          <a:srcRect b="0" l="0" r="0" t="0"/>
          <a:stretch/>
        </p:blipFill>
        <p:spPr>
          <a:xfrm>
            <a:off x="966576" y="1944425"/>
            <a:ext cx="5382051" cy="3088400"/>
          </a:xfrm>
          <a:prstGeom prst="rect">
            <a:avLst/>
          </a:prstGeom>
          <a:noFill/>
          <a:ln>
            <a:noFill/>
          </a:ln>
        </p:spPr>
      </p:pic>
      <p:sp>
        <p:nvSpPr>
          <p:cNvPr id="111" name="Google Shape;111;p21"/>
          <p:cNvSpPr txBox="1"/>
          <p:nvPr/>
        </p:nvSpPr>
        <p:spPr>
          <a:xfrm>
            <a:off x="6243150" y="2459425"/>
            <a:ext cx="2435700" cy="13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Best features: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Stay-at-Home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Population Density</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Limits on Social Gatherings</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