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68" r:id="rId2"/>
    <p:sldId id="269" r:id="rId3"/>
    <p:sldId id="270" r:id="rId4"/>
    <p:sldId id="257" r:id="rId5"/>
    <p:sldId id="258" r:id="rId6"/>
    <p:sldId id="259" r:id="rId7"/>
    <p:sldId id="260" r:id="rId8"/>
    <p:sldId id="261" r:id="rId9"/>
    <p:sldId id="262" r:id="rId10"/>
    <p:sldId id="263" r:id="rId11"/>
    <p:sldId id="264" r:id="rId12"/>
    <p:sldId id="265" r:id="rId13"/>
    <p:sldId id="271" r:id="rId14"/>
    <p:sldId id="272"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41BC2-DB38-4B2F-AA99-3C41DA61BFCD}" type="datetimeFigureOut">
              <a:rPr lang="en-US" smtClean="0"/>
              <a:t>10/3/2025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8D6B5-2572-4C79-BD71-7F898CAB345D}" type="slidenum">
              <a:rPr lang="en-US" smtClean="0"/>
              <a:t>‹#›</a:t>
            </a:fld>
            <a:endParaRPr lang="en-US"/>
          </a:p>
        </p:txBody>
      </p:sp>
    </p:spTree>
    <p:extLst>
      <p:ext uri="{BB962C8B-B14F-4D97-AF65-F5344CB8AC3E}">
        <p14:creationId xmlns:p14="http://schemas.microsoft.com/office/powerpoint/2010/main" val="719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histogram shows that most recorded temperatures are around 5°C, within the recommended cold room range. Some values exceed 8°C, which may cause food spoilage. This highlights the need for monitoring temperature spikes.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Humidity is mostly around 70%, which is ideal. Some records drop below 60% or rise above 85%, leading to food damage (too dry → shrinkage, too moist → mold). These anomalies are key for ML-based detection.</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heatmap shows correlations between Temperature, Humidity, and Status. Higher temperatures correlate with abnormal conditions, while extreme humidity also contributes. Both variables are important predictors for spoilage risk.</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confusion matrix shows how well the model predicts. Most predictions are correct, with high accuracy (~90%). Few misclassifications exist, proving the model is reliable for monitoring cold room conditions.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B24B8C1-0EC4-E3A7-D26D-C8F07A58A7E4}"/>
              </a:ext>
            </a:extLst>
          </p:cNvPr>
          <p:cNvPicPr>
            <a:picLocks noChangeAspect="1"/>
          </p:cNvPicPr>
          <p:nvPr/>
        </p:nvPicPr>
        <p:blipFill>
          <a:blip r:embed="rId2"/>
          <a:stretch>
            <a:fillRect/>
          </a:stretch>
        </p:blipFill>
        <p:spPr>
          <a:xfrm>
            <a:off x="133122" y="324091"/>
            <a:ext cx="8877756" cy="5335929"/>
          </a:xfrm>
          <a:prstGeom prst="rect">
            <a:avLst/>
          </a:prstGeom>
        </p:spPr>
      </p:pic>
    </p:spTree>
    <p:extLst>
      <p:ext uri="{BB962C8B-B14F-4D97-AF65-F5344CB8AC3E}">
        <p14:creationId xmlns:p14="http://schemas.microsoft.com/office/powerpoint/2010/main" val="1474973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Model Building</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Model: Random Forest Classifier</a:t>
            </a:r>
          </a:p>
          <a:p>
            <a:r>
              <a:rPr lang="en-US" dirty="0">
                <a:latin typeface="Times New Roman" panose="02020603050405020304" pitchFamily="18" charset="0"/>
                <a:cs typeface="Times New Roman" panose="02020603050405020304" pitchFamily="18" charset="0"/>
              </a:rPr>
              <a:t>c</a:t>
            </a:r>
            <a:r>
              <a:rPr dirty="0">
                <a:latin typeface="Times New Roman" panose="02020603050405020304" pitchFamily="18" charset="0"/>
                <a:cs typeface="Times New Roman" panose="02020603050405020304" pitchFamily="18" charset="0"/>
              </a:rPr>
              <a:t>ompared with Decision Tree &amp; Logistic Regression</a:t>
            </a:r>
          </a:p>
          <a:p>
            <a:r>
              <a:rPr dirty="0">
                <a:latin typeface="Times New Roman" panose="02020603050405020304" pitchFamily="18" charset="0"/>
                <a:cs typeface="Times New Roman" panose="02020603050405020304" pitchFamily="18" charset="0"/>
              </a:rPr>
              <a:t>Training/Testing split: 80/20</a:t>
            </a:r>
          </a:p>
          <a:p>
            <a:r>
              <a:rPr dirty="0">
                <a:latin typeface="Times New Roman" panose="02020603050405020304" pitchFamily="18" charset="0"/>
                <a:cs typeface="Times New Roman" panose="02020603050405020304" pitchFamily="18" charset="0"/>
              </a:rPr>
              <a:t>Best model chosen based on F1-score &amp; accuracy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Model Evaluation</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Metrics: Accuracy, Precision, Recall, F1-score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Example result: Accuracy ~90%</a:t>
            </a:r>
          </a:p>
          <a:p>
            <a:r>
              <a:rPr dirty="0">
                <a:latin typeface="Times New Roman" panose="02020603050405020304" pitchFamily="18" charset="0"/>
                <a:cs typeface="Times New Roman" panose="02020603050405020304" pitchFamily="18" charset="0"/>
              </a:rPr>
              <a:t>Confusion matrix shows classification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Model Deployment</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Deployment using </a:t>
            </a:r>
            <a:r>
              <a:rPr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for real-time prediction</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 Users can input Temperature &amp; Humidity values</a:t>
            </a:r>
          </a:p>
          <a:p>
            <a:r>
              <a:rPr dirty="0">
                <a:latin typeface="Times New Roman" panose="02020603050405020304" pitchFamily="18" charset="0"/>
                <a:cs typeface="Times New Roman" panose="02020603050405020304" pitchFamily="18" charset="0"/>
              </a:rPr>
              <a:t> Output: Prediction (Normal ✅ or Abnormal ⚠️)</a:t>
            </a:r>
          </a:p>
          <a:p>
            <a:pPr marL="0" indent="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DB09-B04B-E09B-D909-8EC2883E2217}"/>
              </a:ext>
            </a:extLst>
          </p:cNvPr>
          <p:cNvSpPr>
            <a:spLocks noGrp="1"/>
          </p:cNvSpPr>
          <p:nvPr>
            <p:ph type="title"/>
          </p:nvPr>
        </p:nvSpPr>
        <p:spPr/>
        <p:txBody>
          <a:bodyPr/>
          <a:lstStyle/>
          <a:p>
            <a:r>
              <a:rPr lang="en-US" b="1" dirty="0" err="1">
                <a:latin typeface="Times New Roman" panose="02020603050405020304" pitchFamily="18" charset="0"/>
                <a:cs typeface="Times New Roman" panose="02020603050405020304" pitchFamily="18" charset="0"/>
              </a:rPr>
              <a:t>Streamlit</a:t>
            </a:r>
            <a:r>
              <a:rPr lang="en-US" b="1" dirty="0">
                <a:latin typeface="Times New Roman" panose="02020603050405020304" pitchFamily="18" charset="0"/>
                <a:cs typeface="Times New Roman" panose="02020603050405020304" pitchFamily="18" charset="0"/>
              </a:rPr>
              <a:t> app screenshots</a:t>
            </a:r>
          </a:p>
        </p:txBody>
      </p:sp>
      <p:pic>
        <p:nvPicPr>
          <p:cNvPr id="9" name="Content Placeholder 8" descr="A screenshot of a computer&#10;&#10;AI-generated content may be incorrect.">
            <a:extLst>
              <a:ext uri="{FF2B5EF4-FFF2-40B4-BE49-F238E27FC236}">
                <a16:creationId xmlns:a16="http://schemas.microsoft.com/office/drawing/2014/main" id="{8EE84FBD-1C10-8CC7-5BA3-2E08E771F2BF}"/>
              </a:ext>
            </a:extLst>
          </p:cNvPr>
          <p:cNvPicPr>
            <a:picLocks noGrp="1" noChangeAspect="1"/>
          </p:cNvPicPr>
          <p:nvPr>
            <p:ph idx="1"/>
          </p:nvPr>
        </p:nvPicPr>
        <p:blipFill>
          <a:blip r:embed="rId2"/>
          <a:stretch>
            <a:fillRect/>
          </a:stretch>
        </p:blipFill>
        <p:spPr>
          <a:xfrm>
            <a:off x="548921" y="1600200"/>
            <a:ext cx="8046157" cy="4525963"/>
          </a:xfrm>
        </p:spPr>
      </p:pic>
    </p:spTree>
    <p:extLst>
      <p:ext uri="{BB962C8B-B14F-4D97-AF65-F5344CB8AC3E}">
        <p14:creationId xmlns:p14="http://schemas.microsoft.com/office/powerpoint/2010/main" val="3461145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FCD8-C15A-037A-D890-7A23A0B36182}"/>
              </a:ext>
            </a:extLst>
          </p:cNvPr>
          <p:cNvSpPr>
            <a:spLocks noGrp="1"/>
          </p:cNvSpPr>
          <p:nvPr>
            <p:ph type="title"/>
          </p:nvPr>
        </p:nvSpPr>
        <p:spPr/>
        <p:txBody>
          <a:bodyPr/>
          <a:lstStyle/>
          <a:p>
            <a:endParaRPr lang="en-US"/>
          </a:p>
        </p:txBody>
      </p:sp>
      <p:pic>
        <p:nvPicPr>
          <p:cNvPr id="5" name="Content Placeholder 4" descr="A screenshot of a computer&#10;&#10;AI-generated content may be incorrect.">
            <a:extLst>
              <a:ext uri="{FF2B5EF4-FFF2-40B4-BE49-F238E27FC236}">
                <a16:creationId xmlns:a16="http://schemas.microsoft.com/office/drawing/2014/main" id="{6FD1822F-06E2-60D0-D55D-BEA4B27DA4F8}"/>
              </a:ext>
            </a:extLst>
          </p:cNvPr>
          <p:cNvPicPr>
            <a:picLocks noGrp="1" noChangeAspect="1"/>
          </p:cNvPicPr>
          <p:nvPr>
            <p:ph idx="1"/>
          </p:nvPr>
        </p:nvPicPr>
        <p:blipFill>
          <a:blip r:embed="rId2"/>
          <a:stretch>
            <a:fillRect/>
          </a:stretch>
        </p:blipFill>
        <p:spPr>
          <a:xfrm>
            <a:off x="548921" y="1600200"/>
            <a:ext cx="8046157" cy="4525963"/>
          </a:xfrm>
        </p:spPr>
      </p:pic>
    </p:spTree>
    <p:extLst>
      <p:ext uri="{BB962C8B-B14F-4D97-AF65-F5344CB8AC3E}">
        <p14:creationId xmlns:p14="http://schemas.microsoft.com/office/powerpoint/2010/main" val="332613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Machine learning improves cold room monitoring by predicting spoilage risks before they occur. This helps reduce food waste, increase operational efficiency, and ensure food safety by maintaining optimal storage conditions.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9553D-138F-73EC-38C1-5CB404E79C77}"/>
              </a:ext>
            </a:extLst>
          </p:cNvPr>
          <p:cNvSpPr>
            <a:spLocks noGrp="1"/>
          </p:cNvSpPr>
          <p:nvPr>
            <p:ph type="title"/>
          </p:nvPr>
        </p:nvSpPr>
        <p:spPr>
          <a:xfrm>
            <a:off x="722313" y="2199190"/>
            <a:ext cx="7772400" cy="3569785"/>
          </a:xfrm>
        </p:spPr>
        <p:txBody>
          <a:bodyPr/>
          <a:lstStyle/>
          <a:p>
            <a:r>
              <a:rPr lang="en-US" dirty="0" err="1"/>
              <a:t>Name:byishimo</a:t>
            </a:r>
            <a:r>
              <a:rPr lang="en-US" dirty="0"/>
              <a:t> joseph</a:t>
            </a:r>
            <a:br>
              <a:rPr lang="en-US" dirty="0"/>
            </a:br>
            <a:r>
              <a:rPr lang="en-US" dirty="0"/>
              <a:t>regno:25rp19781</a:t>
            </a:r>
          </a:p>
        </p:txBody>
      </p:sp>
      <p:sp>
        <p:nvSpPr>
          <p:cNvPr id="3" name="Text Placeholder 2">
            <a:extLst>
              <a:ext uri="{FF2B5EF4-FFF2-40B4-BE49-F238E27FC236}">
                <a16:creationId xmlns:a16="http://schemas.microsoft.com/office/drawing/2014/main" id="{B6986151-5C8F-73CD-4F43-82C19602AAB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532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B2D69-CFB6-F700-64D9-A5F18EAEB37E}"/>
              </a:ext>
            </a:extLst>
          </p:cNvPr>
          <p:cNvSpPr>
            <a:spLocks noGrp="1"/>
          </p:cNvSpPr>
          <p:nvPr>
            <p:ph type="title"/>
          </p:nvPr>
        </p:nvSpPr>
        <p:spPr/>
        <p:txBody>
          <a:bodyPr>
            <a:normAutofit fontScale="90000"/>
          </a:bodyPr>
          <a:lstStyle/>
          <a:p>
            <a:r>
              <a:rPr lang="en-US" b="1" dirty="0" err="1">
                <a:latin typeface="Times New Roman" panose="02020603050405020304" pitchFamily="18" charset="0"/>
                <a:cs typeface="Times New Roman" panose="02020603050405020304" pitchFamily="18" charset="0"/>
              </a:rPr>
              <a:t>Title:</a:t>
            </a:r>
            <a:r>
              <a:rPr lang="en-US" sz="4000" b="1" dirty="0" err="1">
                <a:latin typeface="Times New Roman" panose="02020603050405020304" pitchFamily="18" charset="0"/>
                <a:cs typeface="Times New Roman" panose="02020603050405020304" pitchFamily="18" charset="0"/>
              </a:rPr>
              <a:t>Machine</a:t>
            </a:r>
            <a:r>
              <a:rPr lang="en-US" sz="4000" b="1" dirty="0">
                <a:latin typeface="Times New Roman" panose="02020603050405020304" pitchFamily="18" charset="0"/>
                <a:cs typeface="Times New Roman" panose="02020603050405020304" pitchFamily="18" charset="0"/>
              </a:rPr>
              <a:t> Learning-Based Smart Cold Room Monitoring System for Food Preservation</a:t>
            </a:r>
          </a:p>
        </p:txBody>
      </p:sp>
    </p:spTree>
    <p:extLst>
      <p:ext uri="{BB962C8B-B14F-4D97-AF65-F5344CB8AC3E}">
        <p14:creationId xmlns:p14="http://schemas.microsoft.com/office/powerpoint/2010/main" val="193436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lstStyle/>
          <a:p>
            <a:pPr marL="0" indent="0">
              <a:buNone/>
            </a:pPr>
            <a:r>
              <a:rPr dirty="0">
                <a:latin typeface="Times New Roman" panose="02020603050405020304" pitchFamily="18" charset="0"/>
                <a:cs typeface="Times New Roman" panose="02020603050405020304" pitchFamily="18" charset="0"/>
              </a:rPr>
              <a:t>Cold room storage facilities face challenges in maintaining stable conditions. Inconsistent temperature and humidity monitoring often leads to food spoilage and economic losses. This project applies machine learning to predict abnormal conditions, improving food preservation.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Dataset Description</a:t>
            </a:r>
          </a:p>
        </p:txBody>
      </p:sp>
      <p:sp>
        <p:nvSpPr>
          <p:cNvPr id="3" name="Content Placeholder 2"/>
          <p:cNvSpPr>
            <a:spLocks noGrp="1"/>
          </p:cNvSpPr>
          <p:nvPr>
            <p:ph idx="1"/>
          </p:nvPr>
        </p:nvSpPr>
        <p:spPr>
          <a:xfrm>
            <a:off x="457200" y="1623350"/>
            <a:ext cx="8229600" cy="4525963"/>
          </a:xfrm>
        </p:spPr>
        <p:txBody>
          <a:bodyPr/>
          <a:lstStyle/>
          <a:p>
            <a:r>
              <a:rPr dirty="0">
                <a:latin typeface="Times New Roman" panose="02020603050405020304" pitchFamily="18" charset="0"/>
                <a:cs typeface="Times New Roman" panose="02020603050405020304" pitchFamily="18" charset="0"/>
              </a:rPr>
              <a:t>Source: IoT Cold Room Dataset (synthetic example)</a:t>
            </a:r>
          </a:p>
          <a:p>
            <a:r>
              <a:rPr dirty="0">
                <a:latin typeface="Times New Roman" panose="02020603050405020304" pitchFamily="18" charset="0"/>
                <a:cs typeface="Times New Roman" panose="02020603050405020304" pitchFamily="18" charset="0"/>
              </a:rPr>
              <a:t>Features: Temperature, Humidity, Timestamp</a:t>
            </a:r>
          </a:p>
          <a:p>
            <a:r>
              <a:rPr dirty="0">
                <a:latin typeface="Times New Roman" panose="02020603050405020304" pitchFamily="18" charset="0"/>
                <a:cs typeface="Times New Roman" panose="02020603050405020304" pitchFamily="18" charset="0"/>
              </a:rPr>
              <a:t>Target: Status (Normal/Abnormal)</a:t>
            </a:r>
          </a:p>
          <a:p>
            <a:r>
              <a:rPr dirty="0">
                <a:latin typeface="Times New Roman" panose="02020603050405020304" pitchFamily="18" charset="0"/>
                <a:cs typeface="Times New Roman" panose="02020603050405020304" pitchFamily="18" charset="0"/>
              </a:rPr>
              <a:t>Size: 1000 records</a:t>
            </a:r>
          </a:p>
          <a:p>
            <a:r>
              <a:rPr lang="en-US" dirty="0">
                <a:latin typeface="Times New Roman" panose="02020603050405020304" pitchFamily="18" charset="0"/>
                <a:cs typeface="Times New Roman" panose="02020603050405020304" pitchFamily="18" charset="0"/>
              </a:rPr>
              <a:t>Goal</a:t>
            </a:r>
            <a:r>
              <a:rP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r>
              <a:rPr dirty="0">
                <a:latin typeface="Times New Roman" panose="02020603050405020304" pitchFamily="18" charset="0"/>
                <a:cs typeface="Times New Roman" panose="02020603050405020304" pitchFamily="18" charset="0"/>
              </a:rPr>
              <a:t>Predict abnormal cold room conditions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dirty="0">
                <a:latin typeface="Times New Roman" panose="02020603050405020304" pitchFamily="18" charset="0"/>
                <a:cs typeface="Times New Roman" panose="02020603050405020304" pitchFamily="18" charset="0"/>
              </a:rPr>
              <a:t>Exploratory Data Analysis – Temperature</a:t>
            </a:r>
          </a:p>
        </p:txBody>
      </p:sp>
      <p:pic>
        <p:nvPicPr>
          <p:cNvPr id="3" name="Picture 2" descr="temp_hist.png"/>
          <p:cNvPicPr>
            <a:picLocks noChangeAspect="1"/>
          </p:cNvPicPr>
          <p:nvPr/>
        </p:nvPicPr>
        <p:blipFill>
          <a:blip r:embed="rId3"/>
          <a:stretch>
            <a:fillRect/>
          </a:stretch>
        </p:blipFill>
        <p:spPr>
          <a:xfrm>
            <a:off x="914400" y="1371600"/>
            <a:ext cx="5029200" cy="3352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56450"/>
          </a:xfrm>
        </p:spPr>
        <p:txBody>
          <a:bodyPr>
            <a:normAutofit/>
          </a:bodyPr>
          <a:lstStyle/>
          <a:p>
            <a:r>
              <a:rPr sz="3600" b="1" dirty="0">
                <a:latin typeface="Times New Roman" panose="02020603050405020304" pitchFamily="18" charset="0"/>
                <a:cs typeface="Times New Roman" panose="02020603050405020304" pitchFamily="18" charset="0"/>
              </a:rPr>
              <a:t>Exploratory Data Analysis – Humidity</a:t>
            </a:r>
          </a:p>
        </p:txBody>
      </p:sp>
      <p:pic>
        <p:nvPicPr>
          <p:cNvPr id="3" name="Picture 2" descr="hum_hist.png"/>
          <p:cNvPicPr>
            <a:picLocks noChangeAspect="1"/>
          </p:cNvPicPr>
          <p:nvPr/>
        </p:nvPicPr>
        <p:blipFill>
          <a:blip r:embed="rId3"/>
          <a:stretch>
            <a:fillRect/>
          </a:stretch>
        </p:blipFill>
        <p:spPr>
          <a:xfrm>
            <a:off x="914399" y="1371599"/>
            <a:ext cx="5624623" cy="39446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EDA – Correlation Matrix</a:t>
            </a:r>
          </a:p>
        </p:txBody>
      </p:sp>
      <p:pic>
        <p:nvPicPr>
          <p:cNvPr id="3" name="Picture 2" descr="corr_matrix.png"/>
          <p:cNvPicPr>
            <a:picLocks noChangeAspect="1"/>
          </p:cNvPicPr>
          <p:nvPr/>
        </p:nvPicPr>
        <p:blipFill>
          <a:blip r:embed="rId3"/>
          <a:stretch>
            <a:fillRect/>
          </a:stretch>
        </p:blipFill>
        <p:spPr>
          <a:xfrm>
            <a:off x="914400" y="1371600"/>
            <a:ext cx="5029200" cy="40233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Feature Engineering</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selected Temperature &amp; Humidity as features</a:t>
            </a:r>
          </a:p>
          <a:p>
            <a:r>
              <a:rPr lang="en-US" dirty="0">
                <a:latin typeface="Times New Roman" panose="02020603050405020304" pitchFamily="18" charset="0"/>
                <a:cs typeface="Times New Roman" panose="02020603050405020304" pitchFamily="18" charset="0"/>
              </a:rPr>
              <a:t>Created Status as target variable</a:t>
            </a:r>
          </a:p>
          <a:p>
            <a:r>
              <a:rPr lang="en-US" dirty="0">
                <a:latin typeface="Times New Roman" panose="02020603050405020304" pitchFamily="18" charset="0"/>
                <a:cs typeface="Times New Roman" panose="02020603050405020304" pitchFamily="18" charset="0"/>
              </a:rPr>
              <a:t>Normalized features </a:t>
            </a:r>
          </a:p>
          <a:p>
            <a:r>
              <a:rPr lang="en-US" dirty="0">
                <a:latin typeface="Times New Roman" panose="02020603050405020304" pitchFamily="18" charset="0"/>
                <a:cs typeface="Times New Roman" panose="02020603050405020304" pitchFamily="18" charset="0"/>
              </a:rPr>
              <a:t>using </a:t>
            </a:r>
            <a:r>
              <a:rPr lang="en-US" dirty="0" err="1">
                <a:latin typeface="Times New Roman" panose="02020603050405020304" pitchFamily="18" charset="0"/>
                <a:cs typeface="Times New Roman" panose="02020603050405020304" pitchFamily="18" charset="0"/>
              </a:rPr>
              <a:t>StandardScalerSplit</a:t>
            </a:r>
            <a:r>
              <a:rPr lang="en-US" dirty="0">
                <a:latin typeface="Times New Roman" panose="02020603050405020304" pitchFamily="18" charset="0"/>
                <a:cs typeface="Times New Roman" panose="02020603050405020304" pitchFamily="18" charset="0"/>
              </a:rPr>
              <a:t> dataset (80% training, 20% testing</a:t>
            </a:r>
          </a:p>
          <a:p>
            <a:r>
              <a:rPr dirty="0">
                <a:latin typeface="Times New Roman" panose="02020603050405020304" pitchFamily="18" charset="0"/>
                <a:cs typeface="Times New Roman" panose="02020603050405020304" pitchFamily="18" charset="0"/>
              </a:rPr>
              <a:t> Encoded target variable (Normal=0, Abnormal=1)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426</Words>
  <Application>Microsoft Office PowerPoint</Application>
  <PresentationFormat>On-screen Show (4:3)</PresentationFormat>
  <Paragraphs>39</Paragraphs>
  <Slides>15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Name:byishimo joseph regno:25rp19781</vt:lpstr>
      <vt:lpstr>Title:Machine Learning-Based Smart Cold Room Monitoring System for Food Preservation</vt:lpstr>
      <vt:lpstr>Problem Statement</vt:lpstr>
      <vt:lpstr>Dataset Description</vt:lpstr>
      <vt:lpstr>Exploratory Data Analysis – Temperature</vt:lpstr>
      <vt:lpstr>Exploratory Data Analysis – Humidity</vt:lpstr>
      <vt:lpstr>EDA – Correlation Matrix</vt:lpstr>
      <vt:lpstr>Feature Engineering</vt:lpstr>
      <vt:lpstr>Model Building</vt:lpstr>
      <vt:lpstr>Model Evaluation</vt:lpstr>
      <vt:lpstr>Model Deployment</vt:lpstr>
      <vt:lpstr>Streamlit app screenshots</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user</cp:lastModifiedBy>
  <cp:revision>3</cp:revision>
  <dcterms:created xsi:type="dcterms:W3CDTF">2013-01-27T09:14:16Z</dcterms:created>
  <dcterms:modified xsi:type="dcterms:W3CDTF">2025-10-03T13:36:15Z</dcterms:modified>
  <cp:category/>
</cp:coreProperties>
</file>