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63" r:id="rId5"/>
    <p:sldId id="264" r:id="rId6"/>
    <p:sldId id="261" r:id="rId7"/>
    <p:sldId id="257" r:id="rId8"/>
    <p:sldId id="262" r:id="rId9"/>
    <p:sldId id="258" r:id="rId10"/>
    <p:sldId id="260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79" autoAdjust="0"/>
    <p:restoredTop sz="85152" autoAdjust="0"/>
  </p:normalViewPr>
  <p:slideViewPr>
    <p:cSldViewPr snapToGrid="0">
      <p:cViewPr varScale="1">
        <p:scale>
          <a:sx n="71" d="100"/>
          <a:sy n="71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D333D1E-E78F-4FB8-B14D-85C3E6EAA901}" type="datetimeFigureOut">
              <a:rPr lang="he-IL" smtClean="0"/>
              <a:t>כ"ה/תמוז/תשפ"ד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8878A85-28EC-43A5-B554-E2D583BFAC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22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מטרת ביניים (נכון ליום כתיבת המצגת ) היא אפיון לימוד הקשר בין התופעה לאפקט הקולית שלה</a:t>
            </a:r>
          </a:p>
          <a:p>
            <a:r>
              <a:rPr lang="he-IL" dirty="0"/>
              <a:t> 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8A85-28EC-43A5-B554-E2D583BFACC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350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8A85-28EC-43A5-B554-E2D583BFACCF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3813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לעיבוד המידע נהוג להשתמש במספרים לא ממדיים שמאפיינים את התנהגות הטיפה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8A85-28EC-43A5-B554-E2D583BFACC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305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אז מה קורה כשטיפה נופלת?</a:t>
            </a:r>
          </a:p>
          <a:p>
            <a:r>
              <a:rPr lang="he-IL" dirty="0"/>
              <a:t>יש תגובות שונות המשתנות לפי תנאי ההתחלה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8A85-28EC-43A5-B554-E2D583BFACCF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3756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8A85-28EC-43A5-B554-E2D583BFACCF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6978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ניתן לראות שזה המשטר הכי קרוב שמצאנו ושניתן להוציא ממנו מס' לא ממדיים ובכך להוציא את האינפורמציה הנדרשת </a:t>
            </a:r>
          </a:p>
          <a:p>
            <a:r>
              <a:rPr lang="he-IL" dirty="0"/>
              <a:t>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8A85-28EC-43A5-B554-E2D583BFACCF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9747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8A85-28EC-43A5-B554-E2D583BFACCF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2836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>
                <a:solidFill>
                  <a:srgbClr val="FF0000"/>
                </a:solidFill>
              </a:rPr>
              <a:t>*לשאול את מירב האם זה מספיק? במידה ולא, מה צריך </a:t>
            </a:r>
            <a:r>
              <a:rPr lang="he-IL" dirty="0" err="1">
                <a:solidFill>
                  <a:srgbClr val="FF0000"/>
                </a:solidFill>
              </a:rPr>
              <a:t>לאוסיף</a:t>
            </a:r>
            <a:r>
              <a:rPr lang="he-IL" dirty="0">
                <a:solidFill>
                  <a:srgbClr val="FF0000"/>
                </a:solidFill>
              </a:rPr>
              <a:t> איך זה מתקשר עם כל הסידרת תמונות שלקחנו ללמידת מכונה?</a:t>
            </a:r>
          </a:p>
          <a:p>
            <a:r>
              <a:rPr lang="he-IL" dirty="0">
                <a:solidFill>
                  <a:srgbClr val="FF0000"/>
                </a:solidFill>
              </a:rPr>
              <a:t>האם זה דבר שיכולים גם להשתמש בו בעתיד עם תוספת של הכנסת המשטרים ללמידת מכונה ולשלב את זה ביחד עם הקול? וביחד ליצור כלי יותר חזק ואמין למטרת המחקר?</a:t>
            </a:r>
          </a:p>
          <a:p>
            <a:r>
              <a:rPr lang="he-IL" dirty="0">
                <a:solidFill>
                  <a:srgbClr val="FF0000"/>
                </a:solidFill>
              </a:rPr>
              <a:t>האם זה שאלות שאפשר לשאול אותם ואת המרצה של הקורס?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8A85-28EC-43A5-B554-E2D583BFACC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190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C3D280-6C66-CCF5-74C9-B18B49F93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C8B27EA-DACE-5B3E-299B-AF43A520A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6927BE1-92F0-482B-3C25-66C62DEC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C0CE-6B86-449B-AE14-30AFFDEE7885}" type="datetimeFigureOut">
              <a:rPr lang="he-IL" smtClean="0"/>
              <a:t>כ"ה/תמוז/תשפ"ד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FDAE76B-4ECC-390E-8A65-B8E9B5F1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2B6C0D-7C7B-806B-831D-757A7A04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DDC3-C09E-4A85-BB21-89BE4B6F2D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860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760241-0007-9845-E917-C64D4134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B45BD7F-E15C-586F-ABDD-EC3DDBF37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A167BD9-7BB6-919F-6A56-F7F4078C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C0CE-6B86-449B-AE14-30AFFDEE7885}" type="datetimeFigureOut">
              <a:rPr lang="he-IL" smtClean="0"/>
              <a:t>כ"ה/תמוז/תשפ"ד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7143FD0-D7FD-6945-EC80-A4523457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507C904-1FE8-18DF-0A93-A3FF6B35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DDC3-C09E-4A85-BB21-89BE4B6F2D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820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678D3E7-0151-CBC9-B892-338999FF6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1C25ED0-D2A8-0F4F-69C7-0F10AAB93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44FDB56-AFDC-8C73-F6DE-6A40452A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C0CE-6B86-449B-AE14-30AFFDEE7885}" type="datetimeFigureOut">
              <a:rPr lang="he-IL" smtClean="0"/>
              <a:t>כ"ה/תמוז/תשפ"ד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47C653E-7B20-C415-714B-58EAB3D1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BAF12B6-7614-7CA0-34FB-AB5F9ECD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DDC3-C09E-4A85-BB21-89BE4B6F2D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603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686DFE-26BF-D518-E647-2B17159F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2DFF80-5333-FBD9-C37F-8A1FD743D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192C66F-304F-1F95-C769-25B0BE9F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C0CE-6B86-449B-AE14-30AFFDEE7885}" type="datetimeFigureOut">
              <a:rPr lang="he-IL" smtClean="0"/>
              <a:t>כ"ה/תמוז/תשפ"ד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681F008-653F-E060-E40E-75889C46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1EBE85A-BD32-1A40-7DB2-230ACCCD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DDC3-C09E-4A85-BB21-89BE4B6F2D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127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460E59-C2DB-DB77-D894-F1587F1D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2DA821E-9525-08CF-E9AE-1A87D118B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4747B4-A43C-5C3B-3385-8F789211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C0CE-6B86-449B-AE14-30AFFDEE7885}" type="datetimeFigureOut">
              <a:rPr lang="he-IL" smtClean="0"/>
              <a:t>כ"ה/תמוז/תשפ"ד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E38F27-17A6-F3A3-765B-66FB8D99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6F1DF94-A255-BE63-BE8D-2C26011E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DDC3-C09E-4A85-BB21-89BE4B6F2D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676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A08D7E-18DC-3185-45F7-BF826D00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4D1E8A-3A0D-9B77-A438-3CD39AF4D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F7467E1-1408-11E6-7A5C-F16158BB1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4539BC3-D006-01B0-299D-FEF4AEE0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C0CE-6B86-449B-AE14-30AFFDEE7885}" type="datetimeFigureOut">
              <a:rPr lang="he-IL" smtClean="0"/>
              <a:t>כ"ה/תמוז/תשפ"ד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3A66FF1-430A-E00A-10F9-59A3E817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A00C99F-E352-C980-2771-37B7A92E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DDC3-C09E-4A85-BB21-89BE4B6F2D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399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73568C-8BF2-F4FB-1359-092D2C18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BEBCEAD-0CDC-F191-8CC0-0FA49088E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F8FFD4B-D64C-9D45-2AD3-94AF0B406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456B028-825C-A56E-485C-91FB05871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B95007E-A168-C9C2-CAF3-02A8C02A2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A02D13F-EA6E-03EC-BB05-99235E50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C0CE-6B86-449B-AE14-30AFFDEE7885}" type="datetimeFigureOut">
              <a:rPr lang="he-IL" smtClean="0"/>
              <a:t>כ"ה/תמוז/תשפ"ד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7EC1901-02B7-68D8-597B-C366228C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9C5BE80-4A8E-F105-7459-C88A8300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DDC3-C09E-4A85-BB21-89BE4B6F2D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637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5878BE-CC6A-8679-8AF8-5D5F4965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15CC3CB-BCBB-1493-A3E9-134FD0A4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C0CE-6B86-449B-AE14-30AFFDEE7885}" type="datetimeFigureOut">
              <a:rPr lang="he-IL" smtClean="0"/>
              <a:t>כ"ה/תמוז/תשפ"ד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3035821-BDFE-EE16-B930-5049F52F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F37E15B-3FAF-564E-D6F0-798413E7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DDC3-C09E-4A85-BB21-89BE4B6F2D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069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2D1465F-260F-299F-B118-9EA055D7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C0CE-6B86-449B-AE14-30AFFDEE7885}" type="datetimeFigureOut">
              <a:rPr lang="he-IL" smtClean="0"/>
              <a:t>כ"ה/תמוז/תשפ"ד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C3EA8E7-B11A-EA06-C4B6-D23CC990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9483DAC-9145-20AE-965D-4B81D18F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DDC3-C09E-4A85-BB21-89BE4B6F2D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493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E5E63F-3836-C1D7-7FFF-4963222C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EDE2CF0-96A8-B8C4-5244-55F3227D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EB77244-B09A-C3BE-4B1E-A47860EAB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C53B947-53C7-1C78-6A48-18466BF6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C0CE-6B86-449B-AE14-30AFFDEE7885}" type="datetimeFigureOut">
              <a:rPr lang="he-IL" smtClean="0"/>
              <a:t>כ"ה/תמוז/תשפ"ד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B4BF3AE-94F5-5E7D-DE7A-8D5C1C5F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05BC1B5-7148-7F73-F907-D6FC15AC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DDC3-C09E-4A85-BB21-89BE4B6F2D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081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3160D3-C083-CECE-74DE-7401032A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75DAFAA-3AEE-F222-DAE9-4120EFF3C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4169898-E9D0-DBCA-D6DF-FFC8AC944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C366C2C-9E62-B84F-A128-57C373A0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C0CE-6B86-449B-AE14-30AFFDEE7885}" type="datetimeFigureOut">
              <a:rPr lang="he-IL" smtClean="0"/>
              <a:t>כ"ה/תמוז/תשפ"ד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C6A0A2E-E977-738A-DB22-3984F057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230FAC3-3C77-B3A6-64AD-8788FCFD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DDC3-C09E-4A85-BB21-89BE4B6F2D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077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75733C2-327C-CD9C-B892-84C20A30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B7F3809-9BD4-536C-2E7A-BD5C8B3F8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191CE6D-B81F-A083-5A7C-B12A101E1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CC0CE-6B86-449B-AE14-30AFFDEE7885}" type="datetimeFigureOut">
              <a:rPr lang="he-IL" smtClean="0"/>
              <a:t>כ"ה/תמוז/תשפ"ד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E987669-CA31-4DBF-D072-EF58AAC31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936A9FB-78EB-FD29-5C2C-B6DF5B6B2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A3DDC3-C09E-4A85-BB21-89BE4B6F2DB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25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F8F18A8-082D-65A4-980E-23C2DD032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470" y="6685821"/>
            <a:ext cx="10640754" cy="775845"/>
          </a:xfrm>
        </p:spPr>
        <p:txBody>
          <a:bodyPr anchor="b">
            <a:noAutofit/>
          </a:bodyPr>
          <a:lstStyle/>
          <a:p>
            <a:pPr rtl="1"/>
            <a:r>
              <a:rPr lang="he-IL" sz="3200" b="1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פרויקט גמר "</a:t>
            </a:r>
            <a:r>
              <a:rPr lang="he-IL" sz="3200" b="1" dirty="0"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זיהוי קולי של טיפה נופלת לבריכה</a:t>
            </a:r>
            <a:r>
              <a:rPr lang="he-IL" sz="3200" b="1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"</a:t>
            </a:r>
            <a:br>
              <a:rPr lang="en-US" sz="3200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</a:br>
            <a:r>
              <a:rPr lang="he-IL" sz="3200" b="1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 </a:t>
            </a:r>
            <a:br>
              <a:rPr lang="en-US" sz="3200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</a:br>
            <a:r>
              <a:rPr lang="he-IL" sz="3200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פרויקט גמר הנדסי</a:t>
            </a:r>
            <a:br>
              <a:rPr lang="en-US" sz="3200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</a:br>
            <a:r>
              <a:rPr lang="he-IL" sz="3200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 </a:t>
            </a:r>
            <a:br>
              <a:rPr lang="en-US" sz="3200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</a:br>
            <a:br>
              <a:rPr lang="en-US" sz="3200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</a:br>
            <a:r>
              <a:rPr lang="en-US" sz="3200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 </a:t>
            </a:r>
            <a:br>
              <a:rPr lang="en-US" sz="3200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</a:br>
            <a:br>
              <a:rPr lang="en-US" sz="3200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</a:br>
            <a:r>
              <a:rPr lang="he-IL" sz="3200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מאת:</a:t>
            </a:r>
            <a:br>
              <a:rPr lang="en-US" sz="3200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</a:br>
            <a:r>
              <a:rPr lang="he-IL" sz="3200" b="1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שגיב מרציאנו                               אברהם דואק</a:t>
            </a:r>
            <a:br>
              <a:rPr lang="en-US" sz="3200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</a:br>
            <a:r>
              <a:rPr lang="he-IL" sz="3200" b="1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מנחים: ד"ר מירב </a:t>
            </a:r>
            <a:r>
              <a:rPr lang="he-IL" sz="3200" b="1" dirty="0" err="1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ארוגטי</a:t>
            </a:r>
            <a:r>
              <a:rPr lang="he-IL" sz="3200" b="1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 וד"ר איתן פישר</a:t>
            </a:r>
            <a:br>
              <a:rPr lang="en-US" sz="3200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</a:br>
            <a:br>
              <a:rPr lang="en-US" sz="3200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</a:br>
            <a:r>
              <a:rPr lang="he-IL" sz="3200" b="1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  <a:t> </a:t>
            </a:r>
            <a:br>
              <a:rPr lang="en-US" sz="3200" dirty="0">
                <a:effectLst/>
                <a:latin typeface="David" panose="020E0502060401010101" pitchFamily="34" charset="-79"/>
                <a:ea typeface="Times New Roman" panose="02020603050405020304" pitchFamily="18" charset="0"/>
                <a:cs typeface="David" panose="020E0502060401010101" pitchFamily="34" charset="-79"/>
              </a:rPr>
            </a:br>
            <a:endParaRPr lang="en-US" sz="3200" dirty="0">
              <a:effectLst/>
              <a:latin typeface="David" panose="020E0502060401010101" pitchFamily="34" charset="-79"/>
              <a:ea typeface="Times New Roman" panose="02020603050405020304" pitchFamily="18" charset="0"/>
              <a:cs typeface="David" panose="020E0502060401010101" pitchFamily="34" charset="-79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 descr="89005_LetterHead_1">
            <a:extLst>
              <a:ext uri="{FF2B5EF4-FFF2-40B4-BE49-F238E27FC236}">
                <a16:creationId xmlns:a16="http://schemas.microsoft.com/office/drawing/2014/main" id="{BAF5C315-E0E0-A3E6-72E4-17EAB6FBD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915" y="-193321"/>
            <a:ext cx="11525864" cy="204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9411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344738D-7C9F-7A8C-5AA1-BEC9FCB9D60D}"/>
              </a:ext>
            </a:extLst>
          </p:cNvPr>
          <p:cNvSpPr txBox="1"/>
          <p:nvPr/>
        </p:nvSpPr>
        <p:spPr>
          <a:xfrm>
            <a:off x="1524000" y="3349167"/>
            <a:ext cx="9144000" cy="1748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6600" dirty="0">
                <a:latin typeface="+mj-lt"/>
                <a:ea typeface="+mj-ea"/>
                <a:cs typeface="+mj-cs"/>
              </a:rPr>
              <a:t>שאלות?!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89005_LetterHead_1">
            <a:extLst>
              <a:ext uri="{FF2B5EF4-FFF2-40B4-BE49-F238E27FC236}">
                <a16:creationId xmlns:a16="http://schemas.microsoft.com/office/drawing/2014/main" id="{F9E94FE1-5EC0-302D-F9AC-A44DEDE43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6" y="902058"/>
            <a:ext cx="10905067" cy="1935648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solidFill>
                <a:schemeClr val="accent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Arc 20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01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 descr="89005_LetterHead_1">
            <a:extLst>
              <a:ext uri="{FF2B5EF4-FFF2-40B4-BE49-F238E27FC236}">
                <a16:creationId xmlns:a16="http://schemas.microsoft.com/office/drawing/2014/main" id="{BAF5C315-E0E0-A3E6-72E4-17EAB6FBD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09" y="-515542"/>
            <a:ext cx="12043874" cy="213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65ACBDA-AB48-ECC8-2B65-C58DF45B42A2}"/>
              </a:ext>
            </a:extLst>
          </p:cNvPr>
          <p:cNvSpPr txBox="1"/>
          <p:nvPr/>
        </p:nvSpPr>
        <p:spPr>
          <a:xfrm>
            <a:off x="3047847" y="1145776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6000" u="sng" dirty="0">
                <a:latin typeface="David" panose="020E0502060401010101" pitchFamily="34" charset="-79"/>
                <a:cs typeface="David" panose="020E0502060401010101" pitchFamily="34" charset="-79"/>
              </a:rPr>
              <a:t>מטרת הפרויקט</a:t>
            </a:r>
            <a:endParaRPr lang="he-IL" sz="6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690A1FD-3491-0B67-B56B-125C59AEDCA9}"/>
              </a:ext>
            </a:extLst>
          </p:cNvPr>
          <p:cNvSpPr txBox="1"/>
          <p:nvPr/>
        </p:nvSpPr>
        <p:spPr>
          <a:xfrm>
            <a:off x="1027534" y="2337901"/>
            <a:ext cx="10136624" cy="2257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הפרויקט הנ"ל הינו פרויקט ראשוני, שמטרתו העיקרית היא לפתח כלי בקרה אשר הכניסה היא הקלטת קול וביציאה יתקבלו הפרמטרים של טיפות, כגון: מהירות הפגיעה במשטח רטוב, קוטר טיפה. </a:t>
            </a:r>
          </a:p>
          <a:p>
            <a:pPr>
              <a:lnSpc>
                <a:spcPct val="150000"/>
              </a:lnSpc>
            </a:pP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עיבוד הנתונים מתבסס על ניתוח הקול בשילוב עם לימוד מכונה (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(Machine Learning</a:t>
            </a:r>
            <a:r>
              <a:rPr lang="he-IL" sz="24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09653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9857BA4-326B-EE6E-6B55-099B4A0D994E}"/>
              </a:ext>
            </a:extLst>
          </p:cNvPr>
          <p:cNvSpPr txBox="1"/>
          <p:nvPr/>
        </p:nvSpPr>
        <p:spPr>
          <a:xfrm>
            <a:off x="5273815" y="942104"/>
            <a:ext cx="6070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4800" u="sng" dirty="0">
                <a:latin typeface="David" panose="020E0502060401010101" pitchFamily="34" charset="-79"/>
                <a:cs typeface="David" panose="020E0502060401010101" pitchFamily="34" charset="-79"/>
              </a:rPr>
              <a:t>מערכת הניסוי</a:t>
            </a:r>
            <a:endParaRPr lang="he-IL" sz="4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Picture 2" descr="89005_LetterHead_1">
            <a:extLst>
              <a:ext uri="{FF2B5EF4-FFF2-40B4-BE49-F238E27FC236}">
                <a16:creationId xmlns:a16="http://schemas.microsoft.com/office/drawing/2014/main" id="{3596BA6D-58CB-7A13-9FA6-330CE8984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1917"/>
            <a:ext cx="12192000" cy="216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תמונה 1">
            <a:extLst>
              <a:ext uri="{FF2B5EF4-FFF2-40B4-BE49-F238E27FC236}">
                <a16:creationId xmlns:a16="http://schemas.microsoft.com/office/drawing/2014/main" id="{FB613324-8C72-64BF-3189-FD504BEC5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5" r="21406"/>
          <a:stretch/>
        </p:blipFill>
        <p:spPr bwMode="auto">
          <a:xfrm>
            <a:off x="2097156" y="580163"/>
            <a:ext cx="1785731" cy="569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A0E599-D47B-5343-E33F-C14AEABBF708}"/>
              </a:ext>
            </a:extLst>
          </p:cNvPr>
          <p:cNvSpPr txBox="1"/>
          <p:nvPr/>
        </p:nvSpPr>
        <p:spPr>
          <a:xfrm>
            <a:off x="-62948" y="1492263"/>
            <a:ext cx="22164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מזרק לטפטוף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AC302-EAF5-39FC-6B7F-D11630BBED21}"/>
              </a:ext>
            </a:extLst>
          </p:cNvPr>
          <p:cNvSpPr txBox="1"/>
          <p:nvPr/>
        </p:nvSpPr>
        <p:spPr>
          <a:xfrm>
            <a:off x="-294861" y="4022279"/>
            <a:ext cx="22164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מיקרופון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1CB29-B9D0-860D-9C8E-F33CD5AD6921}"/>
              </a:ext>
            </a:extLst>
          </p:cNvPr>
          <p:cNvSpPr txBox="1"/>
          <p:nvPr/>
        </p:nvSpPr>
        <p:spPr>
          <a:xfrm>
            <a:off x="2361925" y="5093541"/>
            <a:ext cx="22164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בריכה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C47EA7-4886-B80E-CB3A-7AC1E633262A}"/>
              </a:ext>
            </a:extLst>
          </p:cNvPr>
          <p:cNvCxnSpPr>
            <a:cxnSpLocks/>
          </p:cNvCxnSpPr>
          <p:nvPr/>
        </p:nvCxnSpPr>
        <p:spPr>
          <a:xfrm>
            <a:off x="1921565" y="1773101"/>
            <a:ext cx="690494" cy="88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CD8B51-954A-1011-895A-7BDD54EA2849}"/>
              </a:ext>
            </a:extLst>
          </p:cNvPr>
          <p:cNvCxnSpPr>
            <a:cxnSpLocks/>
          </p:cNvCxnSpPr>
          <p:nvPr/>
        </p:nvCxnSpPr>
        <p:spPr>
          <a:xfrm>
            <a:off x="1808231" y="4234330"/>
            <a:ext cx="690494" cy="88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94AD39-68F5-F3D9-7C71-B07835D83E02}"/>
              </a:ext>
            </a:extLst>
          </p:cNvPr>
          <p:cNvCxnSpPr>
            <a:cxnSpLocks/>
          </p:cNvCxnSpPr>
          <p:nvPr/>
        </p:nvCxnSpPr>
        <p:spPr>
          <a:xfrm flipH="1" flipV="1">
            <a:off x="3362325" y="5462873"/>
            <a:ext cx="597590" cy="120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9" name="תמונה 1">
            <a:extLst>
              <a:ext uri="{FF2B5EF4-FFF2-40B4-BE49-F238E27FC236}">
                <a16:creationId xmlns:a16="http://schemas.microsoft.com/office/drawing/2014/main" id="{E2A67F56-10BA-7B91-3CC2-6AD763DC4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4" y="1701762"/>
            <a:ext cx="3216016" cy="492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9C3CBC-C203-FB6B-5981-590C4B56201E}"/>
              </a:ext>
            </a:extLst>
          </p:cNvPr>
          <p:cNvSpPr txBox="1"/>
          <p:nvPr/>
        </p:nvSpPr>
        <p:spPr>
          <a:xfrm>
            <a:off x="8611167" y="2924375"/>
            <a:ext cx="22164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אפשרות לשינוי גובה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016A09-0911-D7AF-5ACB-F8B16EF06C12}"/>
              </a:ext>
            </a:extLst>
          </p:cNvPr>
          <p:cNvCxnSpPr>
            <a:cxnSpLocks/>
          </p:cNvCxnSpPr>
          <p:nvPr/>
        </p:nvCxnSpPr>
        <p:spPr>
          <a:xfrm flipH="1">
            <a:off x="7738648" y="3293707"/>
            <a:ext cx="1535908" cy="873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6D3210-7B14-5113-75BF-5C5448A178DB}"/>
              </a:ext>
            </a:extLst>
          </p:cNvPr>
          <p:cNvSpPr txBox="1"/>
          <p:nvPr/>
        </p:nvSpPr>
        <p:spPr>
          <a:xfrm>
            <a:off x="9159885" y="5687338"/>
            <a:ext cx="280174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מחוץ לתמונה: מצלמה לצילום מהיר של צל הטיפה, התאורה מול המצלמה</a:t>
            </a:r>
          </a:p>
        </p:txBody>
      </p:sp>
    </p:spTree>
    <p:extLst>
      <p:ext uri="{BB962C8B-B14F-4D97-AF65-F5344CB8AC3E}">
        <p14:creationId xmlns:p14="http://schemas.microsoft.com/office/powerpoint/2010/main" val="109048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5EA63642-BE2A-7C52-BF3E-99DC9B4E8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035709"/>
              </p:ext>
            </p:extLst>
          </p:nvPr>
        </p:nvGraphicFramePr>
        <p:xfrm>
          <a:off x="1255855" y="1805687"/>
          <a:ext cx="9976549" cy="48107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573">
                  <a:extLst>
                    <a:ext uri="{9D8B030D-6E8A-4147-A177-3AD203B41FA5}">
                      <a16:colId xmlns:a16="http://schemas.microsoft.com/office/drawing/2014/main" val="2486088683"/>
                    </a:ext>
                  </a:extLst>
                </a:gridCol>
                <a:gridCol w="3414472">
                  <a:extLst>
                    <a:ext uri="{9D8B030D-6E8A-4147-A177-3AD203B41FA5}">
                      <a16:colId xmlns:a16="http://schemas.microsoft.com/office/drawing/2014/main" val="3079801456"/>
                    </a:ext>
                  </a:extLst>
                </a:gridCol>
                <a:gridCol w="1581921">
                  <a:extLst>
                    <a:ext uri="{9D8B030D-6E8A-4147-A177-3AD203B41FA5}">
                      <a16:colId xmlns:a16="http://schemas.microsoft.com/office/drawing/2014/main" val="2039171397"/>
                    </a:ext>
                  </a:extLst>
                </a:gridCol>
                <a:gridCol w="1489583">
                  <a:extLst>
                    <a:ext uri="{9D8B030D-6E8A-4147-A177-3AD203B41FA5}">
                      <a16:colId xmlns:a16="http://schemas.microsoft.com/office/drawing/2014/main" val="450729109"/>
                    </a:ext>
                  </a:extLst>
                </a:gridCol>
              </a:tblGrid>
              <a:tr h="571238"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he-IL" sz="2000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הסבר הנוסחה</a:t>
                      </a:r>
                      <a:endParaRPr lang="en-US" sz="2000" dirty="0">
                        <a:effectLst/>
                        <a:latin typeface="David" panose="020E0502060401010101" pitchFamily="34" charset="-79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he-IL" sz="2000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הנוסחה</a:t>
                      </a:r>
                      <a:endParaRPr lang="en-US" sz="2000" dirty="0">
                        <a:effectLst/>
                        <a:latin typeface="David" panose="020E0502060401010101" pitchFamily="34" charset="-79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he-IL" sz="2000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שם הנוסחה</a:t>
                      </a:r>
                      <a:endParaRPr lang="en-US" sz="2000" dirty="0">
                        <a:effectLst/>
                        <a:latin typeface="David" panose="020E0502060401010101" pitchFamily="34" charset="-79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he-IL" sz="2000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מס' הנוסחה</a:t>
                      </a:r>
                      <a:endParaRPr lang="en-US" sz="2000" dirty="0">
                        <a:effectLst/>
                        <a:latin typeface="David" panose="020E0502060401010101" pitchFamily="34" charset="-79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5149978"/>
                  </a:ext>
                </a:extLst>
              </a:tr>
              <a:tr h="543775"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he-IL" sz="2000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יחס כוחות אינרציה וצמיגות </a:t>
                      </a:r>
                      <a:endParaRPr lang="en-US" sz="2000" dirty="0">
                        <a:effectLst/>
                        <a:latin typeface="David" panose="020E0502060401010101" pitchFamily="34" charset="-79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endParaRPr lang="en-US" sz="1200" dirty="0">
                        <a:effectLst/>
                        <a:latin typeface="David" panose="020E0502060401010101" pitchFamily="34" charset="-79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he-IL" sz="2000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מס' ריינולדס</a:t>
                      </a:r>
                      <a:endParaRPr lang="en-US" sz="2000" dirty="0">
                        <a:effectLst/>
                        <a:latin typeface="David" panose="020E0502060401010101" pitchFamily="34" charset="-79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</a:t>
                      </a:r>
                      <a:endParaRPr lang="en-US" sz="2000" dirty="0">
                        <a:effectLst/>
                        <a:latin typeface="David" panose="020E0502060401010101" pitchFamily="34" charset="-79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5929855"/>
                  </a:ext>
                </a:extLst>
              </a:tr>
              <a:tr h="1113229"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he-IL" sz="2000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יחס בין כוחות האינרציה לבין כוחות פני השטח בזרימת נוזל.</a:t>
                      </a:r>
                      <a:endParaRPr lang="en-US" sz="2000" dirty="0">
                        <a:effectLst/>
                        <a:latin typeface="David" panose="020E0502060401010101" pitchFamily="34" charset="-79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endParaRPr lang="en-US" sz="1200" dirty="0">
                        <a:effectLst/>
                        <a:latin typeface="David" panose="020E0502060401010101" pitchFamily="34" charset="-79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he-IL" sz="2000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מס' ובר</a:t>
                      </a:r>
                      <a:endParaRPr lang="en-US" sz="2000" dirty="0">
                        <a:effectLst/>
                        <a:latin typeface="David" panose="020E0502060401010101" pitchFamily="34" charset="-79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</a:t>
                      </a:r>
                      <a:endParaRPr lang="en-US" sz="2000" dirty="0">
                        <a:effectLst/>
                        <a:latin typeface="David" panose="020E0502060401010101" pitchFamily="34" charset="-79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2034153"/>
                  </a:ext>
                </a:extLst>
              </a:tr>
              <a:tr h="1113229"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he-IL" sz="2000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היחס בין כוחות הגרביטציה לבין מתח הפנים</a:t>
                      </a:r>
                      <a:endParaRPr lang="en-US" sz="2000" dirty="0">
                        <a:effectLst/>
                        <a:latin typeface="David" panose="020E0502060401010101" pitchFamily="34" charset="-79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  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he-IL" sz="2000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מס' בונד</a:t>
                      </a:r>
                      <a:endParaRPr lang="en-US" sz="2000" dirty="0">
                        <a:effectLst/>
                        <a:latin typeface="David" panose="020E0502060401010101" pitchFamily="34" charset="-79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</a:t>
                      </a:r>
                      <a:endParaRPr lang="en-US" sz="2000" dirty="0">
                        <a:effectLst/>
                        <a:latin typeface="David" panose="020E0502060401010101" pitchFamily="34" charset="-79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8291095"/>
                  </a:ext>
                </a:extLst>
              </a:tr>
              <a:tr h="1469290">
                <a:tc>
                  <a:txBody>
                    <a:bodyPr/>
                    <a:lstStyle/>
                    <a:p>
                      <a:pPr algn="r" rtl="0">
                        <a:lnSpc>
                          <a:spcPct val="150000"/>
                        </a:lnSpc>
                      </a:pPr>
                      <a:r>
                        <a:rPr lang="he-IL" sz="2000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יחס בין כוח האינרציה לבין כוח הגרביטציה </a:t>
                      </a:r>
                      <a:endParaRPr lang="en-US" sz="2000" dirty="0">
                        <a:effectLst/>
                        <a:latin typeface="David" panose="020E0502060401010101" pitchFamily="34" charset="-79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50000"/>
                        </a:lnSpc>
                      </a:pP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he-IL" sz="2000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מס' פראוד</a:t>
                      </a:r>
                      <a:endParaRPr lang="en-US" sz="2000" dirty="0">
                        <a:effectLst/>
                        <a:latin typeface="David" panose="020E0502060401010101" pitchFamily="34" charset="-79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en-US" sz="2000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</a:t>
                      </a:r>
                      <a:endParaRPr lang="en-US" sz="2000" dirty="0">
                        <a:effectLst/>
                        <a:latin typeface="David" panose="020E0502060401010101" pitchFamily="34" charset="-79"/>
                        <a:ea typeface="Times New Roman" panose="02020603050405020304" pitchFamily="18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6894547"/>
                  </a:ext>
                </a:extLst>
              </a:tr>
            </a:tbl>
          </a:graphicData>
        </a:graphic>
      </p:graphicFrame>
      <p:pic>
        <p:nvPicPr>
          <p:cNvPr id="2053" name="Picture 5">
            <a:extLst>
              <a:ext uri="{FF2B5EF4-FFF2-40B4-BE49-F238E27FC236}">
                <a16:creationId xmlns:a16="http://schemas.microsoft.com/office/drawing/2014/main" id="{DDCDEAA6-009A-DEB4-7924-0E138C744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084" y="2391126"/>
            <a:ext cx="814090" cy="48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516B091-53AC-8445-BFC7-C3EB4525C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100" y="3136628"/>
            <a:ext cx="1535234" cy="66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7DF3D555-505E-EDF9-EF41-2EB4AFC09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815" y="4340727"/>
            <a:ext cx="1991898" cy="55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B0A5907-CDF6-75FE-0180-F44B7F32A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565" y="4237160"/>
            <a:ext cx="901806" cy="76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66463B39-B535-C6A6-3329-AB42963DD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110" y="5377415"/>
            <a:ext cx="2212358" cy="89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9857BA4-326B-EE6E-6B55-099B4A0D994E}"/>
              </a:ext>
            </a:extLst>
          </p:cNvPr>
          <p:cNvSpPr txBox="1"/>
          <p:nvPr/>
        </p:nvSpPr>
        <p:spPr>
          <a:xfrm>
            <a:off x="2402799" y="827605"/>
            <a:ext cx="6070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4800" u="sng" dirty="0">
                <a:latin typeface="David" panose="020E0502060401010101" pitchFamily="34" charset="-79"/>
                <a:cs typeface="David" panose="020E0502060401010101" pitchFamily="34" charset="-79"/>
              </a:rPr>
              <a:t>מספרים לא ממדיים </a:t>
            </a:r>
            <a:endParaRPr lang="he-IL" sz="4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5" name="Picture 2" descr="89005_LetterHead_1">
            <a:extLst>
              <a:ext uri="{FF2B5EF4-FFF2-40B4-BE49-F238E27FC236}">
                <a16:creationId xmlns:a16="http://schemas.microsoft.com/office/drawing/2014/main" id="{3596BA6D-58CB-7A13-9FA6-330CE8984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1917"/>
            <a:ext cx="12192000" cy="216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67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594" y="533316"/>
            <a:ext cx="6064526" cy="6324683"/>
          </a:xfrm>
          <a:prstGeom prst="rect">
            <a:avLst/>
          </a:prstGeom>
        </p:spPr>
      </p:pic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5519958C-39BF-72A5-36BA-53357B601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56595"/>
              </p:ext>
            </p:extLst>
          </p:nvPr>
        </p:nvGraphicFramePr>
        <p:xfrm>
          <a:off x="477521" y="533316"/>
          <a:ext cx="5467073" cy="61878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039">
                  <a:extLst>
                    <a:ext uri="{9D8B030D-6E8A-4147-A177-3AD203B41FA5}">
                      <a16:colId xmlns:a16="http://schemas.microsoft.com/office/drawing/2014/main" val="295602507"/>
                    </a:ext>
                  </a:extLst>
                </a:gridCol>
                <a:gridCol w="1933024">
                  <a:extLst>
                    <a:ext uri="{9D8B030D-6E8A-4147-A177-3AD203B41FA5}">
                      <a16:colId xmlns:a16="http://schemas.microsoft.com/office/drawing/2014/main" val="1922162530"/>
                    </a:ext>
                  </a:extLst>
                </a:gridCol>
                <a:gridCol w="718732">
                  <a:extLst>
                    <a:ext uri="{9D8B030D-6E8A-4147-A177-3AD203B41FA5}">
                      <a16:colId xmlns:a16="http://schemas.microsoft.com/office/drawing/2014/main" val="3067444164"/>
                    </a:ext>
                  </a:extLst>
                </a:gridCol>
                <a:gridCol w="777643">
                  <a:extLst>
                    <a:ext uri="{9D8B030D-6E8A-4147-A177-3AD203B41FA5}">
                      <a16:colId xmlns:a16="http://schemas.microsoft.com/office/drawing/2014/main" val="1401905842"/>
                    </a:ext>
                  </a:extLst>
                </a:gridCol>
                <a:gridCol w="742296">
                  <a:extLst>
                    <a:ext uri="{9D8B030D-6E8A-4147-A177-3AD203B41FA5}">
                      <a16:colId xmlns:a16="http://schemas.microsoft.com/office/drawing/2014/main" val="698962266"/>
                    </a:ext>
                  </a:extLst>
                </a:gridCol>
                <a:gridCol w="848339">
                  <a:extLst>
                    <a:ext uri="{9D8B030D-6E8A-4147-A177-3AD203B41FA5}">
                      <a16:colId xmlns:a16="http://schemas.microsoft.com/office/drawing/2014/main" val="487853192"/>
                    </a:ext>
                  </a:extLst>
                </a:gridCol>
              </a:tblGrid>
              <a:tr h="108221">
                <a:tc>
                  <a:txBody>
                    <a:bodyPr/>
                    <a:lstStyle/>
                    <a:p>
                      <a:pPr algn="l" fontAlgn="b"/>
                      <a:endParaRPr lang="he-IL" sz="500" b="0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he-IL" sz="500" b="0" i="0" u="none" strike="noStrike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Fr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We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Bo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b"/>
                </a:tc>
                <a:extLst>
                  <a:ext uri="{0D108BD9-81ED-4DB2-BD59-A6C34878D82A}">
                    <a16:rowId xmlns:a16="http://schemas.microsoft.com/office/drawing/2014/main" val="1747284113"/>
                  </a:ext>
                </a:extLst>
              </a:tr>
              <a:tr h="261034">
                <a:tc>
                  <a:txBody>
                    <a:bodyPr/>
                    <a:lstStyle/>
                    <a:p>
                      <a:pPr algn="l" fontAlgn="b"/>
                      <a:endParaRPr lang="he-IL" sz="500" b="0" i="0" u="none" strike="noStrike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he-IL" sz="500" b="0" i="0" u="none" strike="noStrike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v^2/(g*D)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ro*v^2*D/S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ro</a:t>
                      </a:r>
                      <a:r>
                        <a:rPr lang="en-US" sz="1200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*v*D/mu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ro*g*D^2/S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b"/>
                </a:tc>
                <a:extLst>
                  <a:ext uri="{0D108BD9-81ED-4DB2-BD59-A6C34878D82A}">
                    <a16:rowId xmlns:a16="http://schemas.microsoft.com/office/drawing/2014/main" val="3712808965"/>
                  </a:ext>
                </a:extLst>
              </a:tr>
              <a:tr h="9411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Coalescence phenomenon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100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50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2635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0.5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768172074"/>
                  </a:ext>
                </a:extLst>
              </a:tr>
              <a:tr h="7729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Short thick jet phenomenon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300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100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3373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0.33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288190159"/>
                  </a:ext>
                </a:extLst>
              </a:tr>
              <a:tr h="826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Thick jet phenomenon with secondary drop                below the bubble entrapment regime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300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110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3639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0.36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2387702183"/>
                  </a:ext>
                </a:extLst>
              </a:tr>
              <a:tr h="7921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Thin jet phenomenon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300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120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3867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0.4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1018711842"/>
                  </a:ext>
                </a:extLst>
              </a:tr>
              <a:tr h="8304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Thin jet phenomenon with large bubble entrapment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300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150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4565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0.5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1692239791"/>
                  </a:ext>
                </a:extLst>
              </a:tr>
              <a:tr h="7942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Long thick jet phenomenon with small bubble entrapment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300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180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5250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0.6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3034921932"/>
                  </a:ext>
                </a:extLst>
              </a:tr>
              <a:tr h="7836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Long thick jet phenomenon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300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190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5448</a:t>
                      </a:r>
                      <a:endParaRPr lang="he-IL" sz="1600" b="1" i="0" u="none" strike="noStrike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e-IL" sz="1600" b="1" u="none" strike="noStrike" dirty="0">
                          <a:effectLst/>
                          <a:latin typeface="David" panose="020E0502060401010101" pitchFamily="34" charset="-79"/>
                          <a:cs typeface="David" panose="020E0502060401010101" pitchFamily="34" charset="-79"/>
                        </a:rPr>
                        <a:t>0.63</a:t>
                      </a:r>
                      <a:endParaRPr lang="he-IL" sz="1600" b="1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3121" marR="3121" marT="3121" marB="0" anchor="ctr"/>
                </a:tc>
                <a:extLst>
                  <a:ext uri="{0D108BD9-81ED-4DB2-BD59-A6C34878D82A}">
                    <a16:rowId xmlns:a16="http://schemas.microsoft.com/office/drawing/2014/main" val="1533023822"/>
                  </a:ext>
                </a:extLst>
              </a:tr>
            </a:tbl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87D3537-D5F7-162A-D218-010B2886F5CD}"/>
              </a:ext>
            </a:extLst>
          </p:cNvPr>
          <p:cNvSpPr txBox="1"/>
          <p:nvPr/>
        </p:nvSpPr>
        <p:spPr>
          <a:xfrm>
            <a:off x="1991360" y="71651"/>
            <a:ext cx="687832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>
                <a:latin typeface="David" panose="020E0502060401010101" pitchFamily="34" charset="-79"/>
                <a:cs typeface="David" panose="020E0502060401010101" pitchFamily="34" charset="-79"/>
              </a:rPr>
              <a:t>משטרי זרימה מתוך הסקר ספרות שלנו</a:t>
            </a:r>
          </a:p>
        </p:txBody>
      </p:sp>
    </p:spTree>
    <p:extLst>
      <p:ext uri="{BB962C8B-B14F-4D97-AF65-F5344CB8AC3E}">
        <p14:creationId xmlns:p14="http://schemas.microsoft.com/office/powerpoint/2010/main" val="116335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CDD7D1F-E72F-1BBD-4228-668AF95868BD}"/>
              </a:ext>
            </a:extLst>
          </p:cNvPr>
          <p:cNvSpPr txBox="1"/>
          <p:nvPr/>
        </p:nvSpPr>
        <p:spPr>
          <a:xfrm>
            <a:off x="3409205" y="1108308"/>
            <a:ext cx="86461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dirty="0">
                <a:latin typeface="David" panose="020E0502060401010101" pitchFamily="34" charset="-79"/>
                <a:cs typeface="David" panose="020E0502060401010101" pitchFamily="34" charset="-79"/>
              </a:rPr>
              <a:t>סרטון המחשה- נפילת הטיפה + סאונד של אותה נפילה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49B12B3F-9482-9592-9BA6-2E77014CE2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1" t="16054" r="15481"/>
          <a:stretch/>
        </p:blipFill>
        <p:spPr>
          <a:xfrm>
            <a:off x="706138" y="3854929"/>
            <a:ext cx="2257614" cy="243467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DE811553-476F-76C0-5C2E-978CF7B382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22"/>
          <a:stretch/>
        </p:blipFill>
        <p:spPr>
          <a:xfrm>
            <a:off x="2963752" y="3882603"/>
            <a:ext cx="2758422" cy="237932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66D0AE32-4D33-F08D-6C69-9A8191802E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20" r="12552"/>
          <a:stretch/>
        </p:blipFill>
        <p:spPr>
          <a:xfrm>
            <a:off x="5559614" y="3429000"/>
            <a:ext cx="1566022" cy="2270775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703D67B8-E3E7-08C6-5DB0-4D35D4D8B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4196" y="3780814"/>
            <a:ext cx="1910078" cy="2010406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E5EEB1EB-ABBC-7861-C4C5-1AA924EC9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4274" y="4026745"/>
            <a:ext cx="2321256" cy="2638215"/>
          </a:xfrm>
          <a:prstGeom prst="rect">
            <a:avLst/>
          </a:prstGeom>
        </p:spPr>
      </p:pic>
      <p:pic>
        <p:nvPicPr>
          <p:cNvPr id="2" name="Picture 2" descr="89005_LetterHead_1">
            <a:extLst>
              <a:ext uri="{FF2B5EF4-FFF2-40B4-BE49-F238E27FC236}">
                <a16:creationId xmlns:a16="http://schemas.microsoft.com/office/drawing/2014/main" id="{89099B87-4DA1-2920-BA2F-CC490C20C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8386"/>
            <a:ext cx="12192000" cy="216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30373E7A-FF56-7FB7-836D-1098FF9479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934" y="1597647"/>
            <a:ext cx="3379399" cy="2753336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9B042DCB-BF3F-D76B-DE97-671809311F0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247" t="4036"/>
          <a:stretch/>
        </p:blipFill>
        <p:spPr>
          <a:xfrm>
            <a:off x="7632252" y="1597647"/>
            <a:ext cx="3614868" cy="2775270"/>
          </a:xfrm>
          <a:prstGeom prst="rect">
            <a:avLst/>
          </a:prstGeom>
        </p:spPr>
      </p:pic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7A301206-2F30-8560-7274-3639AABFF981}"/>
              </a:ext>
            </a:extLst>
          </p:cNvPr>
          <p:cNvCxnSpPr>
            <a:cxnSpLocks/>
          </p:cNvCxnSpPr>
          <p:nvPr/>
        </p:nvCxnSpPr>
        <p:spPr>
          <a:xfrm>
            <a:off x="891876" y="4064845"/>
            <a:ext cx="2989562" cy="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AA70829-46DD-85CF-A0EA-4591CC2B7304}"/>
              </a:ext>
            </a:extLst>
          </p:cNvPr>
          <p:cNvSpPr txBox="1"/>
          <p:nvPr/>
        </p:nvSpPr>
        <p:spPr>
          <a:xfrm>
            <a:off x="376348" y="6161119"/>
            <a:ext cx="64323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</a:t>
            </a:r>
            <a:endParaRPr lang="he-IL" sz="28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9C02F656-6E02-1862-9520-162D97CD1AE9}"/>
              </a:ext>
            </a:extLst>
          </p:cNvPr>
          <p:cNvCxnSpPr/>
          <p:nvPr/>
        </p:nvCxnSpPr>
        <p:spPr>
          <a:xfrm>
            <a:off x="858538" y="6422729"/>
            <a:ext cx="10619810" cy="93892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5F22142C-D8EA-83DE-1AE7-A000C24961BE}"/>
              </a:ext>
            </a:extLst>
          </p:cNvPr>
          <p:cNvSpPr txBox="1"/>
          <p:nvPr/>
        </p:nvSpPr>
        <p:spPr>
          <a:xfrm>
            <a:off x="433919" y="3882603"/>
            <a:ext cx="407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</a:t>
            </a:r>
            <a:endParaRPr lang="he-IL" sz="18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cxnSp>
        <p:nvCxnSpPr>
          <p:cNvPr id="26" name="מחבר חץ ישר 25">
            <a:extLst>
              <a:ext uri="{FF2B5EF4-FFF2-40B4-BE49-F238E27FC236}">
                <a16:creationId xmlns:a16="http://schemas.microsoft.com/office/drawing/2014/main" id="{B96C4B09-EE02-31CB-4E9B-08E90DE1989C}"/>
              </a:ext>
            </a:extLst>
          </p:cNvPr>
          <p:cNvCxnSpPr>
            <a:cxnSpLocks/>
          </p:cNvCxnSpPr>
          <p:nvPr/>
        </p:nvCxnSpPr>
        <p:spPr>
          <a:xfrm>
            <a:off x="7989235" y="3979871"/>
            <a:ext cx="2526365" cy="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EB3EDACE-13F6-8E11-D629-018C9ED49617}"/>
              </a:ext>
            </a:extLst>
          </p:cNvPr>
          <p:cNvSpPr txBox="1"/>
          <p:nvPr/>
        </p:nvSpPr>
        <p:spPr>
          <a:xfrm>
            <a:off x="7642024" y="3811685"/>
            <a:ext cx="347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</a:t>
            </a:r>
            <a:endParaRPr lang="he-IL" sz="18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6858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תמונה 37" descr="תמונה שמכילה מראה, שחור ולבן, מונוכרום, לבן&#10;&#10;התיאור נוצר באופן אוטומטי">
            <a:extLst>
              <a:ext uri="{FF2B5EF4-FFF2-40B4-BE49-F238E27FC236}">
                <a16:creationId xmlns:a16="http://schemas.microsoft.com/office/drawing/2014/main" id="{3D9E5497-9659-35E6-693F-95738A3301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4" r="7555"/>
          <a:stretch/>
        </p:blipFill>
        <p:spPr>
          <a:xfrm>
            <a:off x="-74930" y="0"/>
            <a:ext cx="2550160" cy="6858000"/>
          </a:xfrm>
          <a:prstGeom prst="rect">
            <a:avLst/>
          </a:prstGeom>
        </p:spPr>
      </p:pic>
      <p:pic>
        <p:nvPicPr>
          <p:cNvPr id="40" name="תמונה 39" descr="תמונה שמכילה שחור ולבן, צילום מונוכרום, לבן, מונוכרום&#10;&#10;התיאור נוצר באופן אוטומטי">
            <a:extLst>
              <a:ext uri="{FF2B5EF4-FFF2-40B4-BE49-F238E27FC236}">
                <a16:creationId xmlns:a16="http://schemas.microsoft.com/office/drawing/2014/main" id="{F6368F1E-2F22-2A5B-1629-B6F158FC81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7" r="12963"/>
          <a:stretch/>
        </p:blipFill>
        <p:spPr>
          <a:xfrm>
            <a:off x="2475230" y="0"/>
            <a:ext cx="2550160" cy="6858000"/>
          </a:xfrm>
          <a:prstGeom prst="rect">
            <a:avLst/>
          </a:prstGeom>
        </p:spPr>
      </p:pic>
      <p:pic>
        <p:nvPicPr>
          <p:cNvPr id="46" name="תמונה 45" descr="תמונה שמכילה שחור ולבן, טיפה, מונוכרום, השפרצה&#10;&#10;התיאור נוצר באופן אוטומטי">
            <a:extLst>
              <a:ext uri="{FF2B5EF4-FFF2-40B4-BE49-F238E27FC236}">
                <a16:creationId xmlns:a16="http://schemas.microsoft.com/office/drawing/2014/main" id="{D20E7565-8F5D-B999-ED3E-B6E1CEE83C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0" r="9408"/>
          <a:stretch/>
        </p:blipFill>
        <p:spPr>
          <a:xfrm>
            <a:off x="5025390" y="0"/>
            <a:ext cx="2227580" cy="6858000"/>
          </a:xfrm>
          <a:prstGeom prst="rect">
            <a:avLst/>
          </a:prstGeom>
        </p:spPr>
      </p:pic>
      <p:pic>
        <p:nvPicPr>
          <p:cNvPr id="48" name="תמונה 47" descr="תמונה שמכילה שחור ולבן, לבן, מונוכרום&#10;&#10;התיאור נוצר באופן אוטומטי">
            <a:extLst>
              <a:ext uri="{FF2B5EF4-FFF2-40B4-BE49-F238E27FC236}">
                <a16:creationId xmlns:a16="http://schemas.microsoft.com/office/drawing/2014/main" id="{91303664-471D-BB67-E927-82616EE8C8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7" r="11185"/>
          <a:stretch/>
        </p:blipFill>
        <p:spPr>
          <a:xfrm>
            <a:off x="9732010" y="0"/>
            <a:ext cx="1981200" cy="6858000"/>
          </a:xfrm>
          <a:prstGeom prst="rect">
            <a:avLst/>
          </a:prstGeom>
        </p:spPr>
      </p:pic>
      <p:pic>
        <p:nvPicPr>
          <p:cNvPr id="50" name="תמונה 49" descr="תמונה שמכילה שחור ולבן, מונוכרום&#10;&#10;התיאור נוצר באופן אוטומטי">
            <a:extLst>
              <a:ext uri="{FF2B5EF4-FFF2-40B4-BE49-F238E27FC236}">
                <a16:creationId xmlns:a16="http://schemas.microsoft.com/office/drawing/2014/main" id="{6BC83500-0ABA-5BF5-02B2-52396B42463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9" r="14445"/>
          <a:stretch/>
        </p:blipFill>
        <p:spPr>
          <a:xfrm>
            <a:off x="7252970" y="0"/>
            <a:ext cx="2479040" cy="6858000"/>
          </a:xfrm>
          <a:prstGeom prst="rect">
            <a:avLst/>
          </a:prstGeom>
        </p:spPr>
      </p:pic>
      <p:pic>
        <p:nvPicPr>
          <p:cNvPr id="52" name="תמונה 51">
            <a:extLst>
              <a:ext uri="{FF2B5EF4-FFF2-40B4-BE49-F238E27FC236}">
                <a16:creationId xmlns:a16="http://schemas.microsoft.com/office/drawing/2014/main" id="{11BE3BBF-A491-BE97-1FBA-4A5AF6679D3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34" t="10013" r="3127" b="11306"/>
          <a:stretch/>
        </p:blipFill>
        <p:spPr>
          <a:xfrm>
            <a:off x="-74930" y="4803228"/>
            <a:ext cx="11911331" cy="1869352"/>
          </a:xfrm>
          <a:prstGeom prst="rect">
            <a:avLst/>
          </a:prstGeom>
        </p:spPr>
      </p:pic>
      <p:sp>
        <p:nvSpPr>
          <p:cNvPr id="53" name="תיבת טקסט 52">
            <a:extLst>
              <a:ext uri="{FF2B5EF4-FFF2-40B4-BE49-F238E27FC236}">
                <a16:creationId xmlns:a16="http://schemas.microsoft.com/office/drawing/2014/main" id="{8AFCEA10-D0F6-12B4-ED03-0C5B6C11FCF7}"/>
              </a:ext>
            </a:extLst>
          </p:cNvPr>
          <p:cNvSpPr txBox="1"/>
          <p:nvPr/>
        </p:nvSpPr>
        <p:spPr>
          <a:xfrm>
            <a:off x="7252970" y="1271401"/>
            <a:ext cx="4469699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ניתן לראות את הדמיון בין משטרי הזרימה </a:t>
            </a:r>
          </a:p>
        </p:txBody>
      </p:sp>
      <p:pic>
        <p:nvPicPr>
          <p:cNvPr id="2" name="Picture 2" descr="89005_LetterHead_1">
            <a:extLst>
              <a:ext uri="{FF2B5EF4-FFF2-40B4-BE49-F238E27FC236}">
                <a16:creationId xmlns:a16="http://schemas.microsoft.com/office/drawing/2014/main" id="{219778BC-656E-8325-6482-928E87380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9949"/>
            <a:ext cx="12192000" cy="216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6C14D90-1842-5245-228A-1EB72B982499}"/>
              </a:ext>
            </a:extLst>
          </p:cNvPr>
          <p:cNvSpPr txBox="1"/>
          <p:nvPr/>
        </p:nvSpPr>
        <p:spPr>
          <a:xfrm>
            <a:off x="216885" y="6366817"/>
            <a:ext cx="64323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t</a:t>
            </a:r>
            <a:endParaRPr lang="he-IL" sz="3200" b="1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cxnSp>
        <p:nvCxnSpPr>
          <p:cNvPr id="4" name="מחבר חץ ישר 3">
            <a:extLst>
              <a:ext uri="{FF2B5EF4-FFF2-40B4-BE49-F238E27FC236}">
                <a16:creationId xmlns:a16="http://schemas.microsoft.com/office/drawing/2014/main" id="{994CE375-9E77-B7C7-90A7-671F3FCED6C2}"/>
              </a:ext>
            </a:extLst>
          </p:cNvPr>
          <p:cNvCxnSpPr>
            <a:cxnSpLocks/>
          </p:cNvCxnSpPr>
          <p:nvPr/>
        </p:nvCxnSpPr>
        <p:spPr>
          <a:xfrm>
            <a:off x="786095" y="6628427"/>
            <a:ext cx="11050306" cy="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28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9C92482-8B6E-6796-BCF9-E81667C8A29E}"/>
              </a:ext>
            </a:extLst>
          </p:cNvPr>
          <p:cNvSpPr txBox="1"/>
          <p:nvPr/>
        </p:nvSpPr>
        <p:spPr>
          <a:xfrm>
            <a:off x="4600416" y="899468"/>
            <a:ext cx="739648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ניתוח </a:t>
            </a:r>
            <a:r>
              <a:rPr lang="he-IL" sz="3200" dirty="0" err="1">
                <a:latin typeface="David" panose="020E0502060401010101" pitchFamily="34" charset="-79"/>
                <a:cs typeface="David" panose="020E0502060401010101" pitchFamily="34" charset="-79"/>
              </a:rPr>
              <a:t>ספקטוגרמות</a:t>
            </a:r>
            <a:r>
              <a:rPr lang="he-IL" sz="3200" dirty="0"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E9A1337-9EC2-A0C3-B1D3-7472BA8A9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46" r="937" b="2713"/>
          <a:stretch/>
        </p:blipFill>
        <p:spPr>
          <a:xfrm>
            <a:off x="369463" y="1377055"/>
            <a:ext cx="11331154" cy="4092087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7B5004D-3961-54F2-CFC1-7B8C48A0F080}"/>
              </a:ext>
            </a:extLst>
          </p:cNvPr>
          <p:cNvSpPr txBox="1"/>
          <p:nvPr/>
        </p:nvSpPr>
        <p:spPr>
          <a:xfrm>
            <a:off x="919348" y="5998309"/>
            <a:ext cx="1023138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800" b="0" i="0" u="none" strike="noStrike" baseline="0" dirty="0">
                <a:latin typeface="David" panose="020E0502060401010101" pitchFamily="34" charset="-79"/>
                <a:cs typeface="David" panose="020E0502060401010101" pitchFamily="34" charset="-79"/>
              </a:rPr>
              <a:t>אפשר שבאיור 20 שבה </a:t>
            </a:r>
            <a:r>
              <a:rPr lang="he-IL" sz="1800" b="0" i="0" u="none" strike="noStrike" dirty="0">
                <a:latin typeface="David" panose="020E0502060401010101" pitchFamily="34" charset="-79"/>
                <a:cs typeface="David" panose="020E0502060401010101" pitchFamily="34" charset="-79"/>
              </a:rPr>
              <a:t>קוטר הטיפה </a:t>
            </a:r>
            <a:r>
              <a:rPr lang="he-IL" sz="1800" b="0" i="0" u="none" strike="noStrike" baseline="0" dirty="0">
                <a:latin typeface="David" panose="020E0502060401010101" pitchFamily="34" charset="-79"/>
                <a:cs typeface="David" panose="020E0502060401010101" pitchFamily="34" charset="-79"/>
              </a:rPr>
              <a:t>הוא 55 מ"מ אנו רואים "שהפיק"- העוצמה המקסימלית מתקבלת</a:t>
            </a:r>
          </a:p>
          <a:p>
            <a:r>
              <a:rPr lang="he-IL" sz="1800" b="0" i="0" u="none" strike="noStrike" baseline="0" dirty="0">
                <a:latin typeface="David" panose="020E0502060401010101" pitchFamily="34" charset="-79"/>
                <a:cs typeface="David" panose="020E0502060401010101" pitchFamily="34" charset="-79"/>
              </a:rPr>
              <a:t>באזור ה 6 קילו הרץ ואילו באיור 21 שבו קוטר הטיפה הוא 76 מ"מ הפיק הוא באזור 4 קילו הרץ.</a:t>
            </a:r>
            <a:endParaRPr lang="he-IL" sz="3600" b="1" dirty="0">
              <a:solidFill>
                <a:srgbClr val="FF0000"/>
              </a:solidFill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B349378-FDEE-D98B-9DC5-64CF7059C748}"/>
              </a:ext>
            </a:extLst>
          </p:cNvPr>
          <p:cNvSpPr txBox="1"/>
          <p:nvPr/>
        </p:nvSpPr>
        <p:spPr>
          <a:xfrm>
            <a:off x="8507458" y="5469142"/>
            <a:ext cx="9699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איור 20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436A366-45B8-CF40-3E57-1B5DE70D8448}"/>
              </a:ext>
            </a:extLst>
          </p:cNvPr>
          <p:cNvSpPr txBox="1"/>
          <p:nvPr/>
        </p:nvSpPr>
        <p:spPr>
          <a:xfrm>
            <a:off x="2714625" y="5469142"/>
            <a:ext cx="1209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איור 21</a:t>
            </a:r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D5A4C976-31FD-1E6A-5113-7484C69E2529}"/>
              </a:ext>
            </a:extLst>
          </p:cNvPr>
          <p:cNvSpPr/>
          <p:nvPr/>
        </p:nvSpPr>
        <p:spPr>
          <a:xfrm>
            <a:off x="7615238" y="4625210"/>
            <a:ext cx="1366837" cy="123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23401738-ECF2-30DC-9C91-3B5A4810D607}"/>
              </a:ext>
            </a:extLst>
          </p:cNvPr>
          <p:cNvSpPr/>
          <p:nvPr/>
        </p:nvSpPr>
        <p:spPr>
          <a:xfrm>
            <a:off x="1347787" y="4749035"/>
            <a:ext cx="569120" cy="123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C68E9E22-E702-C999-1F58-A3CEE24A17AD}"/>
              </a:ext>
            </a:extLst>
          </p:cNvPr>
          <p:cNvSpPr/>
          <p:nvPr/>
        </p:nvSpPr>
        <p:spPr>
          <a:xfrm>
            <a:off x="7615238" y="2632897"/>
            <a:ext cx="1014412" cy="123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23620ABA-5067-A9B6-287C-47CEE4C68A21}"/>
              </a:ext>
            </a:extLst>
          </p:cNvPr>
          <p:cNvSpPr/>
          <p:nvPr/>
        </p:nvSpPr>
        <p:spPr>
          <a:xfrm>
            <a:off x="1347787" y="2694809"/>
            <a:ext cx="538163" cy="123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17" name="מחבר: מרפקי 16">
            <a:extLst>
              <a:ext uri="{FF2B5EF4-FFF2-40B4-BE49-F238E27FC236}">
                <a16:creationId xmlns:a16="http://schemas.microsoft.com/office/drawing/2014/main" id="{19541340-DC47-CEAA-6DD5-7146B3261D68}"/>
              </a:ext>
            </a:extLst>
          </p:cNvPr>
          <p:cNvCxnSpPr>
            <a:cxnSpLocks/>
            <a:stCxn id="10" idx="2"/>
            <a:endCxn id="8" idx="2"/>
          </p:cNvCxnSpPr>
          <p:nvPr/>
        </p:nvCxnSpPr>
        <p:spPr>
          <a:xfrm rot="10800000" flipV="1">
            <a:off x="7615238" y="2694809"/>
            <a:ext cx="12700" cy="1992313"/>
          </a:xfrm>
          <a:prstGeom prst="bentConnector3">
            <a:avLst>
              <a:gd name="adj1" fmla="val 8650000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מחבר: מרפקי 20">
            <a:extLst>
              <a:ext uri="{FF2B5EF4-FFF2-40B4-BE49-F238E27FC236}">
                <a16:creationId xmlns:a16="http://schemas.microsoft.com/office/drawing/2014/main" id="{4131A0B0-B662-7CF8-92A9-D8C244B90CC1}"/>
              </a:ext>
            </a:extLst>
          </p:cNvPr>
          <p:cNvCxnSpPr>
            <a:cxnSpLocks/>
            <a:stCxn id="11" idx="2"/>
            <a:endCxn id="9" idx="2"/>
          </p:cNvCxnSpPr>
          <p:nvPr/>
        </p:nvCxnSpPr>
        <p:spPr>
          <a:xfrm rot="10800000" flipV="1">
            <a:off x="1347787" y="2756722"/>
            <a:ext cx="12700" cy="2054226"/>
          </a:xfrm>
          <a:prstGeom prst="bentConnector3">
            <a:avLst>
              <a:gd name="adj1" fmla="val 5475000"/>
            </a:avLst>
          </a:prstGeom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תיבת טקסט 25">
                <a:extLst>
                  <a:ext uri="{FF2B5EF4-FFF2-40B4-BE49-F238E27FC236}">
                    <a16:creationId xmlns:a16="http://schemas.microsoft.com/office/drawing/2014/main" id="{B28DD8E7-2404-95EF-170E-B928B44F9F2C}"/>
                  </a:ext>
                </a:extLst>
              </p:cNvPr>
              <p:cNvSpPr txBox="1"/>
              <p:nvPr/>
            </p:nvSpPr>
            <p:spPr>
              <a:xfrm>
                <a:off x="5828507" y="3608755"/>
                <a:ext cx="534986" cy="2539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𝑘𝐻𝑧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e-IL" sz="1050" dirty="0"/>
              </a:p>
            </p:txBody>
          </p:sp>
        </mc:Choice>
        <mc:Fallback xmlns="">
          <p:sp>
            <p:nvSpPr>
              <p:cNvPr id="26" name="תיבת טקסט 25">
                <a:extLst>
                  <a:ext uri="{FF2B5EF4-FFF2-40B4-BE49-F238E27FC236}">
                    <a16:creationId xmlns:a16="http://schemas.microsoft.com/office/drawing/2014/main" id="{B28DD8E7-2404-95EF-170E-B928B44F9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07" y="3608755"/>
                <a:ext cx="534986" cy="253916"/>
              </a:xfrm>
              <a:prstGeom prst="rect">
                <a:avLst/>
              </a:prstGeom>
              <a:blipFill>
                <a:blip r:embed="rId4"/>
                <a:stretch>
                  <a:fillRect r="-10000" b="-227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תיבת טקסט 27">
                <a:extLst>
                  <a:ext uri="{FF2B5EF4-FFF2-40B4-BE49-F238E27FC236}">
                    <a16:creationId xmlns:a16="http://schemas.microsoft.com/office/drawing/2014/main" id="{EFA571FE-5F09-2B7D-E1C6-2264EF894442}"/>
                  </a:ext>
                </a:extLst>
              </p:cNvPr>
              <p:cNvSpPr txBox="1"/>
              <p:nvPr/>
            </p:nvSpPr>
            <p:spPr>
              <a:xfrm>
                <a:off x="42811" y="3567854"/>
                <a:ext cx="534986" cy="2539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𝑘𝐻𝑧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he-IL" sz="1050" dirty="0"/>
              </a:p>
            </p:txBody>
          </p:sp>
        </mc:Choice>
        <mc:Fallback xmlns="">
          <p:sp>
            <p:nvSpPr>
              <p:cNvPr id="28" name="תיבת טקסט 27">
                <a:extLst>
                  <a:ext uri="{FF2B5EF4-FFF2-40B4-BE49-F238E27FC236}">
                    <a16:creationId xmlns:a16="http://schemas.microsoft.com/office/drawing/2014/main" id="{EFA571FE-5F09-2B7D-E1C6-2264EF894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1" y="3567854"/>
                <a:ext cx="534986" cy="253916"/>
              </a:xfrm>
              <a:prstGeom prst="rect">
                <a:avLst/>
              </a:prstGeom>
              <a:blipFill>
                <a:blip r:embed="rId5"/>
                <a:stretch>
                  <a:fillRect r="-10000" b="-454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18381B57-CF4E-FC72-F46F-1852A4D82B2D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363493" y="3731865"/>
            <a:ext cx="168672" cy="384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09AA7A5B-1D54-7F5C-5353-821AA2712BEE}"/>
              </a:ext>
            </a:extLst>
          </p:cNvPr>
          <p:cNvCxnSpPr>
            <a:cxnSpLocks/>
          </p:cNvCxnSpPr>
          <p:nvPr/>
        </p:nvCxnSpPr>
        <p:spPr>
          <a:xfrm>
            <a:off x="577797" y="3690964"/>
            <a:ext cx="8433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2" descr="89005_LetterHead_1">
            <a:extLst>
              <a:ext uri="{FF2B5EF4-FFF2-40B4-BE49-F238E27FC236}">
                <a16:creationId xmlns:a16="http://schemas.microsoft.com/office/drawing/2014/main" id="{43A300AD-2DB0-A925-970B-F3E351063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82643"/>
            <a:ext cx="12192000" cy="216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08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F730568-3C35-072A-6826-A4BD0C26D4D9}"/>
              </a:ext>
            </a:extLst>
          </p:cNvPr>
          <p:cNvSpPr txBox="1"/>
          <p:nvPr/>
        </p:nvSpPr>
        <p:spPr>
          <a:xfrm>
            <a:off x="2291805" y="837474"/>
            <a:ext cx="794512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he-IL" sz="6000" dirty="0">
                <a:latin typeface="'"/>
                <a:cs typeface="David" panose="020E0502060401010101" pitchFamily="34" charset="-79"/>
              </a:rPr>
              <a:t>סיכום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20C0B5E-CBDF-D07A-4601-3A47041BD3D9}"/>
              </a:ext>
            </a:extLst>
          </p:cNvPr>
          <p:cNvSpPr txBox="1"/>
          <p:nvPr/>
        </p:nvSpPr>
        <p:spPr>
          <a:xfrm>
            <a:off x="1297577" y="2116183"/>
            <a:ext cx="9379132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עד ליום זה יש לנו: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בנק מידע של קולות של אימפקט טיפה עם קטרים וגבהים שונים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David" panose="020E0502060401010101" pitchFamily="34" charset="-79"/>
                <a:cs typeface="David" panose="020E0502060401010101" pitchFamily="34" charset="-79"/>
              </a:rPr>
              <a:t>וידאו מצולם במהירות של 1000 תמונות </a:t>
            </a:r>
            <a:r>
              <a:rPr lang="he-IL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לשניה</a:t>
            </a: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Picture 2" descr="89005_LetterHead_1">
            <a:extLst>
              <a:ext uri="{FF2B5EF4-FFF2-40B4-BE49-F238E27FC236}">
                <a16:creationId xmlns:a16="http://schemas.microsoft.com/office/drawing/2014/main" id="{6E77AA90-96F7-A0D2-6A6B-E0BA23325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21632"/>
            <a:ext cx="12192000" cy="216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72894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TM04033937[[fn=שובל אדים]]</Template>
  <TotalTime>1422</TotalTime>
  <Words>526</Words>
  <Application>Microsoft Office PowerPoint</Application>
  <PresentationFormat>Widescreen</PresentationFormat>
  <Paragraphs>115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'</vt:lpstr>
      <vt:lpstr>Aptos</vt:lpstr>
      <vt:lpstr>Aptos Display</vt:lpstr>
      <vt:lpstr>Arial</vt:lpstr>
      <vt:lpstr>Calibri</vt:lpstr>
      <vt:lpstr>Cambria Math</vt:lpstr>
      <vt:lpstr>David</vt:lpstr>
      <vt:lpstr>ערכת נושא Office</vt:lpstr>
      <vt:lpstr>פרויקט גמר "זיהוי קולי של טיפה נופלת לבריכה"   פרויקט גמר הנדסי       מאת: שגיב מרציאנו                               אברהם דואק מנחים: ד"ר מירב ארוגטי וד"ר איתן פישר  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גמר "זיהוי קולי של טיפה נופלת לבריכה"   פרויקט גמר הנדסי       מאת: שגיב מרציאנו                               אברהם דואק מנחים: ד"ר מירב ארוגטי וד"ר איתן פישר</dc:title>
  <dc:creator>avi D</dc:creator>
  <cp:lastModifiedBy>Dima Bykhovsky</cp:lastModifiedBy>
  <cp:revision>41</cp:revision>
  <dcterms:created xsi:type="dcterms:W3CDTF">2024-07-24T11:01:15Z</dcterms:created>
  <dcterms:modified xsi:type="dcterms:W3CDTF">2024-07-31T07:09:59Z</dcterms:modified>
</cp:coreProperties>
</file>