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4" r:id="rId2"/>
  </p:sldIdLst>
  <p:sldSz cx="12190413" cy="6859588"/>
  <p:notesSz cx="6797675" cy="9928225"/>
  <p:defaultTextStyle>
    <a:defPPr>
      <a:defRPr lang="ru-RU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04" userDrawn="1">
          <p15:clr>
            <a:srgbClr val="A4A3A4"/>
          </p15:clr>
        </p15:guide>
        <p15:guide id="6" orient="horz" pos="34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12E"/>
    <a:srgbClr val="9E0000"/>
    <a:srgbClr val="8AA258"/>
    <a:srgbClr val="4F96AA"/>
    <a:srgbClr val="77648E"/>
    <a:srgbClr val="5477A1"/>
    <a:srgbClr val="0D232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186" autoAdjust="0"/>
  </p:normalViewPr>
  <p:slideViewPr>
    <p:cSldViewPr>
      <p:cViewPr varScale="1">
        <p:scale>
          <a:sx n="72" d="100"/>
          <a:sy n="72" d="100"/>
        </p:scale>
        <p:origin x="846" y="78"/>
      </p:cViewPr>
      <p:guideLst>
        <p:guide pos="7604"/>
        <p:guide orient="horz" pos="34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36FBEFC5-4E01-4D26-8028-3005763E1B7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4F5562F2-1D90-4CEE-BC69-D5E4DB5FF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266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CF7BCA6D-6FC2-4DCF-9F96-D9F2EAC63D62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3" rIns="91424" bIns="4571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2" y="4716464"/>
            <a:ext cx="5438774" cy="4467225"/>
          </a:xfrm>
          <a:prstGeom prst="rect">
            <a:avLst/>
          </a:prstGeom>
        </p:spPr>
        <p:txBody>
          <a:bodyPr vert="horz" lIns="91424" tIns="45713" rIns="91424" bIns="4571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DBE11892-3E3E-450F-AA67-537434DBE7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020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39F9F5-ABC6-4C81-8071-F8FDF5176DAC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32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86C1-0959-447C-860A-013B181DAC0C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4B8-CD90-4126-B890-F42EC2567DC2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66F7-15D9-41BE-9D65-20E3828CDE6B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7C05-B3F4-4464-9D02-4D81EA4A1927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04A2-8811-4934-837B-B880F01D481D}" type="datetime1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27E5-9B3A-438E-BDBA-3BFD4D6B04C5}" type="datetime1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662-6765-4973-B04E-23023F0D5199}" type="datetime1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2998-3F1E-4976-B8D0-742F44B77609}" type="datetime1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D932-F067-4E2A-B804-BC1FA66700A1}" type="datetime1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D6F1-8245-4E43-8D44-E9094BD10D50}" type="datetime1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1462914" y="1635490"/>
            <a:ext cx="4272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семей, получавших субсидии </a:t>
            </a:r>
          </a:p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на оплату жилого помещения и коммунальных услуг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503704" y="1633155"/>
            <a:ext cx="4280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человек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, пользующихся </a:t>
            </a:r>
          </a:p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соц. поддержкой по оплате жилого помещения и 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</a:rPr>
              <a:t>комм.услуг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9" name="Рисунок 5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AE7F0FD-E355-4643-9925-D599728AF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366405"/>
            <a:ext cx="1080120" cy="556189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1462914" y="2786484"/>
            <a:ext cx="3984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рублей среднемесячный размер начисленных субсидий </a:t>
            </a:r>
          </a:p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на семью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462915" y="4077866"/>
            <a:ext cx="39842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от общего числа семей </a:t>
            </a:r>
          </a:p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в Ненецком автономном округе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462915" y="5134872"/>
            <a:ext cx="3984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рублей  субсидий, начисленная населению на оплату жилого помещения и КУ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7531939" y="3931469"/>
            <a:ext cx="42518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рублей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предусмотрено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на предоставление социальной поддержки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503705" y="2784103"/>
            <a:ext cx="4167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рублей среднемесячный размер социальной поддержки </a:t>
            </a:r>
          </a:p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на одного пользователя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7531938" y="5220062"/>
            <a:ext cx="4139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рублей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фактически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возмещено средств на предоставление соц. поддержки 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22715" r="86758" b="59836"/>
          <a:stretch/>
        </p:blipFill>
        <p:spPr>
          <a:xfrm>
            <a:off x="232427" y="1391418"/>
            <a:ext cx="1230489" cy="119662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7" t="22715" r="38888" b="59836"/>
          <a:stretch/>
        </p:blipFill>
        <p:spPr>
          <a:xfrm>
            <a:off x="6225722" y="1369466"/>
            <a:ext cx="1241778" cy="119662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41810" r="87036" b="40741"/>
          <a:stretch/>
        </p:blipFill>
        <p:spPr>
          <a:xfrm>
            <a:off x="266294" y="2598301"/>
            <a:ext cx="1196622" cy="119662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7" t="41810" r="38888" b="40741"/>
          <a:stretch/>
        </p:blipFill>
        <p:spPr>
          <a:xfrm>
            <a:off x="6225722" y="2562257"/>
            <a:ext cx="1241778" cy="1196622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60248" r="87036" b="21810"/>
          <a:stretch/>
        </p:blipFill>
        <p:spPr>
          <a:xfrm>
            <a:off x="311389" y="3782878"/>
            <a:ext cx="1196622" cy="1230489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6" t="60248" r="38888" b="21810"/>
          <a:stretch/>
        </p:blipFill>
        <p:spPr>
          <a:xfrm>
            <a:off x="6245665" y="3794923"/>
            <a:ext cx="1286934" cy="123048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78189" r="86944" b="4362"/>
          <a:stretch/>
        </p:blipFill>
        <p:spPr>
          <a:xfrm>
            <a:off x="300100" y="4976036"/>
            <a:ext cx="1207911" cy="1196622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9" t="78189" r="38888" b="4362"/>
          <a:stretch/>
        </p:blipFill>
        <p:spPr>
          <a:xfrm>
            <a:off x="6279531" y="4949203"/>
            <a:ext cx="1275645" cy="1196622"/>
          </a:xfrm>
          <a:prstGeom prst="rect">
            <a:avLst/>
          </a:prstGeom>
        </p:spPr>
      </p:pic>
      <p:sp>
        <p:nvSpPr>
          <p:cNvPr id="32" name="benefit_compensate"/>
          <p:cNvSpPr/>
          <p:nvPr/>
        </p:nvSpPr>
        <p:spPr>
          <a:xfrm>
            <a:off x="7532716" y="5150074"/>
            <a:ext cx="18690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100,1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млн</a:t>
            </a:r>
            <a:endParaRPr lang="en-US" sz="2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benefit_funds"/>
          <p:cNvSpPr/>
          <p:nvPr/>
        </p:nvSpPr>
        <p:spPr>
          <a:xfrm>
            <a:off x="7525993" y="3943082"/>
            <a:ext cx="18095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100,1 млн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benefit_average"/>
          <p:cNvSpPr/>
          <p:nvPr/>
        </p:nvSpPr>
        <p:spPr>
          <a:xfrm>
            <a:off x="7508472" y="2716565"/>
            <a:ext cx="1440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1 001,9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benefit_number"/>
          <p:cNvSpPr/>
          <p:nvPr/>
        </p:nvSpPr>
        <p:spPr>
          <a:xfrm>
            <a:off x="7508472" y="1562895"/>
            <a:ext cx="1440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11 102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ubsidy_accrued"/>
          <p:cNvSpPr/>
          <p:nvPr/>
        </p:nvSpPr>
        <p:spPr>
          <a:xfrm>
            <a:off x="1459800" y="5150843"/>
            <a:ext cx="1440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43,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млн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subsidy_percent"/>
          <p:cNvSpPr/>
          <p:nvPr/>
        </p:nvSpPr>
        <p:spPr>
          <a:xfrm>
            <a:off x="1486694" y="4005858"/>
            <a:ext cx="1440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ubsidy_average"/>
          <p:cNvSpPr/>
          <p:nvPr/>
        </p:nvSpPr>
        <p:spPr>
          <a:xfrm>
            <a:off x="1476218" y="2716857"/>
            <a:ext cx="1440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3 769,7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subsidy_families"/>
          <p:cNvSpPr/>
          <p:nvPr/>
        </p:nvSpPr>
        <p:spPr>
          <a:xfrm>
            <a:off x="1486694" y="1567110"/>
            <a:ext cx="1440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1 277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zagolovok">
            <a:extLst>
              <a:ext uri="{FF2B5EF4-FFF2-40B4-BE49-F238E27FC236}">
                <a16:creationId xmlns:a16="http://schemas.microsoft.com/office/drawing/2014/main" id="{0D9FE2FC-C966-4728-B2AF-0B9D687FD0C0}"/>
              </a:ext>
            </a:extLst>
          </p:cNvPr>
          <p:cNvSpPr/>
          <p:nvPr/>
        </p:nvSpPr>
        <p:spPr>
          <a:xfrm>
            <a:off x="1774727" y="189434"/>
            <a:ext cx="9896834" cy="910132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Предоставление субсидий и льгот по оплате жилого </a:t>
            </a:r>
          </a:p>
          <a:p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помещения и коммунальных услуг в НАО за 9 месяцев 202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года</a:t>
            </a:r>
            <a:endParaRPr lang="ru-RU" sz="2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38499</TotalTime>
  <Words>118</Words>
  <Application>Microsoft Office PowerPoint</Application>
  <PresentationFormat>Произвольный</PresentationFormat>
  <Paragraphs>25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Журавлёва Галина Борисовна</dc:creator>
  <cp:lastModifiedBy>Цыренжапов Булат Солбонович</cp:lastModifiedBy>
  <cp:revision>738</cp:revision>
  <cp:lastPrinted>2021-12-20T13:17:06Z</cp:lastPrinted>
  <dcterms:created xsi:type="dcterms:W3CDTF">2016-11-19T09:21:03Z</dcterms:created>
  <dcterms:modified xsi:type="dcterms:W3CDTF">2022-01-25T14:16:31Z</dcterms:modified>
</cp:coreProperties>
</file>