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8E82D-ACAD-4E7D-A576-0D023E3067B3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2EA5-ACB7-45FE-AC2C-E9ECE8264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3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Фото НАО24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4B6C02-144F-4328-A45E-07C003A36F6F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11892-3E3E-450F-AA67-537434DBE7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12E5-A472-47E9-BCC1-94460AA1F774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8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975-3AE8-46C1-8AD1-32D29F40DF61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&quot;ÑÑÐµÐºÑÑÐ¾ÑÐ½ÐµÑÐ³Ð¸Ñ Ð² Ð½ÐµÐ½ÐµÑÐºÐ¾Ð¼ Ð°Ð²ÑÐ¾Ð½Ð¾Ð¼Ð½Ð¾Ð¼ Ð¾ÐºÑÑÐ³Ðµ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r="70565"/>
          <a:stretch/>
        </p:blipFill>
        <p:spPr bwMode="auto">
          <a:xfrm>
            <a:off x="5306" y="-288"/>
            <a:ext cx="2416181" cy="68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3" descr="D:\Foto\01. ЛОГО\НАО_PNG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40" y="119721"/>
            <a:ext cx="1391820" cy="6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кругленный прямоугольник 35"/>
          <p:cNvSpPr/>
          <p:nvPr/>
        </p:nvSpPr>
        <p:spPr>
          <a:xfrm>
            <a:off x="2494806" y="1252532"/>
            <a:ext cx="6048672" cy="624844"/>
          </a:xfrm>
          <a:prstGeom prst="round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2501078" y="1324540"/>
            <a:ext cx="611440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spc="200" dirty="0">
                <a:solidFill>
                  <a:schemeClr val="bg1"/>
                </a:solidFill>
                <a:cs typeface="Times New Roman" panose="02020603050405020304" pitchFamily="18" charset="0"/>
              </a:rPr>
              <a:t>Индекс промышленного производства</a:t>
            </a:r>
          </a:p>
        </p:txBody>
      </p:sp>
      <p:sp>
        <p:nvSpPr>
          <p:cNvPr id="77" name="zagolovok"/>
          <p:cNvSpPr/>
          <p:nvPr/>
        </p:nvSpPr>
        <p:spPr>
          <a:xfrm>
            <a:off x="2501078" y="183467"/>
            <a:ext cx="9570791" cy="910132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2600" b="1">
                <a:solidFill>
                  <a:srgbClr val="376092"/>
                </a:solidFill>
                <a:latin typeface="Calibri"/>
              </a:rPr>
              <a:t>О промышленном производстве в январе-феврале 2020 года
в Ненецком автономном округе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2505652" y="2061642"/>
            <a:ext cx="9350194" cy="510023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ctr"/>
            <a:r>
              <a:rPr lang="ru-RU" sz="2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Производство основных видов промышленной продукции</a:t>
            </a:r>
          </a:p>
        </p:txBody>
      </p:sp>
      <p:sp>
        <p:nvSpPr>
          <p:cNvPr id="59" name="index"/>
          <p:cNvSpPr/>
          <p:nvPr/>
        </p:nvSpPr>
        <p:spPr>
          <a:xfrm>
            <a:off x="10384970" y="1197546"/>
            <a:ext cx="1686899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>
                <a:solidFill>
                  <a:srgbClr val="376092"/>
                </a:solidFill>
                <a:latin typeface="Calibri"/>
              </a:rPr>
              <a:t>99,5%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2494806" y="333450"/>
            <a:ext cx="10846" cy="6381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2696194" y="2831826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541438" y="2761397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Электроэнергия,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млн.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кВт.ч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prom0"/>
          <p:cNvSpPr/>
          <p:nvPr/>
        </p:nvSpPr>
        <p:spPr>
          <a:xfrm>
            <a:off x="5573515" y="2707973"/>
            <a:ext cx="1889842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 dirty="0" smtClean="0">
                <a:solidFill>
                  <a:srgbClr val="376092"/>
                </a:solidFill>
                <a:latin typeface="Calibri"/>
              </a:rPr>
              <a:t>300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005328" y="3196361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млн.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кВт.ч</a:t>
            </a:r>
            <a:endParaRPr lang="ru-RU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674906" y="3695922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520150" y="3625493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Пар и горячая вода, тыс. Гкал</a:t>
            </a:r>
          </a:p>
        </p:txBody>
      </p:sp>
      <p:sp>
        <p:nvSpPr>
          <p:cNvPr id="51" name="prom1"/>
          <p:cNvSpPr/>
          <p:nvPr/>
        </p:nvSpPr>
        <p:spPr>
          <a:xfrm>
            <a:off x="5624315" y="3572069"/>
            <a:ext cx="1816297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 dirty="0" smtClean="0">
                <a:solidFill>
                  <a:srgbClr val="376092"/>
                </a:solidFill>
                <a:latin typeface="Calibri"/>
              </a:rPr>
              <a:t>200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951190" y="4043958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Гкал</a:t>
            </a:r>
          </a:p>
        </p:txBody>
      </p:sp>
      <p:sp>
        <p:nvSpPr>
          <p:cNvPr id="53" name="Овал 52"/>
          <p:cNvSpPr/>
          <p:nvPr/>
        </p:nvSpPr>
        <p:spPr>
          <a:xfrm>
            <a:off x="2674906" y="456001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520150" y="4489589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Нефть сырая, вкл. газовый конденсат</a:t>
            </a:r>
          </a:p>
        </p:txBody>
      </p:sp>
      <p:sp>
        <p:nvSpPr>
          <p:cNvPr id="55" name="prom4"/>
          <p:cNvSpPr/>
          <p:nvPr/>
        </p:nvSpPr>
        <p:spPr>
          <a:xfrm>
            <a:off x="5627478" y="4436165"/>
            <a:ext cx="1835880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 dirty="0">
                <a:solidFill>
                  <a:srgbClr val="376092"/>
                </a:solidFill>
                <a:latin typeface="Calibri"/>
              </a:rPr>
              <a:t>2,6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5951191" y="4897463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млн. тонн</a:t>
            </a:r>
          </a:p>
        </p:txBody>
      </p:sp>
      <p:sp>
        <p:nvSpPr>
          <p:cNvPr id="58" name="Овал 57"/>
          <p:cNvSpPr/>
          <p:nvPr/>
        </p:nvSpPr>
        <p:spPr>
          <a:xfrm>
            <a:off x="2674906" y="5444357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3520150" y="5373928"/>
            <a:ext cx="2592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Изделия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хлебо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-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булочные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недлит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. хранения</a:t>
            </a:r>
          </a:p>
        </p:txBody>
      </p:sp>
      <p:sp>
        <p:nvSpPr>
          <p:cNvPr id="65" name="prom2"/>
          <p:cNvSpPr/>
          <p:nvPr/>
        </p:nvSpPr>
        <p:spPr>
          <a:xfrm>
            <a:off x="5606149" y="5302002"/>
            <a:ext cx="1875364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sz="4000" b="1" dirty="0">
                <a:solidFill>
                  <a:srgbClr val="376092"/>
                </a:solidFill>
                <a:latin typeface="Calibri"/>
              </a:rPr>
              <a:t>300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951191" y="575688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67" name="Овал 66"/>
          <p:cNvSpPr/>
          <p:nvPr/>
        </p:nvSpPr>
        <p:spPr>
          <a:xfrm>
            <a:off x="7535446" y="2852069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8291045" y="2781640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Кондитерские изделия</a:t>
            </a:r>
          </a:p>
        </p:txBody>
      </p:sp>
      <p:sp>
        <p:nvSpPr>
          <p:cNvPr id="69" name="prom5"/>
          <p:cNvSpPr/>
          <p:nvPr/>
        </p:nvSpPr>
        <p:spPr>
          <a:xfrm>
            <a:off x="10688080" y="2707973"/>
            <a:ext cx="1365018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4000" b="1">
                <a:solidFill>
                  <a:srgbClr val="376092"/>
                </a:solidFill>
                <a:latin typeface="Calibri"/>
              </a:rPr>
              <a:t>6,9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10742219" y="317494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75" name="Овал 74"/>
          <p:cNvSpPr/>
          <p:nvPr/>
        </p:nvSpPr>
        <p:spPr>
          <a:xfrm>
            <a:off x="7514158" y="544609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8269757" y="5375669"/>
            <a:ext cx="259228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Оленина и субпродукты замороженные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10703718" y="5750600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80" name="Овал 79"/>
          <p:cNvSpPr/>
          <p:nvPr/>
        </p:nvSpPr>
        <p:spPr>
          <a:xfrm>
            <a:off x="7514158" y="373453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8269757" y="3664109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Молоко, кроме сырого</a:t>
            </a:r>
          </a:p>
        </p:txBody>
      </p:sp>
      <p:sp>
        <p:nvSpPr>
          <p:cNvPr id="83" name="prom3"/>
          <p:cNvSpPr/>
          <p:nvPr/>
        </p:nvSpPr>
        <p:spPr>
          <a:xfrm>
            <a:off x="10666792" y="3590442"/>
            <a:ext cx="1549094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4000" b="1">
                <a:solidFill>
                  <a:srgbClr val="376092"/>
                </a:solidFill>
                <a:latin typeface="Calibri"/>
              </a:rPr>
              <a:t>100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10678246" y="407352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sp>
        <p:nvSpPr>
          <p:cNvPr id="86" name="Овал 85"/>
          <p:cNvSpPr/>
          <p:nvPr/>
        </p:nvSpPr>
        <p:spPr>
          <a:xfrm>
            <a:off x="7514158" y="4582002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prom6"/>
          <p:cNvSpPr/>
          <p:nvPr/>
        </p:nvSpPr>
        <p:spPr>
          <a:xfrm>
            <a:off x="10666792" y="4437906"/>
            <a:ext cx="1365018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4000" b="1">
                <a:solidFill>
                  <a:srgbClr val="376092"/>
                </a:solidFill>
                <a:latin typeface="Calibri"/>
              </a:rPr>
              <a:t>8,7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0703719" y="4905006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тонн</a:t>
            </a:r>
          </a:p>
        </p:txBody>
      </p:sp>
      <p:pic>
        <p:nvPicPr>
          <p:cNvPr id="92" name="Picture 11" descr="D:\02. Поручения руководства\12. Разное\160919 Статистика дл ВК инфограф\jixodjG9T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01" y="3856243"/>
            <a:ext cx="421010" cy="4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http://download.seaicons.com/icons/icons8/windows-8/512/Industry-Oil-Industry-icon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06" y="4734110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8" descr="http://freevector.co/wp-content/uploads/2011/10/12155-breakfast-bread-toasts1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01" y="5594111"/>
            <a:ext cx="468987" cy="4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://micropower-global.com/wp-content/uploads/2016/01/power-industry-ic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11" y="2877643"/>
            <a:ext cx="628366" cy="62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s://www.shareicon.net/download/2015/12/29/694888_cake_512x512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57" y="2940790"/>
            <a:ext cx="502072" cy="50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https://d30y9cdsu7xlg0.cloudfront.net/png/71959-200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71" y="3885335"/>
            <a:ext cx="483174" cy="41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http://www.buldumbuldum.com/urun_tasarlayici/images/designs/9df3396d-61de-4d96-a9bb-754a8abf1730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71" y="5631751"/>
            <a:ext cx="495468" cy="46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prom7"/>
          <p:cNvSpPr/>
          <p:nvPr/>
        </p:nvSpPr>
        <p:spPr>
          <a:xfrm>
            <a:off x="10648019" y="5288804"/>
            <a:ext cx="1567866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4000" b="1">
                <a:solidFill>
                  <a:srgbClr val="376092"/>
                </a:solidFill>
                <a:latin typeface="Calibri"/>
              </a:rPr>
              <a:t>21,7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272220" y="4514286"/>
            <a:ext cx="259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Масло сливочное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 пасты масляные</a:t>
            </a:r>
          </a:p>
        </p:txBody>
      </p:sp>
      <p:pic>
        <p:nvPicPr>
          <p:cNvPr id="61" name="Picture 18" descr="http://www.iconskid.com/images/283/outline-of-a-cube-vector-icon-shapes-icons-download-283987.png"/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2" r="22626"/>
          <a:stretch/>
        </p:blipFill>
        <p:spPr bwMode="auto">
          <a:xfrm>
            <a:off x="7512493" y="4728651"/>
            <a:ext cx="720000" cy="47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mes"/>
          <p:cNvSpPr/>
          <p:nvPr/>
        </p:nvSpPr>
        <p:spPr>
          <a:xfrm>
            <a:off x="8543770" y="1292602"/>
            <a:ext cx="2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 b="1">
                <a:solidFill>
                  <a:srgbClr val="376092"/>
                </a:solidFill>
                <a:latin typeface="Calibri"/>
              </a:rPr>
              <a:t>янв-февраль 2020 в %
янв-февраль 2019 г.</a:t>
            </a:r>
          </a:p>
        </p:txBody>
      </p:sp>
    </p:spTree>
    <p:extLst>
      <p:ext uri="{BB962C8B-B14F-4D97-AF65-F5344CB8AC3E}">
        <p14:creationId xmlns:p14="http://schemas.microsoft.com/office/powerpoint/2010/main" val="1904938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65979</TotalTime>
  <Words>100</Words>
  <Application>Microsoft Office PowerPoint</Application>
  <PresentationFormat>Произвольный</PresentationFormat>
  <Paragraphs>34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Статистика_NEW_2019</dc:title>
  <dc:creator>Журавлёва Галина Борисовна</dc:creator>
  <dc:description/>
  <cp:lastModifiedBy>Цыренжапов Булат Солбонович</cp:lastModifiedBy>
  <cp:revision>1067</cp:revision>
  <cp:lastPrinted>2019-08-26T11:38:05Z</cp:lastPrinted>
  <dcterms:created xsi:type="dcterms:W3CDTF">2016-11-19T09:21:03Z</dcterms:created>
  <dcterms:modified xsi:type="dcterms:W3CDTF">2020-12-08T08:04:28Z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Статистика_NEW_2019</vt:lpwstr>
  </property>
  <property fmtid="{D5CDD505-2E9C-101B-9397-08002B2CF9AE}" pid="3" name="SlideDescription">
    <vt:lpwstr/>
  </property>
</Properties>
</file>