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32" r:id="rId2"/>
  </p:sldIdLst>
  <p:sldSz cx="12190413" cy="6859588"/>
  <p:notesSz cx="6797675" cy="9928225"/>
  <p:defaultTextStyle>
    <a:defPPr>
      <a:defRPr lang="ru-RU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6" userDrawn="1">
          <p15:clr>
            <a:srgbClr val="A4A3A4"/>
          </p15:clr>
        </p15:guide>
        <p15:guide id="3" pos="6788" userDrawn="1">
          <p15:clr>
            <a:srgbClr val="A4A3A4"/>
          </p15:clr>
        </p15:guide>
        <p15:guide id="4" orient="horz" pos="3340" userDrawn="1">
          <p15:clr>
            <a:srgbClr val="A4A3A4"/>
          </p15:clr>
        </p15:guide>
        <p15:guide id="5" orient="horz" pos="4111" userDrawn="1">
          <p15:clr>
            <a:srgbClr val="A4A3A4"/>
          </p15:clr>
        </p15:guide>
        <p15:guide id="6" orient="horz" pos="22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000"/>
    <a:srgbClr val="8AA258"/>
    <a:srgbClr val="4F96AA"/>
    <a:srgbClr val="77648E"/>
    <a:srgbClr val="E7812E"/>
    <a:srgbClr val="5477A1"/>
    <a:srgbClr val="0D2329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9" autoAdjust="0"/>
    <p:restoredTop sz="94651" autoAdjust="0"/>
  </p:normalViewPr>
  <p:slideViewPr>
    <p:cSldViewPr>
      <p:cViewPr varScale="1">
        <p:scale>
          <a:sx n="107" d="100"/>
          <a:sy n="107" d="100"/>
        </p:scale>
        <p:origin x="612" y="102"/>
      </p:cViewPr>
      <p:guideLst>
        <p:guide orient="horz" pos="2796"/>
        <p:guide pos="6788"/>
        <p:guide orient="horz" pos="3340"/>
        <p:guide orient="horz" pos="4111"/>
        <p:guide orient="horz" pos="225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400" cy="496888"/>
          </a:xfrm>
          <a:prstGeom prst="rect">
            <a:avLst/>
          </a:prstGeom>
        </p:spPr>
        <p:txBody>
          <a:bodyPr vert="horz" lIns="91424" tIns="45713" rIns="91424" bIns="45713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6888"/>
          </a:xfrm>
          <a:prstGeom prst="rect">
            <a:avLst/>
          </a:prstGeom>
        </p:spPr>
        <p:txBody>
          <a:bodyPr vert="horz" lIns="91424" tIns="45713" rIns="91424" bIns="45713" rtlCol="0"/>
          <a:lstStyle>
            <a:lvl1pPr algn="r">
              <a:defRPr sz="1200"/>
            </a:lvl1pPr>
          </a:lstStyle>
          <a:p>
            <a:fld id="{36FBEFC5-4E01-4D26-8028-3005763E1B7F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" y="9429752"/>
            <a:ext cx="2946400" cy="496888"/>
          </a:xfrm>
          <a:prstGeom prst="rect">
            <a:avLst/>
          </a:prstGeom>
        </p:spPr>
        <p:txBody>
          <a:bodyPr vert="horz" lIns="91424" tIns="45713" rIns="91424" bIns="45713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9" y="9429752"/>
            <a:ext cx="2946400" cy="496888"/>
          </a:xfrm>
          <a:prstGeom prst="rect">
            <a:avLst/>
          </a:prstGeom>
        </p:spPr>
        <p:txBody>
          <a:bodyPr vert="horz" lIns="91424" tIns="45713" rIns="91424" bIns="45713" rtlCol="0" anchor="b"/>
          <a:lstStyle>
            <a:lvl1pPr algn="r">
              <a:defRPr sz="1200"/>
            </a:lvl1pPr>
          </a:lstStyle>
          <a:p>
            <a:fld id="{4F5562F2-1D90-4CEE-BC69-D5E4DB5FF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52667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400" cy="496888"/>
          </a:xfrm>
          <a:prstGeom prst="rect">
            <a:avLst/>
          </a:prstGeom>
        </p:spPr>
        <p:txBody>
          <a:bodyPr vert="horz" lIns="91424" tIns="45713" rIns="91424" bIns="45713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9" y="1"/>
            <a:ext cx="2946400" cy="496888"/>
          </a:xfrm>
          <a:prstGeom prst="rect">
            <a:avLst/>
          </a:prstGeom>
        </p:spPr>
        <p:txBody>
          <a:bodyPr vert="horz" lIns="91424" tIns="45713" rIns="91424" bIns="45713" rtlCol="0"/>
          <a:lstStyle>
            <a:lvl1pPr algn="r">
              <a:defRPr sz="1200"/>
            </a:lvl1pPr>
          </a:lstStyle>
          <a:p>
            <a:fld id="{CF7BCA6D-6FC2-4DCF-9F96-D9F2EAC63D62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4" tIns="45713" rIns="91424" bIns="45713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2" y="4716464"/>
            <a:ext cx="5438774" cy="4467225"/>
          </a:xfrm>
          <a:prstGeom prst="rect">
            <a:avLst/>
          </a:prstGeom>
        </p:spPr>
        <p:txBody>
          <a:bodyPr vert="horz" lIns="91424" tIns="45713" rIns="91424" bIns="45713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429752"/>
            <a:ext cx="2946400" cy="496888"/>
          </a:xfrm>
          <a:prstGeom prst="rect">
            <a:avLst/>
          </a:prstGeom>
        </p:spPr>
        <p:txBody>
          <a:bodyPr vert="horz" lIns="91424" tIns="45713" rIns="91424" bIns="45713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9" y="9429752"/>
            <a:ext cx="2946400" cy="496888"/>
          </a:xfrm>
          <a:prstGeom prst="rect">
            <a:avLst/>
          </a:prstGeom>
        </p:spPr>
        <p:txBody>
          <a:bodyPr vert="horz" lIns="91424" tIns="45713" rIns="91424" bIns="45713" rtlCol="0" anchor="b"/>
          <a:lstStyle>
            <a:lvl1pPr algn="r">
              <a:defRPr sz="1200"/>
            </a:lvl1pPr>
          </a:lstStyle>
          <a:p>
            <a:fld id="{DBE11892-3E3E-450F-AA67-537434DBE7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50206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F802D78-7811-47AA-9222-0A2D68E030CA}" type="datetime1">
              <a:rPr lang="ru-RU" smtClean="0"/>
              <a:t>15.04.2021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11892-3E3E-450F-AA67-537434DBE7B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905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12E5-A472-47E9-BCC1-94460AA1F774}" type="datetime1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36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86C1-0959-447C-860A-013B181DAC0C}" type="datetime1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67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4B8-CD90-4126-B890-F42EC2567DC2}" type="datetime1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75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66F7-15D9-41BE-9D65-20E3828CDE6B}" type="datetime1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40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2959" y="4407921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67C05-B3F4-4464-9D02-4D81EA4A1927}" type="datetime1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92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04A2-8811-4934-837B-B880F01D481D}" type="datetime1">
              <a:rPr lang="ru-RU" smtClean="0"/>
              <a:t>15.04.2021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27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2561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27E5-9B3A-438E-BDBA-3BFD4D6B04C5}" type="datetime1">
              <a:rPr lang="ru-RU" smtClean="0"/>
              <a:t>15.04.2021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38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F662-6765-4973-B04E-23023F0D5199}" type="datetime1">
              <a:rPr lang="ru-RU" smtClean="0"/>
              <a:t>15.04.2021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59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2998-3F1E-4976-B8D0-742F44B77609}" type="datetime1">
              <a:rPr lang="ru-RU" smtClean="0"/>
              <a:t>15.04.2021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9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521" y="1435433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2D932-F067-4E2A-B804-BC1FA66700A1}" type="datetime1">
              <a:rPr lang="ru-RU" smtClean="0"/>
              <a:t>15.04.2021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45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251" indent="0">
              <a:buNone/>
              <a:defRPr sz="3300"/>
            </a:lvl2pPr>
            <a:lvl3pPr marL="1088502" indent="0">
              <a:buNone/>
              <a:defRPr sz="2900"/>
            </a:lvl3pPr>
            <a:lvl4pPr marL="1632753" indent="0">
              <a:buNone/>
              <a:defRPr sz="2400"/>
            </a:lvl4pPr>
            <a:lvl5pPr marL="2177004" indent="0">
              <a:buNone/>
              <a:defRPr sz="2400"/>
            </a:lvl5pPr>
            <a:lvl6pPr marL="2721254" indent="0">
              <a:buNone/>
              <a:defRPr sz="2400"/>
            </a:lvl6pPr>
            <a:lvl7pPr marL="3265505" indent="0">
              <a:buNone/>
              <a:defRPr sz="2400"/>
            </a:lvl7pPr>
            <a:lvl8pPr marL="3809756" indent="0">
              <a:buNone/>
              <a:defRPr sz="2400"/>
            </a:lvl8pPr>
            <a:lvl9pPr marL="4354007" indent="0">
              <a:buNone/>
              <a:defRPr sz="24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D6F1-8245-4E43-8D44-E9094BD10D50}" type="datetime1">
              <a:rPr lang="ru-RU" smtClean="0"/>
              <a:t>15.04.2021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66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4975-3AE8-46C1-8AD1-32D29F40DF61}" type="datetime1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06AD4-B6F6-412F-9061-CD8A6612D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9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7" Type="http://schemas.openxmlformats.org/officeDocument/2006/relationships/image" Target="../media/image5.gif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s://www.nastol.com.ua/pic/201305/1920x1200/nastol.com.ua-4901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4" r="47312"/>
          <a:stretch/>
        </p:blipFill>
        <p:spPr bwMode="auto">
          <a:xfrm>
            <a:off x="-794680" y="0"/>
            <a:ext cx="3240361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agolovok"/>
          <p:cNvSpPr/>
          <p:nvPr/>
        </p:nvSpPr>
        <p:spPr>
          <a:xfrm>
            <a:off x="2501078" y="189434"/>
            <a:ext cx="9570791" cy="510023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sz="2600" b="1" dirty="0">
                <a:solidFill>
                  <a:srgbClr val="376092"/>
                </a:solidFill>
                <a:latin typeface="Calibri"/>
              </a:rPr>
              <a:t> </a:t>
            </a:r>
            <a:r>
              <a:rPr sz="2600" b="1" dirty="0" err="1">
                <a:solidFill>
                  <a:srgbClr val="376092"/>
                </a:solidFill>
                <a:latin typeface="Calibri"/>
              </a:rPr>
              <a:t>Средние</a:t>
            </a:r>
            <a:r>
              <a:rPr sz="2600" b="1" dirty="0">
                <a:solidFill>
                  <a:srgbClr val="376092"/>
                </a:solidFill>
                <a:latin typeface="Calibri"/>
              </a:rPr>
              <a:t> </a:t>
            </a:r>
            <a:r>
              <a:rPr sz="2600" b="1" dirty="0" err="1">
                <a:solidFill>
                  <a:srgbClr val="376092"/>
                </a:solidFill>
                <a:latin typeface="Calibri"/>
              </a:rPr>
              <a:t>цены</a:t>
            </a:r>
            <a:r>
              <a:rPr sz="2600" b="1" dirty="0">
                <a:solidFill>
                  <a:srgbClr val="376092"/>
                </a:solidFill>
                <a:latin typeface="Calibri"/>
              </a:rPr>
              <a:t> в </a:t>
            </a:r>
            <a:r>
              <a:rPr sz="2600" b="1" dirty="0" err="1">
                <a:solidFill>
                  <a:srgbClr val="376092"/>
                </a:solidFill>
                <a:latin typeface="Calibri"/>
              </a:rPr>
              <a:t>Ненецком</a:t>
            </a:r>
            <a:r>
              <a:rPr sz="2600" b="1" dirty="0">
                <a:solidFill>
                  <a:srgbClr val="376092"/>
                </a:solidFill>
                <a:latin typeface="Calibri"/>
              </a:rPr>
              <a:t> АО </a:t>
            </a:r>
            <a:r>
              <a:rPr sz="2600" b="1">
                <a:solidFill>
                  <a:srgbClr val="376092"/>
                </a:solidFill>
                <a:latin typeface="Calibri"/>
              </a:rPr>
              <a:t>на</a:t>
            </a:r>
            <a:r>
              <a:rPr sz="2600" b="1" dirty="0">
                <a:solidFill>
                  <a:srgbClr val="376092"/>
                </a:solidFill>
                <a:latin typeface="Calibri"/>
              </a:rPr>
              <a:t> 28 </a:t>
            </a:r>
            <a:r>
              <a:rPr sz="2600" b="1" dirty="0" err="1">
                <a:solidFill>
                  <a:srgbClr val="376092"/>
                </a:solidFill>
                <a:latin typeface="Calibri"/>
              </a:rPr>
              <a:t>сентября</a:t>
            </a:r>
            <a:r>
              <a:rPr sz="2600" b="1" dirty="0">
                <a:solidFill>
                  <a:srgbClr val="376092"/>
                </a:solidFill>
                <a:latin typeface="Calibri"/>
              </a:rPr>
              <a:t> 2020 </a:t>
            </a:r>
            <a:r>
              <a:rPr sz="2600" b="1" dirty="0" err="1">
                <a:solidFill>
                  <a:srgbClr val="376092"/>
                </a:solidFill>
                <a:latin typeface="Calibri"/>
              </a:rPr>
              <a:t>года</a:t>
            </a:r>
            <a:endParaRPr lang="ru-RU" sz="2600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2566814" y="210942"/>
            <a:ext cx="0" cy="48776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http://clipart-library.com/images/ATbjGg5T4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41683">
            <a:off x="2615123" y="1662710"/>
            <a:ext cx="455747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698527"/>
              </p:ext>
            </p:extLst>
          </p:nvPr>
        </p:nvGraphicFramePr>
        <p:xfrm>
          <a:off x="8045198" y="2585399"/>
          <a:ext cx="3810648" cy="4010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0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106232540"/>
                    </a:ext>
                  </a:extLst>
                </a:gridCol>
              </a:tblGrid>
              <a:tr h="6992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Наименование </a:t>
                      </a:r>
                      <a:r>
                        <a:rPr lang="ru-RU" sz="16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товара</a:t>
                      </a:r>
                      <a:endParaRPr lang="en-US" sz="1600" b="1" u="none" strike="noStrike" dirty="0" smtClean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ru-RU" sz="16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ru-RU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(услуги)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solidFill>
                      <a:schemeClr val="accent1">
                        <a:lumMod val="75000"/>
                        <a:alpha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Средние цены, рублей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solidFill>
                      <a:schemeClr val="accent1">
                        <a:lumMod val="75000"/>
                        <a:alpha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solidFill>
                      <a:schemeClr val="accent1">
                        <a:lumMod val="75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9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Проезд в городском </a:t>
                      </a:r>
                      <a:r>
                        <a:rPr lang="ru-RU" sz="1600" b="1" u="none" strike="noStrike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муниц</a:t>
                      </a:r>
                      <a:r>
                        <a:rPr lang="ru-RU" sz="1600" b="1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. </a:t>
                      </a:r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автобусе, поездка</a:t>
                      </a:r>
                      <a:endParaRPr lang="ru-RU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600" b="1">
                          <a:solidFill>
                            <a:srgbClr val="254061"/>
                          </a:solidFill>
                          <a:latin typeface="Calibri"/>
                        </a:defRPr>
                      </a:pPr>
                      <a:r>
                        <a:t>38,00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endParaRPr/>
                    </a:p>
                  </a:txBody>
                  <a:tcPr marL="3595" marR="3595" marT="359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29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Бензин автомобильный</a:t>
                      </a:r>
                      <a:endParaRPr lang="en-US" sz="1600" b="1" i="0" u="none" strike="noStrike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6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марки АИ-92 </a:t>
                      </a:r>
                      <a:endParaRPr lang="ru-RU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600" b="1">
                          <a:solidFill>
                            <a:srgbClr val="254061"/>
                          </a:solidFill>
                          <a:latin typeface="Calibri"/>
                        </a:defRPr>
                      </a:pPr>
                      <a:r>
                        <a:t>46,57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endParaRPr/>
                    </a:p>
                  </a:txBody>
                  <a:tcPr marL="3595" marR="3595" marT="359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22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Плата за жилье в домах </a:t>
                      </a:r>
                      <a:r>
                        <a:rPr lang="ru-RU" sz="1600" b="1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гос. </a:t>
                      </a:r>
                    </a:p>
                    <a:p>
                      <a:pPr algn="l" fontAlgn="ctr"/>
                      <a:r>
                        <a:rPr lang="ru-RU" sz="1600" b="1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и </a:t>
                      </a:r>
                      <a:r>
                        <a:rPr lang="ru-RU" sz="1600" b="1" u="none" strike="noStrike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муниц</a:t>
                      </a:r>
                      <a:r>
                        <a:rPr lang="ru-RU" sz="1600" b="1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. </a:t>
                      </a:r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жилищных фондов, м</a:t>
                      </a:r>
                      <a:r>
                        <a:rPr lang="ru-RU" sz="1600" b="1" u="none" strike="noStrike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 общей площади</a:t>
                      </a:r>
                      <a:endParaRPr lang="ru-RU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600" b="1">
                          <a:solidFill>
                            <a:srgbClr val="254061"/>
                          </a:solidFill>
                          <a:latin typeface="Calibri"/>
                        </a:defRPr>
                      </a:pPr>
                      <a:r>
                        <a:t>48,38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endParaRPr/>
                    </a:p>
                  </a:txBody>
                  <a:tcPr marL="3595" marR="3595" marT="359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248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Отопление, </a:t>
                      </a:r>
                      <a:r>
                        <a:rPr lang="ru-RU" sz="1600" b="1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Гкал</a:t>
                      </a:r>
                      <a:endParaRPr lang="ru-RU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600" b="1">
                          <a:solidFill>
                            <a:srgbClr val="254061"/>
                          </a:solidFill>
                          <a:latin typeface="Calibri"/>
                        </a:defRPr>
                      </a:pPr>
                      <a:r>
                        <a:t>2 222,23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endParaRPr/>
                    </a:p>
                  </a:txBody>
                  <a:tcPr marL="3595" marR="3595" marT="359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35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Водоснабжение холодное, м3</a:t>
                      </a:r>
                      <a:endParaRPr lang="ru-RU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600" b="1">
                          <a:solidFill>
                            <a:srgbClr val="254061"/>
                          </a:solidFill>
                          <a:latin typeface="Calibri"/>
                        </a:defRPr>
                      </a:pPr>
                      <a:r>
                        <a:t>53,82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endParaRPr/>
                    </a:p>
                  </a:txBody>
                  <a:tcPr marL="3595" marR="3595" marT="359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35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Водоотведение, м3</a:t>
                      </a:r>
                      <a:endParaRPr lang="ru-RU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600" b="1">
                          <a:solidFill>
                            <a:srgbClr val="254061"/>
                          </a:solidFill>
                          <a:latin typeface="Calibri"/>
                        </a:defRPr>
                      </a:pPr>
                      <a:r>
                        <a:t>117,58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endParaRPr/>
                    </a:p>
                  </a:txBody>
                  <a:tcPr marL="3595" marR="3595" marT="359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35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Водоснабжение горячее, м3</a:t>
                      </a:r>
                      <a:endParaRPr lang="ru-RU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600" b="1">
                          <a:solidFill>
                            <a:srgbClr val="254061"/>
                          </a:solidFill>
                          <a:latin typeface="Calibri"/>
                        </a:defRPr>
                      </a:pPr>
                      <a:r>
                        <a:t>187,89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endParaRPr/>
                    </a:p>
                  </a:txBody>
                  <a:tcPr marL="3595" marR="3595" marT="359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729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Услуги по снабжению </a:t>
                      </a:r>
                      <a:r>
                        <a:rPr lang="ru-RU" sz="1600" b="1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электроэнергией, кВт/ч</a:t>
                      </a:r>
                      <a:endParaRPr lang="ru-RU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600" b="1">
                          <a:solidFill>
                            <a:srgbClr val="254061"/>
                          </a:solidFill>
                          <a:latin typeface="Calibri"/>
                        </a:defRPr>
                      </a:pPr>
                      <a:r>
                        <a:t>5,38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endParaRPr/>
                    </a:p>
                  </a:txBody>
                  <a:tcPr marL="3595" marR="3595" marT="359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table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601861"/>
              </p:ext>
            </p:extLst>
          </p:nvPr>
        </p:nvGraphicFramePr>
        <p:xfrm>
          <a:off x="8045199" y="878102"/>
          <a:ext cx="3810647" cy="1721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0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4288649269"/>
                    </a:ext>
                  </a:extLst>
                </a:gridCol>
              </a:tblGrid>
              <a:tr h="2880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Наименование </a:t>
                      </a:r>
                      <a:r>
                        <a:rPr lang="ru-RU" sz="16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товара</a:t>
                      </a:r>
                    </a:p>
                    <a:p>
                      <a:pPr algn="ctr" fontAlgn="ctr"/>
                      <a:r>
                        <a:rPr lang="ru-RU" sz="16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ru-RU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(услуги)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solidFill>
                      <a:schemeClr val="accent1">
                        <a:lumMod val="75000"/>
                        <a:alpha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Средние цены, рублей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solidFill>
                      <a:schemeClr val="accent1">
                        <a:lumMod val="75000"/>
                        <a:alpha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solidFill>
                      <a:schemeClr val="accent1">
                        <a:lumMod val="75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5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Майка, футболка мужская бельевая, шт.</a:t>
                      </a:r>
                      <a:endParaRPr lang="ru-RU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600" b="1">
                          <a:solidFill>
                            <a:srgbClr val="254061"/>
                          </a:solidFill>
                          <a:latin typeface="Calibri"/>
                        </a:defRPr>
                      </a:pPr>
                      <a:r>
                        <a:t>595,61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endParaRPr/>
                    </a:p>
                  </a:txBody>
                  <a:tcPr marL="3595" marR="3595" marT="359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5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Мыло хозяйственное, 200 г</a:t>
                      </a:r>
                      <a:endParaRPr lang="ru-RU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600" b="1">
                          <a:solidFill>
                            <a:srgbClr val="254061"/>
                          </a:solidFill>
                          <a:latin typeface="Calibri"/>
                        </a:defRPr>
                      </a:pPr>
                      <a:r>
                        <a:t>41,77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9E0000"/>
                          </a:solidFill>
                        </a:defRPr>
                      </a:pPr>
                      <a:r>
                        <a:t>↑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5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Порошок стиральный, кг</a:t>
                      </a:r>
                      <a:endParaRPr lang="ru-RU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600" b="1">
                          <a:solidFill>
                            <a:srgbClr val="254061"/>
                          </a:solidFill>
                          <a:latin typeface="Calibri"/>
                        </a:defRPr>
                      </a:pPr>
                      <a:r>
                        <a:t>285,30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9E0000"/>
                          </a:solidFill>
                        </a:defRPr>
                      </a:pPr>
                      <a:r>
                        <a:t>↑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3" name="Picture 6" descr="https://image.flaticon.com/icons/png/128/129/129294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29782">
            <a:off x="2593631" y="2477442"/>
            <a:ext cx="456043" cy="45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ttp://icon-icons.com/icons2/732/PNG/128/chicken_icon-icons.com_62923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90650">
            <a:off x="2660721" y="2046558"/>
            <a:ext cx="465585" cy="46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50790" y="2802893"/>
            <a:ext cx="799324" cy="58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0" descr="https://www.shareicon.net/download/2015/11/03/666167_package_512x512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814" y="3308090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https://maxcdn.icons8.com/Share/icon/Food/eggs1600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822" y="3845242"/>
            <a:ext cx="348619" cy="34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6" descr="http://www.zelenyilug.ru/content/images/thumbs/0000536_muka-i-smesi-dl-vypeki_1200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414" y="4272665"/>
            <a:ext cx="346448" cy="34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http://freevector.co/wp-content/uploads/2011/10/12155-breakfast-bread-toasts1.png"/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822" y="4759054"/>
            <a:ext cx="378379" cy="37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4" descr="https://cdn2.iconfinder.com/data/icons/food-drink-3/512/Onion-128.png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56" y="5770605"/>
            <a:ext cx="296510" cy="29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6" descr="http://game-icons.net/icons/lorc/originals/png/000000/transparent/shiny-apple.png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822" y="6123184"/>
            <a:ext cx="411772" cy="41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8" descr="http://www.miankoutu.com/uploadfiles/2015-9-24/201592413138820.png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101" y="1518694"/>
            <a:ext cx="468082" cy="46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0" descr="http://luxcleaningservice.com/wp-content/uploads/2015/08/deep-cleaning.png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275" y="2022750"/>
            <a:ext cx="329400" cy="44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2" descr="http://image.flaticon.com/icons/png/512/18/18520.png"/>
          <p:cNvPicPr>
            <a:picLocks noChangeAspect="1" noChangeArrowheads="1"/>
          </p:cNvPicPr>
          <p:nvPr/>
        </p:nvPicPr>
        <p:blipFill>
          <a:blip r:embed="rId1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935" y="5184083"/>
            <a:ext cx="448122" cy="44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4" descr="http://advertiser.adogo.com.sg/wp-content/uploads/sites/2/2015/11/bus.png"/>
          <p:cNvPicPr>
            <a:picLocks noChangeAspect="1" noChangeArrowheads="1"/>
          </p:cNvPicPr>
          <p:nvPr/>
        </p:nvPicPr>
        <p:blipFill>
          <a:blip r:embed="rId1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814" y="3246886"/>
            <a:ext cx="649005" cy="64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s://www.shareicon.net/download/2015/11/27/678582_home_512x512.png"/>
          <p:cNvPicPr>
            <a:picLocks noChangeAspect="1" noChangeArrowheads="1"/>
          </p:cNvPicPr>
          <p:nvPr/>
        </p:nvPicPr>
        <p:blipFill>
          <a:blip r:embed="rId1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322" y="4327056"/>
            <a:ext cx="359990" cy="35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6" descr="http://luxsanteh.kiev.ua/images/heating3.png"/>
          <p:cNvPicPr>
            <a:picLocks noChangeAspect="1" noChangeArrowheads="1"/>
          </p:cNvPicPr>
          <p:nvPr/>
        </p:nvPicPr>
        <p:blipFill>
          <a:blip r:embed="rId1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508" y="4843851"/>
            <a:ext cx="491267" cy="49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D:\02. Поручения руководства\12. Разное\160919 Статистика дл ВК инфограф\jixodjG9T.png"/>
          <p:cNvPicPr>
            <a:picLocks noChangeAspect="1" noChangeArrowheads="1"/>
          </p:cNvPicPr>
          <p:nvPr/>
        </p:nvPicPr>
        <p:blipFill>
          <a:blip r:embed="rId2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8" y="5425237"/>
            <a:ext cx="424465" cy="41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" descr="D:\01_Адм_работа\ico_light_bulb_2.png"/>
          <p:cNvPicPr>
            <a:picLocks noChangeAspect="1" noChangeArrowheads="1"/>
          </p:cNvPicPr>
          <p:nvPr/>
        </p:nvPicPr>
        <p:blipFill>
          <a:blip r:embed="rId2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914" y="5970633"/>
            <a:ext cx="384456" cy="51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s://maxcdn.icons8.com/Share/icon/win10/Transport/petrol1600.png"/>
          <p:cNvPicPr>
            <a:picLocks noChangeAspect="1" noChangeArrowheads="1"/>
          </p:cNvPicPr>
          <p:nvPr/>
        </p:nvPicPr>
        <p:blipFill>
          <a:blip r:embed="rId2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99990" y="3825813"/>
            <a:ext cx="429185" cy="42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" name="table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882566"/>
              </p:ext>
            </p:extLst>
          </p:nvPr>
        </p:nvGraphicFramePr>
        <p:xfrm>
          <a:off x="3175821" y="878102"/>
          <a:ext cx="3909107" cy="57253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19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299">
                  <a:extLst>
                    <a:ext uri="{9D8B030D-6E8A-4147-A177-3AD203B41FA5}">
                      <a16:colId xmlns:a16="http://schemas.microsoft.com/office/drawing/2014/main" val="1853227242"/>
                    </a:ext>
                  </a:extLst>
                </a:gridCol>
              </a:tblGrid>
              <a:tr h="77629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Наименование </a:t>
                      </a:r>
                      <a:r>
                        <a:rPr lang="ru-RU" sz="16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товара</a:t>
                      </a:r>
                      <a:endParaRPr lang="en-US" sz="1600" b="1" u="none" strike="noStrike" dirty="0" smtClean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ru-RU" sz="16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ru-RU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(услуги)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solidFill>
                      <a:schemeClr val="accent1">
                        <a:lumMod val="75000"/>
                        <a:alpha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Средние цены, рублей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solidFill>
                      <a:schemeClr val="accent1">
                        <a:lumMod val="75000"/>
                        <a:alpha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solidFill>
                      <a:schemeClr val="accent1">
                        <a:lumMod val="75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793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Говядина (кроме бескостного мяса), кг</a:t>
                      </a:r>
                      <a:endParaRPr lang="ru-RU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600" b="1">
                          <a:solidFill>
                            <a:srgbClr val="254061"/>
                          </a:solidFill>
                          <a:latin typeface="Calibri"/>
                        </a:defRPr>
                      </a:pPr>
                      <a:r>
                        <a:t>337,00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endParaRPr/>
                    </a:p>
                  </a:txBody>
                  <a:tcPr marL="3595" marR="3595" marT="359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793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Куры охлажденные и мороженые, кг</a:t>
                      </a:r>
                      <a:endParaRPr lang="ru-RU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600" b="1">
                          <a:solidFill>
                            <a:srgbClr val="254061"/>
                          </a:solidFill>
                          <a:latin typeface="Calibri"/>
                        </a:defRPr>
                      </a:pPr>
                      <a:r>
                        <a:t>224,00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endParaRPr/>
                    </a:p>
                  </a:txBody>
                  <a:tcPr marL="3595" marR="3595" marT="359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2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Колбаса вареная, кг</a:t>
                      </a:r>
                      <a:endParaRPr lang="ru-RU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600" b="1">
                          <a:solidFill>
                            <a:srgbClr val="254061"/>
                          </a:solidFill>
                          <a:latin typeface="Calibri"/>
                        </a:defRPr>
                      </a:pPr>
                      <a:r>
                        <a:t>588,88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endParaRPr/>
                    </a:p>
                  </a:txBody>
                  <a:tcPr marL="3595" marR="3595" marT="359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793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Рыба мороженая неразделанная, кг</a:t>
                      </a:r>
                      <a:endParaRPr lang="ru-RU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600" b="1">
                          <a:solidFill>
                            <a:srgbClr val="254061"/>
                          </a:solidFill>
                          <a:latin typeface="Calibri"/>
                        </a:defRPr>
                      </a:pPr>
                      <a:r>
                        <a:t>250,03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9E0000"/>
                          </a:solidFill>
                        </a:defRPr>
                      </a:pPr>
                      <a:r>
                        <a:t>↑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26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Молоко питьевое цельное пастеризованное 2,5-3,2</a:t>
                      </a:r>
                      <a:r>
                        <a:rPr lang="ru-RU" sz="1600" b="1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%,</a:t>
                      </a:r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 л</a:t>
                      </a:r>
                      <a:endParaRPr lang="ru-RU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600" b="1">
                          <a:solidFill>
                            <a:srgbClr val="254061"/>
                          </a:solidFill>
                          <a:latin typeface="Calibri"/>
                        </a:defRPr>
                      </a:pPr>
                      <a:r>
                        <a:t>88,33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endParaRPr/>
                    </a:p>
                  </a:txBody>
                  <a:tcPr marL="3595" marR="3595" marT="359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2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Яйца куриные, 10 шт.</a:t>
                      </a:r>
                      <a:endParaRPr lang="ru-RU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600" b="1">
                          <a:solidFill>
                            <a:srgbClr val="254061"/>
                          </a:solidFill>
                          <a:latin typeface="Calibri"/>
                        </a:defRPr>
                      </a:pPr>
                      <a:r>
                        <a:t>74,12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9E0000"/>
                          </a:solidFill>
                        </a:defRPr>
                      </a:pPr>
                      <a:r>
                        <a:t>↑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2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Чай черный байховый, кг</a:t>
                      </a:r>
                      <a:endParaRPr lang="ru-RU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600" b="1">
                          <a:solidFill>
                            <a:srgbClr val="254061"/>
                          </a:solidFill>
                          <a:latin typeface="Calibri"/>
                        </a:defRPr>
                      </a:pPr>
                      <a:r>
                        <a:t>987,27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endParaRPr/>
                    </a:p>
                  </a:txBody>
                  <a:tcPr marL="3595" marR="3595" marT="359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2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Мука пшеничная, кг</a:t>
                      </a:r>
                      <a:endParaRPr lang="ru-RU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600" b="1">
                          <a:solidFill>
                            <a:srgbClr val="254061"/>
                          </a:solidFill>
                          <a:latin typeface="Calibri"/>
                        </a:defRPr>
                      </a:pPr>
                      <a:r>
                        <a:t>72,03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9E0000"/>
                          </a:solidFill>
                        </a:defRPr>
                      </a:pPr>
                      <a:r>
                        <a:t>↑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793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Хлеб из ржаной муки и из смеси муки ржаной и пшеничной, кг</a:t>
                      </a:r>
                      <a:endParaRPr lang="ru-RU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600" b="1">
                          <a:solidFill>
                            <a:srgbClr val="254061"/>
                          </a:solidFill>
                          <a:latin typeface="Calibri"/>
                        </a:defRPr>
                      </a:pPr>
                      <a:r>
                        <a:t>53,34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endParaRPr/>
                    </a:p>
                  </a:txBody>
                  <a:tcPr marL="3595" marR="3595" marT="359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2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Рис шлифованный, кг</a:t>
                      </a:r>
                      <a:endParaRPr lang="ru-RU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600" b="1">
                          <a:solidFill>
                            <a:srgbClr val="254061"/>
                          </a:solidFill>
                          <a:latin typeface="Calibri"/>
                        </a:defRPr>
                      </a:pPr>
                      <a:r>
                        <a:t>134,04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9E0000"/>
                          </a:solidFill>
                        </a:defRPr>
                      </a:pPr>
                      <a:r>
                        <a:t>↑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2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Картофель, кг</a:t>
                      </a:r>
                      <a:endParaRPr lang="ru-RU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600" b="1">
                          <a:solidFill>
                            <a:srgbClr val="254061"/>
                          </a:solidFill>
                          <a:latin typeface="Calibri"/>
                        </a:defRPr>
                      </a:pPr>
                      <a:r>
                        <a:t>50,79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4F6228"/>
                          </a:solidFill>
                        </a:defRPr>
                      </a:pPr>
                      <a:r>
                        <a:rPr dirty="0"/>
                        <a:t>↓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2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Лук репчатый, кг</a:t>
                      </a:r>
                      <a:endParaRPr lang="ru-RU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600" b="1">
                          <a:solidFill>
                            <a:srgbClr val="254061"/>
                          </a:solidFill>
                          <a:latin typeface="Calibri"/>
                        </a:defRPr>
                      </a:pPr>
                      <a:r>
                        <a:t>49,01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4F6228"/>
                          </a:solidFill>
                        </a:defRPr>
                      </a:pPr>
                      <a:r>
                        <a:t>↓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2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Огурцы свежие, кг</a:t>
                      </a:r>
                      <a:endParaRPr lang="ru-RU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600" b="1">
                          <a:solidFill>
                            <a:srgbClr val="254061"/>
                          </a:solidFill>
                          <a:latin typeface="Calibri"/>
                        </a:defRPr>
                      </a:pPr>
                      <a:r>
                        <a:t>132,36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4F6228"/>
                          </a:solidFill>
                        </a:defRPr>
                      </a:pPr>
                      <a:r>
                        <a:t>↓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2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Яблоки, кг</a:t>
                      </a:r>
                      <a:endParaRPr lang="ru-RU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600" b="1">
                          <a:solidFill>
                            <a:srgbClr val="254061"/>
                          </a:solidFill>
                          <a:latin typeface="Calibri"/>
                        </a:defRPr>
                      </a:pPr>
                      <a:r>
                        <a:t>202,43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4F6228"/>
                          </a:solidFill>
                        </a:defRPr>
                      </a:pPr>
                      <a:r>
                        <a:rPr dirty="0"/>
                        <a:t>↓</a:t>
                      </a:r>
                    </a:p>
                  </a:txBody>
                  <a:tcPr marL="3595" marR="3595" marT="359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88" y="0"/>
            <a:ext cx="1394008" cy="717821"/>
          </a:xfrm>
          <a:prstGeom prst="rect">
            <a:avLst/>
          </a:prstGeom>
        </p:spPr>
      </p:pic>
      <p:sp>
        <p:nvSpPr>
          <p:cNvPr id="36" name="snoska"/>
          <p:cNvSpPr/>
          <p:nvPr/>
        </p:nvSpPr>
        <p:spPr>
          <a:xfrm>
            <a:off x="2638822" y="6598146"/>
            <a:ext cx="239972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 smtClean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* </a:t>
            </a:r>
            <a:r>
              <a:rPr lang="ru-RU" sz="1000" b="1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</a:rPr>
              <a:t>↓</a:t>
            </a:r>
            <a:r>
              <a:rPr lang="ru-RU" sz="1000" b="1" dirty="0">
                <a:solidFill>
                  <a:srgbClr val="9E0000"/>
                </a:solidFill>
                <a:cs typeface="Arial" panose="020B0604020202020204" pitchFamily="34" charset="0"/>
              </a:rPr>
              <a:t> </a:t>
            </a:r>
            <a:r>
              <a:rPr lang="ru-RU" sz="1000" dirty="0" smtClean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или </a:t>
            </a:r>
            <a:r>
              <a:rPr lang="ru-RU" sz="1000" b="1" dirty="0">
                <a:solidFill>
                  <a:srgbClr val="C00000"/>
                </a:solidFill>
                <a:cs typeface="Arial" panose="020B0604020202020204" pitchFamily="34" charset="0"/>
              </a:rPr>
              <a:t>↑</a:t>
            </a:r>
            <a:r>
              <a:rPr lang="ru-RU" sz="1000" b="1" dirty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ru-RU" sz="1000" dirty="0" smtClean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по сравнению </a:t>
            </a:r>
            <a:r>
              <a:rPr lang="ru-RU" sz="1000" dirty="0" smtClean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с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sz="1000" dirty="0" smtClean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ценами </a:t>
            </a:r>
            <a:r>
              <a:rPr lang="ru-RU" sz="1000" dirty="0" smtClean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на</a:t>
            </a:r>
            <a:endParaRPr lang="ru-RU" sz="10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37" name="snoskadate"/>
          <p:cNvSpPr/>
          <p:nvPr/>
        </p:nvSpPr>
        <p:spPr>
          <a:xfrm>
            <a:off x="4721280" y="6598146"/>
            <a:ext cx="32461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 smtClean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7</a:t>
            </a:r>
            <a:r>
              <a:rPr lang="ru-RU" sz="1000" dirty="0" smtClean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.08.2020</a:t>
            </a:r>
            <a:endParaRPr lang="ru-RU" sz="10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32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39669</TotalTime>
  <Words>246</Words>
  <Application>Microsoft Office PowerPoint</Application>
  <PresentationFormat>Произвольный</PresentationFormat>
  <Paragraphs>76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Журавлёва Галина Борисовна</dc:creator>
  <cp:lastModifiedBy>Цыренжапов Булат Солбонович</cp:lastModifiedBy>
  <cp:revision>784</cp:revision>
  <cp:lastPrinted>2018-09-21T13:13:45Z</cp:lastPrinted>
  <dcterms:created xsi:type="dcterms:W3CDTF">2016-11-19T09:21:03Z</dcterms:created>
  <dcterms:modified xsi:type="dcterms:W3CDTF">2021-04-15T05:31:58Z</dcterms:modified>
</cp:coreProperties>
</file>