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4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57D2-009F-4B7A-9440-CC81AB7BE33B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586E-3D14-450E-84F5-C4A134898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7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4B6C02-144F-4328-A45E-07C003A36F6F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11892-3E3E-450F-AA67-537434DBE7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2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12E5-A472-47E9-BCC1-94460AA1F774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71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975-3AE8-46C1-8AD1-32D29F40DF61}" type="datetime1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8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ks.adm-nao.ru/media/photo/2017/11/03/%D0%A4%D0%B5%D1%81%D1%82%D0%B8%D0%B2%D0%B0%D0%BB%D1%8C_%D0%B2_%D0%A1%D0%BE%D1%87%D0%B8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4208" r="63980" b="11327"/>
          <a:stretch/>
        </p:blipFill>
        <p:spPr bwMode="auto">
          <a:xfrm>
            <a:off x="709" y="13059"/>
            <a:ext cx="2403918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3" descr="D:\Foto\01. ЛОГО\НАО_PNG_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119721"/>
            <a:ext cx="1391820" cy="6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кругленный прямоугольник 35"/>
          <p:cNvSpPr/>
          <p:nvPr/>
        </p:nvSpPr>
        <p:spPr>
          <a:xfrm>
            <a:off x="2638822" y="1175138"/>
            <a:ext cx="6768752" cy="624844"/>
          </a:xfrm>
          <a:prstGeom prst="round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2696194" y="2831826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3469430" y="2761397"/>
            <a:ext cx="269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сельское, лесное хозяйство, охота, рыболовство</a:t>
            </a:r>
          </a:p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 рыбоводство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2645094" y="1247146"/>
            <a:ext cx="67624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spc="200" dirty="0">
                <a:solidFill>
                  <a:schemeClr val="bg1"/>
                </a:solidFill>
                <a:cs typeface="Times New Roman" panose="02020603050405020304" pitchFamily="18" charset="0"/>
              </a:rPr>
              <a:t>По Ненецкому автономному округу</a:t>
            </a:r>
          </a:p>
        </p:txBody>
      </p:sp>
      <p:sp>
        <p:nvSpPr>
          <p:cNvPr id="77" name="zagolovok"/>
          <p:cNvSpPr/>
          <p:nvPr/>
        </p:nvSpPr>
        <p:spPr>
          <a:xfrm>
            <a:off x="2501078" y="-618"/>
            <a:ext cx="9570791" cy="910132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600" b="1" dirty="0" smtClean="0">
                <a:solidFill>
                  <a:srgbClr val="376092"/>
                </a:solidFill>
                <a:latin typeface="Calibri"/>
              </a:rPr>
              <a:t>Среднемесячная номинальная начисленная заработная </a:t>
            </a:r>
            <a:r>
              <a:rPr lang="ru-RU" sz="2600" b="1" dirty="0">
                <a:solidFill>
                  <a:srgbClr val="376092"/>
                </a:solidFill>
              </a:rPr>
              <a:t>плата работников организаций за январь-июнь </a:t>
            </a:r>
            <a:r>
              <a:rPr lang="ru-RU" sz="2600" b="1" dirty="0" smtClean="0">
                <a:solidFill>
                  <a:srgbClr val="376092"/>
                </a:solidFill>
              </a:rPr>
              <a:t>2020</a:t>
            </a:r>
            <a:r>
              <a:rPr lang="ru-RU" sz="2600" b="1" dirty="0">
                <a:solidFill>
                  <a:srgbClr val="376092"/>
                </a:solidFill>
              </a:rPr>
              <a:t> года</a:t>
            </a:r>
            <a:endParaRPr lang="ru-RU" sz="2600" b="1" dirty="0">
              <a:solidFill>
                <a:srgbClr val="376092"/>
              </a:solidFill>
              <a:latin typeface="Calibri"/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H="1">
            <a:off x="2494806" y="119721"/>
            <a:ext cx="10846" cy="63812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2505652" y="2061642"/>
            <a:ext cx="9350194" cy="510023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ctr"/>
            <a:r>
              <a:rPr lang="ru-RU" sz="2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По отдельным видам экономической деятельности </a:t>
            </a:r>
          </a:p>
        </p:txBody>
      </p:sp>
      <p:sp>
        <p:nvSpPr>
          <p:cNvPr id="59" name="nao0"/>
          <p:cNvSpPr/>
          <p:nvPr/>
        </p:nvSpPr>
        <p:spPr>
          <a:xfrm>
            <a:off x="9263558" y="1120152"/>
            <a:ext cx="2304256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93 445,40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1" name="nao1"/>
          <p:cNvSpPr/>
          <p:nvPr/>
        </p:nvSpPr>
        <p:spPr>
          <a:xfrm>
            <a:off x="5610384" y="2697097"/>
            <a:ext cx="1509033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52,4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6005328" y="3160801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63" name="Овал 62"/>
          <p:cNvSpPr/>
          <p:nvPr/>
        </p:nvSpPr>
        <p:spPr>
          <a:xfrm>
            <a:off x="2674906" y="3695922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448142" y="3717826"/>
            <a:ext cx="2592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добыча полезных ископаемых</a:t>
            </a:r>
          </a:p>
        </p:txBody>
      </p:sp>
      <p:sp>
        <p:nvSpPr>
          <p:cNvPr id="71" name="nao2"/>
          <p:cNvSpPr/>
          <p:nvPr/>
        </p:nvSpPr>
        <p:spPr>
          <a:xfrm>
            <a:off x="5663158" y="3572069"/>
            <a:ext cx="1456777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131,3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5951190" y="4036338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82" name="Овал 81"/>
          <p:cNvSpPr/>
          <p:nvPr/>
        </p:nvSpPr>
        <p:spPr>
          <a:xfrm>
            <a:off x="2674906" y="456001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3466269" y="4578062"/>
            <a:ext cx="2592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деятельность</a:t>
            </a:r>
          </a:p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в сфере строительства</a:t>
            </a:r>
          </a:p>
        </p:txBody>
      </p:sp>
      <p:sp>
        <p:nvSpPr>
          <p:cNvPr id="89" name="nao4"/>
          <p:cNvSpPr/>
          <p:nvPr/>
        </p:nvSpPr>
        <p:spPr>
          <a:xfrm>
            <a:off x="5577436" y="4436165"/>
            <a:ext cx="1530322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60,5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5951191" y="4900003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2674906" y="5444357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3448142" y="5373928"/>
            <a:ext cx="2592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обеспечение электро- энергией, газом и паром; кондиционирование</a:t>
            </a:r>
          </a:p>
        </p:txBody>
      </p:sp>
      <p:sp>
        <p:nvSpPr>
          <p:cNvPr id="108" name="nao3"/>
          <p:cNvSpPr/>
          <p:nvPr/>
        </p:nvSpPr>
        <p:spPr>
          <a:xfrm>
            <a:off x="5611309" y="5289302"/>
            <a:ext cx="1508945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68,2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5951191" y="575688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7535446" y="2852069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8309516" y="2876246"/>
            <a:ext cx="2592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деятельность </a:t>
            </a:r>
          </a:p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в сфере образования</a:t>
            </a:r>
          </a:p>
        </p:txBody>
      </p:sp>
      <p:sp>
        <p:nvSpPr>
          <p:cNvPr id="113" name="nao5"/>
          <p:cNvSpPr/>
          <p:nvPr/>
        </p:nvSpPr>
        <p:spPr>
          <a:xfrm>
            <a:off x="10418426" y="2707973"/>
            <a:ext cx="1438602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75,2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10693883" y="3180671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514158" y="544609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8306167" y="5375669"/>
            <a:ext cx="2592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деятельность гостиниц</a:t>
            </a:r>
          </a:p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 предприятий общественного питания</a:t>
            </a:r>
          </a:p>
        </p:txBody>
      </p:sp>
      <p:sp>
        <p:nvSpPr>
          <p:cNvPr id="126" name="nao7"/>
          <p:cNvSpPr/>
          <p:nvPr/>
        </p:nvSpPr>
        <p:spPr>
          <a:xfrm>
            <a:off x="10405726" y="5302002"/>
            <a:ext cx="1438602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47,8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10696098" y="5765840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128" name="Овал 127"/>
          <p:cNvSpPr/>
          <p:nvPr/>
        </p:nvSpPr>
        <p:spPr>
          <a:xfrm>
            <a:off x="7514158" y="3734538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8306167" y="3711750"/>
            <a:ext cx="2592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здравоохранение и социальные услуги</a:t>
            </a:r>
          </a:p>
        </p:txBody>
      </p:sp>
      <p:sp>
        <p:nvSpPr>
          <p:cNvPr id="131" name="nao6"/>
          <p:cNvSpPr/>
          <p:nvPr/>
        </p:nvSpPr>
        <p:spPr>
          <a:xfrm>
            <a:off x="10298492" y="3590442"/>
            <a:ext cx="1549094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88,7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10678246" y="4058284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133" name="Овал 132"/>
          <p:cNvSpPr/>
          <p:nvPr/>
        </p:nvSpPr>
        <p:spPr>
          <a:xfrm>
            <a:off x="7514158" y="4582002"/>
            <a:ext cx="720000" cy="720000"/>
          </a:xfrm>
          <a:prstGeom prst="ellipse">
            <a:avLst/>
          </a:prstGeom>
          <a:noFill/>
          <a:ln w="412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Прямоугольник 133"/>
          <p:cNvSpPr/>
          <p:nvPr/>
        </p:nvSpPr>
        <p:spPr>
          <a:xfrm>
            <a:off x="8309516" y="4612618"/>
            <a:ext cx="2592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культура, спорт, организация досуга</a:t>
            </a:r>
          </a:p>
        </p:txBody>
      </p:sp>
      <p:sp>
        <p:nvSpPr>
          <p:cNvPr id="136" name="nao8"/>
          <p:cNvSpPr/>
          <p:nvPr/>
        </p:nvSpPr>
        <p:spPr>
          <a:xfrm>
            <a:off x="10393026" y="4437906"/>
            <a:ext cx="1473684" cy="72546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79,9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7" name="Прямоугольник 136"/>
          <p:cNvSpPr/>
          <p:nvPr/>
        </p:nvSpPr>
        <p:spPr>
          <a:xfrm>
            <a:off x="10703719" y="4905006"/>
            <a:ext cx="15121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тыс. руб.</a:t>
            </a:r>
          </a:p>
        </p:txBody>
      </p:sp>
      <p:pic>
        <p:nvPicPr>
          <p:cNvPr id="139" name="Picture 12" descr="http://download.seaicons.com/icons/icons8/windows-8/512/Industry-Oil-Industry-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06" y="3859156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icropower-global.com/wp-content/uploads/2016/01/power-industry-icon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11" y="5491915"/>
            <a:ext cx="628366" cy="62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Прямоугольник 51"/>
          <p:cNvSpPr/>
          <p:nvPr/>
        </p:nvSpPr>
        <p:spPr>
          <a:xfrm>
            <a:off x="11279781" y="1341562"/>
            <a:ext cx="10801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 руб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5244" y="2897160"/>
            <a:ext cx="799324" cy="58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 descr="D:\02. Поручения руководства\03_БЮДЖЕТ\2017 год план 2018 и 2019\значки\Snake_cup-512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303" y="3861023"/>
            <a:ext cx="528620" cy="5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freeiconbox.com/icon/256/1884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494" y="4581922"/>
            <a:ext cx="779327" cy="77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havantgarde.it/images/leisure1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82" y="5553842"/>
            <a:ext cx="513741" cy="51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80" y="4683792"/>
            <a:ext cx="472452" cy="47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3" descr="D:\01_Адм_работа\Teacher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34" y="3013088"/>
            <a:ext cx="4728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trelka1"/>
          <p:cNvSpPr/>
          <p:nvPr/>
        </p:nvSpPr>
        <p:spPr>
          <a:xfrm>
            <a:off x="6903402" y="2873251"/>
            <a:ext cx="471842" cy="41769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000" b="1" dirty="0">
                <a:solidFill>
                  <a:srgbClr val="77933C"/>
                </a:solidFill>
                <a:cs typeface="Arial" panose="020B0604020202020204" pitchFamily="34" charset="0"/>
              </a:rPr>
              <a:t>↑</a:t>
            </a:r>
          </a:p>
        </p:txBody>
      </p:sp>
      <p:sp>
        <p:nvSpPr>
          <p:cNvPr id="55" name="strelka2"/>
          <p:cNvSpPr/>
          <p:nvPr/>
        </p:nvSpPr>
        <p:spPr>
          <a:xfrm>
            <a:off x="6903402" y="3730745"/>
            <a:ext cx="471842" cy="41769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000" b="1" dirty="0">
                <a:solidFill>
                  <a:srgbClr val="77933C"/>
                </a:solidFill>
                <a:cs typeface="Arial" panose="020B0604020202020204" pitchFamily="34" charset="0"/>
              </a:rPr>
              <a:t>↑</a:t>
            </a:r>
          </a:p>
        </p:txBody>
      </p:sp>
      <p:sp>
        <p:nvSpPr>
          <p:cNvPr id="60" name="strelka3"/>
          <p:cNvSpPr/>
          <p:nvPr/>
        </p:nvSpPr>
        <p:spPr>
          <a:xfrm>
            <a:off x="6903402" y="5469757"/>
            <a:ext cx="471842" cy="41769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000" b="1" dirty="0">
                <a:solidFill>
                  <a:srgbClr val="77933C"/>
                </a:solidFill>
                <a:cs typeface="Arial" panose="020B0604020202020204" pitchFamily="34" charset="0"/>
              </a:rPr>
              <a:t>↑</a:t>
            </a:r>
          </a:p>
        </p:txBody>
      </p:sp>
      <p:sp>
        <p:nvSpPr>
          <p:cNvPr id="66" name="strelka6"/>
          <p:cNvSpPr/>
          <p:nvPr/>
        </p:nvSpPr>
        <p:spPr>
          <a:xfrm>
            <a:off x="11639833" y="3764930"/>
            <a:ext cx="471842" cy="41769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000" b="1" dirty="0">
                <a:solidFill>
                  <a:srgbClr val="77933C"/>
                </a:solidFill>
                <a:cs typeface="Arial" panose="020B0604020202020204" pitchFamily="34" charset="0"/>
              </a:rPr>
              <a:t>↑</a:t>
            </a:r>
          </a:p>
        </p:txBody>
      </p:sp>
      <p:sp>
        <p:nvSpPr>
          <p:cNvPr id="68" name="strelka7"/>
          <p:cNvSpPr/>
          <p:nvPr/>
        </p:nvSpPr>
        <p:spPr>
          <a:xfrm>
            <a:off x="11638706" y="5469757"/>
            <a:ext cx="471842" cy="41769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000" b="1" dirty="0">
                <a:solidFill>
                  <a:srgbClr val="77933C"/>
                </a:solidFill>
                <a:cs typeface="Arial" panose="020B0604020202020204" pitchFamily="34" charset="0"/>
              </a:rPr>
              <a:t>↑</a:t>
            </a:r>
          </a:p>
        </p:txBody>
      </p:sp>
      <p:sp>
        <p:nvSpPr>
          <p:cNvPr id="69" name="strelka4"/>
          <p:cNvSpPr/>
          <p:nvPr/>
        </p:nvSpPr>
        <p:spPr>
          <a:xfrm>
            <a:off x="6894423" y="4617807"/>
            <a:ext cx="471842" cy="41769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000" b="1" dirty="0">
                <a:solidFill>
                  <a:srgbClr val="77933C"/>
                </a:solidFill>
                <a:cs typeface="Arial" panose="020B0604020202020204" pitchFamily="34" charset="0"/>
              </a:rPr>
              <a:t>↑</a:t>
            </a:r>
          </a:p>
        </p:txBody>
      </p:sp>
      <p:sp>
        <p:nvSpPr>
          <p:cNvPr id="70" name="snoska"/>
          <p:cNvSpPr/>
          <p:nvPr/>
        </p:nvSpPr>
        <p:spPr>
          <a:xfrm>
            <a:off x="2700720" y="6470679"/>
            <a:ext cx="44070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* 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↑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или </a:t>
            </a:r>
            <a:r>
              <a:rPr lang="ru-RU" sz="1400" b="1" dirty="0">
                <a:solidFill>
                  <a:srgbClr val="9E0000"/>
                </a:solidFill>
                <a:cs typeface="Arial" panose="020B0604020202020204" pitchFamily="34" charset="0"/>
              </a:rPr>
              <a:t>↓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по сравнению с аналогичным периодом </a:t>
            </a:r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за</a:t>
            </a:r>
            <a:endParaRPr lang="ru-RU" sz="1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3" name="strelka8"/>
          <p:cNvSpPr/>
          <p:nvPr/>
        </p:nvSpPr>
        <p:spPr>
          <a:xfrm>
            <a:off x="11645560" y="4621002"/>
            <a:ext cx="471842" cy="41769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000" b="1" dirty="0">
                <a:solidFill>
                  <a:srgbClr val="77933C"/>
                </a:solidFill>
                <a:cs typeface="Arial" panose="020B0604020202020204" pitchFamily="34" charset="0"/>
              </a:rPr>
              <a:t>↑</a:t>
            </a:r>
          </a:p>
        </p:txBody>
      </p:sp>
      <p:sp>
        <p:nvSpPr>
          <p:cNvPr id="65" name="strelka5">
            <a:extLst>
              <a:ext uri="{FF2B5EF4-FFF2-40B4-BE49-F238E27FC236}">
                <a16:creationId xmlns:a16="http://schemas.microsoft.com/office/drawing/2014/main" id="{DAE40502-6BBA-4350-A6B9-65DA5E40145E}"/>
              </a:ext>
            </a:extLst>
          </p:cNvPr>
          <p:cNvSpPr/>
          <p:nvPr/>
        </p:nvSpPr>
        <p:spPr>
          <a:xfrm>
            <a:off x="11638706" y="2867025"/>
            <a:ext cx="471842" cy="41769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ru-RU" sz="2000" b="1" dirty="0">
                <a:solidFill>
                  <a:srgbClr val="77933C"/>
                </a:solidFill>
                <a:cs typeface="Arial" panose="020B0604020202020204" pitchFamily="34" charset="0"/>
              </a:rPr>
              <a:t>↑</a:t>
            </a:r>
          </a:p>
        </p:txBody>
      </p:sp>
      <p:sp>
        <p:nvSpPr>
          <p:cNvPr id="3" name="snoskayear"/>
          <p:cNvSpPr/>
          <p:nvPr/>
        </p:nvSpPr>
        <p:spPr>
          <a:xfrm>
            <a:off x="6865812" y="6470787"/>
            <a:ext cx="84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201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9</a:t>
            </a:r>
            <a:r>
              <a:rPr lang="ru-RU" sz="140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3041947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65313</TotalTime>
  <Words>134</Words>
  <Application>Microsoft Office PowerPoint</Application>
  <PresentationFormat>Произвольный</PresentationFormat>
  <Paragraphs>45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Статистика_NEW_2019</dc:title>
  <dc:creator>Журавлёва Галина Борисовна</dc:creator>
  <dc:description/>
  <cp:lastModifiedBy>Цыренжапов Булат Солбонович</cp:lastModifiedBy>
  <cp:revision>1080</cp:revision>
  <cp:lastPrinted>2019-08-26T11:38:05Z</cp:lastPrinted>
  <dcterms:created xsi:type="dcterms:W3CDTF">2016-11-19T09:21:03Z</dcterms:created>
  <dcterms:modified xsi:type="dcterms:W3CDTF">2020-12-08T05:53:19Z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Статистика_NEW_2019</vt:lpwstr>
  </property>
  <property fmtid="{D5CDD505-2E9C-101B-9397-08002B2CF9AE}" pid="3" name="SlideDescription">
    <vt:lpwstr/>
  </property>
</Properties>
</file>