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5" r:id="rId1"/>
  </p:sldMasterIdLst>
  <p:notesMasterIdLst>
    <p:notesMasterId r:id="rId32"/>
  </p:notesMasterIdLst>
  <p:sldIdLst>
    <p:sldId id="256" r:id="rId2"/>
    <p:sldId id="257" r:id="rId3"/>
    <p:sldId id="265" r:id="rId4"/>
    <p:sldId id="270" r:id="rId5"/>
    <p:sldId id="266" r:id="rId6"/>
    <p:sldId id="274" r:id="rId7"/>
    <p:sldId id="275" r:id="rId8"/>
    <p:sldId id="276" r:id="rId9"/>
    <p:sldId id="306" r:id="rId10"/>
    <p:sldId id="278" r:id="rId11"/>
    <p:sldId id="280" r:id="rId12"/>
    <p:sldId id="304" r:id="rId13"/>
    <p:sldId id="318" r:id="rId14"/>
    <p:sldId id="281" r:id="rId15"/>
    <p:sldId id="283" r:id="rId16"/>
    <p:sldId id="319" r:id="rId17"/>
    <p:sldId id="290" r:id="rId18"/>
    <p:sldId id="286" r:id="rId19"/>
    <p:sldId id="287" r:id="rId20"/>
    <p:sldId id="307" r:id="rId21"/>
    <p:sldId id="309" r:id="rId22"/>
    <p:sldId id="310" r:id="rId23"/>
    <p:sldId id="295" r:id="rId24"/>
    <p:sldId id="291" r:id="rId25"/>
    <p:sldId id="314" r:id="rId26"/>
    <p:sldId id="312" r:id="rId27"/>
    <p:sldId id="301" r:id="rId28"/>
    <p:sldId id="317" r:id="rId29"/>
    <p:sldId id="315" r:id="rId30"/>
    <p:sldId id="26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희정" initials="박" lastIdx="1" clrIdx="0">
    <p:extLst>
      <p:ext uri="{19B8F6BF-5375-455C-9EA6-DF929625EA0E}">
        <p15:presenceInfo xmlns:p15="http://schemas.microsoft.com/office/powerpoint/2012/main" userId="박희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4505" autoAdjust="0"/>
  </p:normalViewPr>
  <p:slideViewPr>
    <p:cSldViewPr>
      <p:cViewPr varScale="1">
        <p:scale>
          <a:sx n="75" d="100"/>
          <a:sy n="75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데이터를 보면 계절별 관객수를 봤을 때 여름</a:t>
            </a:r>
            <a:r>
              <a:rPr lang="en-US" altLang="ko-KR" dirty="0"/>
              <a:t>-</a:t>
            </a:r>
            <a:r>
              <a:rPr lang="ko-KR" altLang="en-US" dirty="0"/>
              <a:t>액션이 많은 것을 확인할 수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이는 액션 누적 관객수 자체가 굉장히 많아 나온 결과라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계절과 장르의 정확한 관계를 알기 위해 장르별 계절 추이 그래프를 그려 각 계절별로 증가 폭을 분석함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Sf=</a:t>
            </a:r>
            <a:r>
              <a:rPr lang="ko-KR" altLang="en-US" dirty="0"/>
              <a:t> 파랑</a:t>
            </a:r>
            <a:endParaRPr lang="en-US" altLang="ko-KR" dirty="0"/>
          </a:p>
          <a:p>
            <a:r>
              <a:rPr lang="ko-KR" altLang="en-US" dirty="0"/>
              <a:t>액션 </a:t>
            </a:r>
            <a:r>
              <a:rPr lang="en-US" altLang="ko-KR" dirty="0"/>
              <a:t>= </a:t>
            </a:r>
            <a:r>
              <a:rPr lang="ko-KR" altLang="en-US" dirty="0"/>
              <a:t>노랑</a:t>
            </a:r>
            <a:endParaRPr lang="en-US" altLang="ko-KR" dirty="0"/>
          </a:p>
          <a:p>
            <a:r>
              <a:rPr lang="ko-KR" altLang="en-US" dirty="0"/>
              <a:t>액션의 경우 봄</a:t>
            </a:r>
            <a:r>
              <a:rPr lang="en-US" altLang="ko-KR" dirty="0"/>
              <a:t>/</a:t>
            </a:r>
            <a:r>
              <a:rPr lang="ko-KR" altLang="en-US" dirty="0"/>
              <a:t>여름에 개봉한 영화의 관객수가 겨울보다 </a:t>
            </a:r>
            <a:r>
              <a:rPr lang="ko-KR" altLang="en-US" dirty="0" err="1"/>
              <a:t>많은것이</a:t>
            </a:r>
            <a:r>
              <a:rPr lang="ko-KR" altLang="en-US" dirty="0"/>
              <a:t> 확인가능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파랑 </a:t>
            </a:r>
            <a:r>
              <a:rPr lang="en-US" altLang="ko-KR" dirty="0"/>
              <a:t>–</a:t>
            </a:r>
            <a:r>
              <a:rPr lang="ko-KR" altLang="en-US" dirty="0"/>
              <a:t>멜로</a:t>
            </a:r>
            <a:endParaRPr lang="en-US" altLang="ko-KR" dirty="0"/>
          </a:p>
          <a:p>
            <a:r>
              <a:rPr lang="ko-KR" altLang="en-US" dirty="0"/>
              <a:t>노랑</a:t>
            </a:r>
            <a:r>
              <a:rPr lang="en-US" altLang="ko-KR" dirty="0"/>
              <a:t>-</a:t>
            </a:r>
            <a:r>
              <a:rPr lang="ko-KR" altLang="en-US" dirty="0"/>
              <a:t>드라마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겨울이 더 우세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감독의 장르당 관객수 비교한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감독은 최소 </a:t>
            </a:r>
            <a:r>
              <a:rPr lang="ko-KR" altLang="en-US" dirty="0" err="1"/>
              <a:t>두편</a:t>
            </a:r>
            <a:r>
              <a:rPr lang="ko-KR" altLang="en-US" dirty="0"/>
              <a:t> 이상의 영화를 촬영한 감독을 기준으로 삼았음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이 표본 수가 너무 적어 더 이상의 분석 무의미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배우 </a:t>
            </a:r>
            <a:r>
              <a:rPr lang="en-US" altLang="ko-KR" dirty="0"/>
              <a:t>: </a:t>
            </a:r>
            <a:r>
              <a:rPr lang="ko-KR" altLang="en-US" dirty="0"/>
              <a:t>주연도 큰 역할을 물론 하지만</a:t>
            </a:r>
            <a:r>
              <a:rPr lang="en-US" altLang="ko-KR" dirty="0"/>
              <a:t>, </a:t>
            </a:r>
            <a:r>
              <a:rPr lang="ko-KR" altLang="en-US" dirty="0"/>
              <a:t>조연이 누적 관객수에서 높은 비율을 차지한다고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5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배우 </a:t>
            </a:r>
            <a:r>
              <a:rPr lang="en-US" altLang="ko-KR" dirty="0"/>
              <a:t>: </a:t>
            </a:r>
            <a:r>
              <a:rPr lang="ko-KR" altLang="en-US" dirty="0"/>
              <a:t>주연도 큰 역할을 물론 하지만</a:t>
            </a:r>
            <a:r>
              <a:rPr lang="en-US" altLang="ko-KR" dirty="0"/>
              <a:t>, </a:t>
            </a:r>
            <a:r>
              <a:rPr lang="ko-KR" altLang="en-US" dirty="0"/>
              <a:t>조연이 누적 관객수에서 높은 비율을 차지한다고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위에서 </a:t>
            </a:r>
            <a:r>
              <a:rPr lang="ko-KR" altLang="en-US" dirty="0" err="1"/>
              <a:t>부터</a:t>
            </a:r>
            <a:r>
              <a:rPr lang="ko-KR" altLang="en-US" dirty="0"/>
              <a:t> 차례로 오달수</a:t>
            </a:r>
            <a:r>
              <a:rPr lang="en-US" altLang="ko-KR" dirty="0"/>
              <a:t>,  </a:t>
            </a:r>
            <a:r>
              <a:rPr lang="ko-KR" altLang="en-US" dirty="0"/>
              <a:t>송강호</a:t>
            </a:r>
            <a:r>
              <a:rPr lang="en-US" altLang="ko-KR" dirty="0"/>
              <a:t>, </a:t>
            </a:r>
            <a:r>
              <a:rPr lang="ko-KR" altLang="en-US" dirty="0"/>
              <a:t>유해진</a:t>
            </a:r>
            <a:r>
              <a:rPr lang="en-US" altLang="ko-KR" dirty="0"/>
              <a:t>,  </a:t>
            </a:r>
            <a:r>
              <a:rPr lang="ko-KR" altLang="en-US" dirty="0"/>
              <a:t>하정우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배우별로 장르에 따라 관객수 차이가 보임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2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요소 별로 </a:t>
            </a:r>
            <a:r>
              <a:rPr lang="ko-KR" altLang="en-US" dirty="0" err="1"/>
              <a:t>박스플랏</a:t>
            </a:r>
            <a:r>
              <a:rPr lang="ko-KR" altLang="en-US" dirty="0"/>
              <a:t> 그래프를 그린 결과 다음과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그래프에서 분산이 크게 나온 감독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,</a:t>
            </a:r>
            <a:r>
              <a:rPr lang="ko-KR" altLang="en-US" dirty="0"/>
              <a:t> 장르 월별 순서로 영향을 많이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9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2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누적관객수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총관객수 추이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개봉후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일 부근에서 가장 급격한 상승곡선을 보임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개봉일수 별 매출액 점유율을 비교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주말에 잠시 증가하지만 꾸준히 떨어지는 모양을 보임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수목이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영화개봉일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매출액 점유율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일주일 단위로 줄어든다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특히 첫 주에서 둘째 주로 넘어갈 때 가장 많이 떨어짐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상영횟수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매출액 감소와 같음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전주의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 떨어짐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 후 일주일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이주일 동안의 일별 매출액점유율 변화 그래프를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누적관객수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 미만인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 이상영화로 나누어 비교하였다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 미만인 영화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이주일 동안 매출액점유율을 분석한 그래프에서 세 그래프 모두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6-7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일을 기점으로 그래프의 모양이 급격히 하락하는 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확인가능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1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장르별 비교한 결과 관객수가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0.6~0.7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되는 부분을 조사한 결과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액션과 같은 경우는 모두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이내인 것을 확인가능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2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경쟁작이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영화에 미치는 영향을 알아보았습니다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영화에 대해 새로 개봉하는 영화 모두를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경쟁작으로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일별 매출액 점유율이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한번이라도 넘은 적이 있는 영화들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표본이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이상 상영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개봉 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이후의 영화 데이터는 사용하지 않음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매출액 점유율이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 후 대부분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 이하</a:t>
            </a:r>
            <a:endParaRPr lang="ko-KR" altLang="en-US" dirty="0"/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누적관객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관객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매출액 점유율변화 분석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기존영화의 누적관객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관객이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0.1~1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기존영화의 매출액 점유율변화의 평균을 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가까울수록 개봉한지 얼마 되지 않은 영화이고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가까울수록 개봉한지 오래된 영화이다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장르별로 누적관객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관객이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까지는 점유율이 증가하고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 감소하는데 이때의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개봉 후 일수 평균을 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7~8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일정도였다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앞에 설명 드렸던 것과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비슷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21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경쟁작의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장르에 따라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장르에 따라 분석한 결과는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개봉했을 때 기존영화의 점유율 변화가 가장 적고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사극이 개봉했을 때 가장 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로맨스영화의 점유율변화가 가장 적고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점유율 변화가 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정리한 표를 보면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통해서 우리는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액션장르는 개봉시기를 잘 정해야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결과를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얻을수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액션영화가 개봉했을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기존영화의 점유율이 적게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액션영화는 다른 장르가 개봉했을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점유율이 가장 많이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 영화는 다른 영화의 개봉에 영향을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많이받지만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 영화에 영향을 미치는 부분은 적으므로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개봉시기를 잘 선택해야한다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경우도 같은 결과를 나타낼 것이라고 예상됨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표본수가 적어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ㅎ마지막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도표에서는 사용되지 않은 것으로 보임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2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총관객수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기존영화 순위에 따른 점유율변화 평균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이를 통해 알 수 있는 점은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관객수가 많을수록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개봉한 영화가 개봉하기 전 기존 순위가 높을수록 그 영화가 현재 흥행 중이라고 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흥행한 영화일수록 점유율변화가 적으므로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흥행한 영화는 다른 영화의 개봉에 크게 영향을 받지 않는다고 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개봉했을 때 기존영화의 점유율 변화가 가장 적고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사극이 개봉했을 때 가장 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로맨스영화의 점유율변화가 가장 적고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SF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점유율 변화가 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정리한 표를 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액션장르는 개봉시기를 잘 정해야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액션영화가 개봉했을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기존영화의 점유율이 적게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액션영화는 다른 장르가 개봉했을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점유율이 가장 많이 떨어진다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 영화는 다른 영화의 개봉에 영향을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많이받지만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 영화에 영향을 미치는 부분은 적으므로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개봉시기를 잘 선택해야한다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57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토대로 다음과 같은 최상의 시나리오를 써봤고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찾아본 결과 이는 각각 설국열차와 암살이라는 영화와 일치한다는 것을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66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토대로 다음과 같은 최상의 시나리오를 써봤고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찾아본 결과 이는 각각 설국열차와 암살이라는 영화와 일치한다는 것을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37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1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1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데이터 처리 방법 듣기</a:t>
            </a:r>
            <a:endParaRPr lang="en-US" altLang="ko-KR" dirty="0"/>
          </a:p>
          <a:p>
            <a:r>
              <a:rPr lang="ko-KR" altLang="en-US" dirty="0"/>
              <a:t>아래 데이터 얼마나 어떻게 버렸는지</a:t>
            </a:r>
            <a:endParaRPr lang="en-US" altLang="ko-KR" dirty="0"/>
          </a:p>
          <a:p>
            <a:r>
              <a:rPr lang="ko-KR" altLang="en-US" dirty="0"/>
              <a:t>장르데이터 처리방법</a:t>
            </a:r>
            <a:endParaRPr lang="en-US" altLang="ko-KR" dirty="0"/>
          </a:p>
          <a:p>
            <a:r>
              <a:rPr lang="ko-KR" altLang="en-US" dirty="0"/>
              <a:t>감독 데이터 처리방법</a:t>
            </a:r>
            <a:endParaRPr lang="en-US" altLang="ko-KR" dirty="0"/>
          </a:p>
          <a:p>
            <a:r>
              <a:rPr lang="ko-KR" altLang="en-US" dirty="0"/>
              <a:t>배우 데이터 처리방법</a:t>
            </a:r>
            <a:endParaRPr lang="en-US" altLang="ko-KR" dirty="0"/>
          </a:p>
          <a:p>
            <a:r>
              <a:rPr lang="ko-KR" altLang="en-US" dirty="0"/>
              <a:t>전부 듣기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그래프는 연도별 누적 관객수 추이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아래 그래프 영화당 관객수 비교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누적 관객수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총 </a:t>
            </a:r>
            <a:r>
              <a:rPr lang="ko-KR" altLang="en-US" dirty="0" err="1">
                <a:sym typeface="Wingdings" panose="05000000000000000000" pitchFamily="2" charset="2"/>
              </a:rPr>
              <a:t>영화수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영화 한편 당 관객수로 본 것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사극이 가장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50</a:t>
            </a:r>
            <a:r>
              <a:rPr lang="ko-KR" altLang="en-US" dirty="0" err="1">
                <a:sym typeface="Wingdings" panose="05000000000000000000" pitchFamily="2" charset="2"/>
              </a:rPr>
              <a:t>만이하</a:t>
            </a:r>
            <a:r>
              <a:rPr lang="en-US" altLang="ko-KR" dirty="0">
                <a:sym typeface="Wingdings" panose="05000000000000000000" pitchFamily="2" charset="2"/>
              </a:rPr>
              <a:t>, 100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en-US" altLang="ko-KR" dirty="0">
                <a:sym typeface="Wingdings" panose="05000000000000000000" pitchFamily="2" charset="2"/>
              </a:rPr>
              <a:t>200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en-US" altLang="ko-KR" dirty="0">
                <a:sym typeface="Wingdings" panose="05000000000000000000" pitchFamily="2" charset="2"/>
              </a:rPr>
              <a:t>300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en-US" altLang="ko-KR" dirty="0">
                <a:sym typeface="Wingdings" panose="05000000000000000000" pitchFamily="2" charset="2"/>
              </a:rPr>
              <a:t>500</a:t>
            </a:r>
            <a:r>
              <a:rPr lang="ko-KR" altLang="en-US" dirty="0" err="1">
                <a:sym typeface="Wingdings" panose="05000000000000000000" pitchFamily="2" charset="2"/>
              </a:rPr>
              <a:t>만이상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2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관객수 구간에서의 장르별 비율을 나타낸 것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만 이하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만 </a:t>
            </a:r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만</a:t>
            </a:r>
            <a:endParaRPr lang="en-US" altLang="ko-KR" dirty="0"/>
          </a:p>
          <a:p>
            <a:r>
              <a:rPr lang="en-US" altLang="ko-KR" dirty="0"/>
              <a:t>500</a:t>
            </a:r>
            <a:r>
              <a:rPr lang="ko-KR" altLang="en-US" dirty="0"/>
              <a:t>만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/>
              <a:t>범죄</a:t>
            </a:r>
            <a:endParaRPr lang="en-US" altLang="ko-KR" dirty="0"/>
          </a:p>
          <a:p>
            <a:r>
              <a:rPr lang="en-US" altLang="ko-KR" dirty="0"/>
              <a:t>Y </a:t>
            </a:r>
            <a:r>
              <a:rPr lang="ko-KR" altLang="en-US" dirty="0"/>
              <a:t>스릴러</a:t>
            </a:r>
            <a:endParaRPr lang="en-US" altLang="ko-KR" dirty="0"/>
          </a:p>
          <a:p>
            <a:r>
              <a:rPr lang="en-US" altLang="ko-KR" dirty="0"/>
              <a:t>G </a:t>
            </a:r>
            <a:r>
              <a:rPr lang="ko-KR" altLang="en-US" dirty="0"/>
              <a:t>미스터리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장르가 범죄인 경우에는 상대적으로 다른 영화에 비해 흥행 확률이 높다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2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최근 영화의 동향을 파악하기 위해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2015~2017</a:t>
            </a:r>
            <a:r>
              <a:rPr lang="ko-KR" altLang="en-US" dirty="0"/>
              <a:t>년도의 영화 관객수</a:t>
            </a:r>
            <a:r>
              <a:rPr lang="en-US" altLang="ko-KR" dirty="0"/>
              <a:t>/</a:t>
            </a:r>
            <a:r>
              <a:rPr lang="ko-KR" altLang="en-US" dirty="0"/>
              <a:t>전체 누적 관객수 비율 계산</a:t>
            </a:r>
            <a:endParaRPr lang="en-US" altLang="ko-KR" dirty="0"/>
          </a:p>
          <a:p>
            <a:r>
              <a:rPr lang="en-US" altLang="ko-KR" dirty="0"/>
              <a:t>2015~2017</a:t>
            </a:r>
            <a:r>
              <a:rPr lang="ko-KR" altLang="en-US" dirty="0"/>
              <a:t>년도의 영화 </a:t>
            </a:r>
            <a:r>
              <a:rPr lang="ko-KR" altLang="en-US" dirty="0" err="1"/>
              <a:t>개봉수</a:t>
            </a:r>
            <a:r>
              <a:rPr lang="en-US" altLang="ko-KR" dirty="0"/>
              <a:t>/</a:t>
            </a:r>
            <a:r>
              <a:rPr lang="ko-KR" altLang="en-US" dirty="0"/>
              <a:t>전체 </a:t>
            </a:r>
            <a:r>
              <a:rPr lang="ko-KR" altLang="en-US" dirty="0" err="1"/>
              <a:t>영화수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상 </a:t>
            </a:r>
            <a:r>
              <a:rPr lang="en-US" altLang="ko-KR" dirty="0"/>
              <a:t>: </a:t>
            </a:r>
            <a:r>
              <a:rPr lang="ko-KR" altLang="en-US" dirty="0"/>
              <a:t>장르 </a:t>
            </a:r>
            <a:r>
              <a:rPr lang="en-US" altLang="ko-KR" dirty="0"/>
              <a:t>– </a:t>
            </a:r>
            <a:r>
              <a:rPr lang="ko-KR" altLang="en-US" dirty="0"/>
              <a:t>관객수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액션 영화의 최근 관객수가 많은 것을 보아 액션은 최근 사람들이 가장 흥미 </a:t>
            </a:r>
            <a:r>
              <a:rPr lang="ko-KR" altLang="en-US" dirty="0" err="1">
                <a:sym typeface="Wingdings" panose="05000000000000000000" pitchFamily="2" charset="2"/>
              </a:rPr>
              <a:t>있어하는</a:t>
            </a:r>
            <a:r>
              <a:rPr lang="ko-KR" altLang="en-US" dirty="0">
                <a:sym typeface="Wingdings" panose="05000000000000000000" pitchFamily="2" charset="2"/>
              </a:rPr>
              <a:t> 분야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액션영화의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년간 영화 수와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년간 관객수 비교해보면 쉽게 알 수 있다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r>
              <a:rPr lang="ko-KR" altLang="en-US" dirty="0"/>
              <a:t>하 </a:t>
            </a:r>
            <a:r>
              <a:rPr lang="en-US" altLang="ko-KR" dirty="0"/>
              <a:t>: </a:t>
            </a:r>
            <a:r>
              <a:rPr lang="ko-KR" altLang="en-US" dirty="0"/>
              <a:t>장르 </a:t>
            </a:r>
            <a:r>
              <a:rPr lang="en-US" altLang="ko-KR" dirty="0"/>
              <a:t>– </a:t>
            </a:r>
            <a:r>
              <a:rPr lang="ko-KR" altLang="en-US" dirty="0" err="1"/>
              <a:t>영화수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과거나 지금이나 드라마를 많이 만듦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드라마와 액션을 비교하면 드라마보다 액션이 더 성공할 확률이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학생들의 방학인 여름과 겨울에 관객수가 급격히 증가하는 것을 확인할 수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9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B144-C536-4271-B65A-1B6729B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7B1C9-652D-458A-898B-99B72C6F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90F49-34D9-4F51-AA02-65A841F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C55E7-00EC-480A-ABE0-6CD87258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1122D-619B-4339-A0E2-C96FB11A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DC43-8898-4AFB-B0D7-0DDD86A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0CA67-C00E-4E09-BBD9-4230DB19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0A00D-2EB8-4530-A17D-037E6E3C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40EBE-02AB-464E-9AB2-22D2967D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AF592-6E31-4F60-AF90-40396908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3C741-81A8-43B3-B325-8A90CB308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08BBC5-EFB7-446B-A89B-BC2B6194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2EA50-824F-49D0-BA47-E2A644C5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30E4D-CB57-4AD9-B942-F3F1D0F8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FB9C-54C6-40C7-A6D1-D4CC55E5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039F-D6A3-464A-AD61-237E5CC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B2247-093E-4563-9334-117F2BA3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CC96-4E55-429A-8BC1-3AE6C998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F785-3AC2-4706-B883-07A1BD7B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5B0C-87D6-490F-9DB5-09197D9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82AE-2388-4735-891C-F833B626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E8EF3-6A88-4C8A-B2F1-B954142B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5F3DA-E68D-4C79-A23F-0786C924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695A-6556-458A-948A-DD307BD7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E6206-35DF-42E3-8A58-BD8D6E1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F548D-5573-4603-98CA-0A4A4CE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85147-A030-43E5-92F7-3F44660FD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14CDE-73F1-4C2D-A81C-36FE27AE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E0766-45A1-49EC-9F2A-69AFC6B4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A9B0E-F3F7-4B94-8CCF-E8F0B665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09E6A-28D0-42C8-8AD0-0AA02D27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8EA0-970B-4352-B0D1-54640EF5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DFDE-5CF5-4E1E-AA78-81FB2CBF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46C57-D10E-4D7D-A06A-7F17E248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A1068-A331-4904-B94F-406023B45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8F023-CCCC-4160-8400-C4BFB4CA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A9CCD-BD08-49CA-9BCF-083894CF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D0ED2-B4F1-4B77-9407-A712CAE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F7E6E-E45F-4B8D-9661-B5111BBA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57D5C-DEA4-42E0-9B64-F45C7003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E3B35-4E05-4EF1-861A-3DAEBE1A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13B2F-350B-4EDC-96C7-4D5DDA9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45AFF-476B-4A06-9685-09BA81B3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429FD-B7B2-4DA8-B769-3F3BE600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9EF3A3-E62F-4454-8EA1-4D6E9528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DBEF1-4383-4462-B861-03FBF5EF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77FAA-410F-4DF8-9CB2-9E28808E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7AEE6-3A1D-4BA9-A86B-985F5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CEFBD-0DAB-4AE8-8AA7-F0061820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1B828-5E3C-4545-B710-404CD30C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91665-DAAB-4772-B501-C6AD6800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E4ADD-F8F1-40E6-8395-9FE802C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555E-4C94-4B3B-BD54-8F433F79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0E49D-1157-4E73-85E9-87CDE420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4AEC7-ED35-4581-A7E3-F2BDADA3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0633-3B33-4343-94F1-10D0F8DC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2AB8B-18B5-4306-9CD6-A8F0610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F6CE-0557-4B5F-A315-E1E5352D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ED7C2-2E57-4575-942A-1A58AEE3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F9125-363B-458E-9E06-71BDD079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59B4D-E432-4972-8CB1-BFBC14F4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E8442-345E-4C42-B1AC-D4A915ECB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FBAF-CCF3-4601-AF18-6886AE5B8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체척계, 개체이(가) 표시된 사진&#10;&#10;높은 신뢰도로 생성된 설명">
            <a:extLst>
              <a:ext uri="{FF2B5EF4-FFF2-40B4-BE49-F238E27FC236}">
                <a16:creationId xmlns:a16="http://schemas.microsoft.com/office/drawing/2014/main" id="{240DBB42-98A7-4EB5-A048-58B0D7956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5086"/>
            <a:ext cx="9180512" cy="27861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비디오 카메라">
            <a:extLst>
              <a:ext uri="{FF2B5EF4-FFF2-40B4-BE49-F238E27FC236}">
                <a16:creationId xmlns:a16="http://schemas.microsoft.com/office/drawing/2014/main" id="{D4D0F69A-92ED-4F79-82BD-C06314DEC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1196752"/>
            <a:ext cx="2126548" cy="2126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19BEE1-ABF6-4630-97D5-3AE6C18D3916}"/>
              </a:ext>
            </a:extLst>
          </p:cNvPr>
          <p:cNvSpPr txBox="1"/>
          <p:nvPr/>
        </p:nvSpPr>
        <p:spPr>
          <a:xfrm>
            <a:off x="2849396" y="2093947"/>
            <a:ext cx="622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+mj-ea"/>
                <a:ea typeface="+mj-ea"/>
              </a:rPr>
              <a:t>영화 흥행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0CC1F-18CA-4ADF-AD82-60B1762B3B13}"/>
              </a:ext>
            </a:extLst>
          </p:cNvPr>
          <p:cNvSpPr txBox="1"/>
          <p:nvPr/>
        </p:nvSpPr>
        <p:spPr>
          <a:xfrm>
            <a:off x="3164324" y="3065330"/>
            <a:ext cx="2799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13</a:t>
            </a:r>
            <a:r>
              <a:rPr lang="ko-KR" altLang="en-US" sz="1600" dirty="0"/>
              <a:t>조 김유나</a:t>
            </a:r>
            <a:r>
              <a:rPr lang="en-US" altLang="ko-KR" sz="1600" dirty="0"/>
              <a:t>, </a:t>
            </a:r>
            <a:r>
              <a:rPr lang="ko-KR" altLang="en-US" sz="1600" dirty="0"/>
              <a:t>박희정</a:t>
            </a:r>
            <a:r>
              <a:rPr lang="en-US" altLang="ko-KR" sz="1600" dirty="0"/>
              <a:t>, </a:t>
            </a:r>
            <a:r>
              <a:rPr lang="ko-KR" altLang="en-US" sz="1600" dirty="0"/>
              <a:t>백영민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971600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날짜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계절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8162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CF44A51-D2EF-4F64-9843-7152FEC2C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" y="1673736"/>
            <a:ext cx="7986452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ED9F-7B65-424A-84BB-67E5F7EC7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0" y="2040168"/>
            <a:ext cx="3240359" cy="39249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342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날짜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계절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8162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5355CE-DB62-44DA-B23C-B85BD496D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92" y="2708919"/>
            <a:ext cx="4501123" cy="32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971600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61595-CCB1-4FF3-A807-0726CBD091F2}"/>
              </a:ext>
            </a:extLst>
          </p:cNvPr>
          <p:cNvSpPr txBox="1"/>
          <p:nvPr/>
        </p:nvSpPr>
        <p:spPr>
          <a:xfrm>
            <a:off x="4572000" y="620688"/>
            <a:ext cx="342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날짜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계절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F2F97B-7EB6-4199-AB78-C84DFB9F7126}"/>
              </a:ext>
            </a:extLst>
          </p:cNvPr>
          <p:cNvCxnSpPr/>
          <p:nvPr/>
        </p:nvCxnSpPr>
        <p:spPr>
          <a:xfrm>
            <a:off x="38162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B621FCE-79A1-4E9D-8C34-BDADEA39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6" y="2228703"/>
            <a:ext cx="7582048" cy="37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971600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61595-CCB1-4FF3-A807-0726CBD091F2}"/>
              </a:ext>
            </a:extLst>
          </p:cNvPr>
          <p:cNvSpPr txBox="1"/>
          <p:nvPr/>
        </p:nvSpPr>
        <p:spPr>
          <a:xfrm>
            <a:off x="4572000" y="620688"/>
            <a:ext cx="342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날짜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계절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F2F97B-7EB6-4199-AB78-C84DFB9F7126}"/>
              </a:ext>
            </a:extLst>
          </p:cNvPr>
          <p:cNvCxnSpPr/>
          <p:nvPr/>
        </p:nvCxnSpPr>
        <p:spPr>
          <a:xfrm>
            <a:off x="38162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C4CAEC6-703F-4AF5-AB68-E50FB3A5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1" y="2077988"/>
            <a:ext cx="7673677" cy="38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감독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6358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D7361D2-619C-452B-A98E-788D21EA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12" y="1844825"/>
            <a:ext cx="4891808" cy="46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5CC7E54-5FD3-4917-9965-8610C60E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74277"/>
            <a:ext cx="3384376" cy="4907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BD901-8D85-4F84-8B6A-9E4BA70028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56791"/>
            <a:ext cx="4695488" cy="50877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배우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6358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배우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6358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48C5C95-32C4-49B1-A4A7-EAB1A384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00" y="1997045"/>
            <a:ext cx="6876256" cy="41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장르</a:t>
            </a:r>
            <a:r>
              <a:rPr lang="en-US" altLang="ko-KR" sz="3600" b="1" dirty="0">
                <a:latin typeface="+mj-ea"/>
                <a:ea typeface="+mj-ea"/>
              </a:rPr>
              <a:t>/</a:t>
            </a:r>
            <a:r>
              <a:rPr lang="ko-KR" altLang="en-US" sz="3600" b="1" dirty="0">
                <a:latin typeface="+mj-ea"/>
                <a:ea typeface="+mj-ea"/>
              </a:rPr>
              <a:t>배우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635896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4009C5A-3800-4D91-95D7-2505EF69C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31016"/>
            <a:ext cx="3600400" cy="2441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2A880E-B1A1-4F76-A554-5A1972A011E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3" y="4258178"/>
            <a:ext cx="3456384" cy="2632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9C6FAD-C1DD-4006-A469-045AF652541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9112" y="1700808"/>
            <a:ext cx="3244679" cy="2448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5B9965-A6B9-40C9-88B4-E6719F4B9A6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4280971"/>
            <a:ext cx="3135086" cy="2577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94829" y="4449886"/>
            <a:ext cx="337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하정우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4829" y="1844824"/>
            <a:ext cx="48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송강호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436510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유해진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921" y="184482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오달수</a:t>
            </a:r>
          </a:p>
        </p:txBody>
      </p:sp>
    </p:spTree>
    <p:extLst>
      <p:ext uri="{BB962C8B-B14F-4D97-AF65-F5344CB8AC3E}">
        <p14:creationId xmlns:p14="http://schemas.microsoft.com/office/powerpoint/2010/main" val="167708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9461480-0445-4A46-A045-4283492C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11" y="632882"/>
            <a:ext cx="4253690" cy="59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D8F96-5417-4CD4-B7A1-ACB2B7B6BC8A}"/>
              </a:ext>
            </a:extLst>
          </p:cNvPr>
          <p:cNvSpPr txBox="1"/>
          <p:nvPr/>
        </p:nvSpPr>
        <p:spPr>
          <a:xfrm>
            <a:off x="611560" y="2348880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</a:pPr>
            <a:r>
              <a:rPr lang="en-US" altLang="ko-KR" sz="2500" dirty="0">
                <a:latin typeface="+mj-ea"/>
              </a:rPr>
              <a:t>“</a:t>
            </a:r>
            <a:r>
              <a:rPr lang="ko-KR" altLang="en-US" sz="2500" dirty="0">
                <a:latin typeface="+mj-ea"/>
              </a:rPr>
              <a:t> </a:t>
            </a:r>
            <a:r>
              <a:rPr lang="ko-KR" altLang="en-US" sz="2500" b="1" dirty="0">
                <a:latin typeface="+mj-ea"/>
              </a:rPr>
              <a:t>개봉 후 </a:t>
            </a:r>
            <a:r>
              <a:rPr lang="en-US" altLang="ko-KR" sz="2500" b="1" dirty="0">
                <a:latin typeface="+mj-ea"/>
              </a:rPr>
              <a:t>7</a:t>
            </a:r>
            <a:r>
              <a:rPr lang="ko-KR" altLang="en-US" sz="2500" b="1" dirty="0">
                <a:latin typeface="+mj-ea"/>
              </a:rPr>
              <a:t>주일 이내</a:t>
            </a:r>
            <a:r>
              <a:rPr lang="ko-KR" altLang="en-US" sz="2500" dirty="0">
                <a:latin typeface="+mj-ea"/>
              </a:rPr>
              <a:t>에 영화의 흥행이 결정될 것이다</a:t>
            </a:r>
            <a:r>
              <a:rPr lang="en-US" altLang="ko-KR" sz="2500" dirty="0">
                <a:latin typeface="+mj-ea"/>
              </a:rPr>
              <a:t>. “</a:t>
            </a:r>
            <a:endParaRPr lang="en-US" altLang="ko-KR" sz="2500" dirty="0">
              <a:latin typeface="+mj-ea"/>
              <a:ea typeface="+mj-ea"/>
            </a:endParaRPr>
          </a:p>
          <a:p>
            <a:pPr marL="342900" indent="-342900" algn="ctr">
              <a:lnSpc>
                <a:spcPct val="250000"/>
              </a:lnSpc>
            </a:pPr>
            <a:r>
              <a:rPr lang="en-US" altLang="ko-KR" sz="2500" dirty="0">
                <a:latin typeface="+mj-ea"/>
                <a:ea typeface="+mj-ea"/>
              </a:rPr>
              <a:t>“ </a:t>
            </a:r>
            <a:r>
              <a:rPr lang="ko-KR" altLang="en-US" sz="2500" b="1" dirty="0" err="1">
                <a:latin typeface="+mj-ea"/>
                <a:ea typeface="+mj-ea"/>
              </a:rPr>
              <a:t>경쟁작</a:t>
            </a:r>
            <a:r>
              <a:rPr lang="ko-KR" altLang="en-US" sz="2500" dirty="0" err="1">
                <a:latin typeface="+mj-ea"/>
                <a:ea typeface="+mj-ea"/>
              </a:rPr>
              <a:t>이</a:t>
            </a:r>
            <a:r>
              <a:rPr lang="ko-KR" altLang="en-US" sz="2500" dirty="0">
                <a:latin typeface="+mj-ea"/>
                <a:ea typeface="+mj-ea"/>
              </a:rPr>
              <a:t> 영화 흥행에 영향을 미칠 것이다</a:t>
            </a:r>
            <a:r>
              <a:rPr lang="en-US" altLang="ko-KR" sz="2500" dirty="0">
                <a:latin typeface="+mj-ea"/>
                <a:ea typeface="+mj-ea"/>
              </a:rPr>
              <a:t>. 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</p:spTree>
    <p:extLst>
      <p:ext uri="{BB962C8B-B14F-4D97-AF65-F5344CB8AC3E}">
        <p14:creationId xmlns:p14="http://schemas.microsoft.com/office/powerpoint/2010/main" val="16968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347864" y="0"/>
            <a:ext cx="57961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8377" y="2371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굴림체" pitchFamily="49" charset="-127"/>
                <a:ea typeface="굴림체" pitchFamily="49" charset="-127"/>
              </a:rPr>
              <a:t>01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3923928" y="671791"/>
            <a:ext cx="1656184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1920" y="743799"/>
            <a:ext cx="316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주제 및 데이터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920" y="139187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굴림체" pitchFamily="49" charset="-127"/>
                <a:ea typeface="굴림체" pitchFamily="49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920" y="211195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51920" y="420889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굴림체" pitchFamily="49" charset="-127"/>
                <a:ea typeface="굴림체" pitchFamily="49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1920" y="492897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논의</a:t>
            </a: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>
            <a:off x="3923928" y="2039943"/>
            <a:ext cx="1656184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3923928" y="4856966"/>
            <a:ext cx="1656184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F3095-CD60-425A-AE95-C4F10C58B164}"/>
              </a:ext>
            </a:extLst>
          </p:cNvPr>
          <p:cNvSpPr/>
          <p:nvPr/>
        </p:nvSpPr>
        <p:spPr>
          <a:xfrm>
            <a:off x="380568" y="529101"/>
            <a:ext cx="259228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108520" y="62068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00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6D4B2B6-D8BD-4900-B79B-A46EAF979AA8}"/>
              </a:ext>
            </a:extLst>
          </p:cNvPr>
          <p:cNvCxnSpPr/>
          <p:nvPr/>
        </p:nvCxnSpPr>
        <p:spPr>
          <a:xfrm>
            <a:off x="602772" y="1321189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2" descr="너의 이름은에 대한 이미지 검색결과">
            <a:extLst>
              <a:ext uri="{FF2B5EF4-FFF2-40B4-BE49-F238E27FC236}">
                <a16:creationId xmlns:a16="http://schemas.microsoft.com/office/drawing/2014/main" id="{63E7A672-C6BF-4CDC-94E7-E5C7D7F07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4" descr="너의 이름은에 대한 이미지 검색결과">
            <a:extLst>
              <a:ext uri="{FF2B5EF4-FFF2-40B4-BE49-F238E27FC236}">
                <a16:creationId xmlns:a16="http://schemas.microsoft.com/office/drawing/2014/main" id="{20C2D7E7-6E5C-4C6E-BAB7-E3EFC723B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AutoShape 6" descr="너의 이름은에 대한 이미지 검색결과">
            <a:extLst>
              <a:ext uri="{FF2B5EF4-FFF2-40B4-BE49-F238E27FC236}">
                <a16:creationId xmlns:a16="http://schemas.microsoft.com/office/drawing/2014/main" id="{B7DD5667-AC37-4BE9-8701-71E0C59C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8" descr="너의 이름은에 대한 이미지 검색결과">
            <a:extLst>
              <a:ext uri="{FF2B5EF4-FFF2-40B4-BE49-F238E27FC236}">
                <a16:creationId xmlns:a16="http://schemas.microsoft.com/office/drawing/2014/main" id="{BF8525C8-DCC5-4B81-84FC-1AC5F4D2B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32C48-E036-4BC6-B4CC-F3A2F502E7E6}"/>
              </a:ext>
            </a:extLst>
          </p:cNvPr>
          <p:cNvSpPr txBox="1"/>
          <p:nvPr/>
        </p:nvSpPr>
        <p:spPr>
          <a:xfrm>
            <a:off x="3851920" y="290403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굴림체" pitchFamily="49" charset="-127"/>
                <a:ea typeface="굴림체" pitchFamily="49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904B-D3AB-43BB-BB0E-634B82693FA1}"/>
              </a:ext>
            </a:extLst>
          </p:cNvPr>
          <p:cNvSpPr txBox="1"/>
          <p:nvPr/>
        </p:nvSpPr>
        <p:spPr>
          <a:xfrm>
            <a:off x="3851920" y="3624119"/>
            <a:ext cx="374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일별 데이터 분석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8E2B80-81A6-49F2-BCED-E76D2493C826}"/>
              </a:ext>
            </a:extLst>
          </p:cNvPr>
          <p:cNvCxnSpPr>
            <a:cxnSpLocks/>
          </p:cNvCxnSpPr>
          <p:nvPr/>
        </p:nvCxnSpPr>
        <p:spPr>
          <a:xfrm>
            <a:off x="3923928" y="3552111"/>
            <a:ext cx="1656184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2EC391-5292-4598-A096-9189A1274EDC}"/>
              </a:ext>
            </a:extLst>
          </p:cNvPr>
          <p:cNvSpPr txBox="1"/>
          <p:nvPr/>
        </p:nvSpPr>
        <p:spPr>
          <a:xfrm>
            <a:off x="3808377" y="546787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굴림체" pitchFamily="49" charset="-127"/>
                <a:ea typeface="굴림체" pitchFamily="49" charset="-127"/>
              </a:rPr>
              <a:t>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2DB5C0-92EF-4185-8383-38834AA0B10B}"/>
              </a:ext>
            </a:extLst>
          </p:cNvPr>
          <p:cNvSpPr txBox="1"/>
          <p:nvPr/>
        </p:nvSpPr>
        <p:spPr>
          <a:xfrm>
            <a:off x="3808377" y="618795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추가 연구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5FACA2-E7DF-45DE-ADAD-E92D828BA1AE}"/>
              </a:ext>
            </a:extLst>
          </p:cNvPr>
          <p:cNvCxnSpPr>
            <a:cxnSpLocks/>
          </p:cNvCxnSpPr>
          <p:nvPr/>
        </p:nvCxnSpPr>
        <p:spPr>
          <a:xfrm>
            <a:off x="3880385" y="6115942"/>
            <a:ext cx="1656184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19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3744416" y="709826"/>
            <a:ext cx="52200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b="1" dirty="0">
                <a:latin typeface="+mj-ea"/>
                <a:ea typeface="+mj-ea"/>
              </a:rPr>
              <a:t>“ </a:t>
            </a:r>
            <a:r>
              <a:rPr lang="ko-KR" altLang="en-US" sz="2800" b="1" dirty="0">
                <a:latin typeface="+mj-ea"/>
                <a:ea typeface="+mj-ea"/>
              </a:rPr>
              <a:t>일주일 내에 흥행 결정 </a:t>
            </a:r>
            <a:r>
              <a:rPr lang="en-US" altLang="ko-KR" sz="2800" b="1" dirty="0">
                <a:latin typeface="+mj-ea"/>
                <a:ea typeface="+mj-ea"/>
              </a:rPr>
              <a:t>” 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C9D4C2B-A4E6-41C5-8415-562C93E9FF0E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68" y="1776903"/>
            <a:ext cx="4096839" cy="283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091953-F65F-4861-8205-C801D2FA56A9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42" y="1781028"/>
            <a:ext cx="4096839" cy="282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AC81D8-9775-42C6-9A05-6CDDC0473983}"/>
              </a:ext>
            </a:extLst>
          </p:cNvPr>
          <p:cNvPicPr/>
          <p:nvPr/>
        </p:nvPicPr>
        <p:blipFill rotWithShape="1">
          <a:blip r:embed="rId5" cstate="print"/>
          <a:srcRect t="18085" r="13450"/>
          <a:stretch/>
        </p:blipFill>
        <p:spPr bwMode="auto">
          <a:xfrm>
            <a:off x="5148064" y="4564593"/>
            <a:ext cx="3615368" cy="2181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B40ECF-26A6-4B01-A6B2-EC5CDD3B84AA}"/>
              </a:ext>
            </a:extLst>
          </p:cNvPr>
          <p:cNvPicPr/>
          <p:nvPr/>
        </p:nvPicPr>
        <p:blipFill rotWithShape="1">
          <a:blip r:embed="rId6" cstate="print"/>
          <a:srcRect t="15937" r="11190" b="16737"/>
          <a:stretch/>
        </p:blipFill>
        <p:spPr bwMode="auto">
          <a:xfrm>
            <a:off x="683568" y="4477345"/>
            <a:ext cx="3816374" cy="21818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437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09EC52-60A3-44F6-AAE6-E68A09320F42}"/>
              </a:ext>
            </a:extLst>
          </p:cNvPr>
          <p:cNvPicPr/>
          <p:nvPr/>
        </p:nvPicPr>
        <p:blipFill>
          <a:blip r:embed="rId3" cstate="print"/>
          <a:srcRect b="9523"/>
          <a:stretch>
            <a:fillRect/>
          </a:stretch>
        </p:blipFill>
        <p:spPr bwMode="auto">
          <a:xfrm>
            <a:off x="4860032" y="1700808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ACDCBE-A6F7-45EA-9F26-AB22150359BC}"/>
              </a:ext>
            </a:extLst>
          </p:cNvPr>
          <p:cNvPicPr/>
          <p:nvPr/>
        </p:nvPicPr>
        <p:blipFill>
          <a:blip r:embed="rId4" cstate="print"/>
          <a:srcRect t="5374" b="9620"/>
          <a:stretch>
            <a:fillRect/>
          </a:stretch>
        </p:blipFill>
        <p:spPr bwMode="auto">
          <a:xfrm>
            <a:off x="4788024" y="3501008"/>
            <a:ext cx="331200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004D17-DB14-4768-8602-748C0646626F}"/>
              </a:ext>
            </a:extLst>
          </p:cNvPr>
          <p:cNvPicPr/>
          <p:nvPr/>
        </p:nvPicPr>
        <p:blipFill>
          <a:blip r:embed="rId5" cstate="print"/>
          <a:srcRect t="7192" b="13700"/>
          <a:stretch>
            <a:fillRect/>
          </a:stretch>
        </p:blipFill>
        <p:spPr bwMode="auto">
          <a:xfrm>
            <a:off x="4716016" y="5229400"/>
            <a:ext cx="3456024" cy="1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8987A-DD12-4EEF-A90B-3C85D247DBBC}"/>
              </a:ext>
            </a:extLst>
          </p:cNvPr>
          <p:cNvSpPr txBox="1"/>
          <p:nvPr/>
        </p:nvSpPr>
        <p:spPr>
          <a:xfrm>
            <a:off x="3744416" y="709826"/>
            <a:ext cx="52200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b="1" dirty="0">
                <a:latin typeface="+mj-ea"/>
                <a:ea typeface="+mj-ea"/>
              </a:rPr>
              <a:t>“ </a:t>
            </a:r>
            <a:r>
              <a:rPr lang="ko-KR" altLang="en-US" sz="2800" b="1" dirty="0">
                <a:latin typeface="+mj-ea"/>
                <a:ea typeface="+mj-ea"/>
              </a:rPr>
              <a:t>일주일 내에 흥행 결정 </a:t>
            </a:r>
            <a:r>
              <a:rPr lang="en-US" altLang="ko-KR" sz="2800" b="1" dirty="0">
                <a:latin typeface="+mj-ea"/>
                <a:ea typeface="+mj-ea"/>
              </a:rPr>
              <a:t>” 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E3FC05-6AF7-4221-A52B-5455C41151C7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/>
          <p:nvPr/>
        </p:nvPicPr>
        <p:blipFill>
          <a:blip r:embed="rId6" cstate="print"/>
          <a:srcRect b="9524"/>
          <a:stretch>
            <a:fillRect/>
          </a:stretch>
        </p:blipFill>
        <p:spPr bwMode="auto">
          <a:xfrm>
            <a:off x="611560" y="1700808"/>
            <a:ext cx="32403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그림 19"/>
          <p:cNvPicPr/>
          <p:nvPr/>
        </p:nvPicPr>
        <p:blipFill>
          <a:blip r:embed="rId7" cstate="print"/>
          <a:srcRect t="3953" b="9091"/>
          <a:stretch>
            <a:fillRect/>
          </a:stretch>
        </p:blipFill>
        <p:spPr bwMode="auto">
          <a:xfrm>
            <a:off x="755576" y="3501008"/>
            <a:ext cx="30963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20"/>
          <p:cNvPicPr/>
          <p:nvPr/>
        </p:nvPicPr>
        <p:blipFill>
          <a:blip r:embed="rId8" cstate="print"/>
          <a:srcRect b="13043"/>
          <a:stretch>
            <a:fillRect/>
          </a:stretch>
        </p:blipFill>
        <p:spPr bwMode="auto">
          <a:xfrm>
            <a:off x="755576" y="5085184"/>
            <a:ext cx="31683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21"/>
          <p:cNvPicPr/>
          <p:nvPr/>
        </p:nvPicPr>
        <p:blipFill>
          <a:blip r:embed="rId8" cstate="print"/>
          <a:srcRect t="86956"/>
          <a:stretch>
            <a:fillRect/>
          </a:stretch>
        </p:blipFill>
        <p:spPr bwMode="auto">
          <a:xfrm>
            <a:off x="4644008" y="476672"/>
            <a:ext cx="288032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99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C18110-2347-4D0E-9E2A-84031DB500F8}"/>
              </a:ext>
            </a:extLst>
          </p:cNvPr>
          <p:cNvSpPr txBox="1"/>
          <p:nvPr/>
        </p:nvSpPr>
        <p:spPr>
          <a:xfrm>
            <a:off x="3744416" y="709826"/>
            <a:ext cx="52200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b="1" dirty="0">
                <a:latin typeface="+mj-ea"/>
                <a:ea typeface="+mj-ea"/>
              </a:rPr>
              <a:t>“ </a:t>
            </a:r>
            <a:r>
              <a:rPr lang="ko-KR" altLang="en-US" sz="2800" b="1" dirty="0">
                <a:latin typeface="+mj-ea"/>
                <a:ea typeface="+mj-ea"/>
              </a:rPr>
              <a:t>일주일 내에 흥행 결정 </a:t>
            </a:r>
            <a:r>
              <a:rPr lang="en-US" altLang="ko-KR" sz="2800" b="1" dirty="0">
                <a:latin typeface="+mj-ea"/>
                <a:ea typeface="+mj-ea"/>
              </a:rPr>
              <a:t>” 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C3641F-50CD-43CF-8B8C-05B71687C5E9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CC52A5D-F975-47BD-AC79-4D23E469BB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770" y="1648379"/>
            <a:ext cx="3027948" cy="46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5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790AF3-47E7-4457-81E1-490F1D9954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672" y="2053116"/>
            <a:ext cx="3774327" cy="40401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3923928" y="620688"/>
            <a:ext cx="4608512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 err="1">
                <a:latin typeface="+mj-ea"/>
                <a:ea typeface="+mj-ea"/>
              </a:rPr>
              <a:t>경쟁작</a:t>
            </a:r>
            <a:r>
              <a:rPr lang="ko-KR" altLang="en-US" sz="3600" b="1" dirty="0">
                <a:latin typeface="+mj-ea"/>
                <a:ea typeface="+mj-ea"/>
              </a:rPr>
              <a:t> 개봉날짜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3131840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9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F303D-6785-4BC6-944E-41CAD309B8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894" y="1964544"/>
            <a:ext cx="2063969" cy="44451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98759-D378-4B87-A691-63F828522B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4115" y="1964544"/>
            <a:ext cx="2207985" cy="44451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3923928" y="620688"/>
            <a:ext cx="4608512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 err="1">
                <a:latin typeface="+mj-ea"/>
                <a:ea typeface="+mj-ea"/>
              </a:rPr>
              <a:t>경쟁작</a:t>
            </a:r>
            <a:r>
              <a:rPr lang="ko-KR" altLang="en-US" sz="3600" b="1" dirty="0">
                <a:latin typeface="+mj-ea"/>
                <a:ea typeface="+mj-ea"/>
              </a:rPr>
              <a:t> 장르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73E94D6-E843-4264-B065-CF6962C8AEA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0152" y="1837709"/>
            <a:ext cx="2402954" cy="45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3923928" y="620688"/>
            <a:ext cx="4608512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 err="1">
                <a:latin typeface="+mj-ea"/>
                <a:ea typeface="+mj-ea"/>
              </a:rPr>
              <a:t>경쟁작</a:t>
            </a:r>
            <a:r>
              <a:rPr lang="ko-KR" altLang="en-US" sz="3600" b="1" dirty="0">
                <a:latin typeface="+mj-ea"/>
                <a:ea typeface="+mj-ea"/>
              </a:rPr>
              <a:t> 기타 요인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7C3775D-70B0-452C-B400-5B61BFFA09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840" y="2492896"/>
            <a:ext cx="3770527" cy="2631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13E07-BD67-4268-9287-E5A638C140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6632" y="1674426"/>
            <a:ext cx="3024336" cy="47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612576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03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일별데이터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3923928" y="620688"/>
            <a:ext cx="4608512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결론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AAC40B-D000-4F45-A8C1-F1F0929ED1C6}"/>
              </a:ext>
            </a:extLst>
          </p:cNvPr>
          <p:cNvSpPr txBox="1"/>
          <p:nvPr/>
        </p:nvSpPr>
        <p:spPr>
          <a:xfrm>
            <a:off x="1259632" y="213285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개봉 후 일주일 간격으로 상영 횟수를 줄인다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관객수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매출액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점유율 일주일 단위로 급격히 감소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C6544-9A0D-4D31-8765-2CBA2FFFB466}"/>
              </a:ext>
            </a:extLst>
          </p:cNvPr>
          <p:cNvSpPr txBox="1"/>
          <p:nvPr/>
        </p:nvSpPr>
        <p:spPr>
          <a:xfrm>
            <a:off x="1259632" y="2996952"/>
            <a:ext cx="632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매출액 점유율의 </a:t>
            </a:r>
            <a:r>
              <a:rPr lang="en-US" altLang="ko-KR" dirty="0">
                <a:sym typeface="Wingdings" panose="05000000000000000000" pitchFamily="2" charset="2"/>
              </a:rPr>
              <a:t>0.6~0.7</a:t>
            </a:r>
            <a:r>
              <a:rPr lang="ko-KR" altLang="en-US" dirty="0">
                <a:sym typeface="Wingdings" panose="05000000000000000000" pitchFamily="2" charset="2"/>
              </a:rPr>
              <a:t>이 되는 시점은 개봉 후 </a:t>
            </a:r>
            <a:r>
              <a:rPr lang="en-US" altLang="ko-KR" dirty="0">
                <a:sym typeface="Wingdings" panose="05000000000000000000" pitchFamily="2" charset="2"/>
              </a:rPr>
              <a:t>7~8</a:t>
            </a:r>
            <a:r>
              <a:rPr lang="ko-KR" altLang="en-US" dirty="0">
                <a:sym typeface="Wingdings" panose="05000000000000000000" pitchFamily="2" charset="2"/>
              </a:rPr>
              <a:t>일 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3.</a:t>
            </a:r>
            <a:r>
              <a:rPr lang="en-US" altLang="ko-KR" dirty="0"/>
              <a:t> </a:t>
            </a:r>
            <a:r>
              <a:rPr lang="ko-KR" altLang="en-US" dirty="0"/>
              <a:t>흥행영화일 경우 일주일 이내의 관객수는 오히려 증가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기존 영화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개봉 영화의 장르에 영향을 많이 받는다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5. </a:t>
            </a:r>
            <a:r>
              <a:rPr lang="ko-KR" altLang="en-US" dirty="0">
                <a:sym typeface="Wingdings" panose="05000000000000000000" pitchFamily="2" charset="2"/>
              </a:rPr>
              <a:t>흥행 영화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순위가 상위권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총 관객수가 많은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인 경우                    </a:t>
            </a:r>
            <a:r>
              <a:rPr lang="ko-KR" altLang="en-US" dirty="0" err="1">
                <a:sym typeface="Wingdings" panose="05000000000000000000" pitchFamily="2" charset="2"/>
              </a:rPr>
              <a:t>경쟁작에</a:t>
            </a:r>
            <a:r>
              <a:rPr lang="ko-KR" altLang="en-US" dirty="0">
                <a:sym typeface="Wingdings" panose="05000000000000000000" pitchFamily="2" charset="2"/>
              </a:rPr>
              <a:t> 영향을 적게 받는다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15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179512" y="62853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04  </a:t>
            </a:r>
            <a:r>
              <a:rPr lang="ko-KR" altLang="en-US" sz="4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논의</a:t>
            </a:r>
            <a:endParaRPr lang="ko-KR" altLang="en-US" sz="36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FBB8CF-46F0-43E3-AD68-735FF502A2AE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6DB3B-41FB-4345-BCE5-1DAF252907EE}"/>
              </a:ext>
            </a:extLst>
          </p:cNvPr>
          <p:cNvSpPr txBox="1"/>
          <p:nvPr/>
        </p:nvSpPr>
        <p:spPr>
          <a:xfrm>
            <a:off x="1403600" y="1954605"/>
            <a:ext cx="6192688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송강호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sf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봉준호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여름</a:t>
            </a:r>
            <a:r>
              <a:rPr lang="en-US" altLang="ko-KR" sz="2000" dirty="0"/>
              <a:t>,</a:t>
            </a:r>
            <a:r>
              <a:rPr lang="ko-KR" altLang="en-US" sz="2000" dirty="0"/>
              <a:t>가을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하정우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액션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최동훈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봄</a:t>
            </a:r>
            <a:r>
              <a:rPr lang="en-US" altLang="ko-KR" sz="2000" dirty="0"/>
              <a:t>,</a:t>
            </a:r>
            <a:r>
              <a:rPr lang="ko-KR" altLang="en-US" sz="2000" dirty="0"/>
              <a:t>여름 </a:t>
            </a:r>
            <a:r>
              <a:rPr lang="en-US" altLang="ko-KR" sz="2000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3. Sf : 5</a:t>
            </a:r>
            <a:r>
              <a:rPr lang="ko-KR" altLang="en-US" sz="2000" dirty="0"/>
              <a:t>일 이내에 순위 </a:t>
            </a:r>
            <a:r>
              <a:rPr lang="en-US" altLang="ko-KR" sz="2000" dirty="0"/>
              <a:t>1</a:t>
            </a:r>
            <a:r>
              <a:rPr lang="ko-KR" altLang="en-US" sz="2000" dirty="0"/>
              <a:t>위를 탈환을 목표로 해야 함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4. </a:t>
            </a:r>
            <a:r>
              <a:rPr lang="ko-KR" altLang="en-US" sz="2000" dirty="0"/>
              <a:t>액션</a:t>
            </a:r>
            <a:r>
              <a:rPr lang="en-US" altLang="ko-KR" sz="2000" dirty="0"/>
              <a:t>: </a:t>
            </a:r>
            <a:r>
              <a:rPr lang="ko-KR" altLang="en-US" sz="2000" dirty="0"/>
              <a:t>기존에 코미디영화가 상위권인 경우 개봉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5. </a:t>
            </a:r>
            <a:r>
              <a:rPr lang="ko-KR" altLang="en-US" sz="2000" dirty="0"/>
              <a:t>액션</a:t>
            </a:r>
            <a:r>
              <a:rPr lang="en-US" altLang="ko-KR" sz="2000" dirty="0"/>
              <a:t>/sf: </a:t>
            </a:r>
            <a:r>
              <a:rPr lang="ko-KR" altLang="en-US" sz="2000" dirty="0"/>
              <a:t>일주일 이내에 개봉하는 영화가 없는 경우 개봉</a:t>
            </a:r>
          </a:p>
        </p:txBody>
      </p:sp>
    </p:spTree>
    <p:extLst>
      <p:ext uri="{BB962C8B-B14F-4D97-AF65-F5344CB8AC3E}">
        <p14:creationId xmlns:p14="http://schemas.microsoft.com/office/powerpoint/2010/main" val="247466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179512" y="62853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04  </a:t>
            </a:r>
            <a:r>
              <a:rPr lang="ko-KR" altLang="en-US" sz="4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논의</a:t>
            </a:r>
            <a:endParaRPr lang="ko-KR" altLang="en-US" sz="36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FBB8CF-46F0-43E3-AD68-735FF502A2AE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6DB3B-41FB-4345-BCE5-1DAF252907EE}"/>
              </a:ext>
            </a:extLst>
          </p:cNvPr>
          <p:cNvSpPr txBox="1"/>
          <p:nvPr/>
        </p:nvSpPr>
        <p:spPr>
          <a:xfrm>
            <a:off x="1403600" y="1954605"/>
            <a:ext cx="619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송강호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sf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봉준호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여름</a:t>
            </a:r>
            <a:r>
              <a:rPr lang="en-US" altLang="ko-KR" sz="2000" dirty="0"/>
              <a:t>,</a:t>
            </a:r>
            <a:r>
              <a:rPr lang="ko-KR" altLang="en-US" sz="2000" dirty="0"/>
              <a:t>가을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</a:rPr>
              <a:t>설국열차</a:t>
            </a:r>
            <a:r>
              <a:rPr lang="en-US" altLang="ko-KR" sz="2000" dirty="0">
                <a:solidFill>
                  <a:srgbClr val="FF0000"/>
                </a:solidFill>
              </a:rPr>
              <a:t>(2013 8/1</a:t>
            </a:r>
            <a:r>
              <a:rPr lang="ko-KR" altLang="en-US" sz="2000" dirty="0">
                <a:solidFill>
                  <a:srgbClr val="FF0000"/>
                </a:solidFill>
              </a:rPr>
              <a:t> 개봉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하정우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액션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최동훈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봄</a:t>
            </a:r>
            <a:r>
              <a:rPr lang="en-US" altLang="ko-KR" sz="2000" dirty="0"/>
              <a:t>,</a:t>
            </a:r>
            <a:r>
              <a:rPr lang="ko-KR" altLang="en-US" sz="2000" dirty="0"/>
              <a:t>여름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</a:rPr>
              <a:t>암살</a:t>
            </a:r>
            <a:r>
              <a:rPr lang="en-US" altLang="ko-KR" sz="2000" dirty="0">
                <a:solidFill>
                  <a:srgbClr val="FF0000"/>
                </a:solidFill>
              </a:rPr>
              <a:t>(2015 7/22 </a:t>
            </a:r>
            <a:r>
              <a:rPr lang="ko-KR" altLang="en-US" sz="2000" dirty="0">
                <a:solidFill>
                  <a:srgbClr val="FF0000"/>
                </a:solidFill>
              </a:rPr>
              <a:t>개봉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3. Sf : 5</a:t>
            </a:r>
            <a:r>
              <a:rPr lang="ko-KR" altLang="en-US" sz="2000" dirty="0"/>
              <a:t>일 이내에 순위 </a:t>
            </a:r>
            <a:r>
              <a:rPr lang="en-US" altLang="ko-KR" sz="2000" dirty="0"/>
              <a:t>1</a:t>
            </a:r>
            <a:r>
              <a:rPr lang="ko-KR" altLang="en-US" sz="2000" dirty="0"/>
              <a:t>위를 탈환을 목표로 해야 함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4. </a:t>
            </a:r>
            <a:r>
              <a:rPr lang="ko-KR" altLang="en-US" sz="2000" dirty="0"/>
              <a:t>액션</a:t>
            </a:r>
            <a:r>
              <a:rPr lang="en-US" altLang="ko-KR" sz="2000" dirty="0"/>
              <a:t>: </a:t>
            </a:r>
            <a:r>
              <a:rPr lang="ko-KR" altLang="en-US" sz="2000" dirty="0"/>
              <a:t>기존에 코미디영화가 상위권인 경우 개봉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5. </a:t>
            </a:r>
            <a:r>
              <a:rPr lang="ko-KR" altLang="en-US" sz="2000" dirty="0"/>
              <a:t>액션</a:t>
            </a:r>
            <a:r>
              <a:rPr lang="en-US" altLang="ko-KR" sz="2000" dirty="0"/>
              <a:t>/sf: </a:t>
            </a:r>
            <a:r>
              <a:rPr lang="ko-KR" altLang="en-US" sz="2000" dirty="0"/>
              <a:t>일주일 이내에 개봉하는 영화가 없는 경우 개봉</a:t>
            </a:r>
          </a:p>
        </p:txBody>
      </p:sp>
      <p:pic>
        <p:nvPicPr>
          <p:cNvPr id="4" name="그림 3" descr="사람, 남자, 실외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6FAC17A3-B2DD-45EB-9D91-F405993CE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10" y="1345115"/>
            <a:ext cx="1790700" cy="25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28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327336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179512" y="628537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05</a:t>
            </a:r>
            <a:r>
              <a:rPr lang="ko-KR" altLang="en-US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4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추가연구</a:t>
            </a:r>
            <a:endParaRPr lang="ko-KR" altLang="en-US" sz="36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267744" y="1340768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FBB8CF-46F0-43E3-AD68-735FF502A2AE}"/>
              </a:ext>
            </a:extLst>
          </p:cNvPr>
          <p:cNvCxnSpPr/>
          <p:nvPr/>
        </p:nvCxnSpPr>
        <p:spPr>
          <a:xfrm>
            <a:off x="3491880" y="1340768"/>
            <a:ext cx="471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6DB3B-41FB-4345-BCE5-1DAF252907EE}"/>
              </a:ext>
            </a:extLst>
          </p:cNvPr>
          <p:cNvSpPr txBox="1"/>
          <p:nvPr/>
        </p:nvSpPr>
        <p:spPr>
          <a:xfrm>
            <a:off x="1403600" y="1954605"/>
            <a:ext cx="6192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각 영화의 요소마다 머신 러닝 기법을 통해 적절한 가중치를 부여한 후 분석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배우의 그래프인 경우 상대적으로 남자 배우의 비율이 훨씬 높았다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배우의 성별로 분석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885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318" y="2002364"/>
            <a:ext cx="770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+mj-ea"/>
                <a:ea typeface="+mj-ea"/>
              </a:rPr>
              <a:t>“</a:t>
            </a:r>
            <a:r>
              <a:rPr lang="ko-KR" altLang="en-US" sz="3200" dirty="0">
                <a:latin typeface="+mj-ea"/>
                <a:ea typeface="+mj-ea"/>
              </a:rPr>
              <a:t>영화 관객 수에 영향을 끼치는 요소들</a:t>
            </a:r>
            <a:r>
              <a:rPr lang="en-US" altLang="ko-KR" sz="3200" dirty="0">
                <a:latin typeface="+mj-ea"/>
                <a:ea typeface="+mj-ea"/>
              </a:rPr>
              <a:t>”</a:t>
            </a:r>
            <a:endParaRPr lang="ko-KR" altLang="en-US" sz="3200" dirty="0">
              <a:latin typeface="+mj-ea"/>
              <a:ea typeface="+mj-ea"/>
            </a:endParaRPr>
          </a:p>
        </p:txBody>
      </p:sp>
      <p:pic>
        <p:nvPicPr>
          <p:cNvPr id="1036" name="Picture 12" descr="영화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2378179" cy="3453929"/>
          </a:xfrm>
          <a:prstGeom prst="rect">
            <a:avLst/>
          </a:prstGeom>
          <a:noFill/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996952"/>
            <a:ext cx="24025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996952"/>
            <a:ext cx="2448272" cy="351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9763F5-CB0D-4216-98A2-6E9D77768BC8}"/>
              </a:ext>
            </a:extLst>
          </p:cNvPr>
          <p:cNvSpPr/>
          <p:nvPr/>
        </p:nvSpPr>
        <p:spPr>
          <a:xfrm>
            <a:off x="380568" y="529101"/>
            <a:ext cx="259228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sp>
        <p:nvSpPr>
          <p:cNvPr id="27" name="AutoShape 2" descr="너의 이름은에 대한 이미지 검색결과">
            <a:extLst>
              <a:ext uri="{FF2B5EF4-FFF2-40B4-BE49-F238E27FC236}">
                <a16:creationId xmlns:a16="http://schemas.microsoft.com/office/drawing/2014/main" id="{62BF94A3-CD29-4C71-AAB0-A163630CDB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4" descr="너의 이름은에 대한 이미지 검색결과">
            <a:extLst>
              <a:ext uri="{FF2B5EF4-FFF2-40B4-BE49-F238E27FC236}">
                <a16:creationId xmlns:a16="http://schemas.microsoft.com/office/drawing/2014/main" id="{03085F8C-838E-4214-BE14-71913B3B8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6" descr="너의 이름은에 대한 이미지 검색결과">
            <a:extLst>
              <a:ext uri="{FF2B5EF4-FFF2-40B4-BE49-F238E27FC236}">
                <a16:creationId xmlns:a16="http://schemas.microsoft.com/office/drawing/2014/main" id="{F6DF1518-5F63-4617-8C9C-3B1A83B0F8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8" descr="너의 이름은에 대한 이미지 검색결과">
            <a:extLst>
              <a:ext uri="{FF2B5EF4-FFF2-40B4-BE49-F238E27FC236}">
                <a16:creationId xmlns:a16="http://schemas.microsoft.com/office/drawing/2014/main" id="{F1BF2748-3307-43E4-97D6-5750AC68B2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63D9D8-E924-4C3E-A7A5-3BF5CAFC242A}"/>
              </a:ext>
            </a:extLst>
          </p:cNvPr>
          <p:cNvCxnSpPr/>
          <p:nvPr/>
        </p:nvCxnSpPr>
        <p:spPr>
          <a:xfrm>
            <a:off x="530764" y="1321189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108520" y="62068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01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552" y="155679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made by HONGYANG&amp;HONG3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남자, 사람, 벽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47B3E564-2960-4C6A-85A9-2D9BC01C9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856"/>
            <a:ext cx="9144000" cy="53483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D3475A2-22E3-41CE-95F8-7B579D78D6DF}"/>
              </a:ext>
            </a:extLst>
          </p:cNvPr>
          <p:cNvSpPr/>
          <p:nvPr/>
        </p:nvSpPr>
        <p:spPr>
          <a:xfrm>
            <a:off x="380568" y="529101"/>
            <a:ext cx="259228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pic>
        <p:nvPicPr>
          <p:cNvPr id="30724" name="Picture 4" descr="KOFIC 영화진흥위원회 Korean File Cou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692696"/>
            <a:ext cx="5292081" cy="734916"/>
          </a:xfrm>
          <a:prstGeom prst="rect">
            <a:avLst/>
          </a:prstGeom>
          <a:noFill/>
        </p:spPr>
      </p:pic>
      <p:sp>
        <p:nvSpPr>
          <p:cNvPr id="14" name="AutoShape 2" descr="너의 이름은에 대한 이미지 검색결과">
            <a:extLst>
              <a:ext uri="{FF2B5EF4-FFF2-40B4-BE49-F238E27FC236}">
                <a16:creationId xmlns:a16="http://schemas.microsoft.com/office/drawing/2014/main" id="{3A865DA2-6940-46AA-97AB-D73B270A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4" descr="너의 이름은에 대한 이미지 검색결과">
            <a:extLst>
              <a:ext uri="{FF2B5EF4-FFF2-40B4-BE49-F238E27FC236}">
                <a16:creationId xmlns:a16="http://schemas.microsoft.com/office/drawing/2014/main" id="{D2325205-04C3-493A-A530-FB9542E25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6" descr="너의 이름은에 대한 이미지 검색결과">
            <a:extLst>
              <a:ext uri="{FF2B5EF4-FFF2-40B4-BE49-F238E27FC236}">
                <a16:creationId xmlns:a16="http://schemas.microsoft.com/office/drawing/2014/main" id="{A0D14E91-0756-4C9A-BCCF-D3D408E26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8" descr="너의 이름은에 대한 이미지 검색결과">
            <a:extLst>
              <a:ext uri="{FF2B5EF4-FFF2-40B4-BE49-F238E27FC236}">
                <a16:creationId xmlns:a16="http://schemas.microsoft.com/office/drawing/2014/main" id="{67B76FA1-B774-4892-9F72-FE3DD9C87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58292C-DD47-43FB-928A-4A15211E9537}"/>
              </a:ext>
            </a:extLst>
          </p:cNvPr>
          <p:cNvCxnSpPr/>
          <p:nvPr/>
        </p:nvCxnSpPr>
        <p:spPr>
          <a:xfrm>
            <a:off x="602772" y="1321189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676A74-7DCE-4B63-A15A-A3E89200F57E}"/>
              </a:ext>
            </a:extLst>
          </p:cNvPr>
          <p:cNvSpPr txBox="1"/>
          <p:nvPr/>
        </p:nvSpPr>
        <p:spPr>
          <a:xfrm>
            <a:off x="814331" y="2348880"/>
            <a:ext cx="3024336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장르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감독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배우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개봉시기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등급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EC4C0-5503-4545-89F4-BB35574B8A9A}"/>
              </a:ext>
            </a:extLst>
          </p:cNvPr>
          <p:cNvSpPr txBox="1"/>
          <p:nvPr/>
        </p:nvSpPr>
        <p:spPr>
          <a:xfrm>
            <a:off x="4546781" y="2128672"/>
            <a:ext cx="4057667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경제지표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수상여부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/>
              <a:t>개봉연도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 err="1"/>
              <a:t>스크린수</a:t>
            </a:r>
            <a:r>
              <a:rPr lang="en-US" altLang="ko-KR" sz="3000" dirty="0"/>
              <a:t>/</a:t>
            </a:r>
            <a:r>
              <a:rPr lang="ko-KR" altLang="en-US" sz="3000" dirty="0"/>
              <a:t>상영횟수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 err="1"/>
              <a:t>일별관객수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누적관객수</a:t>
            </a:r>
            <a:endParaRPr lang="ko-KR" alt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468560" y="62068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01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802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259228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AutoShape 2" descr="너의 이름은에 대한 이미지 검색결과">
            <a:extLst>
              <a:ext uri="{FF2B5EF4-FFF2-40B4-BE49-F238E27FC236}">
                <a16:creationId xmlns:a16="http://schemas.microsoft.com/office/drawing/2014/main" id="{F040DBA2-3690-42D9-9C3E-471C7A054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4" descr="너의 이름은에 대한 이미지 검색결과">
            <a:extLst>
              <a:ext uri="{FF2B5EF4-FFF2-40B4-BE49-F238E27FC236}">
                <a16:creationId xmlns:a16="http://schemas.microsoft.com/office/drawing/2014/main" id="{991CE88F-4322-4337-BDF4-FCFFDAF5D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6" descr="너의 이름은에 대한 이미지 검색결과">
            <a:extLst>
              <a:ext uri="{FF2B5EF4-FFF2-40B4-BE49-F238E27FC236}">
                <a16:creationId xmlns:a16="http://schemas.microsoft.com/office/drawing/2014/main" id="{810E20A6-FDBF-4F01-B674-B5A0718F7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8" descr="너의 이름은에 대한 이미지 검색결과">
            <a:extLst>
              <a:ext uri="{FF2B5EF4-FFF2-40B4-BE49-F238E27FC236}">
                <a16:creationId xmlns:a16="http://schemas.microsoft.com/office/drawing/2014/main" id="{61C4F210-75DF-4DC0-BD56-94157FC79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602772" y="1321189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670D4BB-736F-4B4C-8F21-9D2CA25F8B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916832"/>
            <a:ext cx="8352928" cy="3816424"/>
          </a:xfrm>
          <a:prstGeom prst="rect">
            <a:avLst/>
          </a:prstGeom>
          <a:ln w="9525">
            <a:solidFill>
              <a:srgbClr val="788C78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97347-3AFD-47AC-8A1C-69D8993E132B}"/>
              </a:ext>
            </a:extLst>
          </p:cNvPr>
          <p:cNvSpPr txBox="1"/>
          <p:nvPr/>
        </p:nvSpPr>
        <p:spPr>
          <a:xfrm>
            <a:off x="3710530" y="991693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2004</a:t>
            </a:r>
            <a:r>
              <a:rPr lang="ko-KR" altLang="en-US"/>
              <a:t>년 </a:t>
            </a:r>
            <a:r>
              <a:rPr lang="en-US" altLang="ko-KR" dirty="0"/>
              <a:t>~ 2017/11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450F4-C4B0-4829-A709-B651DC5493EA}"/>
              </a:ext>
            </a:extLst>
          </p:cNvPr>
          <p:cNvSpPr txBox="1"/>
          <p:nvPr/>
        </p:nvSpPr>
        <p:spPr>
          <a:xfrm>
            <a:off x="323528" y="61560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일별 데이터도 같음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468560" y="62068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01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56112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663173-7620-413A-AD14-722C8C2E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4" y="4149080"/>
            <a:ext cx="8542312" cy="263691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AutoShape 2" descr="너의 이름은에 대한 이미지 검색결과">
            <a:extLst>
              <a:ext uri="{FF2B5EF4-FFF2-40B4-BE49-F238E27FC236}">
                <a16:creationId xmlns:a16="http://schemas.microsoft.com/office/drawing/2014/main" id="{F040DBA2-3690-42D9-9C3E-471C7A054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4" descr="너의 이름은에 대한 이미지 검색결과">
            <a:extLst>
              <a:ext uri="{FF2B5EF4-FFF2-40B4-BE49-F238E27FC236}">
                <a16:creationId xmlns:a16="http://schemas.microsoft.com/office/drawing/2014/main" id="{991CE88F-4322-4337-BDF4-FCFFDAF5D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6" descr="너의 이름은에 대한 이미지 검색결과">
            <a:extLst>
              <a:ext uri="{FF2B5EF4-FFF2-40B4-BE49-F238E27FC236}">
                <a16:creationId xmlns:a16="http://schemas.microsoft.com/office/drawing/2014/main" id="{810E20A6-FDBF-4F01-B674-B5A0718F7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8" descr="너의 이름은에 대한 이미지 검색결과">
            <a:extLst>
              <a:ext uri="{FF2B5EF4-FFF2-40B4-BE49-F238E27FC236}">
                <a16:creationId xmlns:a16="http://schemas.microsoft.com/office/drawing/2014/main" id="{61C4F210-75DF-4DC0-BD56-94157FC79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8ED5D4-C38F-44D0-B396-C4D3A61709D1}"/>
              </a:ext>
            </a:extLst>
          </p:cNvPr>
          <p:cNvSpPr txBox="1"/>
          <p:nvPr/>
        </p:nvSpPr>
        <p:spPr>
          <a:xfrm>
            <a:off x="539552" y="1628800"/>
            <a:ext cx="7969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</a:pPr>
            <a:r>
              <a:rPr lang="en-US" altLang="ko-KR" sz="2500" dirty="0"/>
              <a:t>“ </a:t>
            </a:r>
            <a:r>
              <a:rPr lang="ko-KR" altLang="en-US" sz="2500" b="1" dirty="0"/>
              <a:t>장르</a:t>
            </a:r>
            <a:r>
              <a:rPr lang="ko-KR" altLang="en-US" sz="2500" dirty="0"/>
              <a:t>가 영화 흥행에 영향을 미칠 것이다</a:t>
            </a:r>
            <a:r>
              <a:rPr lang="en-US" altLang="ko-KR" sz="2500" dirty="0"/>
              <a:t>. “</a:t>
            </a:r>
          </a:p>
          <a:p>
            <a:pPr marL="342900" indent="-342900" algn="ctr">
              <a:lnSpc>
                <a:spcPct val="200000"/>
              </a:lnSpc>
            </a:pPr>
            <a:r>
              <a:rPr lang="en-US" altLang="ko-KR" sz="2500" dirty="0"/>
              <a:t>“ </a:t>
            </a:r>
            <a:r>
              <a:rPr lang="ko-KR" altLang="en-US" sz="2500" b="1" dirty="0"/>
              <a:t>개봉시기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계절</a:t>
            </a:r>
            <a:r>
              <a:rPr lang="en-US" altLang="ko-KR" sz="2500" b="1" dirty="0"/>
              <a:t>)</a:t>
            </a:r>
            <a:r>
              <a:rPr lang="ko-KR" altLang="en-US" sz="2500" dirty="0"/>
              <a:t>가 영화 흥행에 영향을 미칠 것이다</a:t>
            </a:r>
            <a:r>
              <a:rPr lang="en-US" altLang="ko-KR" sz="2500" dirty="0"/>
              <a:t>. “</a:t>
            </a:r>
          </a:p>
          <a:p>
            <a:pPr marL="342900" indent="-342900" algn="ctr">
              <a:lnSpc>
                <a:spcPct val="200000"/>
              </a:lnSpc>
            </a:pPr>
            <a:r>
              <a:rPr lang="en-US" altLang="ko-KR" sz="2500" dirty="0"/>
              <a:t>“ </a:t>
            </a:r>
            <a:r>
              <a:rPr lang="ko-KR" altLang="en-US" sz="2500" b="1" dirty="0"/>
              <a:t>감독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배우</a:t>
            </a:r>
            <a:r>
              <a:rPr lang="ko-KR" altLang="en-US" sz="2500" dirty="0"/>
              <a:t>가 영화에 영향을 미칠 것이다</a:t>
            </a:r>
            <a:r>
              <a:rPr lang="en-US" altLang="ko-KR" sz="2500" dirty="0"/>
              <a:t>. “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</p:spTree>
    <p:extLst>
      <p:ext uri="{BB962C8B-B14F-4D97-AF65-F5344CB8AC3E}">
        <p14:creationId xmlns:p14="http://schemas.microsoft.com/office/powerpoint/2010/main" val="9364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AutoShape 2" descr="너의 이름은에 대한 이미지 검색결과">
            <a:extLst>
              <a:ext uri="{FF2B5EF4-FFF2-40B4-BE49-F238E27FC236}">
                <a16:creationId xmlns:a16="http://schemas.microsoft.com/office/drawing/2014/main" id="{F040DBA2-3690-42D9-9C3E-471C7A054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4" descr="너의 이름은에 대한 이미지 검색결과">
            <a:extLst>
              <a:ext uri="{FF2B5EF4-FFF2-40B4-BE49-F238E27FC236}">
                <a16:creationId xmlns:a16="http://schemas.microsoft.com/office/drawing/2014/main" id="{991CE88F-4322-4337-BDF4-FCFFDAF5D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6" descr="너의 이름은에 대한 이미지 검색결과">
            <a:extLst>
              <a:ext uri="{FF2B5EF4-FFF2-40B4-BE49-F238E27FC236}">
                <a16:creationId xmlns:a16="http://schemas.microsoft.com/office/drawing/2014/main" id="{810E20A6-FDBF-4F01-B674-B5A0718F7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8" descr="너의 이름은에 대한 이미지 검색결과">
            <a:extLst>
              <a:ext uri="{FF2B5EF4-FFF2-40B4-BE49-F238E27FC236}">
                <a16:creationId xmlns:a16="http://schemas.microsoft.com/office/drawing/2014/main" id="{61C4F210-75DF-4DC0-BD56-94157FC79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323" y="131928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467544" y="1321189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장르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627784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6CDCE22-3B3E-4155-A81B-BEEA3870B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3" y="1860581"/>
            <a:ext cx="8109469" cy="44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장르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627784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423DA1C-4608-494C-9240-69633BCD3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3" y="2093012"/>
            <a:ext cx="7163421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5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B57FC-9879-436A-9041-0BB17E67F899}"/>
              </a:ext>
            </a:extLst>
          </p:cNvPr>
          <p:cNvSpPr/>
          <p:nvPr/>
        </p:nvSpPr>
        <p:spPr>
          <a:xfrm>
            <a:off x="380568" y="529101"/>
            <a:ext cx="3975408" cy="10276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Raleway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1079944" y="1321189"/>
            <a:ext cx="34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E7BC3-FDCA-4760-A091-B1C3FC3ABAAE}"/>
              </a:ext>
            </a:extLst>
          </p:cNvPr>
          <p:cNvSpPr txBox="1"/>
          <p:nvPr/>
        </p:nvSpPr>
        <p:spPr>
          <a:xfrm>
            <a:off x="-36512" y="632882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en-US" altLang="ko-KR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02</a:t>
            </a:r>
            <a:r>
              <a:rPr lang="en-US" altLang="ko-KR" sz="32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 </a:t>
            </a:r>
            <a:r>
              <a:rPr lang="ko-KR" altLang="en-US" sz="36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흥행요인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8DF8-2499-4376-B682-C23F9B700FF1}"/>
              </a:ext>
            </a:extLst>
          </p:cNvPr>
          <p:cNvSpPr txBox="1"/>
          <p:nvPr/>
        </p:nvSpPr>
        <p:spPr>
          <a:xfrm>
            <a:off x="4572000" y="620688"/>
            <a:ext cx="5589984" cy="71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1" dirty="0">
                <a:latin typeface="+mj-ea"/>
                <a:ea typeface="+mj-ea"/>
              </a:rPr>
              <a:t>장르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AD3711-68AD-49A4-9819-EF25C2942B3B}"/>
              </a:ext>
            </a:extLst>
          </p:cNvPr>
          <p:cNvCxnSpPr/>
          <p:nvPr/>
        </p:nvCxnSpPr>
        <p:spPr>
          <a:xfrm>
            <a:off x="2627784" y="1340768"/>
            <a:ext cx="342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필기구이(가) 표시된 사진&#10;&#10;높은 신뢰도로 생성된 설명">
            <a:extLst>
              <a:ext uri="{FF2B5EF4-FFF2-40B4-BE49-F238E27FC236}">
                <a16:creationId xmlns:a16="http://schemas.microsoft.com/office/drawing/2014/main" id="{BA040A37-2B21-4584-AF5B-16EB5AFF9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3" y="1847027"/>
            <a:ext cx="7308213" cy="2446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2E1789-8949-4635-853A-1A05D70E75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3" y="4149080"/>
            <a:ext cx="7308213" cy="24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9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1425</Words>
  <Application>Microsoft Office PowerPoint</Application>
  <PresentationFormat>화면 슬라이드 쇼(4:3)</PresentationFormat>
  <Paragraphs>271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Adobe 고딕 Std B</vt:lpstr>
      <vt:lpstr>Raleway</vt:lpstr>
      <vt:lpstr>굴림체</vt:lpstr>
      <vt:lpstr>나눔명조</vt:lpstr>
      <vt:lpstr>나눔명조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박희정</cp:lastModifiedBy>
  <cp:revision>22</cp:revision>
  <dcterms:created xsi:type="dcterms:W3CDTF">2014-04-11T08:18:22Z</dcterms:created>
  <dcterms:modified xsi:type="dcterms:W3CDTF">2017-12-15T04:58:25Z</dcterms:modified>
</cp:coreProperties>
</file>