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77" r:id="rId3"/>
    <p:sldId id="285" r:id="rId4"/>
    <p:sldId id="280" r:id="rId5"/>
    <p:sldId id="287" r:id="rId6"/>
    <p:sldId id="281" r:id="rId7"/>
    <p:sldId id="282" r:id="rId8"/>
    <p:sldId id="283" r:id="rId9"/>
    <p:sldId id="28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38" autoAdjust="0"/>
    <p:restoredTop sz="94660"/>
  </p:normalViewPr>
  <p:slideViewPr>
    <p:cSldViewPr>
      <p:cViewPr varScale="1">
        <p:scale>
          <a:sx n="84" d="100"/>
          <a:sy n="84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3438D-7F8C-466E-BCCA-47D423D9D282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AE794-7A43-4DC5-8319-7E28E04E3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71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E794-7A43-4DC5-8319-7E28E04E3D2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83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B0C4-0523-4067-AA3D-41390B55C60F}" type="datetimeFigureOut">
              <a:rPr lang="ko-KR" altLang="en-US" smtClean="0"/>
              <a:pPr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3421-D0BA-499C-B26E-5DD2FE28D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B0C4-0523-4067-AA3D-41390B55C60F}" type="datetimeFigureOut">
              <a:rPr lang="ko-KR" altLang="en-US" smtClean="0"/>
              <a:pPr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3421-D0BA-499C-B26E-5DD2FE28D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B0C4-0523-4067-AA3D-41390B55C60F}" type="datetimeFigureOut">
              <a:rPr lang="ko-KR" altLang="en-US" smtClean="0"/>
              <a:pPr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3421-D0BA-499C-B26E-5DD2FE28D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B0C4-0523-4067-AA3D-41390B55C60F}" type="datetimeFigureOut">
              <a:rPr lang="ko-KR" altLang="en-US" smtClean="0"/>
              <a:pPr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3421-D0BA-499C-B26E-5DD2FE28D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B0C4-0523-4067-AA3D-41390B55C60F}" type="datetimeFigureOut">
              <a:rPr lang="ko-KR" altLang="en-US" smtClean="0"/>
              <a:pPr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3421-D0BA-499C-B26E-5DD2FE28D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B0C4-0523-4067-AA3D-41390B55C60F}" type="datetimeFigureOut">
              <a:rPr lang="ko-KR" altLang="en-US" smtClean="0"/>
              <a:pPr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3421-D0BA-499C-B26E-5DD2FE28D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B0C4-0523-4067-AA3D-41390B55C60F}" type="datetimeFigureOut">
              <a:rPr lang="ko-KR" altLang="en-US" smtClean="0"/>
              <a:pPr/>
              <a:t>2017-11-08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3421-D0BA-499C-B26E-5DD2FE28D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B0C4-0523-4067-AA3D-41390B55C60F}" type="datetimeFigureOut">
              <a:rPr lang="ko-KR" altLang="en-US" smtClean="0"/>
              <a:pPr/>
              <a:t>2017-11-08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3421-D0BA-499C-B26E-5DD2FE28D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B0C4-0523-4067-AA3D-41390B55C60F}" type="datetimeFigureOut">
              <a:rPr lang="ko-KR" altLang="en-US" smtClean="0"/>
              <a:pPr/>
              <a:t>2017-11-08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3421-D0BA-499C-B26E-5DD2FE28D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B0C4-0523-4067-AA3D-41390B55C60F}" type="datetimeFigureOut">
              <a:rPr lang="ko-KR" altLang="en-US" smtClean="0"/>
              <a:pPr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3421-D0BA-499C-B26E-5DD2FE28D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B0C4-0523-4067-AA3D-41390B55C60F}" type="datetimeFigureOut">
              <a:rPr lang="ko-KR" altLang="en-US" smtClean="0"/>
              <a:pPr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3421-D0BA-499C-B26E-5DD2FE28D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EB0C4-0523-4067-AA3D-41390B55C60F}" type="datetimeFigureOut">
              <a:rPr lang="ko-KR" altLang="en-US" smtClean="0"/>
              <a:pPr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F3421-D0BA-499C-B26E-5DD2FE28D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pPr/>
              <a:t>1</a:t>
            </a:fld>
            <a:endParaRPr lang="ko-KR" altLang="en-US"/>
          </a:p>
        </p:txBody>
      </p:sp>
      <p:grpSp>
        <p:nvGrpSpPr>
          <p:cNvPr id="3" name="그룹 3"/>
          <p:cNvGrpSpPr/>
          <p:nvPr/>
        </p:nvGrpSpPr>
        <p:grpSpPr>
          <a:xfrm>
            <a:off x="1801059" y="2583220"/>
            <a:ext cx="5541903" cy="2508311"/>
            <a:chOff x="1951146" y="2583219"/>
            <a:chExt cx="6003727" cy="2508311"/>
          </a:xfrm>
        </p:grpSpPr>
        <p:sp>
          <p:nvSpPr>
            <p:cNvPr id="5" name="TextBox 4"/>
            <p:cNvSpPr txBox="1"/>
            <p:nvPr/>
          </p:nvSpPr>
          <p:spPr>
            <a:xfrm>
              <a:off x="1951146" y="2583219"/>
              <a:ext cx="60037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b="1" dirty="0" err="1" smtClean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빅데이터</a:t>
              </a:r>
              <a:r>
                <a:rPr lang="ko-KR" altLang="en-US" sz="3200" b="1" dirty="0" smtClean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 프로젝트 제안 발표</a:t>
              </a:r>
              <a:endParaRPr lang="ko-KR" altLang="en-US" sz="32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8107" y="4506755"/>
              <a:ext cx="30497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</a:rPr>
                <a:t>13</a:t>
              </a:r>
              <a:r>
                <a:rPr lang="ko-KR" altLang="en-US" sz="1600" dirty="0" smtClean="0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</a:rPr>
                <a:t>조 김유나</a:t>
              </a:r>
              <a:r>
                <a:rPr lang="en-US" altLang="ko-KR" sz="1600" dirty="0" smtClean="0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</a:rPr>
                <a:t>, </a:t>
              </a:r>
              <a:r>
                <a:rPr lang="ko-KR" altLang="en-US" sz="1600" dirty="0" smtClean="0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</a:rPr>
                <a:t>박희정</a:t>
              </a:r>
              <a:r>
                <a:rPr lang="en-US" altLang="ko-KR" sz="1600" dirty="0" smtClean="0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</a:rPr>
                <a:t>, </a:t>
              </a:r>
              <a:r>
                <a:rPr lang="ko-KR" altLang="en-US" sz="1600" dirty="0" smtClean="0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</a:rPr>
                <a:t>백영민</a:t>
              </a:r>
              <a:endParaRPr lang="en-US" altLang="ko-KR" sz="1600" dirty="0" smtClean="0">
                <a:gradFill>
                  <a:gsLst>
                    <a:gs pos="10000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</a:endParaRPr>
            </a:p>
            <a:p>
              <a:pPr algn="ctr"/>
              <a:r>
                <a:rPr lang="en-US" altLang="ko-KR" sz="1600" dirty="0" smtClean="0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</a:rPr>
                <a:t>2017.11.09. Thursday.</a:t>
              </a:r>
              <a:endParaRPr lang="ko-KR" altLang="en-US" sz="1600" dirty="0">
                <a:gradFill>
                  <a:gsLst>
                    <a:gs pos="10000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066678" y="3212975"/>
              <a:ext cx="577199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99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260648"/>
            <a:ext cx="2592288" cy="136815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Raleway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9164" y="1124744"/>
            <a:ext cx="2457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고딕 ExtraBold" pitchFamily="50" charset="-127"/>
                <a:ea typeface="나눔고딕 ExtraBold" pitchFamily="50" charset="-127"/>
              </a:rPr>
              <a:t>프로젝트 주제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473" y="260648"/>
            <a:ext cx="1739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4800" spc="-100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46788" y="1052736"/>
            <a:ext cx="24570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020" y="1908121"/>
            <a:ext cx="7705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 smtClean="0">
                <a:latin typeface="나눔고딕 ExtraBold" pitchFamily="50" charset="-127"/>
                <a:ea typeface="나눔고딕 ExtraBold" pitchFamily="50" charset="-127"/>
              </a:rPr>
              <a:t>“</a:t>
            </a:r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영화 관객 수에 영향을 끼치는 요소들</a:t>
            </a:r>
            <a:r>
              <a:rPr lang="en-US" altLang="ko-KR" sz="3200" dirty="0" smtClean="0">
                <a:latin typeface="나눔고딕 ExtraBold" pitchFamily="50" charset="-127"/>
                <a:ea typeface="나눔고딕 ExtraBold" pitchFamily="50" charset="-127"/>
              </a:rPr>
              <a:t>”</a:t>
            </a:r>
            <a:endParaRPr lang="ko-KR" altLang="en-US" sz="32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036" name="Picture 12" descr="영화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996952"/>
            <a:ext cx="2378179" cy="3453929"/>
          </a:xfrm>
          <a:prstGeom prst="rect">
            <a:avLst/>
          </a:prstGeom>
          <a:noFill/>
        </p:spPr>
      </p:pic>
      <p:sp>
        <p:nvSpPr>
          <p:cNvPr id="29698" name="AutoShape 2" descr="너의 이름은에 대한 이미지 검색결과"/>
          <p:cNvSpPr>
            <a:spLocks noChangeAspect="1" noChangeArrowheads="1"/>
          </p:cNvSpPr>
          <p:nvPr/>
        </p:nvSpPr>
        <p:spPr bwMode="auto">
          <a:xfrm>
            <a:off x="1682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700" name="AutoShape 4" descr="너의 이름은에 대한 이미지 검색결과"/>
          <p:cNvSpPr>
            <a:spLocks noChangeAspect="1" noChangeArrowheads="1"/>
          </p:cNvSpPr>
          <p:nvPr/>
        </p:nvSpPr>
        <p:spPr bwMode="auto">
          <a:xfrm>
            <a:off x="1682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702" name="AutoShape 6" descr="너의 이름은에 대한 이미지 검색결과"/>
          <p:cNvSpPr>
            <a:spLocks noChangeAspect="1" noChangeArrowheads="1"/>
          </p:cNvSpPr>
          <p:nvPr/>
        </p:nvSpPr>
        <p:spPr bwMode="auto">
          <a:xfrm>
            <a:off x="1682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704" name="AutoShape 8" descr="너의 이름은에 대한 이미지 검색결과"/>
          <p:cNvSpPr>
            <a:spLocks noChangeAspect="1" noChangeArrowheads="1"/>
          </p:cNvSpPr>
          <p:nvPr/>
        </p:nvSpPr>
        <p:spPr bwMode="auto">
          <a:xfrm>
            <a:off x="1682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2996952"/>
            <a:ext cx="240253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2996952"/>
            <a:ext cx="2448272" cy="351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87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51520" y="2162520"/>
          <a:ext cx="9217024" cy="3858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468"/>
                <a:gridCol w="3634004"/>
                <a:gridCol w="288032"/>
                <a:gridCol w="46805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•</a:t>
                      </a:r>
                      <a:r>
                        <a:rPr kumimoji="0" lang="ko-KR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 장르</a:t>
                      </a:r>
                      <a:endParaRPr kumimoji="0" lang="en-US" altLang="ko-KR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바른고딕" pitchFamily="50" charset="-127"/>
                        <a:ea typeface="나눔바른고딕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•</a:t>
                      </a:r>
                      <a:r>
                        <a:rPr kumimoji="0" lang="ko-KR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 경제지표</a:t>
                      </a:r>
                      <a:endParaRPr kumimoji="0" lang="en-US" altLang="ko-KR" sz="24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   : GDP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" pitchFamily="50" charset="-127"/>
                        <a:ea typeface="나눔바른고딕" pitchFamily="50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•</a:t>
                      </a:r>
                      <a:r>
                        <a:rPr kumimoji="0" lang="ko-KR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 감독</a:t>
                      </a:r>
                      <a:endParaRPr kumimoji="0" lang="en-US" altLang="ko-KR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바른고딕" pitchFamily="50" charset="-127"/>
                        <a:ea typeface="나눔바른고딕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•</a:t>
                      </a:r>
                      <a:r>
                        <a:rPr kumimoji="0" lang="ko-KR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 수상여부 </a:t>
                      </a:r>
                      <a:r>
                        <a:rPr kumimoji="0" lang="en-US" altLang="ko-KR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kumimoji="0" lang="ko-KR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청룡영화제</a:t>
                      </a:r>
                      <a:r>
                        <a:rPr kumimoji="0" lang="en-US" altLang="ko-KR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24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   : </a:t>
                      </a:r>
                      <a:r>
                        <a:rPr kumimoji="0" lang="ko-KR" altLang="en-US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최우수작품상</a:t>
                      </a:r>
                      <a:r>
                        <a:rPr kumimoji="0" lang="en-US" altLang="ko-KR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kumimoji="0" lang="ko-KR" altLang="en-US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감독상</a:t>
                      </a:r>
                      <a:r>
                        <a:rPr kumimoji="0" lang="en-US" altLang="ko-KR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kumimoji="0" lang="ko-KR" altLang="en-US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남</a:t>
                      </a:r>
                      <a:r>
                        <a:rPr kumimoji="0" lang="en-US" altLang="ko-KR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kumimoji="0" lang="ko-KR" altLang="en-US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여우주연상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" pitchFamily="50" charset="-127"/>
                        <a:ea typeface="나눔바른고딕" pitchFamily="50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•</a:t>
                      </a:r>
                      <a:r>
                        <a:rPr kumimoji="0" lang="ko-KR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 배우</a:t>
                      </a:r>
                      <a:endParaRPr kumimoji="0" lang="en-US" altLang="ko-KR" sz="24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바른고딕" pitchFamily="50" charset="-127"/>
                        <a:ea typeface="나눔바른고딕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•</a:t>
                      </a:r>
                      <a:r>
                        <a:rPr kumimoji="0" lang="ko-KR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 개봉연도</a:t>
                      </a:r>
                      <a:endParaRPr kumimoji="0" lang="en-US" altLang="ko-KR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바른고딕" pitchFamily="50" charset="-127"/>
                        <a:ea typeface="나눔바른고딕" pitchFamily="50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•</a:t>
                      </a:r>
                      <a:r>
                        <a:rPr kumimoji="0" lang="ko-KR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 개봉시기</a:t>
                      </a:r>
                      <a:r>
                        <a:rPr kumimoji="0" lang="en-US" altLang="ko-KR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kumimoji="0" lang="ko-KR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계절</a:t>
                      </a:r>
                      <a:r>
                        <a:rPr kumimoji="0" lang="en-US" altLang="ko-KR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   : 3~5/6~8/9~11/12~2</a:t>
                      </a:r>
                      <a:endParaRPr kumimoji="0" lang="en-US" altLang="ko-K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바른고딕" pitchFamily="50" charset="-127"/>
                        <a:ea typeface="나눔바른고딕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•</a:t>
                      </a:r>
                      <a:r>
                        <a:rPr kumimoji="0" lang="ko-KR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 스크린 수</a:t>
                      </a:r>
                      <a:r>
                        <a:rPr kumimoji="0" lang="en-US" altLang="ko-KR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kumimoji="0" lang="ko-KR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상영횟수</a:t>
                      </a:r>
                      <a:endParaRPr kumimoji="0" lang="en-US" altLang="ko-KR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바른고딕" pitchFamily="50" charset="-127"/>
                        <a:ea typeface="나눔바른고딕" pitchFamily="50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•</a:t>
                      </a:r>
                      <a:r>
                        <a:rPr kumimoji="0" lang="ko-KR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 등급</a:t>
                      </a:r>
                      <a:endParaRPr kumimoji="0" lang="en-US" altLang="ko-KR" sz="24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   : </a:t>
                      </a:r>
                      <a:r>
                        <a:rPr kumimoji="0" lang="ko-KR" alt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전체</a:t>
                      </a:r>
                      <a:r>
                        <a:rPr kumimoji="0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/12/15/18/</a:t>
                      </a:r>
                      <a:r>
                        <a:rPr kumimoji="0" lang="ko-KR" alt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청불</a:t>
                      </a:r>
                      <a:endParaRPr lang="en-US" altLang="ko-KR" sz="16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•</a:t>
                      </a:r>
                      <a:r>
                        <a:rPr kumimoji="0" lang="ko-KR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 일별</a:t>
                      </a:r>
                      <a:r>
                        <a:rPr kumimoji="0" lang="en-US" altLang="ko-KR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kumimoji="0" lang="ko-KR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바른고딕" pitchFamily="50" charset="-127"/>
                          <a:ea typeface="나눔바른고딕" pitchFamily="50" charset="-127"/>
                        </a:rPr>
                        <a:t>누적 관객수</a:t>
                      </a:r>
                      <a:endParaRPr kumimoji="0" lang="en-US" altLang="ko-KR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바른고딕" pitchFamily="50" charset="-127"/>
                        <a:ea typeface="나눔바른고딕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51520" y="260648"/>
            <a:ext cx="2592288" cy="136815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Raleway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9164" y="1124744"/>
            <a:ext cx="2457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고딕 ExtraBold" pitchFamily="50" charset="-127"/>
                <a:ea typeface="나눔고딕 ExtraBold" pitchFamily="50" charset="-127"/>
              </a:rPr>
              <a:t>사용할 데이터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473" y="260648"/>
            <a:ext cx="1739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4800" spc="-100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46788" y="1052736"/>
            <a:ext cx="24570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4" name="Picture 4" descr="KOFIC 영화진흥위원회 Korean File Counci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548680"/>
            <a:ext cx="3456384" cy="47999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932040" y="1115452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 smtClean="0"/>
              <a:t>데이터 수 약 </a:t>
            </a:r>
            <a:r>
              <a:rPr lang="en-US" altLang="ko-KR" dirty="0" smtClean="0"/>
              <a:t>2400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2004~2017</a:t>
            </a:r>
            <a:r>
              <a:rPr lang="ko-KR" altLang="en-US" dirty="0" smtClean="0"/>
              <a:t>년 한국영화 </a:t>
            </a:r>
            <a:r>
              <a:rPr lang="en-US" altLang="ko-KR" dirty="0" smtClean="0"/>
              <a:t>2400</a:t>
            </a:r>
            <a:r>
              <a:rPr lang="ko-KR" altLang="en-US" dirty="0" smtClean="0"/>
              <a:t>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7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683568" y="1772816"/>
            <a:ext cx="1872208" cy="108012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102"/>
          <p:cNvGrpSpPr/>
          <p:nvPr/>
        </p:nvGrpSpPr>
        <p:grpSpPr>
          <a:xfrm>
            <a:off x="13110" y="203736"/>
            <a:ext cx="2555782" cy="849000"/>
            <a:chOff x="-7734" y="203737"/>
            <a:chExt cx="1573744" cy="400110"/>
          </a:xfrm>
        </p:grpSpPr>
        <p:sp>
          <p:nvSpPr>
            <p:cNvPr id="104" name="직사각형 10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48084" y="298429"/>
              <a:ext cx="1317926" cy="217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400" b="1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사용할 데이터</a:t>
              </a:r>
              <a:endParaRPr lang="ko-KR" altLang="en-US" sz="24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918525" y="33265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장르</a:t>
            </a:r>
            <a:endParaRPr lang="ko-KR" altLang="en-US" sz="32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1403648" y="908720"/>
            <a:ext cx="259200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 bwMode="auto">
          <a:xfrm>
            <a:off x="155331" y="-144463"/>
            <a:ext cx="281354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627784" y="1772816"/>
            <a:ext cx="1872208" cy="108012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572000" y="1772816"/>
            <a:ext cx="1872208" cy="108012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516216" y="1772816"/>
            <a:ext cx="1872208" cy="108012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83568" y="3140968"/>
            <a:ext cx="1872208" cy="108012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627784" y="3140968"/>
            <a:ext cx="1872208" cy="108012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72000" y="3140968"/>
            <a:ext cx="1872208" cy="108012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6516216" y="3140968"/>
            <a:ext cx="1872208" cy="108012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83568" y="4509120"/>
            <a:ext cx="1872208" cy="108012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627784" y="4509120"/>
            <a:ext cx="1872208" cy="108012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572000" y="4509120"/>
            <a:ext cx="1872208" cy="108012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6516216" y="4509120"/>
            <a:ext cx="1872208" cy="108012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11560" y="1700808"/>
          <a:ext cx="7848872" cy="4176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2218"/>
                <a:gridCol w="1962218"/>
                <a:gridCol w="1962218"/>
                <a:gridCol w="1962218"/>
              </a:tblGrid>
              <a:tr h="1332245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1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SF</a:t>
                      </a:r>
                      <a:endParaRPr lang="ko-KR" altLang="en-US" sz="24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1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가족</a:t>
                      </a:r>
                      <a:endParaRPr lang="ko-KR" altLang="en-US" sz="24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1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공포</a:t>
                      </a:r>
                      <a:endParaRPr lang="ko-KR" altLang="en-US" sz="24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1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드라마</a:t>
                      </a:r>
                      <a:endParaRPr lang="ko-KR" altLang="en-US" sz="24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</a:tr>
              <a:tr h="1422109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1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멜로</a:t>
                      </a:r>
                      <a:r>
                        <a:rPr lang="en-US" altLang="ko-KR" sz="240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240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로맨스</a:t>
                      </a:r>
                      <a:endParaRPr lang="ko-KR" altLang="en-US" sz="24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1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미스터리</a:t>
                      </a:r>
                      <a:endParaRPr lang="ko-KR" altLang="en-US" sz="24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1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범죄</a:t>
                      </a:r>
                      <a:endParaRPr lang="ko-KR" altLang="en-US" sz="24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1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사극</a:t>
                      </a:r>
                      <a:endParaRPr lang="ko-KR" altLang="en-US" sz="24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</a:tr>
              <a:tr h="1422109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1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스릴러</a:t>
                      </a:r>
                      <a:r>
                        <a:rPr lang="en-US" altLang="ko-KR" sz="240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240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액션</a:t>
                      </a:r>
                      <a:endParaRPr lang="ko-KR" altLang="en-US" sz="24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1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전쟁</a:t>
                      </a:r>
                      <a:endParaRPr lang="ko-KR" altLang="en-US" sz="24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1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코미디</a:t>
                      </a:r>
                      <a:endParaRPr lang="ko-KR" altLang="en-US" sz="24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1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판타지</a:t>
                      </a:r>
                      <a:endParaRPr lang="ko-KR" altLang="en-US" sz="24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3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관련 이미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2031" y="3068960"/>
            <a:ext cx="5691969" cy="3789040"/>
          </a:xfrm>
          <a:prstGeom prst="rect">
            <a:avLst/>
          </a:prstGeom>
          <a:noFill/>
        </p:spPr>
      </p:pic>
      <p:grpSp>
        <p:nvGrpSpPr>
          <p:cNvPr id="3" name="그룹 102"/>
          <p:cNvGrpSpPr/>
          <p:nvPr/>
        </p:nvGrpSpPr>
        <p:grpSpPr>
          <a:xfrm>
            <a:off x="13110" y="203736"/>
            <a:ext cx="2555782" cy="849000"/>
            <a:chOff x="-7734" y="203737"/>
            <a:chExt cx="1573744" cy="400110"/>
          </a:xfrm>
        </p:grpSpPr>
        <p:sp>
          <p:nvSpPr>
            <p:cNvPr id="104" name="직사각형 10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48084" y="298429"/>
              <a:ext cx="1317926" cy="217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400" b="1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사용할 데이터</a:t>
              </a:r>
              <a:endParaRPr lang="ko-KR" altLang="en-US" sz="2400" b="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918525" y="32394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배우</a:t>
            </a:r>
            <a:endParaRPr lang="ko-KR" altLang="en-US" sz="32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1403648" y="908720"/>
            <a:ext cx="259200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 bwMode="auto">
          <a:xfrm>
            <a:off x="155331" y="-144463"/>
            <a:ext cx="281354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8E5FBFC4-43F2-4C1E-A9D2-4661CE70901A}"/>
              </a:ext>
            </a:extLst>
          </p:cNvPr>
          <p:cNvSpPr txBox="1">
            <a:spLocks/>
          </p:cNvSpPr>
          <p:nvPr/>
        </p:nvSpPr>
        <p:spPr>
          <a:xfrm>
            <a:off x="518864" y="1999381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누적관객수 오름차순 기준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1~500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위 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500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위 이하는 랜덤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100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개 추출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각 영화당 주연 배우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명 조사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3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4915064" y="1844824"/>
            <a:ext cx="3396946" cy="439248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="" xmlns:a16="http://schemas.microsoft.com/office/drawing/2014/main" id="{C7284858-6AE2-4BAC-97AA-F65A7B854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9682" y="2492897"/>
            <a:ext cx="2423120" cy="3600399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계절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장르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경제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장르</a:t>
            </a:r>
            <a:endParaRPr lang="en-US" altLang="ko-KR" sz="2400" dirty="0">
              <a:latin typeface="나눔바른고딕" pitchFamily="50" charset="-127"/>
              <a:ea typeface="나눔바른고딕" pitchFamily="50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개봉시기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등급</a:t>
            </a:r>
            <a:endParaRPr lang="en-US" altLang="ko-KR" sz="2400" dirty="0">
              <a:latin typeface="나눔바른고딕" pitchFamily="50" charset="-127"/>
              <a:ea typeface="나눔바른고딕" pitchFamily="50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배우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장르</a:t>
            </a:r>
            <a:endParaRPr lang="en-US" altLang="ko-KR" sz="2400" dirty="0">
              <a:latin typeface="나눔바른고딕" pitchFamily="50" charset="-127"/>
              <a:ea typeface="나눔바른고딕" pitchFamily="50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감독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배우</a:t>
            </a:r>
            <a:endParaRPr lang="en-US" altLang="ko-KR" sz="2400" dirty="0">
              <a:latin typeface="나눔바른고딕" pitchFamily="50" charset="-127"/>
              <a:ea typeface="나눔바른고딕" pitchFamily="50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연도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장르</a:t>
            </a:r>
            <a:endParaRPr lang="en-US" altLang="ko-KR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60648"/>
            <a:ext cx="2592288" cy="136815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Raleway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9164" y="1124744"/>
            <a:ext cx="2457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고딕 ExtraBold" pitchFamily="50" charset="-127"/>
                <a:ea typeface="나눔고딕 ExtraBold" pitchFamily="50" charset="-127"/>
              </a:rPr>
              <a:t>분석 방법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473" y="260648"/>
            <a:ext cx="1739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4800" spc="-100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46788" y="1052736"/>
            <a:ext cx="24570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23178" y="1844824"/>
            <a:ext cx="3456384" cy="4392488"/>
          </a:xfrm>
          <a:prstGeom prst="rect">
            <a:avLst/>
          </a:prstGeom>
          <a:solidFill>
            <a:schemeClr val="tx2">
              <a:lumMod val="40000"/>
              <a:lumOff val="60000"/>
              <a:alpha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각각의 칼럼이 누적 관객수에 미치는 영향</a:t>
            </a:r>
            <a:r>
              <a:rPr lang="en-US" altLang="ko-KR" dirty="0" smtClean="0"/>
              <a:t>)</a:t>
            </a:r>
          </a:p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823179" y="1856960"/>
            <a:ext cx="3456383" cy="453384"/>
          </a:xfrm>
          <a:prstGeom prst="rect">
            <a:avLst/>
          </a:prstGeom>
          <a:solidFill>
            <a:srgbClr val="122B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9256" y="1912566"/>
            <a:ext cx="448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gradFill>
                  <a:gsLst>
                    <a:gs pos="100000">
                      <a:schemeClr val="bg1"/>
                    </a:gs>
                    <a:gs pos="100000">
                      <a:prstClr val="black"/>
                    </a:gs>
                  </a:gsLst>
                  <a:path path="circle">
                    <a:fillToRect l="100000" t="100000"/>
                  </a:path>
                </a:gradFill>
                <a:latin typeface="나눔바른고딕" pitchFamily="50" charset="-127"/>
                <a:ea typeface="나눔바른고딕" pitchFamily="50" charset="-127"/>
              </a:rPr>
              <a:t>한가지 요인이 영향 끼치는 경우</a:t>
            </a:r>
            <a:endParaRPr lang="ko-KR" altLang="en-US" b="1" dirty="0">
              <a:gradFill>
                <a:gsLst>
                  <a:gs pos="100000">
                    <a:schemeClr val="bg1"/>
                  </a:gs>
                  <a:gs pos="100000">
                    <a:prstClr val="black"/>
                  </a:gs>
                </a:gsLst>
                <a:path path="circle">
                  <a:fillToRect l="100000" t="100000"/>
                </a:path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15065" y="1856960"/>
            <a:ext cx="3396946" cy="453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55625" y="1912566"/>
            <a:ext cx="360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gradFill>
                  <a:gsLst>
                    <a:gs pos="100000">
                      <a:schemeClr val="bg1"/>
                    </a:gs>
                    <a:gs pos="100000">
                      <a:prstClr val="black"/>
                    </a:gs>
                  </a:gsLst>
                  <a:path path="circle">
                    <a:fillToRect l="100000" t="100000"/>
                  </a:path>
                </a:gradFill>
                <a:latin typeface="나눔바른고딕" pitchFamily="50" charset="-127"/>
                <a:ea typeface="나눔바른고딕" pitchFamily="50" charset="-127"/>
              </a:rPr>
              <a:t>두 가지 요인이 영향 끼치는 경우</a:t>
            </a:r>
            <a:endParaRPr lang="ko-KR" altLang="en-US" b="1" dirty="0">
              <a:gradFill>
                <a:gsLst>
                  <a:gs pos="100000">
                    <a:schemeClr val="bg1"/>
                  </a:gs>
                  <a:gs pos="100000">
                    <a:prstClr val="black"/>
                  </a:gs>
                </a:gsLst>
                <a:path path="circle">
                  <a:fillToRect l="100000" t="100000"/>
                </a:path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2200" y="2401143"/>
            <a:ext cx="341792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(</a:t>
            </a:r>
            <a:r>
              <a:rPr lang="ko-KR" altLang="en-US" sz="1300" dirty="0" smtClean="0"/>
              <a:t>각각의 칼럼이 누적 관객수에 미치는 영향</a:t>
            </a:r>
            <a:r>
              <a:rPr lang="en-US" altLang="ko-KR" sz="1300" dirty="0" smtClean="0"/>
              <a:t>)</a:t>
            </a:r>
          </a:p>
        </p:txBody>
      </p:sp>
      <p:sp>
        <p:nvSpPr>
          <p:cNvPr id="44" name="내용 개체 틀 2">
            <a:extLst>
              <a:ext uri="{FF2B5EF4-FFF2-40B4-BE49-F238E27FC236}">
                <a16:creationId xmlns="" xmlns:a16="http://schemas.microsoft.com/office/drawing/2014/main" id="{C7284858-6AE2-4BAC-97AA-F65A7B85472C}"/>
              </a:ext>
            </a:extLst>
          </p:cNvPr>
          <p:cNvSpPr txBox="1">
            <a:spLocks/>
          </p:cNvSpPr>
          <p:nvPr/>
        </p:nvSpPr>
        <p:spPr>
          <a:xfrm>
            <a:off x="1255226" y="2645297"/>
            <a:ext cx="2423120" cy="3600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장르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배우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개봉시기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계절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등급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noProof="0" dirty="0" smtClean="0">
                <a:latin typeface="나눔바른고딕" pitchFamily="50" charset="-127"/>
                <a:ea typeface="나눔바른고딕" pitchFamily="50" charset="-127"/>
              </a:rPr>
              <a:t>경제지표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기타 등등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…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7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260648"/>
            <a:ext cx="2592288" cy="136815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Raleway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9164" y="1124744"/>
            <a:ext cx="2457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고딕 ExtraBold" pitchFamily="50" charset="-127"/>
                <a:ea typeface="나눔고딕 ExtraBold" pitchFamily="50" charset="-127"/>
              </a:rPr>
              <a:t>분석 방법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473" y="260648"/>
            <a:ext cx="1739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4800" spc="-100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46788" y="1052736"/>
            <a:ext cx="24570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27784" y="1844824"/>
            <a:ext cx="3456384" cy="4392488"/>
          </a:xfrm>
          <a:prstGeom prst="rect">
            <a:avLst/>
          </a:prstGeom>
          <a:solidFill>
            <a:schemeClr val="tx2">
              <a:lumMod val="40000"/>
              <a:lumOff val="60000"/>
              <a:alpha val="1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각각의 칼럼이 누적 관객수에 미치는 영향</a:t>
            </a:r>
            <a:r>
              <a:rPr lang="en-US" altLang="ko-KR" dirty="0" smtClean="0"/>
              <a:t>)</a:t>
            </a:r>
          </a:p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627785" y="1856960"/>
            <a:ext cx="3456383" cy="453384"/>
          </a:xfrm>
          <a:prstGeom prst="rect">
            <a:avLst/>
          </a:prstGeom>
          <a:solidFill>
            <a:srgbClr val="122B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03862" y="1912566"/>
            <a:ext cx="448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gradFill>
                  <a:gsLst>
                    <a:gs pos="100000">
                      <a:schemeClr val="bg1"/>
                    </a:gs>
                    <a:gs pos="100000">
                      <a:prstClr val="black"/>
                    </a:gs>
                  </a:gsLst>
                  <a:path path="circle">
                    <a:fillToRect l="100000" t="100000"/>
                  </a:path>
                </a:gradFill>
                <a:latin typeface="나눔바른고딕" pitchFamily="50" charset="-127"/>
                <a:ea typeface="나눔바른고딕" pitchFamily="50" charset="-127"/>
              </a:rPr>
              <a:t>그  외의 요인이 영향 끼치는 경우</a:t>
            </a:r>
            <a:endParaRPr lang="ko-KR" altLang="en-US" b="1" dirty="0">
              <a:gradFill>
                <a:gsLst>
                  <a:gs pos="100000">
                    <a:schemeClr val="bg1"/>
                  </a:gs>
                  <a:gs pos="100000">
                    <a:prstClr val="black"/>
                  </a:gs>
                </a:gsLst>
                <a:path path="circle">
                  <a:fillToRect l="100000" t="100000"/>
                </a:path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내용 개체 틀 2">
            <a:extLst>
              <a:ext uri="{FF2B5EF4-FFF2-40B4-BE49-F238E27FC236}">
                <a16:creationId xmlns="" xmlns:a16="http://schemas.microsoft.com/office/drawing/2014/main" id="{C7284858-6AE2-4BAC-97AA-F65A7B85472C}"/>
              </a:ext>
            </a:extLst>
          </p:cNvPr>
          <p:cNvSpPr txBox="1">
            <a:spLocks/>
          </p:cNvSpPr>
          <p:nvPr/>
        </p:nvSpPr>
        <p:spPr>
          <a:xfrm>
            <a:off x="2627784" y="2492896"/>
            <a:ext cx="3456384" cy="3600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dirty="0" err="1" smtClean="0">
                <a:latin typeface="나눔바른고딕" pitchFamily="50" charset="-127"/>
                <a:ea typeface="나눔바른고딕" pitchFamily="50" charset="-127"/>
              </a:rPr>
              <a:t>요일별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 데이터 분석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개봉 후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1-2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주 관객수 분석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dirty="0" err="1" smtClean="0">
                <a:latin typeface="나눔바른고딕" pitchFamily="50" charset="-127"/>
                <a:ea typeface="나눔바른고딕" pitchFamily="50" charset="-127"/>
              </a:rPr>
              <a:t>경쟁작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 여부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noProof="0" dirty="0" smtClean="0">
                <a:latin typeface="나눔바른고딕" pitchFamily="50" charset="-127"/>
                <a:ea typeface="나눔바른고딕" pitchFamily="50" charset="-127"/>
              </a:rPr>
              <a:t>기념일의 관객수 분석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7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467544" y="2071389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가을에는 멜로 로맨스가 흥한다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sz="28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GDP</a:t>
            </a: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가 높으면 영화 관객수가 올라간다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sz="28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개봉 후 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1~2</a:t>
            </a: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주가 영화 흥행을 결정한다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sz="28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황정민이 드라마장르에 출연하면 흥행한다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60648"/>
            <a:ext cx="2592288" cy="136815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Raleway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9164" y="1124744"/>
            <a:ext cx="2457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고딕 ExtraBold" pitchFamily="50" charset="-127"/>
                <a:ea typeface="나눔고딕 ExtraBold" pitchFamily="50" charset="-127"/>
              </a:rPr>
              <a:t>분석 결과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473" y="260648"/>
            <a:ext cx="1739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고딕 ExtraBold" pitchFamily="50" charset="-127"/>
                <a:ea typeface="나눔고딕 ExtraBold" pitchFamily="50" charset="-127"/>
              </a:rPr>
              <a:t>04</a:t>
            </a:r>
            <a:endParaRPr lang="ko-KR" altLang="en-US" sz="4800" spc="-100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46788" y="1052736"/>
            <a:ext cx="24570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69" name="Picture 1" descr="C:\Users\rhrmadhr\AppData\Local\Microsoft\Windows\INetCache\IE\K5M1UV77\magnifying-glass-1294834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332656"/>
            <a:ext cx="3419872" cy="33916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87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72393" y="1340768"/>
            <a:ext cx="3655791" cy="39604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aleway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10102" y="3387219"/>
            <a:ext cx="3192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2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감사합니다</a:t>
            </a:r>
            <a:endParaRPr lang="ko-KR" altLang="en-US" sz="4200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3807" y="1484784"/>
            <a:ext cx="323894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spc="-1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Q/A</a:t>
            </a:r>
            <a:endParaRPr lang="ko-KR" altLang="en-US" sz="11500" spc="-100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027687" y="3084726"/>
            <a:ext cx="319224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257</Words>
  <Application>Microsoft Office PowerPoint</Application>
  <PresentationFormat>화면 슬라이드 쇼(4:3)</PresentationFormat>
  <Paragraphs>98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Noto Sans Korean Bold</vt:lpstr>
      <vt:lpstr>Raleway</vt:lpstr>
      <vt:lpstr>나눔고딕 ExtraBold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프로젝트 제안 발표</dc:title>
  <dc:creator>김유진</dc:creator>
  <cp:lastModifiedBy>백영민</cp:lastModifiedBy>
  <cp:revision>32</cp:revision>
  <dcterms:created xsi:type="dcterms:W3CDTF">2017-11-07T09:51:34Z</dcterms:created>
  <dcterms:modified xsi:type="dcterms:W3CDTF">2017-11-08T13:34:48Z</dcterms:modified>
</cp:coreProperties>
</file>