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55"/>
  </p:notesMasterIdLst>
  <p:handoutMasterIdLst>
    <p:handoutMasterId r:id="rId56"/>
  </p:handoutMasterIdLst>
  <p:sldIdLst>
    <p:sldId id="256" r:id="rId2"/>
    <p:sldId id="597" r:id="rId3"/>
    <p:sldId id="548" r:id="rId4"/>
    <p:sldId id="545" r:id="rId5"/>
    <p:sldId id="538" r:id="rId6"/>
    <p:sldId id="598" r:id="rId7"/>
    <p:sldId id="549" r:id="rId8"/>
    <p:sldId id="599" r:id="rId9"/>
    <p:sldId id="600" r:id="rId10"/>
    <p:sldId id="601" r:id="rId11"/>
    <p:sldId id="602" r:id="rId12"/>
    <p:sldId id="603" r:id="rId13"/>
    <p:sldId id="604" r:id="rId14"/>
    <p:sldId id="606" r:id="rId15"/>
    <p:sldId id="607" r:id="rId16"/>
    <p:sldId id="608" r:id="rId17"/>
    <p:sldId id="609" r:id="rId18"/>
    <p:sldId id="610" r:id="rId19"/>
    <p:sldId id="611" r:id="rId20"/>
    <p:sldId id="612" r:id="rId21"/>
    <p:sldId id="613" r:id="rId22"/>
    <p:sldId id="614" r:id="rId23"/>
    <p:sldId id="615" r:id="rId24"/>
    <p:sldId id="616" r:id="rId25"/>
    <p:sldId id="617" r:id="rId26"/>
    <p:sldId id="618" r:id="rId27"/>
    <p:sldId id="619" r:id="rId28"/>
    <p:sldId id="620" r:id="rId29"/>
    <p:sldId id="621" r:id="rId30"/>
    <p:sldId id="622" r:id="rId31"/>
    <p:sldId id="624" r:id="rId32"/>
    <p:sldId id="625" r:id="rId33"/>
    <p:sldId id="626" r:id="rId34"/>
    <p:sldId id="627" r:id="rId35"/>
    <p:sldId id="628" r:id="rId36"/>
    <p:sldId id="546" r:id="rId37"/>
    <p:sldId id="550" r:id="rId38"/>
    <p:sldId id="554" r:id="rId39"/>
    <p:sldId id="555" r:id="rId40"/>
    <p:sldId id="558" r:id="rId41"/>
    <p:sldId id="559" r:id="rId42"/>
    <p:sldId id="560" r:id="rId43"/>
    <p:sldId id="561" r:id="rId44"/>
    <p:sldId id="562" r:id="rId45"/>
    <p:sldId id="563" r:id="rId46"/>
    <p:sldId id="564" r:id="rId47"/>
    <p:sldId id="632" r:id="rId48"/>
    <p:sldId id="633" r:id="rId49"/>
    <p:sldId id="634" r:id="rId50"/>
    <p:sldId id="635" r:id="rId51"/>
    <p:sldId id="636" r:id="rId52"/>
    <p:sldId id="541" r:id="rId53"/>
    <p:sldId id="596" r:id="rId54"/>
  </p:sldIdLst>
  <p:sldSz cx="9144000" cy="6858000" type="screen4x3"/>
  <p:notesSz cx="6858000" cy="9144000"/>
  <p:defaultTextStyle>
    <a:defPPr>
      <a:defRPr lang="en-US"/>
    </a:defPPr>
    <a:lvl1pPr algn="l" rtl="0" fontAlgn="base">
      <a:spcBef>
        <a:spcPct val="20000"/>
      </a:spcBef>
      <a:spcAft>
        <a:spcPct val="0"/>
      </a:spcAft>
      <a:buChar char="•"/>
      <a:defRPr kumimoji="1" sz="3000" kern="1200">
        <a:solidFill>
          <a:schemeClr val="tx1"/>
        </a:solidFill>
        <a:latin typeface="Arial" charset="0"/>
        <a:ea typeface="+mn-ea"/>
        <a:cs typeface="+mn-cs"/>
      </a:defRPr>
    </a:lvl1pPr>
    <a:lvl2pPr marL="457200" algn="l" rtl="0" fontAlgn="base">
      <a:spcBef>
        <a:spcPct val="20000"/>
      </a:spcBef>
      <a:spcAft>
        <a:spcPct val="0"/>
      </a:spcAft>
      <a:buChar char="•"/>
      <a:defRPr kumimoji="1" sz="3000" kern="1200">
        <a:solidFill>
          <a:schemeClr val="tx1"/>
        </a:solidFill>
        <a:latin typeface="Arial" charset="0"/>
        <a:ea typeface="+mn-ea"/>
        <a:cs typeface="+mn-cs"/>
      </a:defRPr>
    </a:lvl2pPr>
    <a:lvl3pPr marL="914400" algn="l" rtl="0" fontAlgn="base">
      <a:spcBef>
        <a:spcPct val="20000"/>
      </a:spcBef>
      <a:spcAft>
        <a:spcPct val="0"/>
      </a:spcAft>
      <a:buChar char="•"/>
      <a:defRPr kumimoji="1" sz="3000" kern="1200">
        <a:solidFill>
          <a:schemeClr val="tx1"/>
        </a:solidFill>
        <a:latin typeface="Arial" charset="0"/>
        <a:ea typeface="+mn-ea"/>
        <a:cs typeface="+mn-cs"/>
      </a:defRPr>
    </a:lvl3pPr>
    <a:lvl4pPr marL="1371600" algn="l" rtl="0" fontAlgn="base">
      <a:spcBef>
        <a:spcPct val="20000"/>
      </a:spcBef>
      <a:spcAft>
        <a:spcPct val="0"/>
      </a:spcAft>
      <a:buChar char="•"/>
      <a:defRPr kumimoji="1" sz="3000" kern="1200">
        <a:solidFill>
          <a:schemeClr val="tx1"/>
        </a:solidFill>
        <a:latin typeface="Arial" charset="0"/>
        <a:ea typeface="+mn-ea"/>
        <a:cs typeface="+mn-cs"/>
      </a:defRPr>
    </a:lvl4pPr>
    <a:lvl5pPr marL="1828800" algn="l" rtl="0" fontAlgn="base">
      <a:spcBef>
        <a:spcPct val="20000"/>
      </a:spcBef>
      <a:spcAft>
        <a:spcPct val="0"/>
      </a:spcAft>
      <a:buChar char="•"/>
      <a:defRPr kumimoji="1" sz="3000" kern="1200">
        <a:solidFill>
          <a:schemeClr val="tx1"/>
        </a:solidFill>
        <a:latin typeface="Arial" charset="0"/>
        <a:ea typeface="+mn-ea"/>
        <a:cs typeface="+mn-cs"/>
      </a:defRPr>
    </a:lvl5pPr>
    <a:lvl6pPr marL="2286000" algn="l" defTabSz="914400" rtl="0" eaLnBrk="1" latinLnBrk="0" hangingPunct="1">
      <a:defRPr kumimoji="1" sz="3000" kern="1200">
        <a:solidFill>
          <a:schemeClr val="tx1"/>
        </a:solidFill>
        <a:latin typeface="Arial" charset="0"/>
        <a:ea typeface="+mn-ea"/>
        <a:cs typeface="+mn-cs"/>
      </a:defRPr>
    </a:lvl6pPr>
    <a:lvl7pPr marL="2743200" algn="l" defTabSz="914400" rtl="0" eaLnBrk="1" latinLnBrk="0" hangingPunct="1">
      <a:defRPr kumimoji="1" sz="3000" kern="1200">
        <a:solidFill>
          <a:schemeClr val="tx1"/>
        </a:solidFill>
        <a:latin typeface="Arial" charset="0"/>
        <a:ea typeface="+mn-ea"/>
        <a:cs typeface="+mn-cs"/>
      </a:defRPr>
    </a:lvl7pPr>
    <a:lvl8pPr marL="3200400" algn="l" defTabSz="914400" rtl="0" eaLnBrk="1" latinLnBrk="0" hangingPunct="1">
      <a:defRPr kumimoji="1" sz="3000" kern="1200">
        <a:solidFill>
          <a:schemeClr val="tx1"/>
        </a:solidFill>
        <a:latin typeface="Arial" charset="0"/>
        <a:ea typeface="+mn-ea"/>
        <a:cs typeface="+mn-cs"/>
      </a:defRPr>
    </a:lvl8pPr>
    <a:lvl9pPr marL="3657600" algn="l" defTabSz="914400" rtl="0" eaLnBrk="1" latinLnBrk="0" hangingPunct="1">
      <a:defRPr kumimoji="1" sz="30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HALE"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8F8F8"/>
    <a:srgbClr val="66CCFF"/>
    <a:srgbClr val="6699FF"/>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294" autoAdjust="0"/>
    <p:restoredTop sz="88889" autoAdjust="0"/>
  </p:normalViewPr>
  <p:slideViewPr>
    <p:cSldViewPr>
      <p:cViewPr>
        <p:scale>
          <a:sx n="80" d="100"/>
          <a:sy n="80" d="100"/>
        </p:scale>
        <p:origin x="-1194" y="3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390" y="71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0.xml"/><Relationship Id="rId18" Type="http://schemas.openxmlformats.org/officeDocument/2006/relationships/slide" Target="slides/slide25.xml"/><Relationship Id="rId3" Type="http://schemas.openxmlformats.org/officeDocument/2006/relationships/slide" Target="slides/slide9.xml"/><Relationship Id="rId21" Type="http://schemas.openxmlformats.org/officeDocument/2006/relationships/slide" Target="slides/slide28.xml"/><Relationship Id="rId7" Type="http://schemas.openxmlformats.org/officeDocument/2006/relationships/slide" Target="slides/slide13.xml"/><Relationship Id="rId12" Type="http://schemas.openxmlformats.org/officeDocument/2006/relationships/slide" Target="slides/slide19.xml"/><Relationship Id="rId17" Type="http://schemas.openxmlformats.org/officeDocument/2006/relationships/slide" Target="slides/slide24.xml"/><Relationship Id="rId25" Type="http://schemas.openxmlformats.org/officeDocument/2006/relationships/slide" Target="slides/slide32.xml"/><Relationship Id="rId2" Type="http://schemas.openxmlformats.org/officeDocument/2006/relationships/slide" Target="slides/slide8.xml"/><Relationship Id="rId16" Type="http://schemas.openxmlformats.org/officeDocument/2006/relationships/slide" Target="slides/slide23.xml"/><Relationship Id="rId20" Type="http://schemas.openxmlformats.org/officeDocument/2006/relationships/slide" Target="slides/slide27.xml"/><Relationship Id="rId1" Type="http://schemas.openxmlformats.org/officeDocument/2006/relationships/slide" Target="slides/slide2.xml"/><Relationship Id="rId6" Type="http://schemas.openxmlformats.org/officeDocument/2006/relationships/slide" Target="slides/slide12.xml"/><Relationship Id="rId11" Type="http://schemas.openxmlformats.org/officeDocument/2006/relationships/slide" Target="slides/slide18.xml"/><Relationship Id="rId24" Type="http://schemas.openxmlformats.org/officeDocument/2006/relationships/slide" Target="slides/slide31.xml"/><Relationship Id="rId5" Type="http://schemas.openxmlformats.org/officeDocument/2006/relationships/slide" Target="slides/slide11.xml"/><Relationship Id="rId15" Type="http://schemas.openxmlformats.org/officeDocument/2006/relationships/slide" Target="slides/slide22.xml"/><Relationship Id="rId23" Type="http://schemas.openxmlformats.org/officeDocument/2006/relationships/slide" Target="slides/slide30.xml"/><Relationship Id="rId10" Type="http://schemas.openxmlformats.org/officeDocument/2006/relationships/slide" Target="slides/slide16.xml"/><Relationship Id="rId19" Type="http://schemas.openxmlformats.org/officeDocument/2006/relationships/slide" Target="slides/slide26.xml"/><Relationship Id="rId4" Type="http://schemas.openxmlformats.org/officeDocument/2006/relationships/slide" Target="slides/slide10.xml"/><Relationship Id="rId9" Type="http://schemas.openxmlformats.org/officeDocument/2006/relationships/slide" Target="slides/slide15.xml"/><Relationship Id="rId14" Type="http://schemas.openxmlformats.org/officeDocument/2006/relationships/slide" Target="slides/slide21.xml"/><Relationship Id="rId22" Type="http://schemas.openxmlformats.org/officeDocument/2006/relationships/slide" Target="slides/slide29.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5-09T02:01:24.024" idx="1">
    <p:pos x="17" y="10"/>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kumimoji="0" sz="1200">
                <a:latin typeface="Tahoma" pitchFamily="34" charset="0"/>
              </a:defRPr>
            </a:lvl1pPr>
          </a:lstStyle>
          <a:p>
            <a:pPr>
              <a:defRPr/>
            </a:pPr>
            <a:endParaRPr lang="en-US"/>
          </a:p>
        </p:txBody>
      </p:sp>
      <p:sp>
        <p:nvSpPr>
          <p:cNvPr id="3727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kumimoji="0" sz="1200">
                <a:latin typeface="Tahoma" pitchFamily="34" charset="0"/>
              </a:defRPr>
            </a:lvl1pPr>
          </a:lstStyle>
          <a:p>
            <a:pPr>
              <a:defRPr/>
            </a:pPr>
            <a:endParaRPr lang="en-US"/>
          </a:p>
        </p:txBody>
      </p:sp>
      <p:sp>
        <p:nvSpPr>
          <p:cNvPr id="3727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Tx/>
              <a:buNone/>
              <a:defRPr kumimoji="0" sz="1200">
                <a:latin typeface="Tahoma" pitchFamily="34" charset="0"/>
              </a:defRPr>
            </a:lvl1pPr>
          </a:lstStyle>
          <a:p>
            <a:pPr>
              <a:defRPr/>
            </a:pPr>
            <a:r>
              <a:rPr lang="en-US"/>
              <a:t>SQL - Design and Implementation</a:t>
            </a:r>
          </a:p>
        </p:txBody>
      </p:sp>
      <p:sp>
        <p:nvSpPr>
          <p:cNvPr id="3727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Tx/>
              <a:buNone/>
              <a:defRPr kumimoji="0" sz="1200">
                <a:latin typeface="Tahoma" pitchFamily="34" charset="0"/>
              </a:defRPr>
            </a:lvl1pPr>
          </a:lstStyle>
          <a:p>
            <a:pPr>
              <a:defRPr/>
            </a:pPr>
            <a:fld id="{77EA58B2-D4F4-4707-A411-B0A0522A9F1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510" name="Rectangle 14"/>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buFontTx/>
              <a:buNone/>
              <a:defRPr kumimoji="0" sz="1200">
                <a:latin typeface="Tahoma" pitchFamily="34" charset="0"/>
              </a:defRPr>
            </a:lvl1pPr>
          </a:lstStyle>
          <a:p>
            <a:pPr>
              <a:defRPr/>
            </a:pPr>
            <a:endParaRPr lang="en-US"/>
          </a:p>
        </p:txBody>
      </p:sp>
      <p:sp>
        <p:nvSpPr>
          <p:cNvPr id="62467" name="Rectangle 15"/>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2512" name="Rectangle 16"/>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2513" name="Rectangle 1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buFontTx/>
              <a:buNone/>
              <a:defRPr kumimoji="0" sz="1200">
                <a:latin typeface="Tahoma" pitchFamily="34" charset="0"/>
              </a:defRPr>
            </a:lvl1pPr>
          </a:lstStyle>
          <a:p>
            <a:pPr>
              <a:defRPr/>
            </a:pPr>
            <a:endParaRPr lang="en-US"/>
          </a:p>
        </p:txBody>
      </p:sp>
      <p:sp>
        <p:nvSpPr>
          <p:cNvPr id="362514" name="Rectangle 18"/>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buFontTx/>
              <a:buNone/>
              <a:defRPr kumimoji="0" sz="1200">
                <a:latin typeface="Tahoma" pitchFamily="34" charset="0"/>
              </a:defRPr>
            </a:lvl1pPr>
          </a:lstStyle>
          <a:p>
            <a:pPr>
              <a:defRPr/>
            </a:pPr>
            <a:endParaRPr lang="en-US"/>
          </a:p>
        </p:txBody>
      </p:sp>
      <p:sp>
        <p:nvSpPr>
          <p:cNvPr id="362515" name="Rectangle 19"/>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buFontTx/>
              <a:buNone/>
              <a:defRPr kumimoji="0" sz="1200">
                <a:latin typeface="Tahoma" pitchFamily="34" charset="0"/>
              </a:defRPr>
            </a:lvl1pPr>
          </a:lstStyle>
          <a:p>
            <a:pPr>
              <a:defRPr/>
            </a:pPr>
            <a:fld id="{43C2FD64-C143-43BE-8293-7D385B4A5F8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image" Target="../media/image6.png"/></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image" Target="../media/image8.png"/></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image" Target="../media/image21.png"/></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image" Target="../media/image35.png"/></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vmlDrawing" Target="../drawings/vmlDrawing5.vml"/><Relationship Id="rId4" Type="http://schemas.openxmlformats.org/officeDocument/2006/relationships/oleObject" Target="../embeddings/Microsoft_Office_Word_97_-_2003_Document5.doc"/></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9"/>
          <p:cNvSpPr>
            <a:spLocks noGrp="1" noChangeArrowheads="1"/>
          </p:cNvSpPr>
          <p:nvPr>
            <p:ph type="sldNum" sz="quarter" idx="5"/>
          </p:nvPr>
        </p:nvSpPr>
        <p:spPr>
          <a:noFill/>
        </p:spPr>
        <p:txBody>
          <a:bodyPr/>
          <a:lstStyle/>
          <a:p>
            <a:fld id="{BF720B2F-244B-444D-8989-8CBDD3F5D912}" type="slidenum">
              <a:rPr lang="en-US" smtClean="0"/>
              <a:pPr/>
              <a:t>1</a:t>
            </a:fld>
            <a:endParaRPr lang="en-US" smtClean="0"/>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p:spPr>
        <p:txBody>
          <a:bodyPr/>
          <a:lstStyle/>
          <a:p>
            <a:pPr defTabSz="1052513"/>
            <a:r>
              <a:rPr lang="en-US" smtClean="0">
                <a:latin typeface="Times New Roman" pitchFamily="18" charset="0"/>
              </a:rPr>
              <a:t>Selecting Specific Columns of All Rows</a:t>
            </a:r>
          </a:p>
          <a:p>
            <a:pPr lvl="1" defTabSz="1052513"/>
            <a:r>
              <a:rPr lang="en-US" smtClean="0">
                <a:latin typeface="Times New Roman" pitchFamily="18" charset="0"/>
              </a:rPr>
              <a:t>You can use the </a:t>
            </a:r>
            <a:r>
              <a:rPr lang="en-US" smtClean="0">
                <a:solidFill>
                  <a:srgbClr val="FC0128"/>
                </a:solidFill>
                <a:latin typeface="Courier New" pitchFamily="49" charset="0"/>
              </a:rPr>
              <a:t>SELECT</a:t>
            </a:r>
            <a:r>
              <a:rPr lang="en-US" smtClean="0">
                <a:solidFill>
                  <a:srgbClr val="FC0128"/>
                </a:solidFill>
                <a:latin typeface="Times New Roman" pitchFamily="18" charset="0"/>
              </a:rPr>
              <a:t> statement</a:t>
            </a:r>
            <a:r>
              <a:rPr lang="en-US" smtClean="0">
                <a:latin typeface="Times New Roman" pitchFamily="18" charset="0"/>
              </a:rPr>
              <a:t> to display specific columns of the table by specifying the column names, separated by commas. The example on the slide displays all the department numbers and location numbers from the </a:t>
            </a:r>
            <a:r>
              <a:rPr lang="en-US" smtClean="0">
                <a:latin typeface="Courier New" pitchFamily="49" charset="0"/>
              </a:rPr>
              <a:t>DEPARTMENTS</a:t>
            </a:r>
            <a:r>
              <a:rPr lang="en-US" smtClean="0">
                <a:latin typeface="Times New Roman" pitchFamily="18" charset="0"/>
              </a:rPr>
              <a:t> table. </a:t>
            </a:r>
          </a:p>
          <a:p>
            <a:pPr lvl="1" defTabSz="1052513"/>
            <a:r>
              <a:rPr lang="en-US" smtClean="0">
                <a:latin typeface="Times New Roman" pitchFamily="18" charset="0"/>
              </a:rPr>
              <a:t>In the </a:t>
            </a:r>
            <a:r>
              <a:rPr lang="en-US" smtClean="0">
                <a:latin typeface="Courier New" pitchFamily="49" charset="0"/>
              </a:rPr>
              <a:t>SELECT</a:t>
            </a:r>
            <a:r>
              <a:rPr lang="en-US" smtClean="0">
                <a:latin typeface="Times New Roman" pitchFamily="18" charset="0"/>
              </a:rPr>
              <a:t> clause, specify the columns that you want, in the order in which you want them to appear in the output. For example, to display location before department number going from left to right, you use the following statement:</a:t>
            </a:r>
          </a:p>
          <a:p>
            <a:pPr lvl="1" defTabSz="1052513"/>
            <a:endParaRPr lang="en-US" sz="500" smtClean="0">
              <a:latin typeface="Times New Roman" pitchFamily="18" charset="0"/>
            </a:endParaRPr>
          </a:p>
          <a:p>
            <a:pPr defTabSz="1052513">
              <a:spcBef>
                <a:spcPct val="0"/>
              </a:spcBef>
            </a:pPr>
            <a:r>
              <a:rPr lang="en-US" smtClean="0">
                <a:latin typeface="Courier New" pitchFamily="49" charset="0"/>
              </a:rPr>
              <a:t>    SELECT location_id, department_id</a:t>
            </a:r>
          </a:p>
          <a:p>
            <a:pPr defTabSz="1052513">
              <a:spcBef>
                <a:spcPct val="0"/>
              </a:spcBef>
            </a:pPr>
            <a:r>
              <a:rPr lang="en-US" smtClean="0">
                <a:latin typeface="Courier New" pitchFamily="49" charset="0"/>
              </a:rPr>
              <a:t>    FROM   departments;</a:t>
            </a:r>
          </a:p>
          <a:p>
            <a:pPr defTabSz="1052513">
              <a:spcBef>
                <a:spcPct val="0"/>
              </a:spcBef>
            </a:pPr>
            <a:endParaRPr lang="en-US" sz="500" smtClean="0">
              <a:latin typeface="Courier New" pitchFamily="49" charset="0"/>
            </a:endParaRPr>
          </a:p>
          <a:p>
            <a:pPr defTabSz="1052513"/>
            <a:endParaRPr lang="en-US" smtClean="0">
              <a:solidFill>
                <a:schemeClr val="accent2"/>
              </a:solidFill>
              <a:latin typeface="Times New Roman" pitchFamily="18" charset="0"/>
            </a:endParaRPr>
          </a:p>
          <a:p>
            <a:pPr defTabSz="1052513"/>
            <a:endParaRPr lang="en-US" smtClean="0">
              <a:solidFill>
                <a:schemeClr val="accent2"/>
              </a:solidFill>
              <a:latin typeface="Times New Roman" pitchFamily="18" charset="0"/>
            </a:endParaRPr>
          </a:p>
          <a:p>
            <a:pPr defTabSz="1052513"/>
            <a:endParaRPr lang="en-US" smtClean="0">
              <a:solidFill>
                <a:schemeClr val="accent2"/>
              </a:solidFill>
              <a:latin typeface="Times New Roman" pitchFamily="18" charset="0"/>
            </a:endParaRPr>
          </a:p>
          <a:p>
            <a:pPr defTabSz="1052513"/>
            <a:endParaRPr lang="en-US" smtClean="0">
              <a:solidFill>
                <a:schemeClr val="accent2"/>
              </a:solidFill>
              <a:latin typeface="Times New Roman" pitchFamily="18" charset="0"/>
            </a:endParaRPr>
          </a:p>
          <a:p>
            <a:pPr defTabSz="1052513"/>
            <a:endParaRPr lang="en-US" smtClean="0">
              <a:solidFill>
                <a:schemeClr val="accent2"/>
              </a:solidFill>
              <a:latin typeface="Times New Roman" pitchFamily="18" charset="0"/>
            </a:endParaRPr>
          </a:p>
          <a:p>
            <a:pPr defTabSz="1052513"/>
            <a:r>
              <a:rPr lang="en-US" smtClean="0">
                <a:solidFill>
                  <a:srgbClr val="0000FF"/>
                </a:solidFill>
                <a:latin typeface="Times New Roman" pitchFamily="18" charset="0"/>
              </a:rPr>
              <a:t>Instructor Note </a:t>
            </a:r>
          </a:p>
          <a:p>
            <a:pPr lvl="1" defTabSz="1052513"/>
            <a:r>
              <a:rPr lang="en-US" smtClean="0">
                <a:solidFill>
                  <a:srgbClr val="0000FF"/>
                </a:solidFill>
                <a:latin typeface="Times New Roman" pitchFamily="18" charset="0"/>
              </a:rPr>
              <a:t>You can also select from pseudocolumns. A pseudocolumn behaves like a table column but is not actually stored in the table. You cannot insert or delete values of the pseudocolumns. Some available pseudocolumns are </a:t>
            </a:r>
            <a:r>
              <a:rPr lang="en-US" smtClean="0">
                <a:solidFill>
                  <a:srgbClr val="0000FF"/>
                </a:solidFill>
                <a:latin typeface="Courier New" pitchFamily="49" charset="0"/>
              </a:rPr>
              <a:t>CURRVAL</a:t>
            </a:r>
            <a:r>
              <a:rPr lang="en-US" smtClean="0">
                <a:solidFill>
                  <a:srgbClr val="0000FF"/>
                </a:solidFill>
                <a:latin typeface="Times New Roman" pitchFamily="18" charset="0"/>
              </a:rPr>
              <a:t>, </a:t>
            </a:r>
            <a:r>
              <a:rPr lang="en-US" smtClean="0">
                <a:solidFill>
                  <a:srgbClr val="0000FF"/>
                </a:solidFill>
                <a:latin typeface="Courier New" pitchFamily="49" charset="0"/>
              </a:rPr>
              <a:t>NEXTVAL</a:t>
            </a:r>
            <a:r>
              <a:rPr lang="en-US" smtClean="0">
                <a:solidFill>
                  <a:srgbClr val="0000FF"/>
                </a:solidFill>
                <a:latin typeface="Times New Roman" pitchFamily="18" charset="0"/>
              </a:rPr>
              <a:t>, </a:t>
            </a:r>
            <a:r>
              <a:rPr lang="en-US" smtClean="0">
                <a:solidFill>
                  <a:srgbClr val="0000FF"/>
                </a:solidFill>
                <a:latin typeface="Courier New" pitchFamily="49" charset="0"/>
              </a:rPr>
              <a:t>LEVEL</a:t>
            </a:r>
            <a:r>
              <a:rPr lang="en-US" smtClean="0">
                <a:solidFill>
                  <a:srgbClr val="0000FF"/>
                </a:solidFill>
                <a:latin typeface="Times New Roman" pitchFamily="18" charset="0"/>
              </a:rPr>
              <a:t>, </a:t>
            </a:r>
            <a:r>
              <a:rPr lang="en-US" smtClean="0">
                <a:solidFill>
                  <a:srgbClr val="0000FF"/>
                </a:solidFill>
                <a:latin typeface="Courier New" pitchFamily="49" charset="0"/>
              </a:rPr>
              <a:t>ROWID</a:t>
            </a:r>
            <a:r>
              <a:rPr lang="en-US" smtClean="0">
                <a:solidFill>
                  <a:srgbClr val="0000FF"/>
                </a:solidFill>
                <a:latin typeface="Times New Roman" pitchFamily="18" charset="0"/>
              </a:rPr>
              <a:t>, and </a:t>
            </a:r>
            <a:r>
              <a:rPr lang="en-US" smtClean="0">
                <a:solidFill>
                  <a:srgbClr val="0000FF"/>
                </a:solidFill>
                <a:latin typeface="Courier New" pitchFamily="49" charset="0"/>
              </a:rPr>
              <a:t>ROWNUM</a:t>
            </a:r>
            <a:r>
              <a:rPr lang="en-US" smtClean="0">
                <a:solidFill>
                  <a:srgbClr val="0000FF"/>
                </a:solidFill>
                <a:latin typeface="Times New Roman" pitchFamily="18" charset="0"/>
              </a:rPr>
              <a:t>.</a:t>
            </a:r>
            <a:r>
              <a:rPr lang="en-US" smtClean="0">
                <a:latin typeface="Times New Roman" pitchFamily="18" charset="0"/>
              </a:rPr>
              <a:t> </a:t>
            </a:r>
          </a:p>
        </p:txBody>
      </p:sp>
      <p:sp>
        <p:nvSpPr>
          <p:cNvPr id="71683" name="Rectangle 3"/>
          <p:cNvSpPr>
            <a:spLocks noChangeArrowheads="1" noTextEdit="1"/>
          </p:cNvSpPr>
          <p:nvPr>
            <p:ph type="sldImg"/>
          </p:nvPr>
        </p:nvSpPr>
        <p:spPr>
          <a:xfrm>
            <a:off x="485775" y="153988"/>
            <a:ext cx="5883275" cy="4413250"/>
          </a:xfrm>
          <a:ln cap="flat"/>
        </p:spPr>
      </p:sp>
      <p:pic>
        <p:nvPicPr>
          <p:cNvPr id="71684" name="Picture 7"/>
          <p:cNvPicPr>
            <a:picLocks noChangeAspect="1" noChangeArrowheads="1"/>
          </p:cNvPicPr>
          <p:nvPr/>
        </p:nvPicPr>
        <p:blipFill>
          <a:blip r:embed="rId3"/>
          <a:srcRect/>
          <a:stretch>
            <a:fillRect/>
          </a:stretch>
        </p:blipFill>
        <p:spPr bwMode="auto">
          <a:xfrm>
            <a:off x="652463" y="6572250"/>
            <a:ext cx="5070475" cy="835025"/>
          </a:xfrm>
          <a:prstGeom prst="rect">
            <a:avLst/>
          </a:prstGeom>
          <a:noFill/>
          <a:ln w="25400">
            <a:noFill/>
            <a:miter lim="800000"/>
            <a:headEnd type="none" w="sm" len="sm"/>
            <a:tailEnd type="none" w="sm" len="sm"/>
          </a:ln>
        </p:spPr>
      </p:pic>
      <p:pic>
        <p:nvPicPr>
          <p:cNvPr id="71685" name="Picture 8"/>
          <p:cNvPicPr>
            <a:picLocks noChangeAspect="1" noChangeArrowheads="1"/>
          </p:cNvPicPr>
          <p:nvPr/>
        </p:nvPicPr>
        <p:blipFill>
          <a:blip r:embed="rId4"/>
          <a:srcRect/>
          <a:stretch>
            <a:fillRect/>
          </a:stretch>
        </p:blipFill>
        <p:spPr bwMode="auto">
          <a:xfrm>
            <a:off x="652463" y="7554913"/>
            <a:ext cx="5080000" cy="238125"/>
          </a:xfrm>
          <a:prstGeom prst="rect">
            <a:avLst/>
          </a:prstGeom>
          <a:noFill/>
          <a:ln w="25400">
            <a:noFill/>
            <a:miter lim="800000"/>
            <a:headEnd type="none" w="sm" len="sm"/>
            <a:tailEnd type="none" w="sm" len="sm"/>
          </a:ln>
        </p:spPr>
      </p:pic>
      <p:sp>
        <p:nvSpPr>
          <p:cNvPr id="71686" name="Text Box 9"/>
          <p:cNvSpPr txBox="1">
            <a:spLocks noChangeArrowheads="1"/>
          </p:cNvSpPr>
          <p:nvPr/>
        </p:nvSpPr>
        <p:spPr bwMode="auto">
          <a:xfrm>
            <a:off x="820738" y="7232650"/>
            <a:ext cx="349250" cy="376238"/>
          </a:xfrm>
          <a:prstGeom prst="rect">
            <a:avLst/>
          </a:prstGeom>
          <a:noFill/>
          <a:ln w="25400">
            <a:noFill/>
            <a:miter lim="800000"/>
            <a:headEnd type="none" w="sm" len="sm"/>
            <a:tailEnd type="none" w="med" len="lg"/>
          </a:ln>
        </p:spPr>
        <p:txBody>
          <a:bodyPr lIns="12175" tIns="12175" rIns="12175" bIns="12175">
            <a:spAutoFit/>
          </a:bodyPr>
          <a:lstStyle/>
          <a:p>
            <a:pPr algn="ctr" defTabSz="788988">
              <a:buClr>
                <a:srgbClr val="000000"/>
              </a:buClr>
              <a:buFont typeface="Arial" charset="0"/>
              <a:buNone/>
            </a:pPr>
            <a:r>
              <a:rPr lang="en-US" sz="2300" b="1"/>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83025" y="-1588"/>
            <a:ext cx="2976563" cy="460376"/>
          </a:xfrm>
          <a:prstGeom prst="rect">
            <a:avLst/>
          </a:prstGeom>
          <a:noFill/>
          <a:ln w="9525">
            <a:noFill/>
            <a:miter lim="800000"/>
            <a:headEnd/>
            <a:tailEnd/>
          </a:ln>
        </p:spPr>
        <p:txBody>
          <a:bodyPr wrap="none" anchor="ctr"/>
          <a:lstStyle/>
          <a:p>
            <a:endParaRPr lang="en-IN"/>
          </a:p>
        </p:txBody>
      </p:sp>
      <p:sp>
        <p:nvSpPr>
          <p:cNvPr id="72707" name="Rectangle 3"/>
          <p:cNvSpPr>
            <a:spLocks noChangeArrowheads="1"/>
          </p:cNvSpPr>
          <p:nvPr/>
        </p:nvSpPr>
        <p:spPr bwMode="auto">
          <a:xfrm>
            <a:off x="-3175" y="-1588"/>
            <a:ext cx="2973388" cy="460376"/>
          </a:xfrm>
          <a:prstGeom prst="rect">
            <a:avLst/>
          </a:prstGeom>
          <a:noFill/>
          <a:ln w="9525">
            <a:noFill/>
            <a:miter lim="800000"/>
            <a:headEnd/>
            <a:tailEnd/>
          </a:ln>
        </p:spPr>
        <p:txBody>
          <a:bodyPr wrap="none" anchor="ctr"/>
          <a:lstStyle/>
          <a:p>
            <a:endParaRPr lang="en-IN"/>
          </a:p>
        </p:txBody>
      </p:sp>
      <p:sp>
        <p:nvSpPr>
          <p:cNvPr id="72708" name="Rectangle 4"/>
          <p:cNvSpPr>
            <a:spLocks noGrp="1" noChangeArrowheads="1"/>
          </p:cNvSpPr>
          <p:nvPr>
            <p:ph type="body" idx="1"/>
          </p:nvPr>
        </p:nvSpPr>
        <p:spPr>
          <a:noFill/>
          <a:ln/>
        </p:spPr>
        <p:txBody>
          <a:bodyPr/>
          <a:lstStyle/>
          <a:p>
            <a:r>
              <a:rPr lang="en-US" smtClean="0">
                <a:latin typeface="Times New Roman" pitchFamily="18" charset="0"/>
              </a:rPr>
              <a:t>Writing SQL Statements</a:t>
            </a:r>
          </a:p>
          <a:p>
            <a:pPr lvl="1"/>
            <a:r>
              <a:rPr lang="en-US" smtClean="0">
                <a:latin typeface="Times New Roman" pitchFamily="18" charset="0"/>
              </a:rPr>
              <a:t>Using the following simple rules and guidelines, you can construct valid statements that are both easy to read and easy to edit:</a:t>
            </a:r>
          </a:p>
          <a:p>
            <a:pPr lvl="2"/>
            <a:r>
              <a:rPr lang="en-US" smtClean="0">
                <a:latin typeface="Times New Roman" pitchFamily="18" charset="0"/>
              </a:rPr>
              <a:t>•	SQL statements are not case sensitive, unless indicated.</a:t>
            </a:r>
          </a:p>
          <a:p>
            <a:pPr lvl="2"/>
            <a:r>
              <a:rPr lang="en-US" smtClean="0">
                <a:latin typeface="Times New Roman" pitchFamily="18" charset="0"/>
              </a:rPr>
              <a:t>SQL statements can be entered on one or many lines.</a:t>
            </a:r>
          </a:p>
          <a:p>
            <a:pPr lvl="2"/>
            <a:r>
              <a:rPr lang="en-US" smtClean="0">
                <a:latin typeface="Times New Roman" pitchFamily="18" charset="0"/>
              </a:rPr>
              <a:t>•	</a:t>
            </a:r>
            <a:r>
              <a:rPr lang="en-US" smtClean="0">
                <a:solidFill>
                  <a:srgbClr val="FC0128"/>
                </a:solidFill>
                <a:latin typeface="Times New Roman" pitchFamily="18" charset="0"/>
              </a:rPr>
              <a:t>Keywords </a:t>
            </a:r>
            <a:r>
              <a:rPr lang="en-US" smtClean="0">
                <a:latin typeface="Times New Roman" pitchFamily="18" charset="0"/>
              </a:rPr>
              <a:t>cannot be split across lines or abbreviated.</a:t>
            </a:r>
          </a:p>
          <a:p>
            <a:pPr lvl="2"/>
            <a:r>
              <a:rPr lang="en-US" smtClean="0">
                <a:latin typeface="Times New Roman" pitchFamily="18" charset="0"/>
              </a:rPr>
              <a:t>Clauses are usually placed on separate lines for readability and ease of editing.</a:t>
            </a:r>
          </a:p>
          <a:p>
            <a:pPr lvl="2"/>
            <a:r>
              <a:rPr lang="en-US" smtClean="0">
                <a:latin typeface="Times New Roman" pitchFamily="18" charset="0"/>
              </a:rPr>
              <a:t>•	Indents should be used to make code more readable.</a:t>
            </a:r>
          </a:p>
          <a:p>
            <a:pPr lvl="2"/>
            <a:r>
              <a:rPr lang="en-US" smtClean="0">
                <a:latin typeface="Times New Roman" pitchFamily="18" charset="0"/>
              </a:rPr>
              <a:t>	Keywords typically are entered in uppercase; all other words, such as table names and columns, are entered in lowercase.</a:t>
            </a:r>
          </a:p>
          <a:p>
            <a:r>
              <a:rPr lang="en-US" smtClean="0">
                <a:latin typeface="Times New Roman" pitchFamily="18" charset="0"/>
              </a:rPr>
              <a:t>Executing SQL Statements</a:t>
            </a:r>
          </a:p>
          <a:p>
            <a:pPr lvl="2"/>
            <a:r>
              <a:rPr lang="en-US" smtClean="0">
                <a:latin typeface="Times New Roman" pitchFamily="18" charset="0"/>
              </a:rPr>
              <a:t>Using</a:t>
            </a:r>
            <a:r>
              <a:rPr lang="en-US" i="1" smtClean="0">
                <a:latin typeface="Times New Roman" pitchFamily="18" charset="0"/>
              </a:rPr>
              <a:t> </a:t>
            </a:r>
            <a:r>
              <a:rPr lang="en-US" i="1" smtClean="0">
                <a:solidFill>
                  <a:srgbClr val="FC0128"/>
                </a:solidFill>
                <a:latin typeface="Times New Roman" pitchFamily="18" charset="0"/>
              </a:rPr>
              <a:t>i</a:t>
            </a:r>
            <a:r>
              <a:rPr lang="en-US" smtClean="0">
                <a:solidFill>
                  <a:srgbClr val="FC0128"/>
                </a:solidFill>
                <a:latin typeface="Times New Roman" pitchFamily="18" charset="0"/>
              </a:rPr>
              <a:t>SQL*Plus</a:t>
            </a:r>
            <a:r>
              <a:rPr lang="en-US" smtClean="0">
                <a:latin typeface="Times New Roman" pitchFamily="18" charset="0"/>
              </a:rPr>
              <a:t>, click the </a:t>
            </a:r>
            <a:r>
              <a:rPr lang="en-US" smtClean="0">
                <a:solidFill>
                  <a:srgbClr val="FC0128"/>
                </a:solidFill>
                <a:latin typeface="Times New Roman" pitchFamily="18" charset="0"/>
              </a:rPr>
              <a:t>Execute button</a:t>
            </a:r>
            <a:r>
              <a:rPr lang="en-US" smtClean="0">
                <a:latin typeface="Times New Roman" pitchFamily="18" charset="0"/>
              </a:rPr>
              <a:t> to run the command or commands in the editing</a:t>
            </a:r>
          </a:p>
          <a:p>
            <a:pPr lvl="2">
              <a:spcBef>
                <a:spcPct val="0"/>
              </a:spcBef>
            </a:pPr>
            <a:r>
              <a:rPr lang="en-US" smtClean="0">
                <a:latin typeface="Times New Roman" pitchFamily="18" charset="0"/>
              </a:rPr>
              <a:t>window.</a:t>
            </a:r>
          </a:p>
          <a:p>
            <a:endParaRPr lang="en-US" smtClean="0">
              <a:solidFill>
                <a:schemeClr val="accent2"/>
              </a:solidFill>
              <a:latin typeface="Times New Roman" pitchFamily="18" charset="0"/>
            </a:endParaRPr>
          </a:p>
          <a:p>
            <a:r>
              <a:rPr lang="en-US" smtClean="0">
                <a:solidFill>
                  <a:srgbClr val="0000FF"/>
                </a:solidFill>
                <a:latin typeface="Times New Roman" pitchFamily="18" charset="0"/>
              </a:rPr>
              <a:t>Instructor Note</a:t>
            </a:r>
          </a:p>
          <a:p>
            <a:pPr lvl="1"/>
            <a:r>
              <a:rPr lang="en-US" smtClean="0">
                <a:solidFill>
                  <a:srgbClr val="0000FF"/>
                </a:solidFill>
                <a:latin typeface="Times New Roman" pitchFamily="18" charset="0"/>
              </a:rPr>
              <a:t>Although not required in </a:t>
            </a:r>
            <a:r>
              <a:rPr lang="en-US" i="1" smtClean="0">
                <a:solidFill>
                  <a:srgbClr val="0000FF"/>
                </a:solidFill>
                <a:latin typeface="Times New Roman" pitchFamily="18" charset="0"/>
              </a:rPr>
              <a:t>i</a:t>
            </a:r>
            <a:r>
              <a:rPr lang="en-US" smtClean="0">
                <a:solidFill>
                  <a:srgbClr val="0000FF"/>
                </a:solidFill>
                <a:latin typeface="Times New Roman" pitchFamily="18" charset="0"/>
              </a:rPr>
              <a:t>SQL*Plus, placing a semicolon (;) at the end of the last clause is recommended. Other environments, such as PL/SQL programs, require that the end of each statement contains a semicolon.</a:t>
            </a:r>
          </a:p>
        </p:txBody>
      </p:sp>
      <p:sp>
        <p:nvSpPr>
          <p:cNvPr id="72709" name="Rectangle 5"/>
          <p:cNvSpPr>
            <a:spLocks noChangeArrowheads="1" noTextEdit="1"/>
          </p:cNvSpPr>
          <p:nvPr>
            <p:ph type="sldImg"/>
          </p:nvPr>
        </p:nvSpPr>
        <p:spPr>
          <a:xfrm>
            <a:off x="485775" y="153988"/>
            <a:ext cx="5883275" cy="441325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883025" y="-1588"/>
            <a:ext cx="2976563" cy="460376"/>
          </a:xfrm>
          <a:prstGeom prst="rect">
            <a:avLst/>
          </a:prstGeom>
          <a:noFill/>
          <a:ln w="9525">
            <a:noFill/>
            <a:miter lim="800000"/>
            <a:headEnd/>
            <a:tailEnd/>
          </a:ln>
        </p:spPr>
        <p:txBody>
          <a:bodyPr wrap="none" anchor="ctr"/>
          <a:lstStyle/>
          <a:p>
            <a:endParaRPr lang="en-IN"/>
          </a:p>
        </p:txBody>
      </p:sp>
      <p:sp>
        <p:nvSpPr>
          <p:cNvPr id="73731" name="Rectangle 3"/>
          <p:cNvSpPr>
            <a:spLocks noChangeArrowheads="1"/>
          </p:cNvSpPr>
          <p:nvPr/>
        </p:nvSpPr>
        <p:spPr bwMode="auto">
          <a:xfrm>
            <a:off x="-3175" y="-1588"/>
            <a:ext cx="2973388" cy="460376"/>
          </a:xfrm>
          <a:prstGeom prst="rect">
            <a:avLst/>
          </a:prstGeom>
          <a:noFill/>
          <a:ln w="9525">
            <a:noFill/>
            <a:miter lim="800000"/>
            <a:headEnd/>
            <a:tailEnd/>
          </a:ln>
        </p:spPr>
        <p:txBody>
          <a:bodyPr wrap="none" anchor="ctr"/>
          <a:lstStyle/>
          <a:p>
            <a:endParaRPr lang="en-IN"/>
          </a:p>
        </p:txBody>
      </p:sp>
      <p:sp>
        <p:nvSpPr>
          <p:cNvPr id="73732" name="Rectangle 4"/>
          <p:cNvSpPr>
            <a:spLocks noGrp="1" noChangeArrowheads="1"/>
          </p:cNvSpPr>
          <p:nvPr>
            <p:ph type="body" idx="1"/>
          </p:nvPr>
        </p:nvSpPr>
        <p:spPr>
          <a:noFill/>
          <a:ln/>
        </p:spPr>
        <p:txBody>
          <a:bodyPr/>
          <a:lstStyle/>
          <a:p>
            <a:r>
              <a:rPr lang="en-US" smtClean="0">
                <a:latin typeface="Times New Roman" pitchFamily="18" charset="0"/>
              </a:rPr>
              <a:t>Column Heading Defaults </a:t>
            </a:r>
          </a:p>
          <a:p>
            <a:pPr lvl="1"/>
            <a:r>
              <a:rPr lang="en-US" smtClean="0">
                <a:latin typeface="Times New Roman" pitchFamily="18" charset="0"/>
              </a:rPr>
              <a:t>In </a:t>
            </a:r>
            <a:r>
              <a:rPr lang="en-US" i="1" smtClean="0">
                <a:latin typeface="Times New Roman" pitchFamily="18" charset="0"/>
              </a:rPr>
              <a:t>i</a:t>
            </a:r>
            <a:r>
              <a:rPr lang="en-US" smtClean="0">
                <a:latin typeface="Times New Roman" pitchFamily="18" charset="0"/>
              </a:rPr>
              <a:t>SQL*Plus, column headings are displayed in uppercase and centered. </a:t>
            </a:r>
          </a:p>
          <a:p>
            <a:pPr lvl="1"/>
            <a:endParaRPr lang="en-US" sz="500" smtClean="0">
              <a:latin typeface="Times New Roman" pitchFamily="18" charset="0"/>
            </a:endParaRPr>
          </a:p>
          <a:p>
            <a:pPr lvl="1">
              <a:spcBef>
                <a:spcPct val="0"/>
              </a:spcBef>
            </a:pPr>
            <a:r>
              <a:rPr lang="en-US" smtClean="0">
                <a:latin typeface="Courier New" pitchFamily="49" charset="0"/>
              </a:rPr>
              <a:t>   SELECT last_name, hire_date, salary</a:t>
            </a:r>
          </a:p>
          <a:p>
            <a:pPr lvl="1">
              <a:spcBef>
                <a:spcPct val="0"/>
              </a:spcBef>
            </a:pPr>
            <a:r>
              <a:rPr lang="en-US" smtClean="0">
                <a:latin typeface="Courier New" pitchFamily="49" charset="0"/>
              </a:rPr>
              <a:t>   FROM   employees;</a:t>
            </a: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r>
              <a:rPr lang="en-US" smtClean="0">
                <a:latin typeface="Times New Roman" pitchFamily="18" charset="0"/>
              </a:rPr>
              <a:t>You can override the column heading display with an alias. Column aliases are covered later in this lesson.</a:t>
            </a:r>
          </a:p>
        </p:txBody>
      </p:sp>
      <p:sp>
        <p:nvSpPr>
          <p:cNvPr id="73733" name="Rectangle 5"/>
          <p:cNvSpPr>
            <a:spLocks noChangeArrowheads="1" noTextEdit="1"/>
          </p:cNvSpPr>
          <p:nvPr>
            <p:ph type="sldImg"/>
          </p:nvPr>
        </p:nvSpPr>
        <p:spPr>
          <a:xfrm>
            <a:off x="485775" y="153988"/>
            <a:ext cx="5883275" cy="4413250"/>
          </a:xfrm>
          <a:ln cap="flat"/>
        </p:spPr>
      </p:sp>
      <p:pic>
        <p:nvPicPr>
          <p:cNvPr id="73734" name="Picture 10"/>
          <p:cNvPicPr>
            <a:picLocks noChangeAspect="1" noChangeArrowheads="1"/>
          </p:cNvPicPr>
          <p:nvPr/>
        </p:nvPicPr>
        <p:blipFill>
          <a:blip r:embed="rId3"/>
          <a:srcRect/>
          <a:stretch>
            <a:fillRect/>
          </a:stretch>
        </p:blipFill>
        <p:spPr bwMode="auto">
          <a:xfrm>
            <a:off x="703263" y="5686425"/>
            <a:ext cx="5051425" cy="1239838"/>
          </a:xfrm>
          <a:prstGeom prst="rect">
            <a:avLst/>
          </a:prstGeom>
          <a:noFill/>
          <a:ln w="25400">
            <a:noFill/>
            <a:miter lim="800000"/>
            <a:headEnd type="none" w="sm" len="sm"/>
            <a:tailEnd type="none" w="sm" len="sm"/>
          </a:ln>
        </p:spPr>
      </p:pic>
      <p:pic>
        <p:nvPicPr>
          <p:cNvPr id="73735" name="Picture 11"/>
          <p:cNvPicPr>
            <a:picLocks noChangeAspect="1" noChangeArrowheads="1"/>
          </p:cNvPicPr>
          <p:nvPr/>
        </p:nvPicPr>
        <p:blipFill>
          <a:blip r:embed="rId4"/>
          <a:srcRect/>
          <a:stretch>
            <a:fillRect/>
          </a:stretch>
        </p:blipFill>
        <p:spPr bwMode="auto">
          <a:xfrm>
            <a:off x="698500" y="7091363"/>
            <a:ext cx="5060950" cy="742950"/>
          </a:xfrm>
          <a:prstGeom prst="rect">
            <a:avLst/>
          </a:prstGeom>
          <a:noFill/>
          <a:ln w="25400">
            <a:noFill/>
            <a:miter lim="800000"/>
            <a:headEnd type="none" w="sm" len="sm"/>
            <a:tailEnd type="none" w="sm" len="sm"/>
          </a:ln>
        </p:spPr>
      </p:pic>
      <p:sp>
        <p:nvSpPr>
          <p:cNvPr id="73736" name="Text Box 12"/>
          <p:cNvSpPr txBox="1">
            <a:spLocks noChangeArrowheads="1"/>
          </p:cNvSpPr>
          <p:nvPr/>
        </p:nvSpPr>
        <p:spPr bwMode="auto">
          <a:xfrm>
            <a:off x="830263" y="6737350"/>
            <a:ext cx="349250" cy="376238"/>
          </a:xfrm>
          <a:prstGeom prst="rect">
            <a:avLst/>
          </a:prstGeom>
          <a:noFill/>
          <a:ln w="25400">
            <a:noFill/>
            <a:miter lim="800000"/>
            <a:headEnd type="none" w="sm" len="sm"/>
            <a:tailEnd type="none" w="med" len="lg"/>
          </a:ln>
        </p:spPr>
        <p:txBody>
          <a:bodyPr lIns="12175" tIns="12175" rIns="12175" bIns="12175">
            <a:spAutoFit/>
          </a:bodyPr>
          <a:lstStyle/>
          <a:p>
            <a:pPr algn="ctr" defTabSz="788988">
              <a:buClr>
                <a:srgbClr val="000000"/>
              </a:buClr>
              <a:buFont typeface="Arial" charset="0"/>
              <a:buNone/>
            </a:pPr>
            <a:r>
              <a:rPr lang="en-US" sz="2300" b="1"/>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4613" y="-4763"/>
            <a:ext cx="2976562" cy="460376"/>
          </a:xfrm>
          <a:prstGeom prst="rect">
            <a:avLst/>
          </a:prstGeom>
          <a:noFill/>
          <a:ln w="9525">
            <a:noFill/>
            <a:miter lim="800000"/>
            <a:headEnd/>
            <a:tailEnd/>
          </a:ln>
        </p:spPr>
        <p:txBody>
          <a:bodyPr wrap="none" anchor="ctr"/>
          <a:lstStyle/>
          <a:p>
            <a:endParaRPr lang="en-IN"/>
          </a:p>
        </p:txBody>
      </p:sp>
      <p:sp>
        <p:nvSpPr>
          <p:cNvPr id="74755" name="Rectangle 3"/>
          <p:cNvSpPr>
            <a:spLocks noChangeArrowheads="1"/>
          </p:cNvSpPr>
          <p:nvPr/>
        </p:nvSpPr>
        <p:spPr bwMode="auto">
          <a:xfrm>
            <a:off x="-4763" y="-4763"/>
            <a:ext cx="2974976" cy="460376"/>
          </a:xfrm>
          <a:prstGeom prst="rect">
            <a:avLst/>
          </a:prstGeom>
          <a:noFill/>
          <a:ln w="9525">
            <a:noFill/>
            <a:miter lim="800000"/>
            <a:headEnd/>
            <a:tailEnd/>
          </a:ln>
        </p:spPr>
        <p:txBody>
          <a:bodyPr wrap="none" anchor="ctr"/>
          <a:lstStyle/>
          <a:p>
            <a:endParaRPr lang="en-IN"/>
          </a:p>
        </p:txBody>
      </p:sp>
      <p:sp>
        <p:nvSpPr>
          <p:cNvPr id="74756" name="Rectangle 4"/>
          <p:cNvSpPr>
            <a:spLocks noGrp="1" noChangeArrowheads="1"/>
          </p:cNvSpPr>
          <p:nvPr>
            <p:ph type="body" idx="1"/>
          </p:nvPr>
        </p:nvSpPr>
        <p:spPr>
          <a:noFill/>
          <a:ln/>
        </p:spPr>
        <p:txBody>
          <a:bodyPr/>
          <a:lstStyle/>
          <a:p>
            <a:pPr defTabSz="474663"/>
            <a:r>
              <a:rPr lang="en-US" smtClean="0">
                <a:latin typeface="Times New Roman" pitchFamily="18" charset="0"/>
              </a:rPr>
              <a:t>Null Values</a:t>
            </a:r>
          </a:p>
          <a:p>
            <a:pPr marL="123825" lvl="1" defTabSz="474663"/>
            <a:r>
              <a:rPr lang="en-US" smtClean="0">
                <a:latin typeface="Times New Roman" pitchFamily="18" charset="0"/>
              </a:rPr>
              <a:t>If a row lacks the data value for a particular column, that value is said to be </a:t>
            </a:r>
            <a:r>
              <a:rPr lang="en-US" i="1" smtClean="0">
                <a:latin typeface="Times New Roman" pitchFamily="18" charset="0"/>
              </a:rPr>
              <a:t>null</a:t>
            </a:r>
            <a:r>
              <a:rPr lang="en-US" smtClean="0">
                <a:latin typeface="Times New Roman" pitchFamily="18" charset="0"/>
              </a:rPr>
              <a:t>, or to contain a </a:t>
            </a:r>
            <a:r>
              <a:rPr lang="en-US" smtClean="0">
                <a:solidFill>
                  <a:srgbClr val="FC0128"/>
                </a:solidFill>
                <a:latin typeface="Times New Roman" pitchFamily="18" charset="0"/>
              </a:rPr>
              <a:t>null.</a:t>
            </a:r>
            <a:r>
              <a:rPr lang="en-US" smtClean="0">
                <a:latin typeface="Times New Roman" pitchFamily="18" charset="0"/>
              </a:rPr>
              <a:t> </a:t>
            </a:r>
          </a:p>
          <a:p>
            <a:pPr marL="123825" lvl="1" defTabSz="474663"/>
            <a:r>
              <a:rPr lang="en-US" smtClean="0">
                <a:latin typeface="Times New Roman" pitchFamily="18" charset="0"/>
              </a:rPr>
              <a:t>A null is a value that is unavailable, unassigned, unknown, or inapplicable. A null is not the same as zero or a space. Zero is a number, and a space is a character. </a:t>
            </a:r>
          </a:p>
          <a:p>
            <a:pPr marL="123825" lvl="1" defTabSz="474663"/>
            <a:r>
              <a:rPr lang="en-US" smtClean="0">
                <a:latin typeface="Times New Roman" pitchFamily="18" charset="0"/>
              </a:rPr>
              <a:t>Columns of any data type can contain nulls. However, some constraints, </a:t>
            </a:r>
            <a:r>
              <a:rPr lang="en-US" smtClean="0">
                <a:latin typeface="Courier New" pitchFamily="49" charset="0"/>
              </a:rPr>
              <a:t>NOT NULL</a:t>
            </a:r>
            <a:r>
              <a:rPr lang="en-US" smtClean="0">
                <a:latin typeface="Times New Roman" pitchFamily="18" charset="0"/>
              </a:rPr>
              <a:t> and </a:t>
            </a:r>
            <a:r>
              <a:rPr lang="en-US" smtClean="0">
                <a:latin typeface="Courier New" pitchFamily="49" charset="0"/>
              </a:rPr>
              <a:t>PRIMARY KEY</a:t>
            </a:r>
            <a:r>
              <a:rPr lang="en-US" smtClean="0">
                <a:latin typeface="Times New Roman" pitchFamily="18" charset="0"/>
              </a:rPr>
              <a:t>, prevent nulls from being used in the column. </a:t>
            </a:r>
          </a:p>
          <a:p>
            <a:pPr marL="123825" lvl="1" defTabSz="474663"/>
            <a:r>
              <a:rPr lang="en-US" smtClean="0">
                <a:latin typeface="Times New Roman" pitchFamily="18" charset="0"/>
              </a:rPr>
              <a:t>In the </a:t>
            </a:r>
            <a:r>
              <a:rPr lang="en-US" smtClean="0">
                <a:latin typeface="Courier New" pitchFamily="49" charset="0"/>
              </a:rPr>
              <a:t>COMMISSION_PCT</a:t>
            </a:r>
            <a:r>
              <a:rPr lang="en-US" smtClean="0">
                <a:latin typeface="Times New Roman" pitchFamily="18" charset="0"/>
              </a:rPr>
              <a:t> column in the </a:t>
            </a:r>
            <a:r>
              <a:rPr lang="en-US" smtClean="0">
                <a:latin typeface="Courier New" pitchFamily="49" charset="0"/>
              </a:rPr>
              <a:t>EMPLOYEES</a:t>
            </a:r>
            <a:r>
              <a:rPr lang="en-US" smtClean="0">
                <a:latin typeface="Times New Roman" pitchFamily="18" charset="0"/>
              </a:rPr>
              <a:t> table, notice that only a sales manager or sales representative can earn a commission. Other employees are not entitled to earn commissions. A null  represents that fact. </a:t>
            </a:r>
          </a:p>
          <a:p>
            <a:pPr marL="123825" lvl="1" defTabSz="474663"/>
            <a:endParaRPr lang="en-US" smtClean="0">
              <a:latin typeface="Times New Roman" pitchFamily="18" charset="0"/>
            </a:endParaRPr>
          </a:p>
          <a:p>
            <a:pPr marL="123825" lvl="1" defTabSz="474663"/>
            <a:endParaRPr lang="en-US" smtClean="0">
              <a:latin typeface="Times New Roman" pitchFamily="18" charset="0"/>
            </a:endParaRPr>
          </a:p>
          <a:p>
            <a:pPr marL="123825" lvl="1" defTabSz="474663"/>
            <a:endParaRPr lang="en-US" smtClean="0">
              <a:latin typeface="Times New Roman" pitchFamily="18" charset="0"/>
            </a:endParaRPr>
          </a:p>
          <a:p>
            <a:pPr marL="123825" lvl="1" defTabSz="474663"/>
            <a:endParaRPr lang="en-US" smtClean="0">
              <a:latin typeface="Times New Roman" pitchFamily="18" charset="0"/>
            </a:endParaRPr>
          </a:p>
          <a:p>
            <a:pPr marL="123825" lvl="1" defTabSz="474663"/>
            <a:endParaRPr lang="en-US" smtClean="0">
              <a:latin typeface="Times New Roman" pitchFamily="18" charset="0"/>
            </a:endParaRPr>
          </a:p>
          <a:p>
            <a:pPr marL="123825" lvl="1" defTabSz="474663"/>
            <a:endParaRPr lang="en-US" smtClean="0">
              <a:latin typeface="Times New Roman" pitchFamily="18" charset="0"/>
            </a:endParaRPr>
          </a:p>
          <a:p>
            <a:pPr defTabSz="474663"/>
            <a:r>
              <a:rPr lang="en-US" smtClean="0">
                <a:solidFill>
                  <a:srgbClr val="0000FF"/>
                </a:solidFill>
                <a:latin typeface="Times New Roman" pitchFamily="18" charset="0"/>
              </a:rPr>
              <a:t>Instructor Note</a:t>
            </a:r>
          </a:p>
          <a:p>
            <a:pPr marL="123825" lvl="1" defTabSz="474663"/>
            <a:r>
              <a:rPr lang="en-US" smtClean="0">
                <a:solidFill>
                  <a:srgbClr val="0000FF"/>
                </a:solidFill>
                <a:latin typeface="Times New Roman" pitchFamily="18" charset="0"/>
              </a:rPr>
              <a:t>Demo: </a:t>
            </a:r>
            <a:r>
              <a:rPr lang="en-US" smtClean="0">
                <a:solidFill>
                  <a:srgbClr val="0000FF"/>
                </a:solidFill>
                <a:latin typeface="Courier New" pitchFamily="49" charset="0"/>
              </a:rPr>
              <a:t>1_null.sql</a:t>
            </a:r>
          </a:p>
          <a:p>
            <a:pPr marL="123825" lvl="1" defTabSz="474663"/>
            <a:r>
              <a:rPr lang="en-US" smtClean="0">
                <a:solidFill>
                  <a:srgbClr val="0000FF"/>
                </a:solidFill>
                <a:latin typeface="Times New Roman" pitchFamily="18" charset="0"/>
              </a:rPr>
              <a:t>Purpose:</a:t>
            </a:r>
            <a:r>
              <a:rPr lang="en-US" i="1" smtClean="0">
                <a:solidFill>
                  <a:srgbClr val="0000FF"/>
                </a:solidFill>
                <a:latin typeface="Times New Roman" pitchFamily="18" charset="0"/>
              </a:rPr>
              <a:t> </a:t>
            </a:r>
            <a:r>
              <a:rPr lang="en-US" smtClean="0">
                <a:solidFill>
                  <a:srgbClr val="0000FF"/>
                </a:solidFill>
                <a:latin typeface="Times New Roman" pitchFamily="18" charset="0"/>
              </a:rPr>
              <a:t>To illustrate calculating with null values.</a:t>
            </a:r>
          </a:p>
        </p:txBody>
      </p:sp>
      <p:sp>
        <p:nvSpPr>
          <p:cNvPr id="74757" name="Rectangle 5"/>
          <p:cNvSpPr>
            <a:spLocks noChangeArrowheads="1" noTextEdit="1"/>
          </p:cNvSpPr>
          <p:nvPr>
            <p:ph type="sldImg"/>
          </p:nvPr>
        </p:nvSpPr>
        <p:spPr>
          <a:xfrm>
            <a:off x="488950" y="157163"/>
            <a:ext cx="5880100" cy="4410075"/>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4613" y="-4763"/>
            <a:ext cx="2976562" cy="460376"/>
          </a:xfrm>
          <a:prstGeom prst="rect">
            <a:avLst/>
          </a:prstGeom>
          <a:noFill/>
          <a:ln w="9525">
            <a:noFill/>
            <a:miter lim="800000"/>
            <a:headEnd/>
            <a:tailEnd/>
          </a:ln>
        </p:spPr>
        <p:txBody>
          <a:bodyPr wrap="none" anchor="ctr"/>
          <a:lstStyle/>
          <a:p>
            <a:endParaRPr lang="en-IN"/>
          </a:p>
        </p:txBody>
      </p:sp>
      <p:sp>
        <p:nvSpPr>
          <p:cNvPr id="75779" name="Rectangle 3"/>
          <p:cNvSpPr>
            <a:spLocks noChangeArrowheads="1"/>
          </p:cNvSpPr>
          <p:nvPr/>
        </p:nvSpPr>
        <p:spPr bwMode="auto">
          <a:xfrm>
            <a:off x="-4763" y="-4763"/>
            <a:ext cx="2974976" cy="460376"/>
          </a:xfrm>
          <a:prstGeom prst="rect">
            <a:avLst/>
          </a:prstGeom>
          <a:noFill/>
          <a:ln w="9525">
            <a:noFill/>
            <a:miter lim="800000"/>
            <a:headEnd/>
            <a:tailEnd/>
          </a:ln>
        </p:spPr>
        <p:txBody>
          <a:bodyPr wrap="none" anchor="ctr"/>
          <a:lstStyle/>
          <a:p>
            <a:endParaRPr lang="en-IN"/>
          </a:p>
        </p:txBody>
      </p:sp>
      <p:sp>
        <p:nvSpPr>
          <p:cNvPr id="75780" name="Rectangle 4"/>
          <p:cNvSpPr>
            <a:spLocks noGrp="1" noChangeArrowheads="1"/>
          </p:cNvSpPr>
          <p:nvPr>
            <p:ph type="body" idx="1"/>
          </p:nvPr>
        </p:nvSpPr>
        <p:spPr>
          <a:noFill/>
          <a:ln/>
        </p:spPr>
        <p:txBody>
          <a:bodyPr/>
          <a:lstStyle/>
          <a:p>
            <a:pPr defTabSz="474663"/>
            <a:r>
              <a:rPr lang="en-US" smtClean="0">
                <a:latin typeface="Times New Roman" pitchFamily="18" charset="0"/>
              </a:rPr>
              <a:t>Null Values</a:t>
            </a:r>
          </a:p>
          <a:p>
            <a:pPr marL="123825" lvl="1" defTabSz="474663"/>
            <a:r>
              <a:rPr lang="en-US" smtClean="0">
                <a:latin typeface="Times New Roman" pitchFamily="18" charset="0"/>
              </a:rPr>
              <a:t>If a row lacks the data value for a particular column, that value is said to be </a:t>
            </a:r>
            <a:r>
              <a:rPr lang="en-US" i="1" smtClean="0">
                <a:latin typeface="Times New Roman" pitchFamily="18" charset="0"/>
              </a:rPr>
              <a:t>null</a:t>
            </a:r>
            <a:r>
              <a:rPr lang="en-US" smtClean="0">
                <a:latin typeface="Times New Roman" pitchFamily="18" charset="0"/>
              </a:rPr>
              <a:t>, or to contain a </a:t>
            </a:r>
            <a:r>
              <a:rPr lang="en-US" smtClean="0">
                <a:solidFill>
                  <a:srgbClr val="FC0128"/>
                </a:solidFill>
                <a:latin typeface="Times New Roman" pitchFamily="18" charset="0"/>
              </a:rPr>
              <a:t>null.</a:t>
            </a:r>
            <a:r>
              <a:rPr lang="en-US" smtClean="0">
                <a:latin typeface="Times New Roman" pitchFamily="18" charset="0"/>
              </a:rPr>
              <a:t> </a:t>
            </a:r>
          </a:p>
          <a:p>
            <a:pPr marL="123825" lvl="1" defTabSz="474663"/>
            <a:r>
              <a:rPr lang="en-US" smtClean="0">
                <a:latin typeface="Times New Roman" pitchFamily="18" charset="0"/>
              </a:rPr>
              <a:t>A null is a value that is unavailable, unassigned, unknown, or inapplicable. A null is not the same as zero or a space. Zero is a number, and a space is a character. </a:t>
            </a:r>
          </a:p>
          <a:p>
            <a:pPr marL="123825" lvl="1" defTabSz="474663"/>
            <a:r>
              <a:rPr lang="en-US" smtClean="0">
                <a:latin typeface="Times New Roman" pitchFamily="18" charset="0"/>
              </a:rPr>
              <a:t>Columns of any data type can contain nulls. However, some constraints, </a:t>
            </a:r>
            <a:r>
              <a:rPr lang="en-US" smtClean="0">
                <a:latin typeface="Courier New" pitchFamily="49" charset="0"/>
              </a:rPr>
              <a:t>NOT NULL</a:t>
            </a:r>
            <a:r>
              <a:rPr lang="en-US" smtClean="0">
                <a:latin typeface="Times New Roman" pitchFamily="18" charset="0"/>
              </a:rPr>
              <a:t> and </a:t>
            </a:r>
            <a:r>
              <a:rPr lang="en-US" smtClean="0">
                <a:latin typeface="Courier New" pitchFamily="49" charset="0"/>
              </a:rPr>
              <a:t>PRIMARY KEY</a:t>
            </a:r>
            <a:r>
              <a:rPr lang="en-US" smtClean="0">
                <a:latin typeface="Times New Roman" pitchFamily="18" charset="0"/>
              </a:rPr>
              <a:t>, prevent nulls from being used in the column. </a:t>
            </a:r>
          </a:p>
          <a:p>
            <a:pPr marL="123825" lvl="1" defTabSz="474663"/>
            <a:r>
              <a:rPr lang="en-US" smtClean="0">
                <a:latin typeface="Times New Roman" pitchFamily="18" charset="0"/>
              </a:rPr>
              <a:t>In the </a:t>
            </a:r>
            <a:r>
              <a:rPr lang="en-US" smtClean="0">
                <a:latin typeface="Courier New" pitchFamily="49" charset="0"/>
              </a:rPr>
              <a:t>COMMISSION_PCT</a:t>
            </a:r>
            <a:r>
              <a:rPr lang="en-US" smtClean="0">
                <a:latin typeface="Times New Roman" pitchFamily="18" charset="0"/>
              </a:rPr>
              <a:t> column in the </a:t>
            </a:r>
            <a:r>
              <a:rPr lang="en-US" smtClean="0">
                <a:latin typeface="Courier New" pitchFamily="49" charset="0"/>
              </a:rPr>
              <a:t>EMPLOYEES</a:t>
            </a:r>
            <a:r>
              <a:rPr lang="en-US" smtClean="0">
                <a:latin typeface="Times New Roman" pitchFamily="18" charset="0"/>
              </a:rPr>
              <a:t> table, notice that only a sales manager or sales representative can earn a commission. Other employees are not entitled to earn commissions. A null  represents that fact. </a:t>
            </a:r>
          </a:p>
          <a:p>
            <a:pPr marL="123825" lvl="1" defTabSz="474663"/>
            <a:endParaRPr lang="en-US" smtClean="0">
              <a:latin typeface="Times New Roman" pitchFamily="18" charset="0"/>
            </a:endParaRPr>
          </a:p>
          <a:p>
            <a:pPr marL="123825" lvl="1" defTabSz="474663"/>
            <a:endParaRPr lang="en-US" smtClean="0">
              <a:latin typeface="Times New Roman" pitchFamily="18" charset="0"/>
            </a:endParaRPr>
          </a:p>
          <a:p>
            <a:pPr marL="123825" lvl="1" defTabSz="474663"/>
            <a:endParaRPr lang="en-US" smtClean="0">
              <a:latin typeface="Times New Roman" pitchFamily="18" charset="0"/>
            </a:endParaRPr>
          </a:p>
          <a:p>
            <a:pPr marL="123825" lvl="1" defTabSz="474663"/>
            <a:endParaRPr lang="en-US" smtClean="0">
              <a:latin typeface="Times New Roman" pitchFamily="18" charset="0"/>
            </a:endParaRPr>
          </a:p>
          <a:p>
            <a:pPr marL="123825" lvl="1" defTabSz="474663"/>
            <a:endParaRPr lang="en-US" smtClean="0">
              <a:latin typeface="Times New Roman" pitchFamily="18" charset="0"/>
            </a:endParaRPr>
          </a:p>
          <a:p>
            <a:pPr marL="123825" lvl="1" defTabSz="474663"/>
            <a:endParaRPr lang="en-US" smtClean="0">
              <a:latin typeface="Times New Roman" pitchFamily="18" charset="0"/>
            </a:endParaRPr>
          </a:p>
          <a:p>
            <a:pPr defTabSz="474663"/>
            <a:r>
              <a:rPr lang="en-US" smtClean="0">
                <a:solidFill>
                  <a:srgbClr val="0000FF"/>
                </a:solidFill>
                <a:latin typeface="Times New Roman" pitchFamily="18" charset="0"/>
              </a:rPr>
              <a:t>Instructor Note</a:t>
            </a:r>
          </a:p>
          <a:p>
            <a:pPr marL="123825" lvl="1" defTabSz="474663"/>
            <a:r>
              <a:rPr lang="en-US" smtClean="0">
                <a:solidFill>
                  <a:srgbClr val="0000FF"/>
                </a:solidFill>
                <a:latin typeface="Times New Roman" pitchFamily="18" charset="0"/>
              </a:rPr>
              <a:t>Demo: </a:t>
            </a:r>
            <a:r>
              <a:rPr lang="en-US" smtClean="0">
                <a:solidFill>
                  <a:srgbClr val="0000FF"/>
                </a:solidFill>
                <a:latin typeface="Courier New" pitchFamily="49" charset="0"/>
              </a:rPr>
              <a:t>1_null.sql</a:t>
            </a:r>
          </a:p>
          <a:p>
            <a:pPr marL="123825" lvl="1" defTabSz="474663"/>
            <a:r>
              <a:rPr lang="en-US" smtClean="0">
                <a:solidFill>
                  <a:srgbClr val="0000FF"/>
                </a:solidFill>
                <a:latin typeface="Times New Roman" pitchFamily="18" charset="0"/>
              </a:rPr>
              <a:t>Purpose:</a:t>
            </a:r>
            <a:r>
              <a:rPr lang="en-US" i="1" smtClean="0">
                <a:solidFill>
                  <a:srgbClr val="0000FF"/>
                </a:solidFill>
                <a:latin typeface="Times New Roman" pitchFamily="18" charset="0"/>
              </a:rPr>
              <a:t> </a:t>
            </a:r>
            <a:r>
              <a:rPr lang="en-US" smtClean="0">
                <a:solidFill>
                  <a:srgbClr val="0000FF"/>
                </a:solidFill>
                <a:latin typeface="Times New Roman" pitchFamily="18" charset="0"/>
              </a:rPr>
              <a:t>To illustrate calculating with null values.</a:t>
            </a:r>
          </a:p>
        </p:txBody>
      </p:sp>
      <p:sp>
        <p:nvSpPr>
          <p:cNvPr id="75781" name="Rectangle 5"/>
          <p:cNvSpPr>
            <a:spLocks noChangeArrowheads="1" noTextEdit="1"/>
          </p:cNvSpPr>
          <p:nvPr>
            <p:ph type="sldImg"/>
          </p:nvPr>
        </p:nvSpPr>
        <p:spPr>
          <a:xfrm>
            <a:off x="488950" y="157163"/>
            <a:ext cx="5880100" cy="4410075"/>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p:spPr>
        <p:txBody>
          <a:bodyPr/>
          <a:lstStyle/>
          <a:p>
            <a:r>
              <a:rPr lang="en-US" smtClean="0">
                <a:latin typeface="Times New Roman" pitchFamily="18" charset="0"/>
              </a:rPr>
              <a:t>Column Aliases (continued)</a:t>
            </a:r>
          </a:p>
          <a:p>
            <a:pPr lvl="1"/>
            <a:r>
              <a:rPr lang="en-US" smtClean="0">
                <a:latin typeface="Times New Roman" pitchFamily="18" charset="0"/>
              </a:rPr>
              <a:t>The first example displays the names and the commission percentages of all the employees. Notice that the optional </a:t>
            </a:r>
            <a:r>
              <a:rPr lang="en-US" smtClean="0">
                <a:latin typeface="Courier New" pitchFamily="49" charset="0"/>
              </a:rPr>
              <a:t>AS</a:t>
            </a:r>
            <a:r>
              <a:rPr lang="en-US" smtClean="0">
                <a:latin typeface="Times New Roman" pitchFamily="18" charset="0"/>
              </a:rPr>
              <a:t> keyword has been used before the column </a:t>
            </a:r>
            <a:r>
              <a:rPr lang="en-US" smtClean="0">
                <a:solidFill>
                  <a:srgbClr val="FC0128"/>
                </a:solidFill>
                <a:latin typeface="Times New Roman" pitchFamily="18" charset="0"/>
              </a:rPr>
              <a:t>alias</a:t>
            </a:r>
            <a:r>
              <a:rPr lang="en-US" smtClean="0">
                <a:latin typeface="Times New Roman" pitchFamily="18" charset="0"/>
              </a:rPr>
              <a:t> name. The result of the query is the same whether the </a:t>
            </a:r>
            <a:r>
              <a:rPr lang="en-US" smtClean="0">
                <a:latin typeface="Courier New" pitchFamily="49" charset="0"/>
              </a:rPr>
              <a:t>AS</a:t>
            </a:r>
            <a:r>
              <a:rPr lang="en-US" smtClean="0">
                <a:solidFill>
                  <a:srgbClr val="FC0128"/>
                </a:solidFill>
                <a:latin typeface="Times New Roman" pitchFamily="18" charset="0"/>
              </a:rPr>
              <a:t> </a:t>
            </a:r>
            <a:r>
              <a:rPr lang="en-US" smtClean="0">
                <a:latin typeface="Times New Roman" pitchFamily="18" charset="0"/>
              </a:rPr>
              <a:t>keyword is used or not. Also notice that the SQL statement has the column aliases, name and comm, in lowercase, whereas the result of the query displays the column headings in uppercase. As mentioned in a previous slide, column headings appear in uppercase by default. </a:t>
            </a:r>
          </a:p>
          <a:p>
            <a:pPr lvl="1"/>
            <a:r>
              <a:rPr lang="en-US" smtClean="0">
                <a:latin typeface="Times New Roman" pitchFamily="18" charset="0"/>
              </a:rPr>
              <a:t>The second example displays the last names and annual salaries of all the employees. Because </a:t>
            </a:r>
            <a:r>
              <a:rPr lang="en-US" smtClean="0">
                <a:latin typeface="Courier New" pitchFamily="49" charset="0"/>
              </a:rPr>
              <a:t>Annual Salary</a:t>
            </a:r>
            <a:r>
              <a:rPr lang="en-US" smtClean="0">
                <a:latin typeface="Times New Roman" pitchFamily="18" charset="0"/>
              </a:rPr>
              <a:t> contain a space, it has been enclosed in double quotation marks. Notice that the column heading in the output is exactly the same as the column alias.</a:t>
            </a: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r>
              <a:rPr lang="en-US" smtClean="0">
                <a:solidFill>
                  <a:srgbClr val="0000FF"/>
                </a:solidFill>
                <a:latin typeface="Times New Roman" pitchFamily="18" charset="0"/>
              </a:rPr>
              <a:t>Instructor Note </a:t>
            </a:r>
          </a:p>
          <a:p>
            <a:pPr lvl="1"/>
            <a:r>
              <a:rPr lang="en-US" smtClean="0">
                <a:solidFill>
                  <a:srgbClr val="0000FF"/>
                </a:solidFill>
                <a:latin typeface="Times New Roman" pitchFamily="18" charset="0"/>
              </a:rPr>
              <a:t>Point out the optional </a:t>
            </a:r>
            <a:r>
              <a:rPr lang="en-US" smtClean="0">
                <a:solidFill>
                  <a:srgbClr val="0000FF"/>
                </a:solidFill>
                <a:latin typeface="Courier New" pitchFamily="49" charset="0"/>
              </a:rPr>
              <a:t>AS</a:t>
            </a:r>
            <a:r>
              <a:rPr lang="en-US" smtClean="0">
                <a:solidFill>
                  <a:srgbClr val="0000FF"/>
                </a:solidFill>
                <a:latin typeface="Times New Roman" pitchFamily="18" charset="0"/>
              </a:rPr>
              <a:t> keyword in the first example and the double quotation marks in the second example. Also show that the aliases always appear in uppercase, unless enclosed within double quotation marks.</a:t>
            </a:r>
            <a:r>
              <a:rPr lang="en-US" smtClean="0">
                <a:solidFill>
                  <a:schemeClr val="accent2"/>
                </a:solidFill>
                <a:latin typeface="Times New Roman" pitchFamily="18" charset="0"/>
              </a:rPr>
              <a:t> </a:t>
            </a:r>
          </a:p>
        </p:txBody>
      </p:sp>
      <p:sp>
        <p:nvSpPr>
          <p:cNvPr id="76803" name="Rectangle 3"/>
          <p:cNvSpPr>
            <a:spLocks noChangeArrowheads="1" noTextEdit="1"/>
          </p:cNvSpPr>
          <p:nvPr>
            <p:ph type="sldImg"/>
          </p:nvPr>
        </p:nvSpPr>
        <p:spPr>
          <a:xfrm>
            <a:off x="485775" y="153988"/>
            <a:ext cx="5883275" cy="441325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883025" y="-1588"/>
            <a:ext cx="2976563" cy="460376"/>
          </a:xfrm>
          <a:prstGeom prst="rect">
            <a:avLst/>
          </a:prstGeom>
          <a:noFill/>
          <a:ln w="9525">
            <a:noFill/>
            <a:miter lim="800000"/>
            <a:headEnd/>
            <a:tailEnd/>
          </a:ln>
        </p:spPr>
        <p:txBody>
          <a:bodyPr wrap="none" anchor="ctr"/>
          <a:lstStyle/>
          <a:p>
            <a:endParaRPr lang="en-IN"/>
          </a:p>
        </p:txBody>
      </p:sp>
      <p:sp>
        <p:nvSpPr>
          <p:cNvPr id="77827" name="Rectangle 3"/>
          <p:cNvSpPr>
            <a:spLocks noChangeArrowheads="1"/>
          </p:cNvSpPr>
          <p:nvPr/>
        </p:nvSpPr>
        <p:spPr bwMode="auto">
          <a:xfrm>
            <a:off x="-3175" y="-1588"/>
            <a:ext cx="2973388" cy="460376"/>
          </a:xfrm>
          <a:prstGeom prst="rect">
            <a:avLst/>
          </a:prstGeom>
          <a:noFill/>
          <a:ln w="9525">
            <a:noFill/>
            <a:miter lim="800000"/>
            <a:headEnd/>
            <a:tailEnd/>
          </a:ln>
        </p:spPr>
        <p:txBody>
          <a:bodyPr wrap="none" anchor="ctr"/>
          <a:lstStyle/>
          <a:p>
            <a:endParaRPr lang="en-IN"/>
          </a:p>
        </p:txBody>
      </p:sp>
      <p:sp>
        <p:nvSpPr>
          <p:cNvPr id="77828" name="Rectangle 4"/>
          <p:cNvSpPr>
            <a:spLocks noGrp="1" noChangeArrowheads="1"/>
          </p:cNvSpPr>
          <p:nvPr>
            <p:ph type="body" idx="1"/>
          </p:nvPr>
        </p:nvSpPr>
        <p:spPr>
          <a:noFill/>
          <a:ln/>
        </p:spPr>
        <p:txBody>
          <a:bodyPr/>
          <a:lstStyle/>
          <a:p>
            <a:r>
              <a:rPr lang="en-US" smtClean="0">
                <a:latin typeface="Times New Roman" pitchFamily="18" charset="0"/>
              </a:rPr>
              <a:t>Concatenation Operator</a:t>
            </a:r>
          </a:p>
          <a:p>
            <a:pPr lvl="1"/>
            <a:r>
              <a:rPr lang="en-US" smtClean="0">
                <a:latin typeface="Times New Roman" pitchFamily="18" charset="0"/>
              </a:rPr>
              <a:t>You can link columns to other columns, arithmetic expressions, or constant values to create a character expression by using the </a:t>
            </a:r>
            <a:r>
              <a:rPr lang="en-US" smtClean="0">
                <a:solidFill>
                  <a:srgbClr val="FC0128"/>
                </a:solidFill>
                <a:latin typeface="Times New Roman" pitchFamily="18" charset="0"/>
              </a:rPr>
              <a:t>concatenation operator</a:t>
            </a:r>
            <a:r>
              <a:rPr lang="en-US" smtClean="0">
                <a:latin typeface="Times New Roman" pitchFamily="18" charset="0"/>
              </a:rPr>
              <a:t> (||). Columns on either side of the operator are combined to make a single output column.</a:t>
            </a:r>
          </a:p>
          <a:p>
            <a:endParaRPr lang="en-US" smtClean="0">
              <a:latin typeface="Times New Roman" pitchFamily="18" charset="0"/>
            </a:endParaRPr>
          </a:p>
          <a:p>
            <a:endParaRPr lang="en-US" smtClean="0">
              <a:latin typeface="Times New Roman" pitchFamily="18" charset="0"/>
            </a:endParaRPr>
          </a:p>
        </p:txBody>
      </p:sp>
      <p:sp>
        <p:nvSpPr>
          <p:cNvPr id="77829" name="Rectangle 5"/>
          <p:cNvSpPr>
            <a:spLocks noChangeArrowheads="1" noTextEdit="1"/>
          </p:cNvSpPr>
          <p:nvPr>
            <p:ph type="sldImg"/>
          </p:nvPr>
        </p:nvSpPr>
        <p:spPr>
          <a:xfrm>
            <a:off x="485775" y="153988"/>
            <a:ext cx="5883275" cy="441325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a:xfrm>
            <a:off x="485775" y="153988"/>
            <a:ext cx="5883275" cy="4413250"/>
          </a:xfrm>
          <a:ln cap="flat"/>
        </p:spPr>
      </p:sp>
      <p:sp>
        <p:nvSpPr>
          <p:cNvPr id="78851" name="Rectangle 3"/>
          <p:cNvSpPr>
            <a:spLocks noGrp="1" noChangeArrowheads="1"/>
          </p:cNvSpPr>
          <p:nvPr>
            <p:ph type="body" idx="1"/>
          </p:nvPr>
        </p:nvSpPr>
        <p:spPr>
          <a:noFill/>
          <a:ln/>
        </p:spPr>
        <p:txBody>
          <a:bodyPr/>
          <a:lstStyle/>
          <a:p>
            <a:r>
              <a:rPr lang="en-US" smtClean="0">
                <a:latin typeface="Times New Roman" pitchFamily="18" charset="0"/>
              </a:rPr>
              <a:t>Concatenation Operator (continued)</a:t>
            </a:r>
          </a:p>
          <a:p>
            <a:pPr lvl="1"/>
            <a:r>
              <a:rPr lang="en-US" smtClean="0">
                <a:latin typeface="Times New Roman" pitchFamily="18" charset="0"/>
              </a:rPr>
              <a:t>In the example, </a:t>
            </a:r>
            <a:r>
              <a:rPr lang="en-US" smtClean="0">
                <a:latin typeface="Courier New" pitchFamily="49" charset="0"/>
              </a:rPr>
              <a:t>LAST_NAME</a:t>
            </a:r>
            <a:r>
              <a:rPr lang="en-US" smtClean="0">
                <a:latin typeface="Times New Roman" pitchFamily="18" charset="0"/>
              </a:rPr>
              <a:t> and </a:t>
            </a:r>
            <a:r>
              <a:rPr lang="en-US" smtClean="0">
                <a:latin typeface="Courier New" pitchFamily="49" charset="0"/>
              </a:rPr>
              <a:t>JOB_ID</a:t>
            </a:r>
            <a:r>
              <a:rPr lang="en-US" smtClean="0">
                <a:latin typeface="Times New Roman" pitchFamily="18" charset="0"/>
              </a:rPr>
              <a:t> are concatenated, and they are given the alias </a:t>
            </a:r>
            <a:r>
              <a:rPr lang="en-US" smtClean="0">
                <a:latin typeface="Courier New" pitchFamily="49" charset="0"/>
              </a:rPr>
              <a:t>Employees</a:t>
            </a:r>
            <a:r>
              <a:rPr lang="en-US" smtClean="0">
                <a:latin typeface="Times New Roman" pitchFamily="18" charset="0"/>
              </a:rPr>
              <a:t>. Notice that the employee last name and job code are combined to make a single output column.</a:t>
            </a:r>
          </a:p>
          <a:p>
            <a:pPr lvl="1"/>
            <a:r>
              <a:rPr lang="en-US" smtClean="0">
                <a:latin typeface="Times New Roman" pitchFamily="18" charset="0"/>
              </a:rPr>
              <a:t>The </a:t>
            </a:r>
            <a:r>
              <a:rPr lang="en-US" smtClean="0">
                <a:latin typeface="Courier New" pitchFamily="49" charset="0"/>
              </a:rPr>
              <a:t>AS</a:t>
            </a:r>
            <a:r>
              <a:rPr lang="en-US" smtClean="0">
                <a:latin typeface="Times New Roman" pitchFamily="18" charset="0"/>
              </a:rPr>
              <a:t> keyword before the alias name makes the </a:t>
            </a:r>
            <a:r>
              <a:rPr lang="en-US" smtClean="0">
                <a:latin typeface="Courier New" pitchFamily="49" charset="0"/>
              </a:rPr>
              <a:t>SELECT</a:t>
            </a:r>
            <a:r>
              <a:rPr lang="en-US" smtClean="0">
                <a:latin typeface="Times New Roman" pitchFamily="18" charset="0"/>
              </a:rPr>
              <a:t> clause easier to read.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noTextEdit="1"/>
          </p:cNvSpPr>
          <p:nvPr>
            <p:ph type="sldImg"/>
          </p:nvPr>
        </p:nvSpPr>
        <p:spPr>
          <a:xfrm>
            <a:off x="485775" y="153988"/>
            <a:ext cx="5883275" cy="4413250"/>
          </a:xfrm>
          <a:ln cap="flat"/>
        </p:spPr>
      </p:sp>
      <p:sp>
        <p:nvSpPr>
          <p:cNvPr id="79875" name="Rectangle 3"/>
          <p:cNvSpPr>
            <a:spLocks noGrp="1" noChangeArrowheads="1"/>
          </p:cNvSpPr>
          <p:nvPr>
            <p:ph type="body" idx="1"/>
          </p:nvPr>
        </p:nvSpPr>
        <p:spPr>
          <a:noFill/>
          <a:ln/>
        </p:spPr>
        <p:txBody>
          <a:bodyPr/>
          <a:lstStyle/>
          <a:p>
            <a:r>
              <a:rPr lang="en-US" smtClean="0">
                <a:latin typeface="Times New Roman" pitchFamily="18" charset="0"/>
              </a:rPr>
              <a:t>Duplicate Rows</a:t>
            </a:r>
          </a:p>
          <a:p>
            <a:pPr lvl="1"/>
            <a:r>
              <a:rPr lang="en-US" smtClean="0">
                <a:latin typeface="Times New Roman" pitchFamily="18" charset="0"/>
              </a:rPr>
              <a:t>Unless you indicate otherwise, </a:t>
            </a:r>
            <a:r>
              <a:rPr lang="en-US" i="1" smtClean="0">
                <a:latin typeface="Times New Roman" pitchFamily="18" charset="0"/>
              </a:rPr>
              <a:t>i</a:t>
            </a:r>
            <a:r>
              <a:rPr lang="en-US" smtClean="0">
                <a:latin typeface="Times New Roman" pitchFamily="18" charset="0"/>
              </a:rPr>
              <a:t>SQL*Plus displays the results of a query without eliminating duplicate rows. The example on the slide displays all the department numbers from the </a:t>
            </a:r>
            <a:r>
              <a:rPr lang="en-US" smtClean="0">
                <a:latin typeface="Courier New" pitchFamily="49" charset="0"/>
              </a:rPr>
              <a:t>EMPLOYEES</a:t>
            </a:r>
            <a:r>
              <a:rPr lang="en-US" smtClean="0">
                <a:latin typeface="Times New Roman" pitchFamily="18" charset="0"/>
              </a:rPr>
              <a:t> table. Notice that the department numbers are repeated.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14"/>
          <p:cNvPicPr>
            <a:picLocks noChangeAspect="1" noChangeArrowheads="1"/>
          </p:cNvPicPr>
          <p:nvPr/>
        </p:nvPicPr>
        <p:blipFill>
          <a:blip r:embed="rId3"/>
          <a:srcRect/>
          <a:stretch>
            <a:fillRect/>
          </a:stretch>
        </p:blipFill>
        <p:spPr bwMode="auto">
          <a:xfrm>
            <a:off x="757238" y="6384925"/>
            <a:ext cx="4810125" cy="1504950"/>
          </a:xfrm>
          <a:prstGeom prst="rect">
            <a:avLst/>
          </a:prstGeom>
          <a:noFill/>
          <a:ln w="25400">
            <a:noFill/>
            <a:miter lim="800000"/>
            <a:headEnd type="none" w="sm" len="sm"/>
            <a:tailEnd type="none" w="sm" len="sm"/>
          </a:ln>
        </p:spPr>
      </p:pic>
      <p:pic>
        <p:nvPicPr>
          <p:cNvPr id="80899" name="Picture 15"/>
          <p:cNvPicPr>
            <a:picLocks noChangeAspect="1" noChangeArrowheads="1"/>
          </p:cNvPicPr>
          <p:nvPr/>
        </p:nvPicPr>
        <p:blipFill>
          <a:blip r:embed="rId4"/>
          <a:srcRect/>
          <a:stretch>
            <a:fillRect/>
          </a:stretch>
        </p:blipFill>
        <p:spPr bwMode="auto">
          <a:xfrm>
            <a:off x="757238" y="7988300"/>
            <a:ext cx="4810125" cy="600075"/>
          </a:xfrm>
          <a:prstGeom prst="rect">
            <a:avLst/>
          </a:prstGeom>
          <a:noFill/>
          <a:ln w="25400">
            <a:noFill/>
            <a:miter lim="800000"/>
            <a:headEnd type="none" w="sm" len="sm"/>
            <a:tailEnd type="none" w="sm" len="sm"/>
          </a:ln>
        </p:spPr>
      </p:pic>
      <p:sp>
        <p:nvSpPr>
          <p:cNvPr id="80900" name="Rectangle 2"/>
          <p:cNvSpPr>
            <a:spLocks noChangeArrowheads="1" noTextEdit="1"/>
          </p:cNvSpPr>
          <p:nvPr>
            <p:ph type="sldImg"/>
          </p:nvPr>
        </p:nvSpPr>
        <p:spPr>
          <a:xfrm>
            <a:off x="485775" y="153988"/>
            <a:ext cx="5883275" cy="4413250"/>
          </a:xfrm>
          <a:ln cap="flat"/>
        </p:spPr>
      </p:sp>
      <p:sp>
        <p:nvSpPr>
          <p:cNvPr id="80901" name="Rectangle 3"/>
          <p:cNvSpPr>
            <a:spLocks noGrp="1" noChangeArrowheads="1"/>
          </p:cNvSpPr>
          <p:nvPr>
            <p:ph type="body" idx="1"/>
          </p:nvPr>
        </p:nvSpPr>
        <p:spPr>
          <a:noFill/>
          <a:ln/>
        </p:spPr>
        <p:txBody>
          <a:bodyPr/>
          <a:lstStyle/>
          <a:p>
            <a:r>
              <a:rPr lang="en-US" smtClean="0">
                <a:latin typeface="Times New Roman" pitchFamily="18" charset="0"/>
              </a:rPr>
              <a:t>Duplicate Rows (continued)</a:t>
            </a:r>
          </a:p>
          <a:p>
            <a:pPr lvl="1"/>
            <a:r>
              <a:rPr lang="en-US" smtClean="0">
                <a:latin typeface="Times New Roman" pitchFamily="18" charset="0"/>
              </a:rPr>
              <a:t>To eliminate duplicate rows in the result, include the </a:t>
            </a:r>
            <a:r>
              <a:rPr lang="en-US" smtClean="0">
                <a:solidFill>
                  <a:srgbClr val="FC0128"/>
                </a:solidFill>
                <a:latin typeface="Courier New" pitchFamily="49" charset="0"/>
              </a:rPr>
              <a:t>DISTINCT</a:t>
            </a:r>
            <a:r>
              <a:rPr lang="en-US" smtClean="0">
                <a:solidFill>
                  <a:srgbClr val="FC0128"/>
                </a:solidFill>
                <a:latin typeface="Times New Roman" pitchFamily="18" charset="0"/>
              </a:rPr>
              <a:t> </a:t>
            </a:r>
            <a:r>
              <a:rPr lang="en-US" smtClean="0">
                <a:latin typeface="Times New Roman" pitchFamily="18" charset="0"/>
              </a:rPr>
              <a:t>keyword in the </a:t>
            </a:r>
            <a:r>
              <a:rPr lang="en-US" smtClean="0">
                <a:latin typeface="Courier New" pitchFamily="49" charset="0"/>
              </a:rPr>
              <a:t>SELECT</a:t>
            </a:r>
            <a:r>
              <a:rPr lang="en-US" smtClean="0">
                <a:latin typeface="Times New Roman" pitchFamily="18" charset="0"/>
              </a:rPr>
              <a:t> clause immediately after the </a:t>
            </a:r>
            <a:r>
              <a:rPr lang="en-US" smtClean="0">
                <a:latin typeface="Courier New" pitchFamily="49" charset="0"/>
              </a:rPr>
              <a:t>SELECT</a:t>
            </a:r>
            <a:r>
              <a:rPr lang="en-US" smtClean="0">
                <a:latin typeface="Times New Roman" pitchFamily="18" charset="0"/>
              </a:rPr>
              <a:t> keyword. In the example on the slide, the </a:t>
            </a:r>
            <a:r>
              <a:rPr lang="en-US" smtClean="0">
                <a:latin typeface="Courier New" pitchFamily="49" charset="0"/>
              </a:rPr>
              <a:t>EMPLOYEES</a:t>
            </a:r>
            <a:r>
              <a:rPr lang="en-US" smtClean="0">
                <a:latin typeface="Times New Roman" pitchFamily="18" charset="0"/>
              </a:rPr>
              <a:t> table actually contains 20</a:t>
            </a:r>
            <a:r>
              <a:rPr lang="en-US" i="1" smtClean="0">
                <a:latin typeface="Times New Roman" pitchFamily="18" charset="0"/>
              </a:rPr>
              <a:t> </a:t>
            </a:r>
            <a:r>
              <a:rPr lang="en-US" smtClean="0">
                <a:latin typeface="Times New Roman" pitchFamily="18" charset="0"/>
              </a:rPr>
              <a:t>rows but there are only seven unique department numbers in the table. </a:t>
            </a:r>
          </a:p>
          <a:p>
            <a:pPr lvl="1"/>
            <a:r>
              <a:rPr lang="en-US" smtClean="0">
                <a:latin typeface="Times New Roman" pitchFamily="18" charset="0"/>
              </a:rPr>
              <a:t>You can specify multiple columns after the </a:t>
            </a:r>
            <a:r>
              <a:rPr lang="en-US" smtClean="0">
                <a:latin typeface="Courier New" pitchFamily="49" charset="0"/>
              </a:rPr>
              <a:t>DISTINCT</a:t>
            </a:r>
            <a:r>
              <a:rPr lang="en-US" smtClean="0">
                <a:latin typeface="Times New Roman" pitchFamily="18" charset="0"/>
              </a:rPr>
              <a:t> qualifier. The </a:t>
            </a:r>
            <a:r>
              <a:rPr lang="en-US" smtClean="0">
                <a:latin typeface="Courier New" pitchFamily="49" charset="0"/>
              </a:rPr>
              <a:t>DISTINCT</a:t>
            </a:r>
            <a:r>
              <a:rPr lang="en-US" smtClean="0">
                <a:latin typeface="Times New Roman" pitchFamily="18" charset="0"/>
              </a:rPr>
              <a:t> qualifier affects all the selected columns, and the result is every distinct combination of the columns.</a:t>
            </a:r>
          </a:p>
          <a:p>
            <a:pPr lvl="1"/>
            <a:endParaRPr lang="en-US" sz="500" smtClean="0">
              <a:latin typeface="Times New Roman" pitchFamily="18" charset="0"/>
            </a:endParaRPr>
          </a:p>
          <a:p>
            <a:pPr>
              <a:spcBef>
                <a:spcPct val="0"/>
              </a:spcBef>
            </a:pPr>
            <a:r>
              <a:rPr lang="en-US" smtClean="0">
                <a:latin typeface="Courier New" pitchFamily="49" charset="0"/>
              </a:rPr>
              <a:t>    SELECT  DISTINCT department_id, job_id</a:t>
            </a:r>
          </a:p>
          <a:p>
            <a:pPr>
              <a:spcBef>
                <a:spcPct val="0"/>
              </a:spcBef>
            </a:pPr>
            <a:r>
              <a:rPr lang="en-US" smtClean="0">
                <a:latin typeface="Courier New" pitchFamily="49" charset="0"/>
              </a:rPr>
              <a:t>    FROM    employees;</a:t>
            </a:r>
          </a:p>
          <a:p>
            <a:pPr>
              <a:spcBef>
                <a:spcPct val="0"/>
              </a:spcBef>
            </a:pPr>
            <a:endParaRPr lang="en-US" smtClean="0">
              <a:latin typeface="Courier New" pitchFamily="49" charset="0"/>
            </a:endParaRPr>
          </a:p>
        </p:txBody>
      </p:sp>
      <p:sp>
        <p:nvSpPr>
          <p:cNvPr id="80902" name="Rectangle 4"/>
          <p:cNvSpPr>
            <a:spLocks noChangeArrowheads="1"/>
          </p:cNvSpPr>
          <p:nvPr/>
        </p:nvSpPr>
        <p:spPr bwMode="auto">
          <a:xfrm>
            <a:off x="609600" y="6518275"/>
            <a:ext cx="5618163" cy="1436688"/>
          </a:xfrm>
          <a:prstGeom prst="rect">
            <a:avLst/>
          </a:prstGeom>
          <a:noFill/>
          <a:ln w="9525">
            <a:noFill/>
            <a:miter lim="800000"/>
            <a:headEnd/>
            <a:tailEnd/>
          </a:ln>
        </p:spPr>
        <p:txBody>
          <a:bodyPr wrap="none" anchor="ctr"/>
          <a:lstStyle/>
          <a:p>
            <a:endParaRPr lang="en-IN"/>
          </a:p>
        </p:txBody>
      </p:sp>
      <p:sp>
        <p:nvSpPr>
          <p:cNvPr id="80903" name="Text Box 11"/>
          <p:cNvSpPr txBox="1">
            <a:spLocks noChangeArrowheads="1"/>
          </p:cNvSpPr>
          <p:nvPr/>
        </p:nvSpPr>
        <p:spPr bwMode="auto">
          <a:xfrm>
            <a:off x="919163" y="7667625"/>
            <a:ext cx="349250" cy="376238"/>
          </a:xfrm>
          <a:prstGeom prst="rect">
            <a:avLst/>
          </a:prstGeom>
          <a:noFill/>
          <a:ln w="25400">
            <a:noFill/>
            <a:miter lim="800000"/>
            <a:headEnd type="none" w="sm" len="sm"/>
            <a:tailEnd type="none" w="med" len="lg"/>
          </a:ln>
        </p:spPr>
        <p:txBody>
          <a:bodyPr lIns="12175" tIns="12175" rIns="12175" bIns="12175">
            <a:spAutoFit/>
          </a:bodyPr>
          <a:lstStyle/>
          <a:p>
            <a:pPr algn="ctr" defTabSz="788988">
              <a:buClr>
                <a:srgbClr val="000000"/>
              </a:buClr>
              <a:buFont typeface="Arial" charset="0"/>
              <a:buNone/>
            </a:pPr>
            <a:r>
              <a:rPr lang="en-US" sz="2300" b="1"/>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noTextEdit="1"/>
          </p:cNvSpPr>
          <p:nvPr>
            <p:ph type="sldImg"/>
          </p:nvPr>
        </p:nvSpPr>
        <p:spPr>
          <a:xfrm>
            <a:off x="460375" y="168275"/>
            <a:ext cx="5937250" cy="4452938"/>
          </a:xfrm>
          <a:ln cap="flat"/>
        </p:spPr>
      </p:sp>
      <p:sp>
        <p:nvSpPr>
          <p:cNvPr id="1028" name="Rectangle 3"/>
          <p:cNvSpPr>
            <a:spLocks noGrp="1" noChangeArrowheads="1"/>
          </p:cNvSpPr>
          <p:nvPr>
            <p:ph type="body" idx="1"/>
          </p:nvPr>
        </p:nvSpPr>
        <p:spPr>
          <a:xfrm>
            <a:off x="377825" y="4706938"/>
            <a:ext cx="5948363" cy="3802062"/>
          </a:xfrm>
          <a:noFill/>
          <a:ln/>
        </p:spPr>
        <p:txBody>
          <a:bodyPr/>
          <a:lstStyle/>
          <a:p>
            <a:r>
              <a:rPr lang="en-US" smtClean="0">
                <a:latin typeface="Times New Roman" pitchFamily="18" charset="0"/>
              </a:rPr>
              <a:t>SQL Statements</a:t>
            </a:r>
          </a:p>
          <a:p>
            <a:pPr lvl="1"/>
            <a:r>
              <a:rPr lang="en-US" smtClean="0">
                <a:latin typeface="Times New Roman" pitchFamily="18" charset="0"/>
              </a:rPr>
              <a:t>Oracle SQL complies with industry-accepted standards. Oracle Corporation ensures future compliance with evolving standards by actively involving key personnel in SQL standards committees. Industry-accepted committees are the </a:t>
            </a:r>
            <a:r>
              <a:rPr lang="en-US" smtClean="0">
                <a:solidFill>
                  <a:srgbClr val="FC0128"/>
                </a:solidFill>
                <a:latin typeface="Times New Roman" pitchFamily="18" charset="0"/>
              </a:rPr>
              <a:t>American National Standards Institute</a:t>
            </a:r>
            <a:r>
              <a:rPr lang="en-US" smtClean="0">
                <a:latin typeface="Times New Roman" pitchFamily="18" charset="0"/>
              </a:rPr>
              <a:t> (</a:t>
            </a:r>
            <a:r>
              <a:rPr lang="en-US" smtClean="0">
                <a:solidFill>
                  <a:srgbClr val="FC0128"/>
                </a:solidFill>
                <a:latin typeface="Times New Roman" pitchFamily="18" charset="0"/>
              </a:rPr>
              <a:t>ANSI)</a:t>
            </a:r>
            <a:r>
              <a:rPr lang="en-US" smtClean="0">
                <a:latin typeface="Times New Roman" pitchFamily="18" charset="0"/>
              </a:rPr>
              <a:t> and the </a:t>
            </a:r>
            <a:r>
              <a:rPr lang="en-US" smtClean="0">
                <a:solidFill>
                  <a:srgbClr val="FC0128"/>
                </a:solidFill>
                <a:latin typeface="Times New Roman" pitchFamily="18" charset="0"/>
              </a:rPr>
              <a:t>International Standards Organization</a:t>
            </a:r>
            <a:r>
              <a:rPr lang="en-US" smtClean="0">
                <a:latin typeface="Times New Roman" pitchFamily="18" charset="0"/>
              </a:rPr>
              <a:t> (</a:t>
            </a:r>
            <a:r>
              <a:rPr lang="en-US" smtClean="0">
                <a:solidFill>
                  <a:srgbClr val="FC0128"/>
                </a:solidFill>
                <a:latin typeface="Times New Roman" pitchFamily="18" charset="0"/>
              </a:rPr>
              <a:t>ISO)</a:t>
            </a:r>
            <a:r>
              <a:rPr lang="en-US" smtClean="0">
                <a:latin typeface="Times New Roman" pitchFamily="18" charset="0"/>
              </a:rPr>
              <a:t>. Both ANSI and ISO have accepted SQL as the standard language for relational databases.</a:t>
            </a:r>
            <a:r>
              <a:rPr lang="en-US" b="1" smtClean="0">
                <a:latin typeface="Times New Roman" pitchFamily="18" charset="0"/>
              </a:rPr>
              <a:t> </a:t>
            </a:r>
            <a:endParaRPr lang="en-US" smtClean="0">
              <a:latin typeface="Times New Roman" pitchFamily="18" charset="0"/>
            </a:endParaRPr>
          </a:p>
          <a:p>
            <a:endParaRPr lang="en-US" smtClean="0">
              <a:latin typeface="Times New Roman" pitchFamily="18" charset="0"/>
            </a:endParaRPr>
          </a:p>
        </p:txBody>
      </p:sp>
      <p:graphicFrame>
        <p:nvGraphicFramePr>
          <p:cNvPr id="1026" name="Object 2"/>
          <p:cNvGraphicFramePr>
            <a:graphicFrameLocks/>
          </p:cNvGraphicFramePr>
          <p:nvPr/>
        </p:nvGraphicFramePr>
        <p:xfrm>
          <a:off x="484188" y="5837238"/>
          <a:ext cx="6099175" cy="2936875"/>
        </p:xfrm>
        <a:graphic>
          <a:graphicData uri="http://schemas.openxmlformats.org/presentationml/2006/ole">
            <p:oleObj spid="_x0000_s1026" name="Document" r:id="rId4" imgW="6332400" imgH="3049560" progId="Word.Document.8">
              <p:embed/>
            </p:oleObj>
          </a:graphicData>
        </a:graphic>
      </p:graphicFrame>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noTextEdit="1"/>
          </p:cNvSpPr>
          <p:nvPr>
            <p:ph type="sldImg"/>
          </p:nvPr>
        </p:nvSpPr>
        <p:spPr>
          <a:xfrm>
            <a:off x="487363" y="153988"/>
            <a:ext cx="5881687" cy="4411662"/>
          </a:xfrm>
          <a:ln cap="flat"/>
        </p:spPr>
      </p:sp>
      <p:sp>
        <p:nvSpPr>
          <p:cNvPr id="81923" name="Rectangle 3"/>
          <p:cNvSpPr>
            <a:spLocks noGrp="1" noChangeArrowheads="1"/>
          </p:cNvSpPr>
          <p:nvPr>
            <p:ph type="body" idx="1"/>
          </p:nvPr>
        </p:nvSpPr>
        <p:spPr>
          <a:noFill/>
          <a:ln/>
        </p:spPr>
        <p:txBody>
          <a:bodyPr/>
          <a:lstStyle/>
          <a:p>
            <a:r>
              <a:rPr lang="en-US" smtClean="0">
                <a:latin typeface="Times New Roman" pitchFamily="18" charset="0"/>
              </a:rPr>
              <a:t>Limiting Rows Using a Selection</a:t>
            </a:r>
          </a:p>
          <a:p>
            <a:pPr lvl="1"/>
            <a:r>
              <a:rPr lang="en-US" smtClean="0">
                <a:solidFill>
                  <a:srgbClr val="000000"/>
                </a:solidFill>
                <a:latin typeface="Times New Roman" pitchFamily="18" charset="0"/>
              </a:rPr>
              <a:t>In the example on the slide, assume that you want to display all the employees in department 90. The rows with a value of 90 in the </a:t>
            </a:r>
            <a:r>
              <a:rPr lang="en-US" smtClean="0">
                <a:solidFill>
                  <a:srgbClr val="000000"/>
                </a:solidFill>
                <a:latin typeface="Courier New" pitchFamily="49" charset="0"/>
              </a:rPr>
              <a:t>DEPARTMENT_ID</a:t>
            </a:r>
            <a:r>
              <a:rPr lang="en-US" smtClean="0">
                <a:solidFill>
                  <a:srgbClr val="000000"/>
                </a:solidFill>
                <a:latin typeface="Times New Roman" pitchFamily="18" charset="0"/>
              </a:rPr>
              <a:t> column are the only ones returned. This method of restriction is the basis of the </a:t>
            </a:r>
            <a:r>
              <a:rPr lang="en-US" smtClean="0">
                <a:solidFill>
                  <a:srgbClr val="FC0128"/>
                </a:solidFill>
                <a:latin typeface="Courier New" pitchFamily="49" charset="0"/>
              </a:rPr>
              <a:t>WHERE</a:t>
            </a:r>
            <a:r>
              <a:rPr lang="en-US" smtClean="0">
                <a:solidFill>
                  <a:srgbClr val="FC0128"/>
                </a:solidFill>
                <a:latin typeface="Times New Roman" pitchFamily="18" charset="0"/>
              </a:rPr>
              <a:t> clause</a:t>
            </a:r>
            <a:r>
              <a:rPr lang="en-US" smtClean="0">
                <a:solidFill>
                  <a:srgbClr val="000000"/>
                </a:solidFill>
                <a:latin typeface="Times New Roman" pitchFamily="18" charset="0"/>
              </a:rPr>
              <a:t> in SQL.</a:t>
            </a:r>
          </a:p>
          <a:p>
            <a:endParaRPr lang="en-US" smtClean="0">
              <a:solidFill>
                <a:schemeClr val="accent1"/>
              </a:solidFill>
              <a:latin typeface="Times New Roman" pitchFamily="18" charset="0"/>
            </a:endParaRPr>
          </a:p>
          <a:p>
            <a:endParaRPr lang="en-US" smtClean="0">
              <a:solidFill>
                <a:schemeClr val="accent1"/>
              </a:solidFill>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a:xfrm>
            <a:off x="487363" y="153988"/>
            <a:ext cx="5881687" cy="4411662"/>
          </a:xfrm>
          <a:ln cap="flat"/>
        </p:spPr>
      </p:sp>
      <p:sp>
        <p:nvSpPr>
          <p:cNvPr id="82947" name="Rectangle 3"/>
          <p:cNvSpPr>
            <a:spLocks noGrp="1" noChangeArrowheads="1"/>
          </p:cNvSpPr>
          <p:nvPr>
            <p:ph type="body" idx="1"/>
          </p:nvPr>
        </p:nvSpPr>
        <p:spPr>
          <a:noFill/>
          <a:ln/>
        </p:spPr>
        <p:txBody>
          <a:bodyPr/>
          <a:lstStyle/>
          <a:p>
            <a:r>
              <a:rPr lang="en-US" smtClean="0">
                <a:latin typeface="Times New Roman" pitchFamily="18" charset="0"/>
              </a:rPr>
              <a:t>Limiting the Rows Selected</a:t>
            </a:r>
          </a:p>
          <a:p>
            <a:pPr lvl="1"/>
            <a:r>
              <a:rPr lang="en-US" smtClean="0">
                <a:latin typeface="Times New Roman" pitchFamily="18" charset="0"/>
              </a:rPr>
              <a:t>You can restrict the rows returned from the query by using the </a:t>
            </a:r>
            <a:r>
              <a:rPr lang="en-US" smtClean="0">
                <a:solidFill>
                  <a:srgbClr val="FC0128"/>
                </a:solidFill>
                <a:latin typeface="Courier New" pitchFamily="49" charset="0"/>
              </a:rPr>
              <a:t>WHERE</a:t>
            </a:r>
            <a:r>
              <a:rPr lang="en-US" smtClean="0">
                <a:solidFill>
                  <a:srgbClr val="FC0128"/>
                </a:solidFill>
                <a:latin typeface="Times New Roman" pitchFamily="18" charset="0"/>
              </a:rPr>
              <a:t> clause</a:t>
            </a:r>
            <a:r>
              <a:rPr lang="en-US" smtClean="0">
                <a:latin typeface="Times New Roman" pitchFamily="18" charset="0"/>
              </a:rPr>
              <a:t>. A </a:t>
            </a:r>
            <a:r>
              <a:rPr lang="en-US" smtClean="0">
                <a:latin typeface="Courier New" pitchFamily="49" charset="0"/>
              </a:rPr>
              <a:t>WHERE</a:t>
            </a:r>
            <a:r>
              <a:rPr lang="en-US" smtClean="0">
                <a:latin typeface="Times New Roman" pitchFamily="18" charset="0"/>
              </a:rPr>
              <a:t> clause contains a condition that must be met, and it directly follows the </a:t>
            </a:r>
            <a:r>
              <a:rPr lang="en-US" smtClean="0">
                <a:latin typeface="Courier New" pitchFamily="49" charset="0"/>
              </a:rPr>
              <a:t>FROM</a:t>
            </a:r>
            <a:r>
              <a:rPr lang="en-US" smtClean="0">
                <a:latin typeface="Times New Roman" pitchFamily="18" charset="0"/>
              </a:rPr>
              <a:t> clause. If the condition is true, the row meeting the condition is returned.</a:t>
            </a:r>
          </a:p>
          <a:p>
            <a:pPr lvl="1"/>
            <a:r>
              <a:rPr lang="en-US" smtClean="0">
                <a:solidFill>
                  <a:srgbClr val="000000"/>
                </a:solidFill>
                <a:latin typeface="Times New Roman" pitchFamily="18" charset="0"/>
              </a:rPr>
              <a:t>In the syntax:</a:t>
            </a:r>
          </a:p>
          <a:p>
            <a:r>
              <a:rPr lang="en-US" smtClean="0">
                <a:latin typeface="Times New Roman" pitchFamily="18" charset="0"/>
              </a:rPr>
              <a:t>	</a:t>
            </a:r>
            <a:r>
              <a:rPr lang="en-US" smtClean="0">
                <a:latin typeface="Courier New" pitchFamily="49" charset="0"/>
              </a:rPr>
              <a:t>WHERE</a:t>
            </a:r>
            <a:r>
              <a:rPr lang="en-US" smtClean="0">
                <a:latin typeface="Times New Roman" pitchFamily="18" charset="0"/>
              </a:rPr>
              <a:t>		restricts the query to rows that meet a condition	</a:t>
            </a:r>
          </a:p>
          <a:p>
            <a:r>
              <a:rPr lang="en-US" i="1" smtClean="0">
                <a:latin typeface="Times New Roman" pitchFamily="18" charset="0"/>
              </a:rPr>
              <a:t>	</a:t>
            </a:r>
            <a:r>
              <a:rPr lang="en-US" i="1" smtClean="0">
                <a:latin typeface="Courier New" pitchFamily="49" charset="0"/>
              </a:rPr>
              <a:t>condition</a:t>
            </a:r>
            <a:r>
              <a:rPr lang="en-US" smtClean="0">
                <a:latin typeface="Times New Roman" pitchFamily="18" charset="0"/>
              </a:rPr>
              <a:t>		is composed of column names, expressions, 								constants, and a comparison operator	</a:t>
            </a:r>
          </a:p>
          <a:p>
            <a:pPr lvl="1"/>
            <a:endParaRPr lang="en-US" smtClean="0">
              <a:solidFill>
                <a:srgbClr val="000000"/>
              </a:solidFill>
              <a:latin typeface="Times New Roman" pitchFamily="18" charset="0"/>
            </a:endParaRPr>
          </a:p>
          <a:p>
            <a:pPr lvl="1"/>
            <a:r>
              <a:rPr lang="en-US" smtClean="0">
                <a:solidFill>
                  <a:srgbClr val="000000"/>
                </a:solidFill>
                <a:latin typeface="Times New Roman" pitchFamily="18" charset="0"/>
              </a:rPr>
              <a:t>The </a:t>
            </a:r>
            <a:r>
              <a:rPr lang="en-US" smtClean="0">
                <a:solidFill>
                  <a:srgbClr val="FF0033"/>
                </a:solidFill>
                <a:latin typeface="Courier New" pitchFamily="49" charset="0"/>
              </a:rPr>
              <a:t>WHERE</a:t>
            </a:r>
            <a:r>
              <a:rPr lang="en-US" smtClean="0">
                <a:solidFill>
                  <a:srgbClr val="000000"/>
                </a:solidFill>
                <a:latin typeface="Times New Roman" pitchFamily="18" charset="0"/>
              </a:rPr>
              <a:t> clause can compare values in columns, literal values, arithmetic expressions, or functions. It consists of three elements:</a:t>
            </a:r>
          </a:p>
          <a:p>
            <a:pPr lvl="2"/>
            <a:r>
              <a:rPr lang="en-US" smtClean="0">
                <a:solidFill>
                  <a:srgbClr val="000000"/>
                </a:solidFill>
                <a:latin typeface="Times New Roman" pitchFamily="18" charset="0"/>
              </a:rPr>
              <a:t>Column name</a:t>
            </a:r>
          </a:p>
          <a:p>
            <a:pPr lvl="2"/>
            <a:r>
              <a:rPr lang="en-US" smtClean="0">
                <a:solidFill>
                  <a:srgbClr val="000000"/>
                </a:solidFill>
                <a:latin typeface="Times New Roman" pitchFamily="18" charset="0"/>
              </a:rPr>
              <a:t>Comparison condition</a:t>
            </a:r>
          </a:p>
          <a:p>
            <a:pPr lvl="2"/>
            <a:r>
              <a:rPr lang="en-US" smtClean="0">
                <a:solidFill>
                  <a:srgbClr val="000000"/>
                </a:solidFill>
                <a:latin typeface="Times New Roman" pitchFamily="18" charset="0"/>
              </a:rPr>
              <a:t>Column name, constant, or list of values</a:t>
            </a:r>
            <a:endParaRPr lang="en-US" smtClean="0">
              <a:solidFill>
                <a:schemeClr val="accent1"/>
              </a:solidFill>
              <a:latin typeface="Times New Roman" pitchFamily="18" charset="0"/>
            </a:endParaRPr>
          </a:p>
          <a:p>
            <a:endParaRPr lang="en-US" smtClean="0">
              <a:solidFill>
                <a:schemeClr val="accent1"/>
              </a:solidFill>
              <a:latin typeface="Times New Roman" pitchFamily="18" charset="0"/>
            </a:endParaRPr>
          </a:p>
          <a:p>
            <a:endParaRPr lang="en-US" smtClean="0">
              <a:solidFill>
                <a:schemeClr val="accent1"/>
              </a:solidFill>
              <a:latin typeface="Times New Roman" pitchFamily="18" charset="0"/>
            </a:endParaRPr>
          </a:p>
          <a:p>
            <a:pPr lvl="2"/>
            <a:endParaRPr lang="en-US" smtClean="0">
              <a:latin typeface="Times New Roman" pitchFamily="18" charset="0"/>
            </a:endParaRPr>
          </a:p>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noTextEdit="1"/>
          </p:cNvSpPr>
          <p:nvPr>
            <p:ph type="sldImg"/>
          </p:nvPr>
        </p:nvSpPr>
        <p:spPr>
          <a:xfrm>
            <a:off x="487363" y="153988"/>
            <a:ext cx="5881687" cy="4411662"/>
          </a:xfrm>
          <a:ln cap="flat"/>
        </p:spPr>
      </p:sp>
      <p:sp>
        <p:nvSpPr>
          <p:cNvPr id="83971" name="Rectangle 3"/>
          <p:cNvSpPr>
            <a:spLocks noGrp="1" noChangeArrowheads="1"/>
          </p:cNvSpPr>
          <p:nvPr>
            <p:ph type="body" idx="1"/>
          </p:nvPr>
        </p:nvSpPr>
        <p:spPr>
          <a:noFill/>
          <a:ln/>
        </p:spPr>
        <p:txBody>
          <a:bodyPr/>
          <a:lstStyle/>
          <a:p>
            <a:r>
              <a:rPr lang="en-US" smtClean="0">
                <a:solidFill>
                  <a:srgbClr val="000000"/>
                </a:solidFill>
                <a:latin typeface="Times New Roman" pitchFamily="18" charset="0"/>
              </a:rPr>
              <a:t>Using the </a:t>
            </a:r>
            <a:r>
              <a:rPr lang="en-US" smtClean="0">
                <a:solidFill>
                  <a:srgbClr val="000000"/>
                </a:solidFill>
                <a:latin typeface="Courier New" pitchFamily="49" charset="0"/>
              </a:rPr>
              <a:t>WHERE</a:t>
            </a:r>
            <a:r>
              <a:rPr lang="en-US" smtClean="0">
                <a:solidFill>
                  <a:srgbClr val="000000"/>
                </a:solidFill>
                <a:latin typeface="Times New Roman" pitchFamily="18" charset="0"/>
              </a:rPr>
              <a:t> Clause</a:t>
            </a:r>
            <a:endParaRPr lang="en-US" smtClean="0">
              <a:latin typeface="Times New Roman" pitchFamily="18" charset="0"/>
            </a:endParaRPr>
          </a:p>
          <a:p>
            <a:pPr lvl="1"/>
            <a:r>
              <a:rPr lang="en-US" smtClean="0">
                <a:solidFill>
                  <a:srgbClr val="000000"/>
                </a:solidFill>
                <a:latin typeface="Times New Roman" pitchFamily="18" charset="0"/>
              </a:rPr>
              <a:t>In the example, the </a:t>
            </a:r>
            <a:r>
              <a:rPr lang="en-US" smtClean="0">
                <a:solidFill>
                  <a:srgbClr val="000000"/>
                </a:solidFill>
                <a:latin typeface="Courier New" pitchFamily="49" charset="0"/>
              </a:rPr>
              <a:t>SELECT</a:t>
            </a:r>
            <a:r>
              <a:rPr lang="en-US" smtClean="0">
                <a:solidFill>
                  <a:srgbClr val="000000"/>
                </a:solidFill>
                <a:latin typeface="Times New Roman" pitchFamily="18" charset="0"/>
              </a:rPr>
              <a:t> statement retrieves the name, job ID, and department number of all employees whose job ID is </a:t>
            </a:r>
            <a:r>
              <a:rPr lang="en-US" smtClean="0">
                <a:solidFill>
                  <a:srgbClr val="000000"/>
                </a:solidFill>
                <a:latin typeface="Courier New" pitchFamily="49" charset="0"/>
              </a:rPr>
              <a:t>SA_REP</a:t>
            </a:r>
            <a:r>
              <a:rPr lang="en-US" smtClean="0">
                <a:solidFill>
                  <a:srgbClr val="000000"/>
                </a:solidFill>
                <a:latin typeface="Times New Roman" pitchFamily="18" charset="0"/>
              </a:rPr>
              <a:t>. </a:t>
            </a:r>
          </a:p>
          <a:p>
            <a:pPr lvl="1"/>
            <a:r>
              <a:rPr lang="en-US" smtClean="0">
                <a:solidFill>
                  <a:srgbClr val="000000"/>
                </a:solidFill>
                <a:latin typeface="Times New Roman" pitchFamily="18" charset="0"/>
              </a:rPr>
              <a:t>Note that the job title </a:t>
            </a:r>
            <a:r>
              <a:rPr lang="en-US" smtClean="0">
                <a:solidFill>
                  <a:srgbClr val="000000"/>
                </a:solidFill>
                <a:latin typeface="Courier New" pitchFamily="49" charset="0"/>
              </a:rPr>
              <a:t>SA_REP</a:t>
            </a:r>
            <a:r>
              <a:rPr lang="en-US" smtClean="0">
                <a:solidFill>
                  <a:srgbClr val="000000"/>
                </a:solidFill>
                <a:latin typeface="Times New Roman" pitchFamily="18" charset="0"/>
              </a:rPr>
              <a:t> has been specified in uppercase to ensure that it matches the job ID column in the </a:t>
            </a:r>
            <a:r>
              <a:rPr lang="en-US" smtClean="0">
                <a:solidFill>
                  <a:srgbClr val="000000"/>
                </a:solidFill>
                <a:latin typeface="Courier New" pitchFamily="49" charset="0"/>
              </a:rPr>
              <a:t>EMPLOYEES</a:t>
            </a:r>
            <a:r>
              <a:rPr lang="en-US" smtClean="0">
                <a:solidFill>
                  <a:srgbClr val="000000"/>
                </a:solidFill>
                <a:latin typeface="Times New Roman" pitchFamily="18" charset="0"/>
              </a:rPr>
              <a:t> table. </a:t>
            </a:r>
            <a:r>
              <a:rPr lang="en-US" smtClean="0">
                <a:solidFill>
                  <a:srgbClr val="FC0128"/>
                </a:solidFill>
                <a:latin typeface="Times New Roman" pitchFamily="18" charset="0"/>
              </a:rPr>
              <a:t>Character strings</a:t>
            </a:r>
            <a:r>
              <a:rPr lang="en-US" smtClean="0">
                <a:solidFill>
                  <a:srgbClr val="000000"/>
                </a:solidFill>
                <a:latin typeface="Times New Roman" pitchFamily="18" charset="0"/>
              </a:rPr>
              <a:t> are case sensitive.</a:t>
            </a:r>
          </a:p>
          <a:p>
            <a:endParaRPr lang="en-US" smtClean="0">
              <a:solidFill>
                <a:srgbClr val="000000"/>
              </a:solidFill>
              <a:latin typeface="Times New Roman" pitchFamily="18" charset="0"/>
            </a:endParaRPr>
          </a:p>
          <a:p>
            <a:endParaRPr lang="en-US" smtClean="0">
              <a:solidFill>
                <a:srgbClr val="000000"/>
              </a:solidFill>
              <a:latin typeface="Times New Roman" pitchFamily="18" charset="0"/>
            </a:endParaRPr>
          </a:p>
          <a:p>
            <a:endParaRPr lang="en-US" smtClean="0">
              <a:solidFill>
                <a:srgbClr val="000000"/>
              </a:solidFill>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r>
              <a:rPr lang="en-US" smtClean="0">
                <a:latin typeface="Times New Roman" pitchFamily="18" charset="0"/>
              </a:rPr>
              <a:t>Character Strings and Dates</a:t>
            </a:r>
          </a:p>
          <a:p>
            <a:pPr lvl="1"/>
            <a:r>
              <a:rPr lang="en-US" smtClean="0">
                <a:solidFill>
                  <a:srgbClr val="FC0128"/>
                </a:solidFill>
                <a:latin typeface="Times New Roman" pitchFamily="18" charset="0"/>
              </a:rPr>
              <a:t>Character strings</a:t>
            </a:r>
            <a:r>
              <a:rPr lang="en-US" smtClean="0">
                <a:latin typeface="Times New Roman" pitchFamily="18" charset="0"/>
              </a:rPr>
              <a:t> and dates in the </a:t>
            </a:r>
            <a:r>
              <a:rPr lang="en-US" smtClean="0">
                <a:solidFill>
                  <a:srgbClr val="FC0128"/>
                </a:solidFill>
                <a:latin typeface="Courier New" pitchFamily="49" charset="0"/>
              </a:rPr>
              <a:t>WHERE</a:t>
            </a:r>
            <a:r>
              <a:rPr lang="en-US" smtClean="0">
                <a:solidFill>
                  <a:srgbClr val="FC0128"/>
                </a:solidFill>
                <a:latin typeface="Times New Roman" pitchFamily="18" charset="0"/>
              </a:rPr>
              <a:t> clause</a:t>
            </a:r>
            <a:r>
              <a:rPr lang="en-US" smtClean="0">
                <a:latin typeface="Times New Roman" pitchFamily="18" charset="0"/>
              </a:rPr>
              <a:t> must be enclosed in single quotation marks (</a:t>
            </a:r>
            <a:r>
              <a:rPr lang="en-US" smtClean="0">
                <a:latin typeface="Courier New" pitchFamily="49" charset="0"/>
              </a:rPr>
              <a:t>''</a:t>
            </a:r>
            <a:r>
              <a:rPr lang="en-US" smtClean="0">
                <a:latin typeface="Times New Roman" pitchFamily="18" charset="0"/>
              </a:rPr>
              <a:t>). Number constants, however, should not be enclosed in single quotation marks.</a:t>
            </a:r>
            <a:endParaRPr lang="en-US" b="1" smtClean="0">
              <a:latin typeface="Times New Roman" pitchFamily="18" charset="0"/>
            </a:endParaRPr>
          </a:p>
          <a:p>
            <a:pPr lvl="1"/>
            <a:r>
              <a:rPr lang="en-US" smtClean="0">
                <a:solidFill>
                  <a:srgbClr val="000000"/>
                </a:solidFill>
                <a:latin typeface="Times New Roman" pitchFamily="18" charset="0"/>
              </a:rPr>
              <a:t>All character searches are case sensitive. In the following example, no rows are returned because the </a:t>
            </a:r>
            <a:r>
              <a:rPr lang="en-US" smtClean="0">
                <a:solidFill>
                  <a:srgbClr val="000000"/>
                </a:solidFill>
                <a:latin typeface="Courier New" pitchFamily="49" charset="0"/>
              </a:rPr>
              <a:t>EMPLOYEES</a:t>
            </a:r>
            <a:r>
              <a:rPr lang="en-US" smtClean="0">
                <a:solidFill>
                  <a:srgbClr val="000000"/>
                </a:solidFill>
                <a:latin typeface="Times New Roman" pitchFamily="18" charset="0"/>
              </a:rPr>
              <a:t> table stores all the last names in mixed case:</a:t>
            </a:r>
          </a:p>
          <a:p>
            <a:pPr lvl="1">
              <a:spcBef>
                <a:spcPct val="55000"/>
              </a:spcBef>
            </a:pPr>
            <a:r>
              <a:rPr lang="en-US" b="1" smtClean="0">
                <a:solidFill>
                  <a:srgbClr val="000000"/>
                </a:solidFill>
                <a:latin typeface="Courier New" pitchFamily="49" charset="0"/>
              </a:rPr>
              <a:t>  </a:t>
            </a:r>
            <a:r>
              <a:rPr lang="en-US" smtClean="0">
                <a:solidFill>
                  <a:srgbClr val="000000"/>
                </a:solidFill>
                <a:latin typeface="Courier New" pitchFamily="49" charset="0"/>
              </a:rPr>
              <a:t>SELECT last_name, job_id, department_id</a:t>
            </a:r>
          </a:p>
          <a:p>
            <a:pPr lvl="1">
              <a:spcBef>
                <a:spcPct val="0"/>
              </a:spcBef>
            </a:pPr>
            <a:r>
              <a:rPr lang="en-US" smtClean="0">
                <a:solidFill>
                  <a:srgbClr val="000000"/>
                </a:solidFill>
                <a:latin typeface="Courier New" pitchFamily="49" charset="0"/>
              </a:rPr>
              <a:t>  FROM   employees</a:t>
            </a:r>
          </a:p>
          <a:p>
            <a:pPr lvl="1">
              <a:spcBef>
                <a:spcPct val="0"/>
              </a:spcBef>
            </a:pPr>
            <a:r>
              <a:rPr lang="en-US" smtClean="0">
                <a:solidFill>
                  <a:srgbClr val="000000"/>
                </a:solidFill>
                <a:latin typeface="Courier New" pitchFamily="49" charset="0"/>
              </a:rPr>
              <a:t>  WHERE  last_name = 'WHALEN';</a:t>
            </a:r>
          </a:p>
          <a:p>
            <a:pPr lvl="1">
              <a:spcBef>
                <a:spcPct val="65000"/>
              </a:spcBef>
            </a:pPr>
            <a:r>
              <a:rPr lang="en-US" smtClean="0">
                <a:solidFill>
                  <a:srgbClr val="000000"/>
                </a:solidFill>
                <a:latin typeface="Times New Roman" pitchFamily="18" charset="0"/>
              </a:rPr>
              <a:t>Oracle databases store dates in an internal numeric format, representing the century, year, month, day, hours, minutes, and seconds. The </a:t>
            </a:r>
            <a:r>
              <a:rPr lang="en-US" smtClean="0">
                <a:solidFill>
                  <a:srgbClr val="FC0128"/>
                </a:solidFill>
                <a:latin typeface="Times New Roman" pitchFamily="18" charset="0"/>
              </a:rPr>
              <a:t>default date display</a:t>
            </a:r>
            <a:r>
              <a:rPr lang="en-US" smtClean="0">
                <a:solidFill>
                  <a:srgbClr val="000000"/>
                </a:solidFill>
                <a:latin typeface="Times New Roman" pitchFamily="18" charset="0"/>
              </a:rPr>
              <a:t> is DD-MON-RR. </a:t>
            </a:r>
          </a:p>
          <a:p>
            <a:pPr lvl="1"/>
            <a:r>
              <a:rPr lang="en-US" b="1" smtClean="0">
                <a:solidFill>
                  <a:srgbClr val="000000"/>
                </a:solidFill>
                <a:latin typeface="Times New Roman" pitchFamily="18" charset="0"/>
              </a:rPr>
              <a:t>Note:</a:t>
            </a:r>
            <a:r>
              <a:rPr lang="en-US" smtClean="0">
                <a:solidFill>
                  <a:srgbClr val="000000"/>
                </a:solidFill>
                <a:latin typeface="Times New Roman" pitchFamily="18" charset="0"/>
              </a:rPr>
              <a:t> Changing the default date format is covered in a subsequent lesson.</a:t>
            </a:r>
          </a:p>
          <a:p>
            <a:pPr lvl="1"/>
            <a:endParaRPr lang="en-US" smtClean="0">
              <a:solidFill>
                <a:srgbClr val="000000"/>
              </a:solidFill>
              <a:latin typeface="Times New Roman" pitchFamily="18" charset="0"/>
            </a:endParaRPr>
          </a:p>
          <a:p>
            <a:pPr lvl="1"/>
            <a:endParaRPr lang="en-US" smtClean="0">
              <a:solidFill>
                <a:srgbClr val="000000"/>
              </a:solidFill>
              <a:latin typeface="Times New Roman" pitchFamily="18" charset="0"/>
            </a:endParaRPr>
          </a:p>
          <a:p>
            <a:pPr lvl="1"/>
            <a:endParaRPr lang="en-US" smtClean="0">
              <a:solidFill>
                <a:srgbClr val="000000"/>
              </a:solidFill>
              <a:latin typeface="Times New Roman" pitchFamily="18" charset="0"/>
            </a:endParaRPr>
          </a:p>
          <a:p>
            <a:pPr lvl="1"/>
            <a:endParaRPr lang="en-US" smtClean="0">
              <a:solidFill>
                <a:srgbClr val="000000"/>
              </a:solidFill>
              <a:latin typeface="Times New Roman" pitchFamily="18" charset="0"/>
            </a:endParaRPr>
          </a:p>
          <a:p>
            <a:r>
              <a:rPr lang="en-US" smtClean="0">
                <a:solidFill>
                  <a:srgbClr val="0000FF"/>
                </a:solidFill>
                <a:latin typeface="Times New Roman" pitchFamily="18" charset="0"/>
              </a:rPr>
              <a:t>Instructor Note </a:t>
            </a:r>
          </a:p>
          <a:p>
            <a:pPr lvl="1"/>
            <a:r>
              <a:rPr lang="en-US" smtClean="0">
                <a:solidFill>
                  <a:srgbClr val="0000FF"/>
                </a:solidFill>
                <a:latin typeface="Times New Roman" pitchFamily="18" charset="0"/>
              </a:rPr>
              <a:t>Some students may ask how to override the case sensitivity. Later in the course, we cover the use of single-row functions such as </a:t>
            </a:r>
            <a:r>
              <a:rPr lang="en-US" smtClean="0">
                <a:solidFill>
                  <a:srgbClr val="0000FF"/>
                </a:solidFill>
                <a:latin typeface="Courier New" pitchFamily="49" charset="0"/>
              </a:rPr>
              <a:t>UPPER</a:t>
            </a:r>
            <a:r>
              <a:rPr lang="en-US" smtClean="0">
                <a:solidFill>
                  <a:srgbClr val="0000FF"/>
                </a:solidFill>
                <a:latin typeface="Times New Roman" pitchFamily="18" charset="0"/>
              </a:rPr>
              <a:t> and </a:t>
            </a:r>
            <a:r>
              <a:rPr lang="en-US" smtClean="0">
                <a:solidFill>
                  <a:srgbClr val="0000FF"/>
                </a:solidFill>
                <a:latin typeface="Courier New" pitchFamily="49" charset="0"/>
              </a:rPr>
              <a:t>LOWER</a:t>
            </a:r>
            <a:r>
              <a:rPr lang="en-US" smtClean="0">
                <a:solidFill>
                  <a:srgbClr val="0000FF"/>
                </a:solidFill>
                <a:latin typeface="Times New Roman" pitchFamily="18" charset="0"/>
              </a:rPr>
              <a:t> to override the case sensitivity. </a:t>
            </a:r>
          </a:p>
        </p:txBody>
      </p:sp>
      <p:sp>
        <p:nvSpPr>
          <p:cNvPr id="84995" name="Rectangle 3"/>
          <p:cNvSpPr>
            <a:spLocks noChangeArrowheads="1" noTextEdit="1"/>
          </p:cNvSpPr>
          <p:nvPr>
            <p:ph type="sldImg"/>
          </p:nvPr>
        </p:nvSpPr>
        <p:spPr>
          <a:xfrm>
            <a:off x="487363" y="153988"/>
            <a:ext cx="5881687" cy="4411662"/>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83025" y="-1588"/>
            <a:ext cx="2974975" cy="460376"/>
          </a:xfrm>
          <a:prstGeom prst="rect">
            <a:avLst/>
          </a:prstGeom>
          <a:noFill/>
          <a:ln w="9525">
            <a:noFill/>
            <a:miter lim="800000"/>
            <a:headEnd/>
            <a:tailEnd/>
          </a:ln>
        </p:spPr>
        <p:txBody>
          <a:bodyPr wrap="none" anchor="ctr"/>
          <a:lstStyle/>
          <a:p>
            <a:endParaRPr lang="en-IN"/>
          </a:p>
        </p:txBody>
      </p:sp>
      <p:sp>
        <p:nvSpPr>
          <p:cNvPr id="86019" name="Rectangle 3"/>
          <p:cNvSpPr>
            <a:spLocks noChangeArrowheads="1"/>
          </p:cNvSpPr>
          <p:nvPr/>
        </p:nvSpPr>
        <p:spPr bwMode="auto">
          <a:xfrm>
            <a:off x="-1588" y="-1588"/>
            <a:ext cx="2970213" cy="460376"/>
          </a:xfrm>
          <a:prstGeom prst="rect">
            <a:avLst/>
          </a:prstGeom>
          <a:noFill/>
          <a:ln w="9525">
            <a:noFill/>
            <a:miter lim="800000"/>
            <a:headEnd/>
            <a:tailEnd/>
          </a:ln>
        </p:spPr>
        <p:txBody>
          <a:bodyPr wrap="none" anchor="ctr"/>
          <a:lstStyle/>
          <a:p>
            <a:endParaRPr lang="en-IN"/>
          </a:p>
        </p:txBody>
      </p:sp>
      <p:sp>
        <p:nvSpPr>
          <p:cNvPr id="86020" name="Rectangle 4"/>
          <p:cNvSpPr>
            <a:spLocks noGrp="1" noChangeArrowheads="1"/>
          </p:cNvSpPr>
          <p:nvPr>
            <p:ph type="body" idx="1"/>
          </p:nvPr>
        </p:nvSpPr>
        <p:spPr>
          <a:xfrm>
            <a:off x="412750" y="4773613"/>
            <a:ext cx="6110288" cy="3754437"/>
          </a:xfrm>
          <a:noFill/>
          <a:ln/>
        </p:spPr>
        <p:txBody>
          <a:bodyPr/>
          <a:lstStyle/>
          <a:p>
            <a:pPr>
              <a:tabLst>
                <a:tab pos="420688" algn="l"/>
              </a:tabLst>
            </a:pPr>
            <a:r>
              <a:rPr lang="en-US" smtClean="0">
                <a:latin typeface="Times New Roman" pitchFamily="18" charset="0"/>
              </a:rPr>
              <a:t>Comparison Conditions</a:t>
            </a:r>
          </a:p>
          <a:p>
            <a:pPr lvl="1">
              <a:tabLst>
                <a:tab pos="420688" algn="l"/>
              </a:tabLst>
            </a:pPr>
            <a:r>
              <a:rPr lang="en-US" smtClean="0">
                <a:latin typeface="Times New Roman" pitchFamily="18" charset="0"/>
              </a:rPr>
              <a:t>Comparison conditions are used in conditions that compare one expression to another value or expression. They are used in the </a:t>
            </a:r>
            <a:r>
              <a:rPr lang="en-US" smtClean="0">
                <a:latin typeface="Courier New" pitchFamily="49" charset="0"/>
              </a:rPr>
              <a:t>WHERE</a:t>
            </a:r>
            <a:r>
              <a:rPr lang="en-US" smtClean="0">
                <a:latin typeface="Times New Roman" pitchFamily="18" charset="0"/>
              </a:rPr>
              <a:t> clause in the following format:</a:t>
            </a:r>
          </a:p>
          <a:p>
            <a:pPr lvl="1">
              <a:tabLst>
                <a:tab pos="420688" algn="l"/>
              </a:tabLst>
            </a:pPr>
            <a:r>
              <a:rPr lang="en-US" b="1" smtClean="0">
                <a:latin typeface="Times New Roman" pitchFamily="18" charset="0"/>
              </a:rPr>
              <a:t>Syntax</a:t>
            </a:r>
            <a:r>
              <a:rPr lang="en-US" smtClean="0">
                <a:latin typeface="Times New Roman" pitchFamily="18" charset="0"/>
              </a:rPr>
              <a:t> </a:t>
            </a:r>
          </a:p>
          <a:p>
            <a:pPr>
              <a:lnSpc>
                <a:spcPct val="95000"/>
              </a:lnSpc>
              <a:tabLst>
                <a:tab pos="420688" algn="l"/>
              </a:tabLst>
            </a:pPr>
            <a:endParaRPr lang="en-US" sz="400" smtClean="0">
              <a:latin typeface="Times New Roman" pitchFamily="18" charset="0"/>
            </a:endParaRPr>
          </a:p>
          <a:p>
            <a:pPr lvl="1">
              <a:lnSpc>
                <a:spcPct val="95000"/>
              </a:lnSpc>
              <a:tabLst>
                <a:tab pos="420688" algn="l"/>
              </a:tabLst>
            </a:pPr>
            <a:r>
              <a:rPr lang="en-US" b="1" smtClean="0">
                <a:latin typeface="Courier New" pitchFamily="49" charset="0"/>
              </a:rPr>
              <a:t> 	</a:t>
            </a:r>
            <a:r>
              <a:rPr lang="en-US" smtClean="0">
                <a:latin typeface="Courier New" pitchFamily="49" charset="0"/>
              </a:rPr>
              <a:t>... WHERE </a:t>
            </a:r>
            <a:r>
              <a:rPr lang="en-US" i="1" smtClean="0">
                <a:latin typeface="Courier New" pitchFamily="49" charset="0"/>
              </a:rPr>
              <a:t>expr operator value</a:t>
            </a:r>
          </a:p>
          <a:p>
            <a:pPr lvl="1">
              <a:lnSpc>
                <a:spcPct val="95000"/>
              </a:lnSpc>
              <a:tabLst>
                <a:tab pos="420688" algn="l"/>
              </a:tabLst>
            </a:pPr>
            <a:endParaRPr lang="en-US" sz="500" i="1" smtClean="0">
              <a:latin typeface="Courier New" pitchFamily="49" charset="0"/>
            </a:endParaRPr>
          </a:p>
          <a:p>
            <a:pPr lvl="1">
              <a:tabLst>
                <a:tab pos="420688" algn="l"/>
              </a:tabLst>
            </a:pPr>
            <a:r>
              <a:rPr lang="en-US" b="1" smtClean="0">
                <a:latin typeface="Times New Roman" pitchFamily="18" charset="0"/>
              </a:rPr>
              <a:t>For Example</a:t>
            </a:r>
            <a:endParaRPr lang="en-US" smtClean="0">
              <a:latin typeface="Times New Roman" pitchFamily="18" charset="0"/>
            </a:endParaRPr>
          </a:p>
          <a:p>
            <a:pPr>
              <a:lnSpc>
                <a:spcPct val="80000"/>
              </a:lnSpc>
              <a:spcBef>
                <a:spcPct val="0"/>
              </a:spcBef>
              <a:tabLst>
                <a:tab pos="420688" algn="l"/>
              </a:tabLst>
            </a:pPr>
            <a:endParaRPr lang="en-US" sz="400" i="1" smtClean="0">
              <a:latin typeface="Times New Roman" pitchFamily="18" charset="0"/>
            </a:endParaRPr>
          </a:p>
          <a:p>
            <a:pPr lvl="1">
              <a:tabLst>
                <a:tab pos="420688" algn="l"/>
              </a:tabLst>
            </a:pPr>
            <a:r>
              <a:rPr lang="en-US" b="1" smtClean="0">
                <a:latin typeface="Courier New" pitchFamily="49" charset="0"/>
              </a:rPr>
              <a:t>	</a:t>
            </a:r>
            <a:r>
              <a:rPr lang="en-US" smtClean="0">
                <a:latin typeface="Courier New" pitchFamily="49" charset="0"/>
              </a:rPr>
              <a:t>... WHERE hire_date='01-JAN-95'</a:t>
            </a:r>
          </a:p>
          <a:p>
            <a:pPr lvl="1">
              <a:tabLst>
                <a:tab pos="420688" algn="l"/>
              </a:tabLst>
            </a:pPr>
            <a:r>
              <a:rPr lang="en-US" smtClean="0">
                <a:latin typeface="Courier New" pitchFamily="49" charset="0"/>
              </a:rPr>
              <a:t>	... WHERE salary&gt;=6000</a:t>
            </a:r>
          </a:p>
          <a:p>
            <a:pPr lvl="1">
              <a:tabLst>
                <a:tab pos="420688" algn="l"/>
              </a:tabLst>
            </a:pPr>
            <a:r>
              <a:rPr lang="en-US" smtClean="0">
                <a:latin typeface="Courier New" pitchFamily="49" charset="0"/>
              </a:rPr>
              <a:t>	... WHERE last_name='Smith'</a:t>
            </a:r>
          </a:p>
          <a:p>
            <a:pPr lvl="1">
              <a:tabLst>
                <a:tab pos="420688" algn="l"/>
              </a:tabLst>
            </a:pPr>
            <a:r>
              <a:rPr lang="en-US" smtClean="0">
                <a:latin typeface="Times New Roman" pitchFamily="18" charset="0"/>
              </a:rPr>
              <a:t>An </a:t>
            </a:r>
            <a:r>
              <a:rPr lang="en-US" smtClean="0">
                <a:solidFill>
                  <a:srgbClr val="FC0128"/>
                </a:solidFill>
                <a:latin typeface="Times New Roman" pitchFamily="18" charset="0"/>
              </a:rPr>
              <a:t>alias cannot</a:t>
            </a:r>
            <a:r>
              <a:rPr lang="en-US" smtClean="0">
                <a:latin typeface="Times New Roman" pitchFamily="18" charset="0"/>
              </a:rPr>
              <a:t> be used in the </a:t>
            </a:r>
            <a:r>
              <a:rPr lang="en-US" smtClean="0">
                <a:latin typeface="Courier New" pitchFamily="49" charset="0"/>
              </a:rPr>
              <a:t>WHERE</a:t>
            </a:r>
            <a:r>
              <a:rPr lang="en-US" smtClean="0">
                <a:latin typeface="Times New Roman" pitchFamily="18" charset="0"/>
              </a:rPr>
              <a:t> clause.</a:t>
            </a:r>
            <a:endParaRPr lang="en-US" b="1" smtClean="0">
              <a:latin typeface="Courier New" pitchFamily="49" charset="0"/>
            </a:endParaRPr>
          </a:p>
          <a:p>
            <a:pPr lvl="1">
              <a:tabLst>
                <a:tab pos="420688" algn="l"/>
              </a:tabLst>
            </a:pPr>
            <a:r>
              <a:rPr lang="en-US" b="1" smtClean="0">
                <a:latin typeface="Times New Roman" pitchFamily="18" charset="0"/>
              </a:rPr>
              <a:t>Note:</a:t>
            </a:r>
            <a:r>
              <a:rPr lang="en-US" smtClean="0">
                <a:latin typeface="Times New Roman" pitchFamily="18" charset="0"/>
              </a:rPr>
              <a:t> The symbol </a:t>
            </a:r>
            <a:r>
              <a:rPr lang="en-US" smtClean="0">
                <a:latin typeface="Courier New" pitchFamily="49" charset="0"/>
              </a:rPr>
              <a:t>!=</a:t>
            </a:r>
            <a:r>
              <a:rPr lang="en-US" smtClean="0">
                <a:latin typeface="Times New Roman" pitchFamily="18" charset="0"/>
              </a:rPr>
              <a:t>  and </a:t>
            </a:r>
            <a:r>
              <a:rPr lang="en-US" smtClean="0">
                <a:latin typeface="Courier New" pitchFamily="49" charset="0"/>
              </a:rPr>
              <a:t>^=</a:t>
            </a:r>
            <a:r>
              <a:rPr lang="en-US" smtClean="0">
                <a:latin typeface="Times New Roman" pitchFamily="18" charset="0"/>
              </a:rPr>
              <a:t> can also represent the </a:t>
            </a:r>
            <a:r>
              <a:rPr lang="en-US" i="1" smtClean="0">
                <a:latin typeface="Times New Roman" pitchFamily="18" charset="0"/>
              </a:rPr>
              <a:t>not equal to</a:t>
            </a:r>
            <a:r>
              <a:rPr lang="en-US" smtClean="0">
                <a:latin typeface="Times New Roman" pitchFamily="18" charset="0"/>
              </a:rPr>
              <a:t> condition.</a:t>
            </a:r>
          </a:p>
          <a:p>
            <a:pPr lvl="1">
              <a:tabLst>
                <a:tab pos="420688" algn="l"/>
              </a:tabLst>
            </a:pPr>
            <a:endParaRPr lang="en-US" smtClean="0">
              <a:latin typeface="Times New Roman" pitchFamily="18" charset="0"/>
            </a:endParaRPr>
          </a:p>
          <a:p>
            <a:pPr lvl="1">
              <a:tabLst>
                <a:tab pos="420688" algn="l"/>
              </a:tabLst>
            </a:pPr>
            <a:endParaRPr lang="en-US" smtClean="0">
              <a:latin typeface="Times New Roman" pitchFamily="18" charset="0"/>
            </a:endParaRPr>
          </a:p>
          <a:p>
            <a:pPr>
              <a:tabLst>
                <a:tab pos="420688" algn="l"/>
              </a:tabLst>
            </a:pPr>
            <a:endParaRPr lang="en-US" smtClean="0">
              <a:latin typeface="Times New Roman" pitchFamily="18" charset="0"/>
            </a:endParaRPr>
          </a:p>
        </p:txBody>
      </p:sp>
      <p:sp>
        <p:nvSpPr>
          <p:cNvPr id="86021" name="Rectangle 5"/>
          <p:cNvSpPr>
            <a:spLocks noChangeArrowheads="1" noTextEdit="1"/>
          </p:cNvSpPr>
          <p:nvPr>
            <p:ph type="sldImg"/>
          </p:nvPr>
        </p:nvSpPr>
        <p:spPr>
          <a:xfrm>
            <a:off x="487363" y="153988"/>
            <a:ext cx="5881687" cy="4411662"/>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noTextEdit="1"/>
          </p:cNvSpPr>
          <p:nvPr>
            <p:ph type="sldImg"/>
          </p:nvPr>
        </p:nvSpPr>
        <p:spPr>
          <a:xfrm>
            <a:off x="487363" y="153988"/>
            <a:ext cx="5881687" cy="4411662"/>
          </a:xfrm>
          <a:ln cap="flat"/>
        </p:spPr>
      </p:sp>
      <p:sp>
        <p:nvSpPr>
          <p:cNvPr id="87043" name="Rectangle 3"/>
          <p:cNvSpPr>
            <a:spLocks noGrp="1" noChangeArrowheads="1"/>
          </p:cNvSpPr>
          <p:nvPr>
            <p:ph type="body" idx="1"/>
          </p:nvPr>
        </p:nvSpPr>
        <p:spPr>
          <a:noFill/>
          <a:ln/>
        </p:spPr>
        <p:txBody>
          <a:bodyPr/>
          <a:lstStyle/>
          <a:p>
            <a:r>
              <a:rPr lang="en-US" smtClean="0">
                <a:latin typeface="Times New Roman" pitchFamily="18" charset="0"/>
              </a:rPr>
              <a:t>Using the Comparison Conditions</a:t>
            </a:r>
          </a:p>
          <a:p>
            <a:pPr lvl="1"/>
            <a:r>
              <a:rPr lang="en-US" smtClean="0">
                <a:solidFill>
                  <a:srgbClr val="000000"/>
                </a:solidFill>
                <a:latin typeface="Times New Roman" pitchFamily="18" charset="0"/>
              </a:rPr>
              <a:t>In the example, the </a:t>
            </a:r>
            <a:r>
              <a:rPr lang="en-US" smtClean="0">
                <a:solidFill>
                  <a:srgbClr val="FC0128"/>
                </a:solidFill>
                <a:latin typeface="Courier New" pitchFamily="49" charset="0"/>
              </a:rPr>
              <a:t>SELECT</a:t>
            </a:r>
            <a:r>
              <a:rPr lang="en-US" smtClean="0">
                <a:solidFill>
                  <a:srgbClr val="FC0128"/>
                </a:solidFill>
                <a:latin typeface="Times New Roman" pitchFamily="18" charset="0"/>
              </a:rPr>
              <a:t> statement</a:t>
            </a:r>
            <a:r>
              <a:rPr lang="en-US" smtClean="0">
                <a:solidFill>
                  <a:srgbClr val="000000"/>
                </a:solidFill>
                <a:latin typeface="Times New Roman" pitchFamily="18" charset="0"/>
              </a:rPr>
              <a:t> retrieves the last name and salary from the </a:t>
            </a:r>
            <a:r>
              <a:rPr lang="en-US" smtClean="0">
                <a:solidFill>
                  <a:srgbClr val="000000"/>
                </a:solidFill>
                <a:latin typeface="Courier New" pitchFamily="49" charset="0"/>
              </a:rPr>
              <a:t>EMPLOYEES</a:t>
            </a:r>
            <a:r>
              <a:rPr lang="en-US" smtClean="0">
                <a:solidFill>
                  <a:srgbClr val="000000"/>
                </a:solidFill>
                <a:latin typeface="Times New Roman" pitchFamily="18" charset="0"/>
              </a:rPr>
              <a:t> table, where the employee salary is less than or equal to 3000. Note that there is an explicit value supplied to the </a:t>
            </a:r>
            <a:r>
              <a:rPr lang="en-US" smtClean="0">
                <a:solidFill>
                  <a:srgbClr val="000000"/>
                </a:solidFill>
                <a:latin typeface="Courier New" pitchFamily="49" charset="0"/>
              </a:rPr>
              <a:t>WHERE</a:t>
            </a:r>
            <a:r>
              <a:rPr lang="en-US" smtClean="0">
                <a:solidFill>
                  <a:srgbClr val="000000"/>
                </a:solidFill>
                <a:latin typeface="Times New Roman" pitchFamily="18" charset="0"/>
              </a:rPr>
              <a:t> clause. The explicit value of 3000 is compared to the salary value in the </a:t>
            </a:r>
            <a:r>
              <a:rPr lang="en-US" smtClean="0">
                <a:solidFill>
                  <a:srgbClr val="000000"/>
                </a:solidFill>
                <a:latin typeface="Courier New" pitchFamily="49" charset="0"/>
              </a:rPr>
              <a:t>SALARY</a:t>
            </a:r>
            <a:r>
              <a:rPr lang="en-US" smtClean="0">
                <a:solidFill>
                  <a:srgbClr val="000000"/>
                </a:solidFill>
                <a:latin typeface="Times New Roman" pitchFamily="18" charset="0"/>
              </a:rPr>
              <a:t> column of the </a:t>
            </a:r>
            <a:r>
              <a:rPr lang="en-US" smtClean="0">
                <a:solidFill>
                  <a:srgbClr val="000000"/>
                </a:solidFill>
                <a:latin typeface="Courier New" pitchFamily="49" charset="0"/>
              </a:rPr>
              <a:t>EMPLOYEES</a:t>
            </a:r>
            <a:r>
              <a:rPr lang="en-US" smtClean="0">
                <a:solidFill>
                  <a:srgbClr val="000000"/>
                </a:solidFill>
                <a:latin typeface="Times New Roman" pitchFamily="18" charset="0"/>
              </a:rPr>
              <a:t> table.</a:t>
            </a:r>
          </a:p>
          <a:p>
            <a:endParaRPr lang="en-US" smtClean="0">
              <a:solidFill>
                <a:srgbClr val="000000"/>
              </a:solidFill>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noTextEdit="1"/>
          </p:cNvSpPr>
          <p:nvPr>
            <p:ph type="sldImg"/>
          </p:nvPr>
        </p:nvSpPr>
        <p:spPr>
          <a:xfrm>
            <a:off x="487363" y="153988"/>
            <a:ext cx="5881687" cy="4411662"/>
          </a:xfrm>
          <a:ln cap="flat"/>
        </p:spPr>
      </p:sp>
      <p:sp>
        <p:nvSpPr>
          <p:cNvPr id="8806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ln/>
        </p:spPr>
        <p:txBody>
          <a:bodyPr/>
          <a:lstStyle/>
          <a:p>
            <a:pPr>
              <a:defRPr/>
            </a:pPr>
            <a:r>
              <a:rPr lang="en-US"/>
              <a:t>The </a:t>
            </a:r>
            <a:r>
              <a:rPr lang="en-US">
                <a:latin typeface="Courier New" pitchFamily="49" charset="0"/>
              </a:rPr>
              <a:t>BETWEEN</a:t>
            </a:r>
            <a:r>
              <a:rPr lang="en-US"/>
              <a:t> Condition</a:t>
            </a:r>
          </a:p>
          <a:p>
            <a:pPr lvl="1">
              <a:defRPr/>
            </a:pPr>
            <a:r>
              <a:rPr lang="en-US"/>
              <a:t>You can display rows based on a range of values using the </a:t>
            </a:r>
            <a:r>
              <a:rPr lang="en-US">
                <a:solidFill>
                  <a:srgbClr val="FC0128"/>
                </a:solidFill>
                <a:latin typeface="Courier New" pitchFamily="49" charset="0"/>
              </a:rPr>
              <a:t>BETWEEN</a:t>
            </a:r>
            <a:r>
              <a:rPr lang="en-US">
                <a:solidFill>
                  <a:srgbClr val="FC0128"/>
                </a:solidFill>
              </a:rPr>
              <a:t> range condition</a:t>
            </a:r>
            <a:r>
              <a:rPr lang="en-US"/>
              <a:t>. The range that you specify contains a lower limit and an upper limit.</a:t>
            </a:r>
          </a:p>
          <a:p>
            <a:pPr lvl="1">
              <a:lnSpc>
                <a:spcPct val="95000"/>
              </a:lnSpc>
              <a:spcBef>
                <a:spcPct val="35000"/>
              </a:spcBef>
              <a:defRPr/>
            </a:pPr>
            <a:r>
              <a:rPr lang="en-US"/>
              <a:t>The </a:t>
            </a:r>
            <a:r>
              <a:rPr lang="en-US">
                <a:latin typeface="Courier New" pitchFamily="49" charset="0"/>
              </a:rPr>
              <a:t>SELECT</a:t>
            </a:r>
            <a:r>
              <a:rPr lang="en-US"/>
              <a:t> statement on the slide returns rows from the </a:t>
            </a:r>
            <a:r>
              <a:rPr lang="en-US">
                <a:latin typeface="Courier New" pitchFamily="49" charset="0"/>
              </a:rPr>
              <a:t>EMPLOYEES</a:t>
            </a:r>
            <a:r>
              <a:rPr lang="en-US"/>
              <a:t> table for any employee whose salary is between $2,500 and $3,500.</a:t>
            </a:r>
            <a:endParaRPr lang="en-US" sz="2400" b="1">
              <a:effectLst>
                <a:outerShdw blurRad="38100" dist="38100" dir="2700000" algn="tl">
                  <a:srgbClr val="C0C0C0"/>
                </a:outerShdw>
              </a:effectLst>
              <a:latin typeface="Arial" charset="0"/>
            </a:endParaRPr>
          </a:p>
          <a:p>
            <a:pPr lvl="1">
              <a:defRPr/>
            </a:pPr>
            <a:r>
              <a:rPr lang="en-US"/>
              <a:t>Values specified with the </a:t>
            </a:r>
            <a:r>
              <a:rPr lang="en-US">
                <a:latin typeface="Courier New" pitchFamily="49" charset="0"/>
              </a:rPr>
              <a:t>BETWEEN</a:t>
            </a:r>
            <a:r>
              <a:rPr lang="en-US"/>
              <a:t> condition are inclusive. You must specify the lower limit first.</a:t>
            </a:r>
          </a:p>
          <a:p>
            <a:pPr lvl="1">
              <a:defRPr/>
            </a:pPr>
            <a:endParaRPr lang="en-US"/>
          </a:p>
          <a:p>
            <a:pPr lvl="1">
              <a:defRPr/>
            </a:pPr>
            <a:endParaRPr lang="en-US"/>
          </a:p>
          <a:p>
            <a:pPr lvl="1">
              <a:defRPr/>
            </a:pPr>
            <a:endParaRPr lang="en-US"/>
          </a:p>
          <a:p>
            <a:pPr lvl="1">
              <a:defRPr/>
            </a:pPr>
            <a:endParaRPr lang="en-US"/>
          </a:p>
          <a:p>
            <a:pPr lvl="1">
              <a:defRPr/>
            </a:pPr>
            <a:endParaRPr lang="en-US"/>
          </a:p>
          <a:p>
            <a:pPr>
              <a:defRPr/>
            </a:pPr>
            <a:r>
              <a:rPr lang="en-US">
                <a:solidFill>
                  <a:srgbClr val="0000FF"/>
                </a:solidFill>
              </a:rPr>
              <a:t>Instructor Note</a:t>
            </a:r>
          </a:p>
          <a:p>
            <a:pPr lvl="1">
              <a:defRPr/>
            </a:pPr>
            <a:r>
              <a:rPr lang="en-US">
                <a:solidFill>
                  <a:srgbClr val="0000FF"/>
                </a:solidFill>
              </a:rPr>
              <a:t>Emphasize that the values specified with the </a:t>
            </a:r>
            <a:r>
              <a:rPr lang="en-US">
                <a:solidFill>
                  <a:srgbClr val="0000FF"/>
                </a:solidFill>
                <a:latin typeface="Courier New" pitchFamily="49" charset="0"/>
              </a:rPr>
              <a:t>BETWEEN</a:t>
            </a:r>
            <a:r>
              <a:rPr lang="en-US">
                <a:solidFill>
                  <a:srgbClr val="0000FF"/>
                </a:solidFill>
              </a:rPr>
              <a:t> operator in the example are inclusive. Explain that </a:t>
            </a:r>
            <a:r>
              <a:rPr lang="en-US">
                <a:solidFill>
                  <a:srgbClr val="0000FF"/>
                </a:solidFill>
                <a:latin typeface="Courier New" pitchFamily="49" charset="0"/>
              </a:rPr>
              <a:t>BETWEEN … AND …</a:t>
            </a:r>
            <a:r>
              <a:rPr lang="en-US">
                <a:solidFill>
                  <a:srgbClr val="0000FF"/>
                </a:solidFill>
              </a:rPr>
              <a:t> is actually translated by Oracle server to a pair of </a:t>
            </a:r>
            <a:r>
              <a:rPr lang="en-US">
                <a:solidFill>
                  <a:srgbClr val="0000FF"/>
                </a:solidFill>
                <a:latin typeface="Courier New" pitchFamily="49" charset="0"/>
              </a:rPr>
              <a:t>AND</a:t>
            </a:r>
            <a:r>
              <a:rPr lang="en-US">
                <a:solidFill>
                  <a:srgbClr val="0000FF"/>
                </a:solidFill>
              </a:rPr>
              <a:t> conditions: (</a:t>
            </a:r>
            <a:r>
              <a:rPr lang="en-US">
                <a:solidFill>
                  <a:srgbClr val="0000FF"/>
                </a:solidFill>
                <a:latin typeface="Courier New" pitchFamily="49" charset="0"/>
              </a:rPr>
              <a:t>a &gt;= lower limit</a:t>
            </a:r>
            <a:r>
              <a:rPr lang="en-US">
                <a:solidFill>
                  <a:srgbClr val="0000FF"/>
                </a:solidFill>
              </a:rPr>
              <a:t>) </a:t>
            </a:r>
            <a:r>
              <a:rPr lang="en-US">
                <a:solidFill>
                  <a:srgbClr val="0000FF"/>
                </a:solidFill>
                <a:latin typeface="Courier New" pitchFamily="49" charset="0"/>
              </a:rPr>
              <a:t>AND</a:t>
            </a:r>
            <a:r>
              <a:rPr lang="en-US">
                <a:solidFill>
                  <a:srgbClr val="0000FF"/>
                </a:solidFill>
              </a:rPr>
              <a:t> (</a:t>
            </a:r>
            <a:r>
              <a:rPr lang="en-US">
                <a:solidFill>
                  <a:srgbClr val="0000FF"/>
                </a:solidFill>
                <a:latin typeface="Courier New" pitchFamily="49" charset="0"/>
              </a:rPr>
              <a:t>a &lt;= higher limit</a:t>
            </a:r>
            <a:r>
              <a:rPr lang="en-US">
                <a:solidFill>
                  <a:srgbClr val="0000FF"/>
                </a:solidFill>
              </a:rPr>
              <a:t>). So using </a:t>
            </a:r>
            <a:r>
              <a:rPr lang="en-US">
                <a:solidFill>
                  <a:srgbClr val="0000FF"/>
                </a:solidFill>
                <a:latin typeface="Courier New" pitchFamily="49" charset="0"/>
              </a:rPr>
              <a:t>BETWEEN … AND …</a:t>
            </a:r>
            <a:r>
              <a:rPr lang="en-US">
                <a:solidFill>
                  <a:srgbClr val="0000FF"/>
                </a:solidFill>
              </a:rPr>
              <a:t> has no performance benefits, and it is used for logical simplicity.</a:t>
            </a:r>
          </a:p>
          <a:p>
            <a:pPr lvl="1">
              <a:defRPr/>
            </a:pPr>
            <a:r>
              <a:rPr lang="en-US">
                <a:solidFill>
                  <a:srgbClr val="0000FF"/>
                </a:solidFill>
              </a:rPr>
              <a:t>Demo: </a:t>
            </a:r>
            <a:r>
              <a:rPr lang="en-US">
                <a:solidFill>
                  <a:srgbClr val="0000FF"/>
                </a:solidFill>
                <a:latin typeface="Courier New" pitchFamily="49" charset="0"/>
              </a:rPr>
              <a:t>2_betw.sql</a:t>
            </a:r>
          </a:p>
          <a:p>
            <a:pPr lvl="1">
              <a:defRPr/>
            </a:pPr>
            <a:r>
              <a:rPr lang="en-US">
                <a:solidFill>
                  <a:srgbClr val="0000FF"/>
                </a:solidFill>
              </a:rPr>
              <a:t>Purpose: To illustrate using the </a:t>
            </a:r>
            <a:r>
              <a:rPr lang="en-US">
                <a:solidFill>
                  <a:srgbClr val="0000FF"/>
                </a:solidFill>
                <a:latin typeface="Courier New" pitchFamily="49" charset="0"/>
              </a:rPr>
              <a:t>BETWEEN</a:t>
            </a:r>
            <a:r>
              <a:rPr lang="en-US">
                <a:solidFill>
                  <a:srgbClr val="0000FF"/>
                </a:solidFill>
              </a:rPr>
              <a:t> operator.</a:t>
            </a:r>
          </a:p>
        </p:txBody>
      </p:sp>
      <p:sp>
        <p:nvSpPr>
          <p:cNvPr id="89091" name="Rectangle 3"/>
          <p:cNvSpPr>
            <a:spLocks noChangeArrowheads="1" noTextEdit="1"/>
          </p:cNvSpPr>
          <p:nvPr>
            <p:ph type="sldImg"/>
          </p:nvPr>
        </p:nvSpPr>
        <p:spPr>
          <a:xfrm>
            <a:off x="487363" y="153988"/>
            <a:ext cx="5881687" cy="4411662"/>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noTextEdit="1"/>
          </p:cNvSpPr>
          <p:nvPr>
            <p:ph type="sldImg"/>
          </p:nvPr>
        </p:nvSpPr>
        <p:spPr>
          <a:xfrm>
            <a:off x="487363" y="153988"/>
            <a:ext cx="5881687" cy="4411662"/>
          </a:xfrm>
          <a:ln cap="flat"/>
        </p:spPr>
      </p:sp>
      <p:sp>
        <p:nvSpPr>
          <p:cNvPr id="90115" name="Rectangle 3"/>
          <p:cNvSpPr>
            <a:spLocks noGrp="1" noChangeArrowheads="1"/>
          </p:cNvSpPr>
          <p:nvPr>
            <p:ph type="body" idx="1"/>
          </p:nvPr>
        </p:nvSpPr>
        <p:spPr>
          <a:noFill/>
          <a:ln/>
        </p:spPr>
        <p:txBody>
          <a:bodyPr/>
          <a:lstStyle/>
          <a:p>
            <a:r>
              <a:rPr lang="en-US" smtClean="0">
                <a:latin typeface="Times New Roman" pitchFamily="18" charset="0"/>
              </a:rPr>
              <a:t>The </a:t>
            </a:r>
            <a:r>
              <a:rPr lang="en-US" smtClean="0">
                <a:latin typeface="Courier New" pitchFamily="49" charset="0"/>
              </a:rPr>
              <a:t>IN</a:t>
            </a:r>
            <a:r>
              <a:rPr lang="en-US" smtClean="0">
                <a:latin typeface="Times New Roman" pitchFamily="18" charset="0"/>
              </a:rPr>
              <a:t> Condition</a:t>
            </a:r>
          </a:p>
          <a:p>
            <a:pPr lvl="1"/>
            <a:r>
              <a:rPr lang="en-US" smtClean="0">
                <a:latin typeface="Times New Roman" pitchFamily="18" charset="0"/>
              </a:rPr>
              <a:t>To test for values in a specified set of values, use the </a:t>
            </a:r>
            <a:r>
              <a:rPr lang="en-US" smtClean="0">
                <a:solidFill>
                  <a:srgbClr val="FC0128"/>
                </a:solidFill>
                <a:latin typeface="Courier New" pitchFamily="49" charset="0"/>
              </a:rPr>
              <a:t>IN</a:t>
            </a:r>
            <a:r>
              <a:rPr lang="en-US" smtClean="0">
                <a:solidFill>
                  <a:srgbClr val="FC0128"/>
                </a:solidFill>
                <a:latin typeface="Times New Roman" pitchFamily="18" charset="0"/>
              </a:rPr>
              <a:t> condition</a:t>
            </a:r>
            <a:r>
              <a:rPr lang="en-US" smtClean="0">
                <a:latin typeface="Times New Roman" pitchFamily="18" charset="0"/>
              </a:rPr>
              <a:t>. The </a:t>
            </a:r>
            <a:r>
              <a:rPr lang="en-US" smtClean="0">
                <a:latin typeface="Courier New" pitchFamily="49" charset="0"/>
              </a:rPr>
              <a:t>IN</a:t>
            </a:r>
            <a:r>
              <a:rPr lang="en-US" smtClean="0">
                <a:latin typeface="Times New Roman" pitchFamily="18" charset="0"/>
              </a:rPr>
              <a:t> condition is also known as the </a:t>
            </a:r>
            <a:r>
              <a:rPr lang="en-US" i="1" smtClean="0">
                <a:latin typeface="Times New Roman" pitchFamily="18" charset="0"/>
              </a:rPr>
              <a:t>membership condition</a:t>
            </a:r>
            <a:r>
              <a:rPr lang="en-US" smtClean="0">
                <a:latin typeface="Times New Roman" pitchFamily="18" charset="0"/>
              </a:rPr>
              <a:t>.</a:t>
            </a:r>
          </a:p>
          <a:p>
            <a:pPr lvl="1"/>
            <a:r>
              <a:rPr lang="en-US" smtClean="0">
                <a:latin typeface="Times New Roman" pitchFamily="18" charset="0"/>
              </a:rPr>
              <a:t>The slide example displays employee numbers, last names, salaries, and manager’s employee numbers for all the employees whose manager’s employee number is 100, 101, or 201.</a:t>
            </a:r>
          </a:p>
          <a:p>
            <a:pPr lvl="1"/>
            <a:r>
              <a:rPr lang="en-US" smtClean="0">
                <a:latin typeface="Times New Roman" pitchFamily="18" charset="0"/>
              </a:rPr>
              <a:t>The </a:t>
            </a:r>
            <a:r>
              <a:rPr lang="en-US" smtClean="0">
                <a:latin typeface="Courier New" pitchFamily="49" charset="0"/>
              </a:rPr>
              <a:t>IN</a:t>
            </a:r>
            <a:r>
              <a:rPr lang="en-US" smtClean="0">
                <a:latin typeface="Times New Roman" pitchFamily="18" charset="0"/>
              </a:rPr>
              <a:t> condition can be used with any data type. The following example </a:t>
            </a:r>
            <a:r>
              <a:rPr lang="en-US" smtClean="0">
                <a:solidFill>
                  <a:srgbClr val="000000"/>
                </a:solidFill>
                <a:latin typeface="Times New Roman" pitchFamily="18" charset="0"/>
              </a:rPr>
              <a:t>returns a row from the </a:t>
            </a:r>
            <a:r>
              <a:rPr lang="en-US" smtClean="0">
                <a:solidFill>
                  <a:srgbClr val="000000"/>
                </a:solidFill>
                <a:latin typeface="Courier New" pitchFamily="49" charset="0"/>
              </a:rPr>
              <a:t>EMPLOYEES</a:t>
            </a:r>
            <a:r>
              <a:rPr lang="en-US" smtClean="0">
                <a:solidFill>
                  <a:srgbClr val="000000"/>
                </a:solidFill>
                <a:latin typeface="Times New Roman" pitchFamily="18" charset="0"/>
              </a:rPr>
              <a:t> table for any employee whose last name is included in the list of names in the </a:t>
            </a:r>
            <a:r>
              <a:rPr lang="en-US" smtClean="0">
                <a:solidFill>
                  <a:srgbClr val="000000"/>
                </a:solidFill>
                <a:latin typeface="Courier New" pitchFamily="49" charset="0"/>
              </a:rPr>
              <a:t>WHERE</a:t>
            </a:r>
            <a:r>
              <a:rPr lang="en-US" smtClean="0">
                <a:solidFill>
                  <a:srgbClr val="000000"/>
                </a:solidFill>
                <a:latin typeface="Times New Roman" pitchFamily="18" charset="0"/>
              </a:rPr>
              <a:t> clause:</a:t>
            </a:r>
          </a:p>
          <a:p>
            <a:pPr lvl="1"/>
            <a:endParaRPr lang="en-US" sz="700" smtClean="0">
              <a:latin typeface="Times New Roman" pitchFamily="18" charset="0"/>
            </a:endParaRPr>
          </a:p>
          <a:p>
            <a:pPr lvl="1">
              <a:spcBef>
                <a:spcPct val="0"/>
              </a:spcBef>
            </a:pPr>
            <a:r>
              <a:rPr lang="en-US" b="1" smtClean="0">
                <a:solidFill>
                  <a:srgbClr val="000000"/>
                </a:solidFill>
                <a:latin typeface="Courier New" pitchFamily="49" charset="0"/>
              </a:rPr>
              <a:t>   </a:t>
            </a:r>
            <a:r>
              <a:rPr lang="en-US" smtClean="0">
                <a:solidFill>
                  <a:srgbClr val="000000"/>
                </a:solidFill>
                <a:latin typeface="Courier New" pitchFamily="49" charset="0"/>
              </a:rPr>
              <a:t>SELECT employee_id, manager_id, department_id</a:t>
            </a:r>
          </a:p>
          <a:p>
            <a:pPr lvl="1">
              <a:spcBef>
                <a:spcPct val="0"/>
              </a:spcBef>
            </a:pPr>
            <a:r>
              <a:rPr lang="en-US" smtClean="0">
                <a:solidFill>
                  <a:srgbClr val="000000"/>
                </a:solidFill>
                <a:latin typeface="Courier New" pitchFamily="49" charset="0"/>
              </a:rPr>
              <a:t>   FROM   employees</a:t>
            </a:r>
          </a:p>
          <a:p>
            <a:pPr lvl="1">
              <a:spcBef>
                <a:spcPct val="0"/>
              </a:spcBef>
            </a:pPr>
            <a:r>
              <a:rPr lang="en-US" smtClean="0">
                <a:solidFill>
                  <a:srgbClr val="000000"/>
                </a:solidFill>
                <a:latin typeface="Courier New" pitchFamily="49" charset="0"/>
              </a:rPr>
              <a:t>   WHERE  last_name IN ('Hartstein', 'Vargas');</a:t>
            </a:r>
          </a:p>
          <a:p>
            <a:pPr lvl="1">
              <a:spcBef>
                <a:spcPct val="0"/>
              </a:spcBef>
            </a:pPr>
            <a:endParaRPr lang="en-US" sz="600" smtClean="0">
              <a:latin typeface="Times New Roman" pitchFamily="18" charset="0"/>
            </a:endParaRPr>
          </a:p>
          <a:p>
            <a:pPr lvl="1"/>
            <a:r>
              <a:rPr lang="en-US" smtClean="0">
                <a:latin typeface="Times New Roman" pitchFamily="18" charset="0"/>
              </a:rPr>
              <a:t>If characters or dates are used in the list, they must be enclosed in single quotation marks (</a:t>
            </a:r>
            <a:r>
              <a:rPr lang="en-US" smtClean="0">
                <a:latin typeface="Courier New" pitchFamily="49" charset="0"/>
              </a:rPr>
              <a:t>''</a:t>
            </a:r>
            <a:r>
              <a:rPr lang="en-US" smtClean="0">
                <a:latin typeface="Times New Roman" pitchFamily="18" charset="0"/>
              </a:rPr>
              <a:t>).</a:t>
            </a:r>
            <a:endParaRPr lang="en-US" smtClean="0">
              <a:solidFill>
                <a:srgbClr val="0000FF"/>
              </a:solidFill>
              <a:latin typeface="Times New Roman" pitchFamily="18" charset="0"/>
            </a:endParaRPr>
          </a:p>
          <a:p>
            <a:r>
              <a:rPr lang="en-US" smtClean="0">
                <a:solidFill>
                  <a:srgbClr val="0000FF"/>
                </a:solidFill>
                <a:latin typeface="Times New Roman" pitchFamily="18" charset="0"/>
              </a:rPr>
              <a:t>Instructor Note</a:t>
            </a:r>
          </a:p>
          <a:p>
            <a:pPr lvl="1"/>
            <a:r>
              <a:rPr lang="en-US" smtClean="0">
                <a:solidFill>
                  <a:srgbClr val="0000FF"/>
                </a:solidFill>
                <a:latin typeface="Times New Roman" pitchFamily="18" charset="0"/>
              </a:rPr>
              <a:t>Explain that </a:t>
            </a:r>
            <a:r>
              <a:rPr lang="en-US" smtClean="0">
                <a:solidFill>
                  <a:srgbClr val="0000FF"/>
                </a:solidFill>
                <a:latin typeface="Courier New" pitchFamily="49" charset="0"/>
              </a:rPr>
              <a:t>IN ( ... )</a:t>
            </a:r>
            <a:r>
              <a:rPr lang="en-US" smtClean="0">
                <a:solidFill>
                  <a:srgbClr val="0000FF"/>
                </a:solidFill>
                <a:latin typeface="Times New Roman" pitchFamily="18" charset="0"/>
              </a:rPr>
              <a:t> is actually translated by Oracle server to a set of </a:t>
            </a:r>
            <a:r>
              <a:rPr lang="en-US" smtClean="0">
                <a:solidFill>
                  <a:srgbClr val="0000FF"/>
                </a:solidFill>
                <a:latin typeface="Courier New" pitchFamily="49" charset="0"/>
              </a:rPr>
              <a:t>OR</a:t>
            </a:r>
            <a:r>
              <a:rPr lang="en-US" smtClean="0">
                <a:solidFill>
                  <a:srgbClr val="0000FF"/>
                </a:solidFill>
                <a:latin typeface="Times New Roman" pitchFamily="18" charset="0"/>
              </a:rPr>
              <a:t> conditions: </a:t>
            </a:r>
            <a:r>
              <a:rPr lang="en-US" smtClean="0">
                <a:solidFill>
                  <a:srgbClr val="0000FF"/>
                </a:solidFill>
                <a:latin typeface="Courier New" pitchFamily="49" charset="0"/>
              </a:rPr>
              <a:t>a = value1 OR a = value2 OR a = value3</a:t>
            </a:r>
            <a:r>
              <a:rPr lang="en-US" smtClean="0">
                <a:solidFill>
                  <a:srgbClr val="0000FF"/>
                </a:solidFill>
                <a:latin typeface="Times New Roman" pitchFamily="18" charset="0"/>
              </a:rPr>
              <a:t>. So using </a:t>
            </a:r>
            <a:r>
              <a:rPr lang="en-US" smtClean="0">
                <a:solidFill>
                  <a:srgbClr val="0000FF"/>
                </a:solidFill>
                <a:latin typeface="Courier New" pitchFamily="49" charset="0"/>
              </a:rPr>
              <a:t>IN ( ... )</a:t>
            </a:r>
            <a:r>
              <a:rPr lang="en-US" smtClean="0">
                <a:solidFill>
                  <a:srgbClr val="0000FF"/>
                </a:solidFill>
                <a:latin typeface="Times New Roman" pitchFamily="18" charset="0"/>
              </a:rPr>
              <a:t> has no performance benefits, and it is used for logical simplicity.</a:t>
            </a:r>
          </a:p>
          <a:p>
            <a:pPr lvl="1"/>
            <a:r>
              <a:rPr lang="en-US" smtClean="0">
                <a:solidFill>
                  <a:srgbClr val="0000FF"/>
                </a:solidFill>
                <a:latin typeface="Times New Roman" pitchFamily="18" charset="0"/>
              </a:rPr>
              <a:t>Demo: </a:t>
            </a:r>
            <a:r>
              <a:rPr lang="en-US" smtClean="0">
                <a:solidFill>
                  <a:srgbClr val="0000FF"/>
                </a:solidFill>
                <a:latin typeface="Courier New" pitchFamily="49" charset="0"/>
              </a:rPr>
              <a:t>2_in.sql</a:t>
            </a:r>
          </a:p>
          <a:p>
            <a:pPr lvl="1"/>
            <a:r>
              <a:rPr lang="en-US" smtClean="0">
                <a:solidFill>
                  <a:srgbClr val="0000FF"/>
                </a:solidFill>
                <a:latin typeface="Times New Roman" pitchFamily="18" charset="0"/>
              </a:rPr>
              <a:t>Purpose: To illustrate using the </a:t>
            </a:r>
            <a:r>
              <a:rPr lang="en-US" smtClean="0">
                <a:solidFill>
                  <a:srgbClr val="0000FF"/>
                </a:solidFill>
                <a:latin typeface="Courier New" pitchFamily="49" charset="0"/>
              </a:rPr>
              <a:t>IN</a:t>
            </a:r>
            <a:r>
              <a:rPr lang="en-US" smtClean="0">
                <a:solidFill>
                  <a:srgbClr val="0000FF"/>
                </a:solidFill>
                <a:latin typeface="Times New Roman" pitchFamily="18" charset="0"/>
              </a:rPr>
              <a:t> operator.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noFill/>
          <a:ln/>
        </p:spPr>
        <p:txBody>
          <a:bodyPr/>
          <a:lstStyle/>
          <a:p>
            <a:r>
              <a:rPr lang="en-US" smtClean="0">
                <a:latin typeface="Times New Roman" pitchFamily="18" charset="0"/>
              </a:rPr>
              <a:t>The </a:t>
            </a:r>
            <a:r>
              <a:rPr lang="en-US" smtClean="0">
                <a:latin typeface="Courier New" pitchFamily="49" charset="0"/>
              </a:rPr>
              <a:t>LIKE</a:t>
            </a:r>
            <a:r>
              <a:rPr lang="en-US" smtClean="0">
                <a:latin typeface="Times New Roman" pitchFamily="18" charset="0"/>
              </a:rPr>
              <a:t> Condition</a:t>
            </a:r>
          </a:p>
          <a:p>
            <a:pPr lvl="1"/>
            <a:r>
              <a:rPr lang="en-US" smtClean="0">
                <a:latin typeface="Times New Roman" pitchFamily="18" charset="0"/>
              </a:rPr>
              <a:t>You may not always know the exact value to search for. You can select rows that match a character pattern by using the </a:t>
            </a:r>
            <a:r>
              <a:rPr lang="en-US" smtClean="0">
                <a:solidFill>
                  <a:srgbClr val="FC0128"/>
                </a:solidFill>
                <a:latin typeface="Courier New" pitchFamily="49" charset="0"/>
              </a:rPr>
              <a:t>LIKE</a:t>
            </a:r>
            <a:r>
              <a:rPr lang="en-US" smtClean="0">
                <a:solidFill>
                  <a:srgbClr val="FC0128"/>
                </a:solidFill>
                <a:latin typeface="Times New Roman" pitchFamily="18" charset="0"/>
              </a:rPr>
              <a:t> condition</a:t>
            </a:r>
            <a:r>
              <a:rPr lang="en-US" smtClean="0">
                <a:latin typeface="Times New Roman" pitchFamily="18" charset="0"/>
              </a:rPr>
              <a:t>. The character pattern-matching operation is referred to as a </a:t>
            </a:r>
            <a:r>
              <a:rPr lang="en-US" i="1" smtClean="0">
                <a:solidFill>
                  <a:srgbClr val="FC0128"/>
                </a:solidFill>
                <a:latin typeface="Times New Roman" pitchFamily="18" charset="0"/>
              </a:rPr>
              <a:t>wildcard </a:t>
            </a:r>
            <a:r>
              <a:rPr lang="en-US" smtClean="0">
                <a:solidFill>
                  <a:srgbClr val="FC0128"/>
                </a:solidFill>
                <a:latin typeface="Times New Roman" pitchFamily="18" charset="0"/>
              </a:rPr>
              <a:t>search</a:t>
            </a:r>
            <a:r>
              <a:rPr lang="en-US" smtClean="0">
                <a:latin typeface="Times New Roman" pitchFamily="18" charset="0"/>
              </a:rPr>
              <a:t>. Two symbols can be used to construct the search string. </a:t>
            </a:r>
          </a:p>
          <a:p>
            <a:pPr lvl="1"/>
            <a:endParaRPr lang="en-US" smtClean="0">
              <a:latin typeface="Times New Roman" pitchFamily="18" charset="0"/>
            </a:endParaRPr>
          </a:p>
          <a:p>
            <a:pPr lvl="1"/>
            <a:endParaRPr lang="en-US" smtClean="0">
              <a:latin typeface="Times New Roman" pitchFamily="18" charset="0"/>
            </a:endParaRPr>
          </a:p>
          <a:p>
            <a:pPr lvl="1"/>
            <a:endParaRPr lang="en-US" sz="500" smtClean="0">
              <a:latin typeface="Times New Roman" pitchFamily="18" charset="0"/>
            </a:endParaRPr>
          </a:p>
          <a:p>
            <a:pPr lvl="1">
              <a:spcBef>
                <a:spcPct val="0"/>
              </a:spcBef>
            </a:pPr>
            <a:endParaRPr lang="en-US" smtClean="0">
              <a:latin typeface="Times New Roman" pitchFamily="18" charset="0"/>
            </a:endParaRPr>
          </a:p>
          <a:p>
            <a:pPr lvl="1">
              <a:spcBef>
                <a:spcPct val="0"/>
              </a:spcBef>
            </a:pPr>
            <a:endParaRPr lang="en-US" smtClean="0">
              <a:latin typeface="Times New Roman" pitchFamily="18" charset="0"/>
            </a:endParaRPr>
          </a:p>
          <a:p>
            <a:pPr lvl="1">
              <a:spcBef>
                <a:spcPct val="0"/>
              </a:spcBef>
            </a:pPr>
            <a:endParaRPr lang="en-US" smtClean="0">
              <a:latin typeface="Times New Roman" pitchFamily="18" charset="0"/>
            </a:endParaRPr>
          </a:p>
          <a:p>
            <a:pPr lvl="1">
              <a:spcBef>
                <a:spcPct val="0"/>
              </a:spcBef>
            </a:pPr>
            <a:endParaRPr lang="en-US" smtClean="0">
              <a:latin typeface="Times New Roman" pitchFamily="18" charset="0"/>
            </a:endParaRPr>
          </a:p>
          <a:p>
            <a:pPr lvl="1">
              <a:spcBef>
                <a:spcPct val="0"/>
              </a:spcBef>
            </a:pPr>
            <a:r>
              <a:rPr lang="en-US" smtClean="0">
                <a:latin typeface="Times New Roman" pitchFamily="18" charset="0"/>
              </a:rPr>
              <a:t>The </a:t>
            </a:r>
            <a:r>
              <a:rPr lang="en-US" smtClean="0">
                <a:latin typeface="Courier New" pitchFamily="49" charset="0"/>
              </a:rPr>
              <a:t>SELECT</a:t>
            </a:r>
            <a:r>
              <a:rPr lang="en-US" smtClean="0">
                <a:latin typeface="Times New Roman" pitchFamily="18" charset="0"/>
              </a:rPr>
              <a:t> statement on the slide returns the employee first name from the </a:t>
            </a:r>
            <a:r>
              <a:rPr lang="en-US" smtClean="0">
                <a:latin typeface="Courier New" pitchFamily="49" charset="0"/>
              </a:rPr>
              <a:t>EMPLOYEES</a:t>
            </a:r>
            <a:r>
              <a:rPr lang="en-US" smtClean="0">
                <a:latin typeface="Times New Roman" pitchFamily="18" charset="0"/>
              </a:rPr>
              <a:t> table for any employee whose first name begins with an </a:t>
            </a:r>
            <a:r>
              <a:rPr lang="en-US" i="1" smtClean="0">
                <a:latin typeface="Times New Roman" pitchFamily="18" charset="0"/>
              </a:rPr>
              <a:t>S</a:t>
            </a:r>
            <a:r>
              <a:rPr lang="en-US" smtClean="0">
                <a:latin typeface="Times New Roman" pitchFamily="18" charset="0"/>
              </a:rPr>
              <a:t>. Note the uppercase </a:t>
            </a:r>
            <a:r>
              <a:rPr lang="en-US" i="1" smtClean="0">
                <a:latin typeface="Times New Roman" pitchFamily="18" charset="0"/>
              </a:rPr>
              <a:t>S</a:t>
            </a:r>
            <a:r>
              <a:rPr lang="en-US" smtClean="0">
                <a:latin typeface="Times New Roman" pitchFamily="18" charset="0"/>
              </a:rPr>
              <a:t>. Names beginning with an </a:t>
            </a:r>
            <a:r>
              <a:rPr lang="en-US" i="1" smtClean="0">
                <a:latin typeface="Times New Roman" pitchFamily="18" charset="0"/>
              </a:rPr>
              <a:t>s</a:t>
            </a:r>
            <a:r>
              <a:rPr lang="en-US" smtClean="0">
                <a:latin typeface="Times New Roman" pitchFamily="18" charset="0"/>
              </a:rPr>
              <a:t> are not returned. </a:t>
            </a:r>
          </a:p>
          <a:p>
            <a:pPr lvl="1">
              <a:spcBef>
                <a:spcPct val="0"/>
              </a:spcBef>
            </a:pPr>
            <a:r>
              <a:rPr lang="en-US" smtClean="0">
                <a:latin typeface="Times New Roman" pitchFamily="18" charset="0"/>
              </a:rPr>
              <a:t>The </a:t>
            </a:r>
            <a:r>
              <a:rPr lang="en-US" smtClean="0">
                <a:latin typeface="Courier New" pitchFamily="49" charset="0"/>
              </a:rPr>
              <a:t>LIKE</a:t>
            </a:r>
            <a:r>
              <a:rPr lang="en-US" smtClean="0">
                <a:latin typeface="Times New Roman" pitchFamily="18" charset="0"/>
              </a:rPr>
              <a:t> condition can be used as a shortcut for some </a:t>
            </a:r>
            <a:r>
              <a:rPr lang="en-US" smtClean="0">
                <a:latin typeface="Courier New" pitchFamily="49" charset="0"/>
              </a:rPr>
              <a:t>BETWEEN</a:t>
            </a:r>
            <a:r>
              <a:rPr lang="en-US" smtClean="0">
                <a:latin typeface="Times New Roman" pitchFamily="18" charset="0"/>
              </a:rPr>
              <a:t> comparisons. The following example displays the last names and hire dates of all employees who joined between January 1995 and December 1995: </a:t>
            </a:r>
            <a:endParaRPr lang="en-US" smtClean="0">
              <a:latin typeface="Courier New" pitchFamily="49" charset="0"/>
            </a:endParaRPr>
          </a:p>
          <a:p>
            <a:pPr lvl="1">
              <a:spcBef>
                <a:spcPct val="0"/>
              </a:spcBef>
            </a:pPr>
            <a:endParaRPr lang="en-US" sz="500" b="1" smtClean="0">
              <a:latin typeface="Courier New" pitchFamily="49" charset="0"/>
            </a:endParaRPr>
          </a:p>
          <a:p>
            <a:pPr lvl="1">
              <a:spcBef>
                <a:spcPct val="0"/>
              </a:spcBef>
            </a:pPr>
            <a:r>
              <a:rPr lang="en-US" b="1" smtClean="0">
                <a:latin typeface="Courier New" pitchFamily="49" charset="0"/>
              </a:rPr>
              <a:t>  </a:t>
            </a:r>
            <a:r>
              <a:rPr lang="en-US" smtClean="0">
                <a:latin typeface="Courier New" pitchFamily="49" charset="0"/>
              </a:rPr>
              <a:t>SELECT last_name, hire_date</a:t>
            </a:r>
          </a:p>
          <a:p>
            <a:pPr lvl="1">
              <a:spcBef>
                <a:spcPct val="0"/>
              </a:spcBef>
            </a:pPr>
            <a:r>
              <a:rPr lang="en-US" smtClean="0">
                <a:latin typeface="Courier New" pitchFamily="49" charset="0"/>
              </a:rPr>
              <a:t>  FROM   employees</a:t>
            </a:r>
          </a:p>
          <a:p>
            <a:pPr lvl="1">
              <a:spcBef>
                <a:spcPct val="0"/>
              </a:spcBef>
            </a:pPr>
            <a:r>
              <a:rPr lang="en-US" smtClean="0">
                <a:latin typeface="Courier New" pitchFamily="49" charset="0"/>
              </a:rPr>
              <a:t>  WHERE  hire_date LIKE '%95';</a:t>
            </a:r>
          </a:p>
        </p:txBody>
      </p:sp>
      <p:sp>
        <p:nvSpPr>
          <p:cNvPr id="2052" name="Rectangle 3"/>
          <p:cNvSpPr>
            <a:spLocks noChangeArrowheads="1" noTextEdit="1"/>
          </p:cNvSpPr>
          <p:nvPr>
            <p:ph type="sldImg"/>
          </p:nvPr>
        </p:nvSpPr>
        <p:spPr>
          <a:xfrm>
            <a:off x="487363" y="153988"/>
            <a:ext cx="5881687" cy="4411662"/>
          </a:xfrm>
          <a:ln cap="flat"/>
        </p:spPr>
      </p:sp>
      <p:graphicFrame>
        <p:nvGraphicFramePr>
          <p:cNvPr id="2050" name="Object 2"/>
          <p:cNvGraphicFramePr>
            <a:graphicFrameLocks/>
          </p:cNvGraphicFramePr>
          <p:nvPr/>
        </p:nvGraphicFramePr>
        <p:xfrm>
          <a:off x="566738" y="5692775"/>
          <a:ext cx="5649912" cy="1012825"/>
        </p:xfrm>
        <a:graphic>
          <a:graphicData uri="http://schemas.openxmlformats.org/presentationml/2006/ole">
            <p:oleObj spid="_x0000_s2050" name="Document" r:id="rId4" imgW="5879880" imgH="1052280" progId="Word.Document.8">
              <p:embed/>
            </p:oleObj>
          </a:graphicData>
        </a:graphic>
      </p:graphicFrame>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9"/>
          <p:cNvSpPr>
            <a:spLocks noGrp="1" noChangeArrowheads="1"/>
          </p:cNvSpPr>
          <p:nvPr>
            <p:ph type="sldNum" sz="quarter" idx="5"/>
          </p:nvPr>
        </p:nvSpPr>
        <p:spPr>
          <a:noFill/>
        </p:spPr>
        <p:txBody>
          <a:bodyPr/>
          <a:lstStyle/>
          <a:p>
            <a:fld id="{494126E4-9168-4EFB-812A-1734BA532D20}" type="slidenum">
              <a:rPr lang="en-US" smtClean="0"/>
              <a:pPr/>
              <a:t>3</a:t>
            </a:fld>
            <a:endParaRPr lang="en-US" smtClean="0"/>
          </a:p>
        </p:txBody>
      </p:sp>
      <p:sp>
        <p:nvSpPr>
          <p:cNvPr id="64515" name="Rectangle 2"/>
          <p:cNvSpPr>
            <a:spLocks noChangeArrowheads="1" noTextEdit="1"/>
          </p:cNvSpPr>
          <p:nvPr>
            <p:ph type="sldImg"/>
          </p:nvPr>
        </p:nvSpPr>
        <p:spPr>
          <a:solidFill>
            <a:srgbClr val="FFFFFF"/>
          </a:solidFill>
          <a:ln/>
        </p:spPr>
      </p:sp>
      <p:sp>
        <p:nvSpPr>
          <p:cNvPr id="64516" name="Rectangle 3"/>
          <p:cNvSpPr>
            <a:spLocks noChangeArrowheads="1"/>
          </p:cNvSpPr>
          <p:nvPr>
            <p:ph type="body" idx="1"/>
          </p:nvPr>
        </p:nvSpPr>
        <p:spPr>
          <a:solidFill>
            <a:srgbClr val="FFFFFF"/>
          </a:solidFill>
          <a:ln>
            <a:solidFill>
              <a:srgbClr val="000000"/>
            </a:solidFill>
          </a:ln>
        </p:spPr>
        <p:txBody>
          <a:bodyPr/>
          <a:lstStyle/>
          <a:p>
            <a:r>
              <a:rPr lang="en-US" smtClean="0">
                <a:latin typeface="Times New Roman" pitchFamily="18" charset="0"/>
              </a:rPr>
              <a:t>If you have several points, steps, or key ideas use multiple slides.  Determine if your audience is to understand a new idea, learn a process, or receive greater depth to a familiar concept.  Back up each point with adequate explanation. As appropriate, supplement your presentation with technical support data in hard copy or on disc, e-mail, or the Internet.  Develop each point adequately to communicate with your audience.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noTextEdit="1"/>
          </p:cNvSpPr>
          <p:nvPr>
            <p:ph type="sldImg"/>
          </p:nvPr>
        </p:nvSpPr>
        <p:spPr>
          <a:xfrm>
            <a:off x="487363" y="153988"/>
            <a:ext cx="5881687" cy="4411662"/>
          </a:xfrm>
          <a:ln cap="flat"/>
        </p:spPr>
      </p:sp>
      <p:sp>
        <p:nvSpPr>
          <p:cNvPr id="91139" name="Rectangle 3"/>
          <p:cNvSpPr>
            <a:spLocks noGrp="1" noChangeArrowheads="1"/>
          </p:cNvSpPr>
          <p:nvPr>
            <p:ph type="body" idx="1"/>
          </p:nvPr>
        </p:nvSpPr>
        <p:spPr>
          <a:noFill/>
          <a:ln/>
        </p:spPr>
        <p:txBody>
          <a:bodyPr/>
          <a:lstStyle/>
          <a:p>
            <a:r>
              <a:rPr lang="en-US" smtClean="0">
                <a:latin typeface="Times New Roman" pitchFamily="18" charset="0"/>
              </a:rPr>
              <a:t>Combining Wildcard Characters</a:t>
            </a:r>
          </a:p>
          <a:p>
            <a:pPr lvl="1"/>
            <a:r>
              <a:rPr lang="en-US" smtClean="0">
                <a:latin typeface="Times New Roman" pitchFamily="18" charset="0"/>
              </a:rPr>
              <a:t>The </a:t>
            </a:r>
            <a:r>
              <a:rPr lang="en-US" smtClean="0">
                <a:latin typeface="Courier New" pitchFamily="49" charset="0"/>
              </a:rPr>
              <a:t>%</a:t>
            </a:r>
            <a:r>
              <a:rPr lang="en-US" smtClean="0">
                <a:latin typeface="Times New Roman" pitchFamily="18" charset="0"/>
              </a:rPr>
              <a:t> and </a:t>
            </a:r>
            <a:r>
              <a:rPr lang="en-US" smtClean="0">
                <a:latin typeface="Courier New" pitchFamily="49" charset="0"/>
              </a:rPr>
              <a:t>_</a:t>
            </a:r>
            <a:r>
              <a:rPr lang="en-US" smtClean="0">
                <a:latin typeface="Times New Roman" pitchFamily="18" charset="0"/>
              </a:rPr>
              <a:t> symbols can be used in any combination with literal characters. The example on the slide displays the names of all employees whose last names have an </a:t>
            </a:r>
            <a:r>
              <a:rPr lang="en-US" i="1" smtClean="0">
                <a:latin typeface="Times New Roman" pitchFamily="18" charset="0"/>
              </a:rPr>
              <a:t>o</a:t>
            </a:r>
            <a:r>
              <a:rPr lang="en-US" smtClean="0">
                <a:latin typeface="Times New Roman" pitchFamily="18" charset="0"/>
              </a:rPr>
              <a:t> as the second character.</a:t>
            </a:r>
          </a:p>
          <a:p>
            <a:r>
              <a:rPr lang="en-US" smtClean="0">
                <a:latin typeface="Times New Roman" pitchFamily="18" charset="0"/>
              </a:rPr>
              <a:t>The </a:t>
            </a:r>
            <a:r>
              <a:rPr lang="en-US" smtClean="0">
                <a:latin typeface="Courier New" pitchFamily="49" charset="0"/>
              </a:rPr>
              <a:t>ESCAPE</a:t>
            </a:r>
            <a:r>
              <a:rPr lang="en-US" smtClean="0">
                <a:latin typeface="Times New Roman" pitchFamily="18" charset="0"/>
              </a:rPr>
              <a:t> Option</a:t>
            </a:r>
          </a:p>
          <a:p>
            <a:pPr lvl="1"/>
            <a:r>
              <a:rPr lang="en-US" smtClean="0">
                <a:latin typeface="Times New Roman" pitchFamily="18" charset="0"/>
              </a:rPr>
              <a:t>When you need to have an exact match for the actual </a:t>
            </a:r>
            <a:r>
              <a:rPr lang="en-US" i="1" smtClean="0">
                <a:latin typeface="Times New Roman" pitchFamily="18" charset="0"/>
              </a:rPr>
              <a:t>%</a:t>
            </a:r>
            <a:r>
              <a:rPr lang="en-US" smtClean="0">
                <a:latin typeface="Times New Roman" pitchFamily="18" charset="0"/>
              </a:rPr>
              <a:t> and </a:t>
            </a:r>
            <a:r>
              <a:rPr lang="en-US" i="1" smtClean="0">
                <a:latin typeface="Times New Roman" pitchFamily="18" charset="0"/>
              </a:rPr>
              <a:t>_</a:t>
            </a:r>
            <a:r>
              <a:rPr lang="en-US" smtClean="0">
                <a:latin typeface="Times New Roman" pitchFamily="18" charset="0"/>
              </a:rPr>
              <a:t> characters, use the </a:t>
            </a:r>
            <a:r>
              <a:rPr lang="en-US" smtClean="0">
                <a:solidFill>
                  <a:srgbClr val="FC0128"/>
                </a:solidFill>
                <a:latin typeface="Courier New" pitchFamily="49" charset="0"/>
              </a:rPr>
              <a:t>ESCAPE</a:t>
            </a:r>
            <a:r>
              <a:rPr lang="en-US" smtClean="0">
                <a:solidFill>
                  <a:srgbClr val="FC0128"/>
                </a:solidFill>
                <a:latin typeface="Times New Roman" pitchFamily="18" charset="0"/>
              </a:rPr>
              <a:t> option</a:t>
            </a:r>
            <a:r>
              <a:rPr lang="en-US" smtClean="0">
                <a:latin typeface="Times New Roman" pitchFamily="18" charset="0"/>
              </a:rPr>
              <a:t>. This option specifies what the escape character is. If you want to search for strings that contain ‘SA_’, you can use the following SQL statement:</a:t>
            </a:r>
          </a:p>
          <a:p>
            <a:pPr lvl="1"/>
            <a:r>
              <a:rPr lang="en-US" smtClean="0">
                <a:latin typeface="Courier New" pitchFamily="49" charset="0"/>
              </a:rPr>
              <a:t>  </a:t>
            </a:r>
            <a:endParaRPr lang="en-US" smtClean="0">
              <a:latin typeface="Times New Roman" pitchFamily="18" charset="0"/>
            </a:endParaRPr>
          </a:p>
          <a:p>
            <a:pPr lvl="1">
              <a:spcBef>
                <a:spcPct val="0"/>
              </a:spcBef>
            </a:pPr>
            <a:r>
              <a:rPr lang="en-US" smtClean="0">
                <a:latin typeface="Courier New" pitchFamily="49" charset="0"/>
              </a:rPr>
              <a:t>  SELECT employee_id, last_name, job_id</a:t>
            </a:r>
          </a:p>
          <a:p>
            <a:pPr lvl="1">
              <a:spcBef>
                <a:spcPct val="0"/>
              </a:spcBef>
            </a:pPr>
            <a:r>
              <a:rPr lang="en-US" smtClean="0">
                <a:latin typeface="Courier New" pitchFamily="49" charset="0"/>
              </a:rPr>
              <a:t>  FROM   employees</a:t>
            </a:r>
          </a:p>
          <a:p>
            <a:pPr lvl="1">
              <a:spcBef>
                <a:spcPct val="0"/>
              </a:spcBef>
            </a:pPr>
            <a:r>
              <a:rPr lang="en-US" smtClean="0">
                <a:latin typeface="Courier New" pitchFamily="49" charset="0"/>
              </a:rPr>
              <a:t>  WHERE  job_id LIKE '%SA\_%' ESCAPE '\';</a:t>
            </a:r>
          </a:p>
          <a:p>
            <a:pPr lvl="1">
              <a:spcBef>
                <a:spcPct val="0"/>
              </a:spcBef>
            </a:pPr>
            <a:endParaRPr lang="en-US" smtClean="0">
              <a:latin typeface="Courier New" pitchFamily="49" charset="0"/>
            </a:endParaRPr>
          </a:p>
          <a:p>
            <a:pPr lvl="1">
              <a:spcBef>
                <a:spcPct val="0"/>
              </a:spcBef>
            </a:pPr>
            <a:r>
              <a:rPr lang="en-US" smtClean="0">
                <a:latin typeface="Courier New" pitchFamily="49" charset="0"/>
              </a:rPr>
              <a:t>  </a:t>
            </a: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Times New Roman" pitchFamily="18" charset="0"/>
            </a:endParaRPr>
          </a:p>
          <a:p>
            <a:pPr lvl="1">
              <a:spcBef>
                <a:spcPct val="0"/>
              </a:spcBef>
            </a:pPr>
            <a:endParaRPr lang="en-US" smtClean="0">
              <a:latin typeface="Times New Roman" pitchFamily="18" charset="0"/>
            </a:endParaRPr>
          </a:p>
          <a:p>
            <a:pPr lvl="1">
              <a:spcBef>
                <a:spcPct val="0"/>
              </a:spcBef>
            </a:pPr>
            <a:endParaRPr lang="en-US" smtClean="0">
              <a:latin typeface="Times New Roman" pitchFamily="18" charset="0"/>
            </a:endParaRPr>
          </a:p>
          <a:p>
            <a:pPr lvl="1">
              <a:spcBef>
                <a:spcPct val="0"/>
              </a:spcBef>
            </a:pPr>
            <a:r>
              <a:rPr lang="en-US" smtClean="0">
                <a:latin typeface="Times New Roman" pitchFamily="18" charset="0"/>
              </a:rPr>
              <a:t>The </a:t>
            </a:r>
            <a:r>
              <a:rPr lang="en-US" smtClean="0">
                <a:latin typeface="Courier New" pitchFamily="49" charset="0"/>
              </a:rPr>
              <a:t>ESCAPE</a:t>
            </a:r>
            <a:r>
              <a:rPr lang="en-US" smtClean="0">
                <a:latin typeface="Times New Roman" pitchFamily="18" charset="0"/>
              </a:rPr>
              <a:t> option identifies the backslash (\) as the escape character. In the pattern, the escape character precedes the underscore (_). This causes the Oracle Server to interpret the underscore literally. </a:t>
            </a:r>
          </a:p>
        </p:txBody>
      </p:sp>
      <p:pic>
        <p:nvPicPr>
          <p:cNvPr id="91140" name="Picture 6"/>
          <p:cNvPicPr>
            <a:picLocks noChangeAspect="1" noChangeArrowheads="1"/>
          </p:cNvPicPr>
          <p:nvPr/>
        </p:nvPicPr>
        <p:blipFill>
          <a:blip r:embed="rId3"/>
          <a:srcRect/>
          <a:stretch>
            <a:fillRect/>
          </a:stretch>
        </p:blipFill>
        <p:spPr bwMode="auto">
          <a:xfrm>
            <a:off x="725488" y="6886575"/>
            <a:ext cx="5405437" cy="1109663"/>
          </a:xfrm>
          <a:prstGeom prst="rect">
            <a:avLst/>
          </a:prstGeom>
          <a:noFill/>
          <a:ln w="25400">
            <a:noFill/>
            <a:miter lim="800000"/>
            <a:headEnd type="none" w="sm" len="sm"/>
            <a:tailEnd type="none" w="sm" len="sm"/>
          </a:ln>
        </p:spPr>
      </p:pic>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noFill/>
          <a:ln/>
        </p:spPr>
        <p:txBody>
          <a:bodyPr/>
          <a:lstStyle/>
          <a:p>
            <a:r>
              <a:rPr lang="en-US" smtClean="0">
                <a:latin typeface="Times New Roman" pitchFamily="18" charset="0"/>
              </a:rPr>
              <a:t>The </a:t>
            </a:r>
            <a:r>
              <a:rPr lang="en-US" smtClean="0">
                <a:latin typeface="Courier New" pitchFamily="49" charset="0"/>
              </a:rPr>
              <a:t>NULL</a:t>
            </a:r>
            <a:r>
              <a:rPr lang="en-US" smtClean="0">
                <a:latin typeface="Times New Roman" pitchFamily="18" charset="0"/>
              </a:rPr>
              <a:t> Conditions</a:t>
            </a:r>
          </a:p>
          <a:p>
            <a:pPr lvl="1"/>
            <a:r>
              <a:rPr lang="en-US" smtClean="0">
                <a:latin typeface="Times New Roman" pitchFamily="18" charset="0"/>
              </a:rPr>
              <a:t>The </a:t>
            </a:r>
            <a:r>
              <a:rPr lang="en-US" smtClean="0">
                <a:solidFill>
                  <a:srgbClr val="FC0128"/>
                </a:solidFill>
                <a:latin typeface="Courier New" pitchFamily="49" charset="0"/>
              </a:rPr>
              <a:t>NULL</a:t>
            </a:r>
            <a:r>
              <a:rPr lang="en-US" smtClean="0">
                <a:solidFill>
                  <a:srgbClr val="FC0128"/>
                </a:solidFill>
                <a:latin typeface="Times New Roman" pitchFamily="18" charset="0"/>
              </a:rPr>
              <a:t> conditions</a:t>
            </a:r>
            <a:r>
              <a:rPr lang="en-US" smtClean="0">
                <a:latin typeface="Times New Roman" pitchFamily="18" charset="0"/>
              </a:rPr>
              <a:t> include the </a:t>
            </a:r>
            <a:r>
              <a:rPr lang="en-US" smtClean="0">
                <a:solidFill>
                  <a:srgbClr val="FC0128"/>
                </a:solidFill>
                <a:latin typeface="Courier New" pitchFamily="49" charset="0"/>
              </a:rPr>
              <a:t>IS NULL</a:t>
            </a:r>
            <a:r>
              <a:rPr lang="en-US" smtClean="0">
                <a:solidFill>
                  <a:srgbClr val="FC0128"/>
                </a:solidFill>
                <a:latin typeface="Times New Roman" pitchFamily="18" charset="0"/>
              </a:rPr>
              <a:t> condition </a:t>
            </a:r>
            <a:r>
              <a:rPr lang="en-US" smtClean="0">
                <a:latin typeface="Times New Roman" pitchFamily="18" charset="0"/>
              </a:rPr>
              <a:t>and the </a:t>
            </a:r>
            <a:r>
              <a:rPr lang="en-US" smtClean="0">
                <a:solidFill>
                  <a:srgbClr val="FC0128"/>
                </a:solidFill>
                <a:latin typeface="Courier New" pitchFamily="49" charset="0"/>
              </a:rPr>
              <a:t>IS NOT NULL</a:t>
            </a:r>
            <a:r>
              <a:rPr lang="en-US" smtClean="0">
                <a:solidFill>
                  <a:srgbClr val="FC0128"/>
                </a:solidFill>
                <a:latin typeface="Times New Roman" pitchFamily="18" charset="0"/>
              </a:rPr>
              <a:t> condition</a:t>
            </a:r>
            <a:r>
              <a:rPr lang="en-US" smtClean="0">
                <a:latin typeface="Times New Roman" pitchFamily="18" charset="0"/>
              </a:rPr>
              <a:t>.</a:t>
            </a:r>
          </a:p>
          <a:p>
            <a:pPr lvl="1"/>
            <a:r>
              <a:rPr lang="en-US" smtClean="0">
                <a:latin typeface="Times New Roman" pitchFamily="18" charset="0"/>
              </a:rPr>
              <a:t>The </a:t>
            </a:r>
            <a:r>
              <a:rPr lang="en-US" smtClean="0">
                <a:latin typeface="Courier New" pitchFamily="49" charset="0"/>
              </a:rPr>
              <a:t>IS NULL</a:t>
            </a:r>
            <a:r>
              <a:rPr lang="en-US" smtClean="0">
                <a:latin typeface="Times New Roman" pitchFamily="18" charset="0"/>
              </a:rPr>
              <a:t> condition tests for nulls. A null value means the value is unavailable, unassigned, unknown, or inapplicable. Therefore, you cannot test with = because a null cannot be equal or unequal to any value. The slide example retrieves the last names and managers of all employees who do not have a manager.</a:t>
            </a:r>
          </a:p>
          <a:p>
            <a:pPr lvl="1"/>
            <a:r>
              <a:rPr lang="en-US" smtClean="0">
                <a:latin typeface="Times New Roman" pitchFamily="18" charset="0"/>
              </a:rPr>
              <a:t>For another example, to display last name, job ID, and commission for all employees who are NOT entitled to get a commission, use the following SQL statement:</a:t>
            </a:r>
          </a:p>
          <a:p>
            <a:pPr lvl="1"/>
            <a:endParaRPr lang="en-US" sz="500" smtClean="0">
              <a:latin typeface="Times New Roman" pitchFamily="18" charset="0"/>
            </a:endParaRPr>
          </a:p>
          <a:p>
            <a:pPr lvl="1">
              <a:spcBef>
                <a:spcPct val="0"/>
              </a:spcBef>
            </a:pPr>
            <a:r>
              <a:rPr lang="en-US" smtClean="0">
                <a:latin typeface="Courier New" pitchFamily="49" charset="0"/>
              </a:rPr>
              <a:t>  SELECT last_name, job_id, commission_pct</a:t>
            </a:r>
          </a:p>
          <a:p>
            <a:pPr lvl="1">
              <a:spcBef>
                <a:spcPct val="0"/>
              </a:spcBef>
            </a:pPr>
            <a:r>
              <a:rPr lang="en-US" smtClean="0">
                <a:latin typeface="Courier New" pitchFamily="49" charset="0"/>
              </a:rPr>
              <a:t>  FROM   employees</a:t>
            </a:r>
          </a:p>
          <a:p>
            <a:pPr lvl="1">
              <a:spcBef>
                <a:spcPct val="0"/>
              </a:spcBef>
            </a:pPr>
            <a:r>
              <a:rPr lang="en-US" smtClean="0">
                <a:latin typeface="Courier New" pitchFamily="49" charset="0"/>
              </a:rPr>
              <a:t>  WHERE  commission_pct IS NULL;</a:t>
            </a:r>
          </a:p>
          <a:p>
            <a:pPr lvl="1">
              <a:spcBef>
                <a:spcPct val="0"/>
              </a:spcBef>
            </a:pPr>
            <a:endParaRPr lang="en-US" smtClean="0">
              <a:latin typeface="Courier New" pitchFamily="49" charset="0"/>
            </a:endParaRPr>
          </a:p>
          <a:p>
            <a:pPr lvl="1">
              <a:spcBef>
                <a:spcPct val="0"/>
              </a:spcBef>
            </a:pPr>
            <a:r>
              <a:rPr lang="en-US" smtClean="0">
                <a:latin typeface="Courier New" pitchFamily="49" charset="0"/>
              </a:rPr>
              <a:t>  </a:t>
            </a:r>
          </a:p>
        </p:txBody>
      </p:sp>
      <p:sp>
        <p:nvSpPr>
          <p:cNvPr id="92163" name="Rectangle 3"/>
          <p:cNvSpPr>
            <a:spLocks noChangeArrowheads="1" noTextEdit="1"/>
          </p:cNvSpPr>
          <p:nvPr>
            <p:ph type="sldImg"/>
          </p:nvPr>
        </p:nvSpPr>
        <p:spPr>
          <a:xfrm>
            <a:off x="487363" y="153988"/>
            <a:ext cx="5881687" cy="4411662"/>
          </a:xfrm>
          <a:ln cap="flat"/>
        </p:spPr>
      </p:sp>
      <p:sp>
        <p:nvSpPr>
          <p:cNvPr id="92164" name="Text Box 7"/>
          <p:cNvSpPr txBox="1">
            <a:spLocks noChangeArrowheads="1"/>
          </p:cNvSpPr>
          <p:nvPr/>
        </p:nvSpPr>
        <p:spPr bwMode="auto">
          <a:xfrm>
            <a:off x="769938" y="7408863"/>
            <a:ext cx="349250" cy="374650"/>
          </a:xfrm>
          <a:prstGeom prst="rect">
            <a:avLst/>
          </a:prstGeom>
          <a:noFill/>
          <a:ln w="25400">
            <a:noFill/>
            <a:miter lim="800000"/>
            <a:headEnd type="none" w="sm" len="sm"/>
            <a:tailEnd type="none" w="med" len="lg"/>
          </a:ln>
        </p:spPr>
        <p:txBody>
          <a:bodyPr lIns="12155" tIns="12155" rIns="12155" bIns="12155">
            <a:spAutoFit/>
          </a:bodyPr>
          <a:lstStyle/>
          <a:p>
            <a:pPr algn="ctr" defTabSz="787400">
              <a:buClr>
                <a:srgbClr val="000000"/>
              </a:buClr>
              <a:buFont typeface="Arial" charset="0"/>
              <a:buNone/>
            </a:pPr>
            <a:r>
              <a:rPr lang="en-US" sz="2300" b="1"/>
              <a:t>…</a:t>
            </a:r>
          </a:p>
        </p:txBody>
      </p:sp>
      <p:pic>
        <p:nvPicPr>
          <p:cNvPr id="92165" name="Picture 10"/>
          <p:cNvPicPr>
            <a:picLocks noChangeAspect="1" noChangeArrowheads="1"/>
          </p:cNvPicPr>
          <p:nvPr/>
        </p:nvPicPr>
        <p:blipFill>
          <a:blip r:embed="rId3"/>
          <a:srcRect/>
          <a:stretch>
            <a:fillRect/>
          </a:stretch>
        </p:blipFill>
        <p:spPr bwMode="auto">
          <a:xfrm>
            <a:off x="774700" y="6934200"/>
            <a:ext cx="5403850" cy="652463"/>
          </a:xfrm>
          <a:prstGeom prst="rect">
            <a:avLst/>
          </a:prstGeom>
          <a:noFill/>
          <a:ln w="25400">
            <a:noFill/>
            <a:miter lim="800000"/>
            <a:headEnd type="none" w="sm" len="sm"/>
            <a:tailEnd type="none" w="sm" len="sm"/>
          </a:ln>
        </p:spPr>
      </p:pic>
      <p:pic>
        <p:nvPicPr>
          <p:cNvPr id="92166" name="Picture 11"/>
          <p:cNvPicPr>
            <a:picLocks noChangeAspect="1" noChangeArrowheads="1"/>
          </p:cNvPicPr>
          <p:nvPr/>
        </p:nvPicPr>
        <p:blipFill>
          <a:blip r:embed="rId4"/>
          <a:srcRect/>
          <a:stretch>
            <a:fillRect/>
          </a:stretch>
        </p:blipFill>
        <p:spPr bwMode="auto">
          <a:xfrm>
            <a:off x="568325" y="7770813"/>
            <a:ext cx="5586413" cy="715962"/>
          </a:xfrm>
          <a:prstGeom prst="rect">
            <a:avLst/>
          </a:prstGeom>
          <a:noFill/>
          <a:ln w="25400">
            <a:noFill/>
            <a:miter lim="800000"/>
            <a:headEnd type="none" w="sm" len="sm"/>
            <a:tailEnd type="none" w="sm" len="sm"/>
          </a:ln>
        </p:spPr>
      </p:pic>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noTextEdit="1"/>
          </p:cNvSpPr>
          <p:nvPr>
            <p:ph type="sldImg"/>
          </p:nvPr>
        </p:nvSpPr>
        <p:spPr>
          <a:xfrm>
            <a:off x="487363" y="153988"/>
            <a:ext cx="5881687" cy="4411662"/>
          </a:xfrm>
          <a:ln cap="flat"/>
        </p:spPr>
      </p:sp>
      <p:sp>
        <p:nvSpPr>
          <p:cNvPr id="93187" name="Rectangle 3"/>
          <p:cNvSpPr>
            <a:spLocks noGrp="1" noChangeArrowheads="1"/>
          </p:cNvSpPr>
          <p:nvPr>
            <p:ph type="body" idx="1"/>
          </p:nvPr>
        </p:nvSpPr>
        <p:spPr>
          <a:noFill/>
          <a:ln/>
        </p:spPr>
        <p:txBody>
          <a:bodyPr/>
          <a:lstStyle/>
          <a:p>
            <a:r>
              <a:rPr lang="en-US" smtClean="0">
                <a:latin typeface="Times New Roman" pitchFamily="18" charset="0"/>
              </a:rPr>
              <a:t>Logical Conditions</a:t>
            </a:r>
          </a:p>
          <a:p>
            <a:pPr lvl="1"/>
            <a:r>
              <a:rPr lang="en-US" smtClean="0">
                <a:latin typeface="Times New Roman" pitchFamily="18" charset="0"/>
              </a:rPr>
              <a:t>A </a:t>
            </a:r>
            <a:r>
              <a:rPr lang="en-US" smtClean="0">
                <a:solidFill>
                  <a:srgbClr val="FC0128"/>
                </a:solidFill>
                <a:latin typeface="Times New Roman" pitchFamily="18" charset="0"/>
              </a:rPr>
              <a:t>logical condition</a:t>
            </a:r>
            <a:r>
              <a:rPr lang="en-US" smtClean="0">
                <a:latin typeface="Times New Roman" pitchFamily="18" charset="0"/>
              </a:rPr>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smtClean="0">
                <a:latin typeface="Courier New" pitchFamily="49" charset="0"/>
              </a:rPr>
              <a:t>AND</a:t>
            </a:r>
          </a:p>
          <a:p>
            <a:pPr lvl="2"/>
            <a:r>
              <a:rPr lang="en-US" smtClean="0">
                <a:latin typeface="Courier New" pitchFamily="49" charset="0"/>
              </a:rPr>
              <a:t>OR</a:t>
            </a:r>
          </a:p>
          <a:p>
            <a:pPr lvl="2"/>
            <a:r>
              <a:rPr lang="en-US" smtClean="0">
                <a:latin typeface="Courier New" pitchFamily="49" charset="0"/>
              </a:rPr>
              <a:t>NOT</a:t>
            </a:r>
          </a:p>
          <a:p>
            <a:pPr lvl="1"/>
            <a:r>
              <a:rPr lang="en-US" smtClean="0">
                <a:solidFill>
                  <a:srgbClr val="000000"/>
                </a:solidFill>
                <a:latin typeface="Times New Roman" pitchFamily="18" charset="0"/>
              </a:rPr>
              <a:t>All the examples so far have specified only one condition in the </a:t>
            </a:r>
            <a:r>
              <a:rPr lang="en-US" smtClean="0">
                <a:solidFill>
                  <a:srgbClr val="000000"/>
                </a:solidFill>
                <a:latin typeface="Courier New" pitchFamily="49" charset="0"/>
              </a:rPr>
              <a:t>WHERE</a:t>
            </a:r>
            <a:r>
              <a:rPr lang="en-US" smtClean="0">
                <a:solidFill>
                  <a:srgbClr val="000000"/>
                </a:solidFill>
                <a:latin typeface="Times New Roman" pitchFamily="18" charset="0"/>
              </a:rPr>
              <a:t> clause. You can use several conditions in one </a:t>
            </a:r>
            <a:r>
              <a:rPr lang="en-US" smtClean="0">
                <a:solidFill>
                  <a:srgbClr val="000000"/>
                </a:solidFill>
                <a:latin typeface="Courier New" pitchFamily="49" charset="0"/>
              </a:rPr>
              <a:t>WHERE</a:t>
            </a:r>
            <a:r>
              <a:rPr lang="en-US" smtClean="0">
                <a:solidFill>
                  <a:srgbClr val="000000"/>
                </a:solidFill>
                <a:latin typeface="Times New Roman" pitchFamily="18" charset="0"/>
              </a:rPr>
              <a:t> clause using the </a:t>
            </a:r>
            <a:r>
              <a:rPr lang="en-US" smtClean="0">
                <a:solidFill>
                  <a:srgbClr val="000000"/>
                </a:solidFill>
                <a:latin typeface="Courier New" pitchFamily="49" charset="0"/>
              </a:rPr>
              <a:t>AND</a:t>
            </a:r>
            <a:r>
              <a:rPr lang="en-US" smtClean="0">
                <a:solidFill>
                  <a:srgbClr val="000000"/>
                </a:solidFill>
                <a:latin typeface="Times New Roman" pitchFamily="18" charset="0"/>
              </a:rPr>
              <a:t> and </a:t>
            </a:r>
            <a:r>
              <a:rPr lang="en-US" smtClean="0">
                <a:solidFill>
                  <a:srgbClr val="000000"/>
                </a:solidFill>
                <a:latin typeface="Courier New" pitchFamily="49" charset="0"/>
              </a:rPr>
              <a:t>OR</a:t>
            </a:r>
            <a:r>
              <a:rPr lang="en-US" smtClean="0">
                <a:solidFill>
                  <a:srgbClr val="000000"/>
                </a:solidFill>
                <a:latin typeface="Times New Roman" pitchFamily="18" charset="0"/>
              </a:rPr>
              <a:t> operators.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body" idx="1"/>
          </p:nvPr>
        </p:nvSpPr>
        <p:spPr>
          <a:noFill/>
          <a:ln/>
        </p:spPr>
        <p:txBody>
          <a:bodyPr/>
          <a:lstStyle/>
          <a:p>
            <a:r>
              <a:rPr lang="en-US" smtClean="0">
                <a:latin typeface="Times New Roman" pitchFamily="18" charset="0"/>
              </a:rPr>
              <a:t>The </a:t>
            </a:r>
            <a:r>
              <a:rPr lang="en-US" smtClean="0">
                <a:latin typeface="Courier New" pitchFamily="49" charset="0"/>
              </a:rPr>
              <a:t>AND</a:t>
            </a:r>
            <a:r>
              <a:rPr lang="en-US" smtClean="0">
                <a:latin typeface="Times New Roman" pitchFamily="18" charset="0"/>
              </a:rPr>
              <a:t> Operator</a:t>
            </a:r>
          </a:p>
          <a:p>
            <a:pPr lvl="1"/>
            <a:r>
              <a:rPr lang="en-US" smtClean="0">
                <a:solidFill>
                  <a:srgbClr val="000000"/>
                </a:solidFill>
                <a:latin typeface="Times New Roman" pitchFamily="18" charset="0"/>
              </a:rPr>
              <a:t>In the example, both conditions must be true for any record to be selected. Therefore, only employees who have a job title that contains the string MAN </a:t>
            </a:r>
            <a:r>
              <a:rPr lang="en-US" i="1" smtClean="0">
                <a:solidFill>
                  <a:srgbClr val="000000"/>
                </a:solidFill>
                <a:latin typeface="Times New Roman" pitchFamily="18" charset="0"/>
              </a:rPr>
              <a:t>and</a:t>
            </a:r>
            <a:r>
              <a:rPr lang="en-US" smtClean="0">
                <a:solidFill>
                  <a:srgbClr val="000000"/>
                </a:solidFill>
                <a:latin typeface="Times New Roman" pitchFamily="18" charset="0"/>
              </a:rPr>
              <a:t> earn $10,000 or more are selected.</a:t>
            </a:r>
          </a:p>
          <a:p>
            <a:pPr lvl="1"/>
            <a:r>
              <a:rPr lang="en-US" smtClean="0">
                <a:solidFill>
                  <a:srgbClr val="000000"/>
                </a:solidFill>
                <a:latin typeface="Times New Roman" pitchFamily="18" charset="0"/>
              </a:rPr>
              <a:t>All character searches are case sensitive. No rows are returned if MAN is not in uppercase. Character strings must be enclosed in quotation marks.</a:t>
            </a:r>
          </a:p>
          <a:p>
            <a:pPr lvl="1"/>
            <a:r>
              <a:rPr lang="en-US" b="1" smtClean="0">
                <a:latin typeface="Courier New" pitchFamily="49" charset="0"/>
              </a:rPr>
              <a:t>AND</a:t>
            </a:r>
            <a:r>
              <a:rPr lang="en-US" b="1" smtClean="0">
                <a:latin typeface="Times New Roman" pitchFamily="18" charset="0"/>
              </a:rPr>
              <a:t> Truth Table</a:t>
            </a:r>
            <a:endParaRPr lang="en-US" smtClean="0">
              <a:latin typeface="Times New Roman" pitchFamily="18" charset="0"/>
            </a:endParaRPr>
          </a:p>
          <a:p>
            <a:pPr lvl="1"/>
            <a:r>
              <a:rPr lang="en-US" smtClean="0">
                <a:latin typeface="Times New Roman" pitchFamily="18" charset="0"/>
              </a:rPr>
              <a:t>The following table shows the results of combining two expressions with </a:t>
            </a:r>
            <a:r>
              <a:rPr lang="en-US" smtClean="0">
                <a:latin typeface="Courier New" pitchFamily="49" charset="0"/>
              </a:rPr>
              <a:t>AND</a:t>
            </a:r>
            <a:r>
              <a:rPr lang="en-US" smtClean="0">
                <a:latin typeface="Times New Roman" pitchFamily="18" charset="0"/>
              </a:rPr>
              <a:t>:</a:t>
            </a: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r>
              <a:rPr lang="en-US" smtClean="0">
                <a:solidFill>
                  <a:srgbClr val="0000FF"/>
                </a:solidFill>
                <a:latin typeface="Times New Roman" pitchFamily="18" charset="0"/>
              </a:rPr>
              <a:t>Instructor Note</a:t>
            </a:r>
          </a:p>
          <a:p>
            <a:pPr lvl="1"/>
            <a:r>
              <a:rPr lang="en-US" smtClean="0">
                <a:solidFill>
                  <a:srgbClr val="0000FF"/>
                </a:solidFill>
                <a:latin typeface="Times New Roman" pitchFamily="18" charset="0"/>
              </a:rPr>
              <a:t>Demo: </a:t>
            </a:r>
            <a:r>
              <a:rPr lang="en-US" smtClean="0">
                <a:solidFill>
                  <a:srgbClr val="0000FF"/>
                </a:solidFill>
                <a:latin typeface="Courier New" pitchFamily="49" charset="0"/>
              </a:rPr>
              <a:t>2_and.sql</a:t>
            </a:r>
          </a:p>
          <a:p>
            <a:pPr lvl="1"/>
            <a:r>
              <a:rPr lang="en-US" smtClean="0">
                <a:solidFill>
                  <a:srgbClr val="0000FF"/>
                </a:solidFill>
                <a:latin typeface="Times New Roman" pitchFamily="18" charset="0"/>
              </a:rPr>
              <a:t>Purpose: To illustrate using the </a:t>
            </a:r>
            <a:r>
              <a:rPr lang="en-US" smtClean="0">
                <a:solidFill>
                  <a:srgbClr val="0000FF"/>
                </a:solidFill>
                <a:latin typeface="Courier New" pitchFamily="49" charset="0"/>
              </a:rPr>
              <a:t>AND</a:t>
            </a:r>
            <a:r>
              <a:rPr lang="en-US" smtClean="0">
                <a:solidFill>
                  <a:srgbClr val="0000FF"/>
                </a:solidFill>
                <a:latin typeface="Times New Roman" pitchFamily="18" charset="0"/>
              </a:rPr>
              <a:t> operator. </a:t>
            </a:r>
          </a:p>
        </p:txBody>
      </p:sp>
      <p:sp>
        <p:nvSpPr>
          <p:cNvPr id="3076" name="Rectangle 3"/>
          <p:cNvSpPr>
            <a:spLocks noChangeArrowheads="1"/>
          </p:cNvSpPr>
          <p:nvPr/>
        </p:nvSpPr>
        <p:spPr bwMode="auto">
          <a:xfrm>
            <a:off x="3883025" y="-1588"/>
            <a:ext cx="2974975" cy="460376"/>
          </a:xfrm>
          <a:prstGeom prst="rect">
            <a:avLst/>
          </a:prstGeom>
          <a:noFill/>
          <a:ln w="9525">
            <a:noFill/>
            <a:miter lim="800000"/>
            <a:headEnd/>
            <a:tailEnd/>
          </a:ln>
        </p:spPr>
        <p:txBody>
          <a:bodyPr wrap="none" anchor="ctr"/>
          <a:lstStyle/>
          <a:p>
            <a:endParaRPr lang="en-IN"/>
          </a:p>
        </p:txBody>
      </p:sp>
      <p:sp>
        <p:nvSpPr>
          <p:cNvPr id="3077" name="Rectangle 4"/>
          <p:cNvSpPr>
            <a:spLocks noChangeArrowheads="1"/>
          </p:cNvSpPr>
          <p:nvPr/>
        </p:nvSpPr>
        <p:spPr bwMode="auto">
          <a:xfrm>
            <a:off x="-1588" y="-1588"/>
            <a:ext cx="2970213" cy="460376"/>
          </a:xfrm>
          <a:prstGeom prst="rect">
            <a:avLst/>
          </a:prstGeom>
          <a:noFill/>
          <a:ln w="9525">
            <a:noFill/>
            <a:miter lim="800000"/>
            <a:headEnd/>
            <a:tailEnd/>
          </a:ln>
        </p:spPr>
        <p:txBody>
          <a:bodyPr wrap="none" anchor="ctr"/>
          <a:lstStyle/>
          <a:p>
            <a:endParaRPr lang="en-IN"/>
          </a:p>
        </p:txBody>
      </p:sp>
      <p:sp>
        <p:nvSpPr>
          <p:cNvPr id="3078" name="Rectangle 5"/>
          <p:cNvSpPr>
            <a:spLocks noChangeArrowheads="1" noTextEdit="1"/>
          </p:cNvSpPr>
          <p:nvPr>
            <p:ph type="sldImg"/>
          </p:nvPr>
        </p:nvSpPr>
        <p:spPr>
          <a:xfrm>
            <a:off x="487363" y="153988"/>
            <a:ext cx="5881687" cy="4411662"/>
          </a:xfrm>
          <a:ln cap="flat"/>
        </p:spPr>
      </p:sp>
      <p:graphicFrame>
        <p:nvGraphicFramePr>
          <p:cNvPr id="3074" name="Object 2"/>
          <p:cNvGraphicFramePr>
            <a:graphicFrameLocks/>
          </p:cNvGraphicFramePr>
          <p:nvPr/>
        </p:nvGraphicFramePr>
        <p:xfrm>
          <a:off x="411163" y="6240463"/>
          <a:ext cx="5927725" cy="1047750"/>
        </p:xfrm>
        <a:graphic>
          <a:graphicData uri="http://schemas.openxmlformats.org/presentationml/2006/ole">
            <p:oleObj spid="_x0000_s3074" name="Document" r:id="rId4" imgW="6170400" imgH="1087200" progId="Word.Document.8">
              <p:embed/>
            </p:oleObj>
          </a:graphicData>
        </a:graphic>
      </p:graphicFrame>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noTextEdit="1"/>
          </p:cNvSpPr>
          <p:nvPr>
            <p:ph type="sldImg"/>
          </p:nvPr>
        </p:nvSpPr>
        <p:spPr>
          <a:xfrm>
            <a:off x="487363" y="153988"/>
            <a:ext cx="5881687" cy="4411662"/>
          </a:xfrm>
          <a:ln cap="flat"/>
        </p:spPr>
      </p:sp>
      <p:sp>
        <p:nvSpPr>
          <p:cNvPr id="4100" name="Rectangle 3"/>
          <p:cNvSpPr>
            <a:spLocks noGrp="1" noChangeArrowheads="1"/>
          </p:cNvSpPr>
          <p:nvPr>
            <p:ph type="body" idx="1"/>
          </p:nvPr>
        </p:nvSpPr>
        <p:spPr>
          <a:noFill/>
          <a:ln/>
        </p:spPr>
        <p:txBody>
          <a:bodyPr/>
          <a:lstStyle/>
          <a:p>
            <a:r>
              <a:rPr lang="en-US" smtClean="0">
                <a:latin typeface="Times New Roman" pitchFamily="18" charset="0"/>
              </a:rPr>
              <a:t>The </a:t>
            </a:r>
            <a:r>
              <a:rPr lang="en-US" smtClean="0">
                <a:latin typeface="Courier New" pitchFamily="49" charset="0"/>
              </a:rPr>
              <a:t>OR</a:t>
            </a:r>
            <a:r>
              <a:rPr lang="en-US" smtClean="0">
                <a:latin typeface="Times New Roman" pitchFamily="18" charset="0"/>
              </a:rPr>
              <a:t> Operator</a:t>
            </a:r>
          </a:p>
          <a:p>
            <a:pPr lvl="1"/>
            <a:r>
              <a:rPr lang="en-US" smtClean="0">
                <a:solidFill>
                  <a:srgbClr val="000000"/>
                </a:solidFill>
                <a:latin typeface="Times New Roman" pitchFamily="18" charset="0"/>
              </a:rPr>
              <a:t>In the example, either condition can be true for any record to be selected. Therefore, any employee who has a job ID containing MAN </a:t>
            </a:r>
            <a:r>
              <a:rPr lang="en-US" i="1" smtClean="0">
                <a:solidFill>
                  <a:srgbClr val="000000"/>
                </a:solidFill>
                <a:latin typeface="Times New Roman" pitchFamily="18" charset="0"/>
              </a:rPr>
              <a:t>or</a:t>
            </a:r>
            <a:r>
              <a:rPr lang="en-US" b="1" smtClean="0">
                <a:solidFill>
                  <a:srgbClr val="000000"/>
                </a:solidFill>
                <a:latin typeface="Times New Roman" pitchFamily="18" charset="0"/>
              </a:rPr>
              <a:t> </a:t>
            </a:r>
            <a:r>
              <a:rPr lang="en-US" smtClean="0">
                <a:solidFill>
                  <a:srgbClr val="000000"/>
                </a:solidFill>
                <a:latin typeface="Times New Roman" pitchFamily="18" charset="0"/>
              </a:rPr>
              <a:t>earns $10,000 or more is selected.</a:t>
            </a:r>
          </a:p>
          <a:p>
            <a:pPr lvl="1"/>
            <a:r>
              <a:rPr lang="en-US" b="1" smtClean="0">
                <a:latin typeface="Times New Roman" pitchFamily="18" charset="0"/>
              </a:rPr>
              <a:t>The </a:t>
            </a:r>
            <a:r>
              <a:rPr lang="en-US" b="1" smtClean="0">
                <a:latin typeface="Courier New" pitchFamily="49" charset="0"/>
              </a:rPr>
              <a:t>OR</a:t>
            </a:r>
            <a:r>
              <a:rPr lang="en-US" b="1" smtClean="0">
                <a:latin typeface="Times New Roman" pitchFamily="18" charset="0"/>
              </a:rPr>
              <a:t> Truth Table</a:t>
            </a:r>
          </a:p>
          <a:p>
            <a:pPr lvl="1"/>
            <a:r>
              <a:rPr lang="en-US" smtClean="0">
                <a:latin typeface="Times New Roman" pitchFamily="18" charset="0"/>
              </a:rPr>
              <a:t>The following table shows the results of combining two expressions with </a:t>
            </a:r>
            <a:r>
              <a:rPr lang="en-US" smtClean="0">
                <a:latin typeface="Courier New" pitchFamily="49" charset="0"/>
              </a:rPr>
              <a:t>OR</a:t>
            </a:r>
            <a:r>
              <a:rPr lang="en-US" smtClean="0">
                <a:latin typeface="Times New Roman" pitchFamily="18" charset="0"/>
              </a:rPr>
              <a:t>:</a:t>
            </a: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pPr lvl="1"/>
            <a:endParaRPr lang="en-US" smtClean="0">
              <a:latin typeface="Times New Roman" pitchFamily="18" charset="0"/>
            </a:endParaRPr>
          </a:p>
          <a:p>
            <a:r>
              <a:rPr lang="en-US" smtClean="0">
                <a:solidFill>
                  <a:srgbClr val="0000FF"/>
                </a:solidFill>
                <a:latin typeface="Times New Roman" pitchFamily="18" charset="0"/>
              </a:rPr>
              <a:t>Instructor Note</a:t>
            </a:r>
          </a:p>
          <a:p>
            <a:pPr lvl="1"/>
            <a:r>
              <a:rPr lang="en-US" smtClean="0">
                <a:solidFill>
                  <a:srgbClr val="0000FF"/>
                </a:solidFill>
                <a:latin typeface="Times New Roman" pitchFamily="18" charset="0"/>
              </a:rPr>
              <a:t>Demo: </a:t>
            </a:r>
            <a:r>
              <a:rPr lang="en-US" smtClean="0">
                <a:solidFill>
                  <a:srgbClr val="0000FF"/>
                </a:solidFill>
                <a:latin typeface="Courier New" pitchFamily="49" charset="0"/>
              </a:rPr>
              <a:t>2_or.sql</a:t>
            </a:r>
          </a:p>
          <a:p>
            <a:pPr lvl="1"/>
            <a:r>
              <a:rPr lang="en-US" smtClean="0">
                <a:solidFill>
                  <a:srgbClr val="0000FF"/>
                </a:solidFill>
                <a:latin typeface="Times New Roman" pitchFamily="18" charset="0"/>
              </a:rPr>
              <a:t>Purpose: To illustrate using the </a:t>
            </a:r>
            <a:r>
              <a:rPr lang="en-US" smtClean="0">
                <a:solidFill>
                  <a:srgbClr val="0000FF"/>
                </a:solidFill>
                <a:latin typeface="Courier New" pitchFamily="49" charset="0"/>
              </a:rPr>
              <a:t>OR</a:t>
            </a:r>
            <a:r>
              <a:rPr lang="en-US" smtClean="0">
                <a:solidFill>
                  <a:srgbClr val="0000FF"/>
                </a:solidFill>
                <a:latin typeface="Times New Roman" pitchFamily="18" charset="0"/>
              </a:rPr>
              <a:t> operator.</a:t>
            </a:r>
          </a:p>
        </p:txBody>
      </p:sp>
      <p:graphicFrame>
        <p:nvGraphicFramePr>
          <p:cNvPr id="4098" name="Object 2"/>
          <p:cNvGraphicFramePr>
            <a:graphicFrameLocks/>
          </p:cNvGraphicFramePr>
          <p:nvPr/>
        </p:nvGraphicFramePr>
        <p:xfrm>
          <a:off x="530225" y="5875338"/>
          <a:ext cx="5927725" cy="1047750"/>
        </p:xfrm>
        <a:graphic>
          <a:graphicData uri="http://schemas.openxmlformats.org/presentationml/2006/ole">
            <p:oleObj spid="_x0000_s4098" name="Document" r:id="rId4" imgW="6170400" imgH="1087200" progId="Word.Document.8">
              <p:embed/>
            </p:oleObj>
          </a:graphicData>
        </a:graphic>
      </p:graphicFrame>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noTextEdit="1"/>
          </p:cNvSpPr>
          <p:nvPr>
            <p:ph type="sldImg"/>
          </p:nvPr>
        </p:nvSpPr>
        <p:spPr>
          <a:xfrm>
            <a:off x="487363" y="153988"/>
            <a:ext cx="5881687" cy="4411662"/>
          </a:xfrm>
          <a:ln cap="flat"/>
        </p:spPr>
      </p:sp>
      <p:sp>
        <p:nvSpPr>
          <p:cNvPr id="5124" name="Rectangle 3"/>
          <p:cNvSpPr>
            <a:spLocks noGrp="1" noChangeArrowheads="1"/>
          </p:cNvSpPr>
          <p:nvPr>
            <p:ph type="body" idx="1"/>
          </p:nvPr>
        </p:nvSpPr>
        <p:spPr>
          <a:noFill/>
          <a:ln/>
        </p:spPr>
        <p:txBody>
          <a:bodyPr/>
          <a:lstStyle/>
          <a:p>
            <a:r>
              <a:rPr lang="en-US" smtClean="0">
                <a:latin typeface="Times New Roman" pitchFamily="18" charset="0"/>
              </a:rPr>
              <a:t>The </a:t>
            </a:r>
            <a:r>
              <a:rPr lang="en-US" smtClean="0">
                <a:latin typeface="Courier New" pitchFamily="49" charset="0"/>
              </a:rPr>
              <a:t>NOT</a:t>
            </a:r>
            <a:r>
              <a:rPr lang="en-US" smtClean="0">
                <a:latin typeface="Times New Roman" pitchFamily="18" charset="0"/>
              </a:rPr>
              <a:t> Operator</a:t>
            </a:r>
          </a:p>
          <a:p>
            <a:pPr lvl="1"/>
            <a:r>
              <a:rPr lang="en-US" smtClean="0">
                <a:latin typeface="Times New Roman" pitchFamily="18" charset="0"/>
              </a:rPr>
              <a:t>The slide example displays the last name and job ID of all employees whose job ID </a:t>
            </a:r>
            <a:r>
              <a:rPr lang="en-US" i="1" smtClean="0">
                <a:latin typeface="Times New Roman" pitchFamily="18" charset="0"/>
              </a:rPr>
              <a:t>is not</a:t>
            </a:r>
            <a:r>
              <a:rPr lang="en-US" smtClean="0">
                <a:latin typeface="Times New Roman" pitchFamily="18" charset="0"/>
              </a:rPr>
              <a:t> IT_PROG, ST_CLERK, or SA_REP.</a:t>
            </a:r>
          </a:p>
          <a:p>
            <a:pPr lvl="1"/>
            <a:r>
              <a:rPr lang="en-US" b="1" smtClean="0">
                <a:latin typeface="Times New Roman" pitchFamily="18" charset="0"/>
              </a:rPr>
              <a:t>The </a:t>
            </a:r>
            <a:r>
              <a:rPr lang="en-US" b="1" smtClean="0">
                <a:latin typeface="Courier New" pitchFamily="49" charset="0"/>
              </a:rPr>
              <a:t>NOT</a:t>
            </a:r>
            <a:r>
              <a:rPr lang="en-US" b="1" smtClean="0">
                <a:latin typeface="Times New Roman" pitchFamily="18" charset="0"/>
              </a:rPr>
              <a:t> Truth Table</a:t>
            </a:r>
            <a:endParaRPr lang="en-US" smtClean="0">
              <a:latin typeface="Times New Roman" pitchFamily="18" charset="0"/>
            </a:endParaRPr>
          </a:p>
          <a:p>
            <a:pPr lvl="1"/>
            <a:r>
              <a:rPr lang="en-US" smtClean="0">
                <a:latin typeface="Times New Roman" pitchFamily="18" charset="0"/>
              </a:rPr>
              <a:t>The following table shows the result of applying the </a:t>
            </a:r>
            <a:r>
              <a:rPr lang="en-US" smtClean="0">
                <a:solidFill>
                  <a:srgbClr val="FC0128"/>
                </a:solidFill>
                <a:latin typeface="Courier New" pitchFamily="49" charset="0"/>
              </a:rPr>
              <a:t>NOT</a:t>
            </a:r>
            <a:r>
              <a:rPr lang="en-US" smtClean="0">
                <a:solidFill>
                  <a:srgbClr val="FC0128"/>
                </a:solidFill>
                <a:latin typeface="Times New Roman" pitchFamily="18" charset="0"/>
              </a:rPr>
              <a:t> operator</a:t>
            </a:r>
            <a:r>
              <a:rPr lang="en-US" smtClean="0">
                <a:latin typeface="Times New Roman" pitchFamily="18" charset="0"/>
              </a:rPr>
              <a:t> to a condition:</a:t>
            </a:r>
          </a:p>
          <a:p>
            <a:pPr lvl="1"/>
            <a:endParaRPr lang="en-US" smtClean="0">
              <a:latin typeface="Times New Roman" pitchFamily="18" charset="0"/>
            </a:endParaRPr>
          </a:p>
          <a:p>
            <a:pPr lvl="1"/>
            <a:endParaRPr lang="en-US" smtClean="0">
              <a:latin typeface="Times New Roman" pitchFamily="18" charset="0"/>
            </a:endParaRPr>
          </a:p>
          <a:p>
            <a:pPr lvl="1"/>
            <a:endParaRPr lang="en-US" sz="500" smtClean="0">
              <a:latin typeface="Times New Roman" pitchFamily="18" charset="0"/>
            </a:endParaRPr>
          </a:p>
          <a:p>
            <a:pPr lvl="1"/>
            <a:r>
              <a:rPr lang="en-US" b="1" smtClean="0">
                <a:latin typeface="Times New Roman" pitchFamily="18" charset="0"/>
              </a:rPr>
              <a:t>Note: </a:t>
            </a:r>
            <a:r>
              <a:rPr lang="en-US" smtClean="0">
                <a:latin typeface="Times New Roman" pitchFamily="18" charset="0"/>
              </a:rPr>
              <a:t>The </a:t>
            </a:r>
            <a:r>
              <a:rPr lang="en-US" smtClean="0">
                <a:latin typeface="Courier New" pitchFamily="49" charset="0"/>
              </a:rPr>
              <a:t>NOT</a:t>
            </a:r>
            <a:r>
              <a:rPr lang="en-US" smtClean="0">
                <a:latin typeface="Times New Roman" pitchFamily="18" charset="0"/>
              </a:rPr>
              <a:t> operator can also be used with other SQL operators, such as </a:t>
            </a:r>
            <a:r>
              <a:rPr lang="en-US" smtClean="0">
                <a:latin typeface="Courier New" pitchFamily="49" charset="0"/>
              </a:rPr>
              <a:t>BETWEEN</a:t>
            </a:r>
            <a:r>
              <a:rPr lang="en-US" smtClean="0">
                <a:latin typeface="Times New Roman" pitchFamily="18" charset="0"/>
              </a:rPr>
              <a:t>, </a:t>
            </a:r>
            <a:r>
              <a:rPr lang="en-US" smtClean="0">
                <a:latin typeface="Courier New" pitchFamily="49" charset="0"/>
              </a:rPr>
              <a:t>LIKE</a:t>
            </a:r>
            <a:r>
              <a:rPr lang="en-US" smtClean="0">
                <a:latin typeface="Times New Roman" pitchFamily="18" charset="0"/>
              </a:rPr>
              <a:t>, and </a:t>
            </a:r>
            <a:r>
              <a:rPr lang="en-US" smtClean="0">
                <a:latin typeface="Courier New" pitchFamily="49" charset="0"/>
              </a:rPr>
              <a:t>NULL</a:t>
            </a:r>
            <a:r>
              <a:rPr lang="en-US" smtClean="0">
                <a:latin typeface="Times New Roman" pitchFamily="18" charset="0"/>
              </a:rPr>
              <a:t>.</a:t>
            </a:r>
          </a:p>
          <a:p>
            <a:pPr lvl="1"/>
            <a:endParaRPr lang="en-US" sz="500" smtClean="0">
              <a:latin typeface="Times New Roman" pitchFamily="18" charset="0"/>
            </a:endParaRPr>
          </a:p>
          <a:p>
            <a:pPr lvl="1">
              <a:spcBef>
                <a:spcPct val="0"/>
              </a:spcBef>
            </a:pPr>
            <a:r>
              <a:rPr lang="en-US" b="1" smtClean="0">
                <a:latin typeface="Courier New" pitchFamily="49" charset="0"/>
              </a:rPr>
              <a:t>   </a:t>
            </a:r>
            <a:r>
              <a:rPr lang="en-US" smtClean="0">
                <a:latin typeface="Courier New" pitchFamily="49" charset="0"/>
              </a:rPr>
              <a:t>... WHERE  job_id    NOT  IN ('AC_ACCOUNT', 'AD_VP')</a:t>
            </a:r>
            <a:endParaRPr lang="en-US" smtClean="0">
              <a:latin typeface="Times New Roman" pitchFamily="18" charset="0"/>
            </a:endParaRPr>
          </a:p>
          <a:p>
            <a:pPr lvl="1">
              <a:spcBef>
                <a:spcPct val="0"/>
              </a:spcBef>
            </a:pPr>
            <a:r>
              <a:rPr lang="en-US" smtClean="0">
                <a:latin typeface="Courier New" pitchFamily="49" charset="0"/>
              </a:rPr>
              <a:t>   ... WHERE  salary    NOT  BETWEEN  10000 AND  15000</a:t>
            </a:r>
          </a:p>
          <a:p>
            <a:pPr lvl="1">
              <a:spcBef>
                <a:spcPct val="0"/>
              </a:spcBef>
            </a:pPr>
            <a:r>
              <a:rPr lang="en-US" smtClean="0">
                <a:latin typeface="Courier New" pitchFamily="49" charset="0"/>
              </a:rPr>
              <a:t>   ... WHERE  last_name NOT  LIKE '%A%'</a:t>
            </a:r>
          </a:p>
          <a:p>
            <a:pPr lvl="1">
              <a:spcBef>
                <a:spcPct val="0"/>
              </a:spcBef>
            </a:pPr>
            <a:r>
              <a:rPr lang="en-US" smtClean="0">
                <a:latin typeface="Courier New" pitchFamily="49" charset="0"/>
              </a:rPr>
              <a:t>   ... WHERE  commission_pct  IS   NOT  NULL</a:t>
            </a:r>
          </a:p>
        </p:txBody>
      </p:sp>
      <p:graphicFrame>
        <p:nvGraphicFramePr>
          <p:cNvPr id="5122" name="Object 2"/>
          <p:cNvGraphicFramePr>
            <a:graphicFrameLocks/>
          </p:cNvGraphicFramePr>
          <p:nvPr/>
        </p:nvGraphicFramePr>
        <p:xfrm>
          <a:off x="555625" y="5859463"/>
          <a:ext cx="5919788" cy="661987"/>
        </p:xfrm>
        <a:graphic>
          <a:graphicData uri="http://schemas.openxmlformats.org/presentationml/2006/ole">
            <p:oleObj spid="_x0000_s5122" name="Document" r:id="rId4" imgW="6161040" imgH="687240" progId="Word.Document.8">
              <p:embed/>
            </p:oleObj>
          </a:graphicData>
        </a:graphic>
      </p:graphicFrame>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9"/>
          <p:cNvSpPr>
            <a:spLocks noGrp="1" noChangeArrowheads="1"/>
          </p:cNvSpPr>
          <p:nvPr>
            <p:ph type="sldNum" sz="quarter" idx="5"/>
          </p:nvPr>
        </p:nvSpPr>
        <p:spPr>
          <a:noFill/>
        </p:spPr>
        <p:txBody>
          <a:bodyPr/>
          <a:lstStyle/>
          <a:p>
            <a:fld id="{3FC9D8E2-2BFD-438E-8F03-527B19BED8F3}" type="slidenum">
              <a:rPr lang="en-US" smtClean="0"/>
              <a:pPr/>
              <a:t>36</a:t>
            </a:fld>
            <a:endParaRPr lang="en-US" smtClean="0"/>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smtClean="0">
                <a:latin typeface="Times New Roman" pitchFamily="18" charset="0"/>
              </a:rPr>
              <a:t>If you have several points, steps, or key ideas use multiple slides.  Determine if your audience is to understand a new idea, learn a process, or receive greater depth to a familiar concept.  Back up each point with adequate explanation. As appropriate, supplement your presentation with technical support data in hard copy or on disc, e-mail, or the Internet.  Develop each point adequately to communicate with your audience.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9"/>
          <p:cNvSpPr>
            <a:spLocks noGrp="1" noChangeArrowheads="1"/>
          </p:cNvSpPr>
          <p:nvPr>
            <p:ph type="sldNum" sz="quarter" idx="5"/>
          </p:nvPr>
        </p:nvSpPr>
        <p:spPr>
          <a:noFill/>
        </p:spPr>
        <p:txBody>
          <a:bodyPr/>
          <a:lstStyle/>
          <a:p>
            <a:fld id="{E939974A-3756-4244-860A-2EC8CA4DC1C8}" type="slidenum">
              <a:rPr lang="en-US" smtClean="0"/>
              <a:pPr/>
              <a:t>37</a:t>
            </a:fld>
            <a:endParaRPr lang="en-US" smtClean="0"/>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smtClean="0">
                <a:latin typeface="Times New Roman" pitchFamily="18" charset="0"/>
              </a:rPr>
              <a:t>If you have several points, steps, or key ideas use multiple slides.  Determine if your audience is to understand a new idea, learn a process, or receive greater depth to a familiar concept.  Back up each point with adequate explanation. As appropriate, supplement your presentation with technical support data in hard copy or on disc, e-mail, or the Internet.  Develop each point adequately to communicate with your audience.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9"/>
          <p:cNvSpPr>
            <a:spLocks noGrp="1" noChangeArrowheads="1"/>
          </p:cNvSpPr>
          <p:nvPr>
            <p:ph type="sldNum" sz="quarter" idx="5"/>
          </p:nvPr>
        </p:nvSpPr>
        <p:spPr>
          <a:noFill/>
        </p:spPr>
        <p:txBody>
          <a:bodyPr/>
          <a:lstStyle/>
          <a:p>
            <a:fld id="{0A4ECD2A-74D2-429A-9C32-5529FABA4855}" type="slidenum">
              <a:rPr lang="en-US" smtClean="0"/>
              <a:pPr/>
              <a:t>38</a:t>
            </a:fld>
            <a:endParaRPr lang="en-US" smtClean="0"/>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smtClean="0">
                <a:latin typeface="Times New Roman" pitchFamily="18" charset="0"/>
              </a:rPr>
              <a:t>If you have several points, steps, or key ideas use multiple slides.  Determine if your audience is to understand a new idea, learn a process, or receive greater depth to a familiar concept.  Back up each point with adequate explanation. As appropriate, supplement your presentation with technical support data in hard copy or on disc, e-mail, or the Internet.  Develop each point adequately to communicate with your audience.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9"/>
          <p:cNvSpPr>
            <a:spLocks noGrp="1" noChangeArrowheads="1"/>
          </p:cNvSpPr>
          <p:nvPr>
            <p:ph type="sldNum" sz="quarter" idx="5"/>
          </p:nvPr>
        </p:nvSpPr>
        <p:spPr>
          <a:noFill/>
        </p:spPr>
        <p:txBody>
          <a:bodyPr/>
          <a:lstStyle/>
          <a:p>
            <a:fld id="{4B3AFF67-2241-45EA-83FB-1A63DCDE4DE3}" type="slidenum">
              <a:rPr lang="en-US" smtClean="0"/>
              <a:pPr/>
              <a:t>52</a:t>
            </a:fld>
            <a:endParaRPr lang="en-US" smtClean="0"/>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US" smtClean="0">
                <a:latin typeface="Times New Roman" pitchFamily="18" charset="0"/>
              </a:rPr>
              <a:t>Determine the best close for your audience and your presentation.  Close with a summary; offer options; recommend a strategy; suggest a plan; set a goal.  Keep your focus throughout your presentation, and you will more likely achieve your purpose.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9"/>
          <p:cNvSpPr>
            <a:spLocks noGrp="1" noChangeArrowheads="1"/>
          </p:cNvSpPr>
          <p:nvPr>
            <p:ph type="sldNum" sz="quarter" idx="5"/>
          </p:nvPr>
        </p:nvSpPr>
        <p:spPr>
          <a:noFill/>
        </p:spPr>
        <p:txBody>
          <a:bodyPr/>
          <a:lstStyle/>
          <a:p>
            <a:fld id="{948578A5-375C-4C8C-BC85-466BDE302607}" type="slidenum">
              <a:rPr lang="en-US" smtClean="0"/>
              <a:pPr/>
              <a:t>4</a:t>
            </a:fld>
            <a:endParaRPr lang="en-US" smtClean="0"/>
          </a:p>
        </p:txBody>
      </p:sp>
      <p:sp>
        <p:nvSpPr>
          <p:cNvPr id="65539" name="Rectangle 3074"/>
          <p:cNvSpPr>
            <a:spLocks noChangeArrowheads="1" noTextEdit="1"/>
          </p:cNvSpPr>
          <p:nvPr>
            <p:ph type="sldImg"/>
          </p:nvPr>
        </p:nvSpPr>
        <p:spPr>
          <a:ln/>
        </p:spPr>
      </p:sp>
      <p:sp>
        <p:nvSpPr>
          <p:cNvPr id="65540" name="Rectangle 3075"/>
          <p:cNvSpPr>
            <a:spLocks noGrp="1" noChangeArrowheads="1"/>
          </p:cNvSpPr>
          <p:nvPr>
            <p:ph type="body" idx="1"/>
          </p:nvPr>
        </p:nvSpPr>
        <p:spPr>
          <a:noFill/>
          <a:ln/>
        </p:spPr>
        <p:txBody>
          <a:bodyPr/>
          <a:lstStyle/>
          <a:p>
            <a:r>
              <a:rPr lang="en-US" smtClean="0">
                <a:latin typeface="Times New Roman" pitchFamily="18" charset="0"/>
              </a:rPr>
              <a:t>In your opening, establish the relevancy of the topic to the audience.  Give a brief preview of the presentation and establish value for the listeners.  Take into account your audience’s interest and expertise in the topic when choosing your vocabulary, examples, and illustrations.  Focus on the importance of the topic to your audience, and  you will have more attentive listeners.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9"/>
          <p:cNvSpPr>
            <a:spLocks noGrp="1" noChangeArrowheads="1"/>
          </p:cNvSpPr>
          <p:nvPr>
            <p:ph type="sldNum" sz="quarter" idx="5"/>
          </p:nvPr>
        </p:nvSpPr>
        <p:spPr>
          <a:noFill/>
        </p:spPr>
        <p:txBody>
          <a:bodyPr/>
          <a:lstStyle/>
          <a:p>
            <a:fld id="{AAB06D64-B806-465E-B334-D5781CA94F65}" type="slidenum">
              <a:rPr lang="en-US" smtClean="0"/>
              <a:pPr/>
              <a:t>5</a:t>
            </a:fld>
            <a:endParaRPr lang="en-US" smtClean="0"/>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mtClean="0">
                <a:latin typeface="Times New Roman" pitchFamily="18" charset="0"/>
              </a:rPr>
              <a:t>If you have several points, steps, or key ideas use multiple slides.  Determine if your audience is to understand a new idea, learn a process, or receive greater depth to a familiar concept.  Back up each point with adequate explanation. As appropriate, supplement your presentation with technical support data in hard copy or on disc, e-mail, or the Internet.  Develop each point adequately to communicate with your audience.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xfrm>
            <a:off x="485775" y="153988"/>
            <a:ext cx="5883275" cy="4413250"/>
          </a:xfrm>
          <a:ln cap="flat"/>
        </p:spPr>
      </p:sp>
      <p:sp>
        <p:nvSpPr>
          <p:cNvPr id="67587" name="Rectangle 3"/>
          <p:cNvSpPr>
            <a:spLocks noGrp="1" noChangeArrowheads="1"/>
          </p:cNvSpPr>
          <p:nvPr>
            <p:ph type="body" idx="1"/>
          </p:nvPr>
        </p:nvSpPr>
        <p:spPr>
          <a:xfrm>
            <a:off x="412750" y="4781550"/>
            <a:ext cx="6029325" cy="3754438"/>
          </a:xfrm>
          <a:noFill/>
          <a:ln/>
        </p:spPr>
        <p:txBody>
          <a:bodyPr/>
          <a:lstStyle/>
          <a:p>
            <a:r>
              <a:rPr lang="en-US" smtClean="0">
                <a:latin typeface="Times New Roman" pitchFamily="18" charset="0"/>
              </a:rPr>
              <a:t>Capabilities of SQL </a:t>
            </a:r>
            <a:r>
              <a:rPr lang="en-US" smtClean="0">
                <a:latin typeface="Courier New" pitchFamily="49" charset="0"/>
              </a:rPr>
              <a:t>SELECT</a:t>
            </a:r>
            <a:r>
              <a:rPr lang="en-US" smtClean="0">
                <a:latin typeface="Times New Roman" pitchFamily="18" charset="0"/>
              </a:rPr>
              <a:t> Statements</a:t>
            </a:r>
          </a:p>
          <a:p>
            <a:pPr lvl="1"/>
            <a:r>
              <a:rPr lang="en-US" smtClean="0">
                <a:latin typeface="Times New Roman" pitchFamily="18" charset="0"/>
              </a:rPr>
              <a:t>A </a:t>
            </a:r>
            <a:r>
              <a:rPr lang="en-US" smtClean="0">
                <a:latin typeface="Courier New" pitchFamily="49" charset="0"/>
              </a:rPr>
              <a:t>SELECT</a:t>
            </a:r>
            <a:r>
              <a:rPr lang="en-US" smtClean="0">
                <a:latin typeface="Times New Roman" pitchFamily="18" charset="0"/>
              </a:rPr>
              <a:t> statement retrieves information from the database. Using a </a:t>
            </a:r>
            <a:r>
              <a:rPr lang="en-US" smtClean="0">
                <a:solidFill>
                  <a:srgbClr val="FC0128"/>
                </a:solidFill>
                <a:latin typeface="Courier New" pitchFamily="49" charset="0"/>
              </a:rPr>
              <a:t>SELECT</a:t>
            </a:r>
            <a:r>
              <a:rPr lang="en-US" smtClean="0">
                <a:solidFill>
                  <a:srgbClr val="FC0128"/>
                </a:solidFill>
                <a:latin typeface="Times New Roman" pitchFamily="18" charset="0"/>
              </a:rPr>
              <a:t> </a:t>
            </a:r>
            <a:r>
              <a:rPr lang="en-US" smtClean="0">
                <a:latin typeface="Times New Roman" pitchFamily="18" charset="0"/>
              </a:rPr>
              <a:t>statement, you can do the following:</a:t>
            </a:r>
          </a:p>
          <a:p>
            <a:pPr lvl="2"/>
            <a:r>
              <a:rPr lang="en-US" smtClean="0">
                <a:solidFill>
                  <a:srgbClr val="FC0128"/>
                </a:solidFill>
                <a:latin typeface="Times New Roman" pitchFamily="18" charset="0"/>
              </a:rPr>
              <a:t>Projection:</a:t>
            </a:r>
            <a:r>
              <a:rPr lang="en-US" smtClean="0">
                <a:latin typeface="Times New Roman" pitchFamily="18" charset="0"/>
              </a:rPr>
              <a:t> You can use the projection capability in SQL to choose the columns in a table that you want returned by your query. You can choose as few or as many columns of the table as you require. </a:t>
            </a:r>
          </a:p>
          <a:p>
            <a:pPr lvl="2"/>
            <a:r>
              <a:rPr lang="en-US" smtClean="0">
                <a:solidFill>
                  <a:srgbClr val="FC0128"/>
                </a:solidFill>
                <a:latin typeface="Times New Roman" pitchFamily="18" charset="0"/>
              </a:rPr>
              <a:t>Selection:</a:t>
            </a:r>
            <a:r>
              <a:rPr lang="en-US" smtClean="0">
                <a:latin typeface="Times New Roman" pitchFamily="18" charset="0"/>
              </a:rPr>
              <a:t> You can use the selection capability in SQL to choose the rows in a table that you want returned by a query. You can use various criteria to restrict the rows that you see.</a:t>
            </a:r>
          </a:p>
          <a:p>
            <a:pPr lvl="2"/>
            <a:r>
              <a:rPr lang="en-US" smtClean="0">
                <a:solidFill>
                  <a:srgbClr val="FC0128"/>
                </a:solidFill>
                <a:latin typeface="Times New Roman" pitchFamily="18" charset="0"/>
              </a:rPr>
              <a:t>Joining:</a:t>
            </a:r>
            <a:r>
              <a:rPr lang="en-US" smtClean="0">
                <a:latin typeface="Times New Roman" pitchFamily="18" charset="0"/>
              </a:rPr>
              <a:t> You can use the join capability in SQL to bring together data that is stored in different tables by creating a link between them. You learn more about joins in a later lesson.</a:t>
            </a:r>
            <a:r>
              <a:rPr lang="en-US" b="1" smtClean="0">
                <a:latin typeface="Times New Roman" pitchFamily="18" charset="0"/>
              </a:rPr>
              <a:t> </a:t>
            </a:r>
          </a:p>
          <a:p>
            <a:pPr lvl="1"/>
            <a:endParaRPr lang="en-US" b="1" smtClean="0">
              <a:solidFill>
                <a:schemeClr val="accent2"/>
              </a:solidFill>
              <a:latin typeface="Arial" charset="0"/>
            </a:endParaRPr>
          </a:p>
          <a:p>
            <a:pPr lvl="1"/>
            <a:endParaRPr lang="en-US" b="1" smtClean="0">
              <a:solidFill>
                <a:schemeClr val="accent2"/>
              </a:solidFill>
              <a:latin typeface="Arial" charset="0"/>
            </a:endParaRPr>
          </a:p>
          <a:p>
            <a:pPr lvl="1"/>
            <a:endParaRPr lang="en-US" b="1" smtClean="0">
              <a:solidFill>
                <a:schemeClr val="accent2"/>
              </a:solidFill>
              <a:latin typeface="Arial" charset="0"/>
            </a:endParaRPr>
          </a:p>
          <a:p>
            <a:pPr lvl="1"/>
            <a:endParaRPr lang="en-US" b="1" smtClean="0">
              <a:solidFill>
                <a:schemeClr val="accent2"/>
              </a:solidFill>
              <a:latin typeface="Arial" charset="0"/>
            </a:endParaRPr>
          </a:p>
          <a:p>
            <a:pPr lvl="1"/>
            <a:endParaRPr lang="en-US" b="1" smtClean="0">
              <a:solidFill>
                <a:schemeClr val="accent2"/>
              </a:solidFill>
              <a:latin typeface="Arial" charset="0"/>
            </a:endParaRPr>
          </a:p>
          <a:p>
            <a:pPr lvl="1"/>
            <a:endParaRPr lang="en-US" b="1" smtClean="0">
              <a:solidFill>
                <a:srgbClr val="0000FF"/>
              </a:solidFill>
              <a:latin typeface="Arial" charset="0"/>
            </a:endParaRPr>
          </a:p>
          <a:p>
            <a:r>
              <a:rPr lang="en-US" smtClean="0">
                <a:solidFill>
                  <a:srgbClr val="0000FF"/>
                </a:solidFill>
                <a:latin typeface="Times New Roman" pitchFamily="18" charset="0"/>
              </a:rPr>
              <a:t>Instructor Note </a:t>
            </a:r>
          </a:p>
          <a:p>
            <a:pPr lvl="1"/>
            <a:r>
              <a:rPr lang="en-US" smtClean="0">
                <a:solidFill>
                  <a:srgbClr val="0000FF"/>
                </a:solidFill>
                <a:latin typeface="Times New Roman" pitchFamily="18" charset="0"/>
              </a:rPr>
              <a:t>Inform students that selection and projection are often considered horizontal and vertical partitioning.</a:t>
            </a:r>
            <a:r>
              <a:rPr lang="en-US" smtClean="0">
                <a:latin typeface="Times New Roman" pitchFamily="18" charset="0"/>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9"/>
          <p:cNvSpPr>
            <a:spLocks noGrp="1" noChangeArrowheads="1"/>
          </p:cNvSpPr>
          <p:nvPr>
            <p:ph type="sldNum" sz="quarter" idx="5"/>
          </p:nvPr>
        </p:nvSpPr>
        <p:spPr>
          <a:noFill/>
        </p:spPr>
        <p:txBody>
          <a:bodyPr/>
          <a:lstStyle/>
          <a:p>
            <a:fld id="{38B43E88-1103-44D9-B0F5-BE8B0108536E}" type="slidenum">
              <a:rPr lang="en-US" smtClean="0"/>
              <a:pPr/>
              <a:t>7</a:t>
            </a:fld>
            <a:endParaRPr lang="en-US" smtClean="0"/>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mtClean="0">
                <a:latin typeface="Times New Roman" pitchFamily="18" charset="0"/>
              </a:rPr>
              <a:t>If you have several points, steps, or key ideas use multiple slides.  Determine if your audience is to understand a new idea, learn a process, or receive greater depth to a familiar concept.  Back up each point with adequate explanation. As appropriate, supplement your presentation with technical support data in hard copy or on disc, e-mail, or the Internet.  Develop each point adequately to communicate with your audience.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883025" y="-1588"/>
            <a:ext cx="2976563" cy="460376"/>
          </a:xfrm>
          <a:prstGeom prst="rect">
            <a:avLst/>
          </a:prstGeom>
          <a:noFill/>
          <a:ln w="9525">
            <a:noFill/>
            <a:miter lim="800000"/>
            <a:headEnd/>
            <a:tailEnd/>
          </a:ln>
        </p:spPr>
        <p:txBody>
          <a:bodyPr wrap="none" anchor="ctr"/>
          <a:lstStyle/>
          <a:p>
            <a:endParaRPr lang="en-IN"/>
          </a:p>
        </p:txBody>
      </p:sp>
      <p:sp>
        <p:nvSpPr>
          <p:cNvPr id="69635" name="Rectangle 3"/>
          <p:cNvSpPr>
            <a:spLocks noChangeArrowheads="1"/>
          </p:cNvSpPr>
          <p:nvPr/>
        </p:nvSpPr>
        <p:spPr bwMode="auto">
          <a:xfrm>
            <a:off x="-3175" y="-1588"/>
            <a:ext cx="2973388" cy="460376"/>
          </a:xfrm>
          <a:prstGeom prst="rect">
            <a:avLst/>
          </a:prstGeom>
          <a:noFill/>
          <a:ln w="9525">
            <a:noFill/>
            <a:miter lim="800000"/>
            <a:headEnd/>
            <a:tailEnd/>
          </a:ln>
        </p:spPr>
        <p:txBody>
          <a:bodyPr wrap="none" anchor="ctr"/>
          <a:lstStyle/>
          <a:p>
            <a:endParaRPr lang="en-IN"/>
          </a:p>
        </p:txBody>
      </p:sp>
      <p:sp>
        <p:nvSpPr>
          <p:cNvPr id="69636" name="Rectangle 4"/>
          <p:cNvSpPr>
            <a:spLocks noGrp="1" noChangeArrowheads="1"/>
          </p:cNvSpPr>
          <p:nvPr>
            <p:ph type="body" idx="1"/>
          </p:nvPr>
        </p:nvSpPr>
        <p:spPr>
          <a:noFill/>
          <a:ln/>
        </p:spPr>
        <p:txBody>
          <a:bodyPr/>
          <a:lstStyle/>
          <a:p>
            <a:r>
              <a:rPr lang="en-US" smtClean="0">
                <a:latin typeface="Times New Roman" pitchFamily="18" charset="0"/>
              </a:rPr>
              <a:t>Basic </a:t>
            </a:r>
            <a:r>
              <a:rPr lang="en-US" smtClean="0">
                <a:latin typeface="Courier New" pitchFamily="49" charset="0"/>
              </a:rPr>
              <a:t>SELECT </a:t>
            </a:r>
            <a:r>
              <a:rPr lang="en-US" smtClean="0">
                <a:latin typeface="Times New Roman" pitchFamily="18" charset="0"/>
              </a:rPr>
              <a:t>Statement</a:t>
            </a:r>
          </a:p>
          <a:p>
            <a:pPr lvl="1"/>
            <a:r>
              <a:rPr lang="en-US" smtClean="0">
                <a:latin typeface="Times New Roman" pitchFamily="18" charset="0"/>
              </a:rPr>
              <a:t>In its simplest form, a </a:t>
            </a:r>
            <a:r>
              <a:rPr lang="en-US" smtClean="0">
                <a:latin typeface="Courier New" pitchFamily="49" charset="0"/>
              </a:rPr>
              <a:t>SELECT</a:t>
            </a:r>
            <a:r>
              <a:rPr lang="en-US" smtClean="0">
                <a:latin typeface="Times New Roman" pitchFamily="18" charset="0"/>
              </a:rPr>
              <a:t> statement must include the following:</a:t>
            </a:r>
          </a:p>
          <a:p>
            <a:pPr marL="471488" lvl="2" indent="-234950"/>
            <a:r>
              <a:rPr lang="en-US" smtClean="0">
                <a:latin typeface="Times New Roman" pitchFamily="18" charset="0"/>
              </a:rPr>
              <a:t>A </a:t>
            </a:r>
            <a:r>
              <a:rPr lang="en-US" smtClean="0">
                <a:solidFill>
                  <a:srgbClr val="FC0128"/>
                </a:solidFill>
                <a:latin typeface="Courier New" pitchFamily="49" charset="0"/>
              </a:rPr>
              <a:t>SELECT</a:t>
            </a:r>
            <a:r>
              <a:rPr lang="en-US" smtClean="0">
                <a:solidFill>
                  <a:srgbClr val="FC0128"/>
                </a:solidFill>
                <a:latin typeface="Times New Roman" pitchFamily="18" charset="0"/>
              </a:rPr>
              <a:t> clause</a:t>
            </a:r>
            <a:r>
              <a:rPr lang="en-US" smtClean="0">
                <a:latin typeface="Times New Roman" pitchFamily="18" charset="0"/>
              </a:rPr>
              <a:t>, which specifies the columns to be displayed</a:t>
            </a:r>
          </a:p>
          <a:p>
            <a:pPr marL="471488" lvl="2" indent="-234950"/>
            <a:r>
              <a:rPr lang="en-US" smtClean="0">
                <a:latin typeface="Times New Roman" pitchFamily="18" charset="0"/>
              </a:rPr>
              <a:t>A </a:t>
            </a:r>
            <a:r>
              <a:rPr lang="en-US" smtClean="0">
                <a:solidFill>
                  <a:srgbClr val="FC0128"/>
                </a:solidFill>
                <a:latin typeface="Courier New" pitchFamily="49" charset="0"/>
              </a:rPr>
              <a:t>FROM</a:t>
            </a:r>
            <a:r>
              <a:rPr lang="en-US" smtClean="0">
                <a:solidFill>
                  <a:srgbClr val="FC0128"/>
                </a:solidFill>
                <a:latin typeface="Times New Roman" pitchFamily="18" charset="0"/>
              </a:rPr>
              <a:t> </a:t>
            </a:r>
            <a:r>
              <a:rPr lang="en-US" smtClean="0">
                <a:latin typeface="Times New Roman" pitchFamily="18" charset="0"/>
              </a:rPr>
              <a:t>clause, which specifies the table containing the columns listed in the </a:t>
            </a:r>
            <a:r>
              <a:rPr lang="en-US" smtClean="0">
                <a:latin typeface="Courier New" pitchFamily="49" charset="0"/>
              </a:rPr>
              <a:t>SELECT</a:t>
            </a:r>
            <a:r>
              <a:rPr lang="en-US" smtClean="0">
                <a:latin typeface="Times New Roman" pitchFamily="18" charset="0"/>
              </a:rPr>
              <a:t> clause</a:t>
            </a:r>
            <a:endParaRPr lang="en-US" b="1" smtClean="0">
              <a:latin typeface="Times New Roman" pitchFamily="18" charset="0"/>
            </a:endParaRPr>
          </a:p>
          <a:p>
            <a:pPr lvl="1"/>
            <a:r>
              <a:rPr lang="en-US" smtClean="0">
                <a:latin typeface="Times New Roman" pitchFamily="18" charset="0"/>
              </a:rPr>
              <a:t>In the syntax:</a:t>
            </a:r>
          </a:p>
          <a:p>
            <a:pPr lvl="1"/>
            <a:r>
              <a:rPr lang="en-US" smtClean="0">
                <a:solidFill>
                  <a:srgbClr val="000000"/>
                </a:solidFill>
                <a:latin typeface="Times New Roman" pitchFamily="18" charset="0"/>
              </a:rPr>
              <a:t>	</a:t>
            </a:r>
            <a:r>
              <a:rPr lang="en-US" smtClean="0">
                <a:solidFill>
                  <a:srgbClr val="000000"/>
                </a:solidFill>
                <a:latin typeface="Courier New" pitchFamily="49" charset="0"/>
              </a:rPr>
              <a:t>SELECT</a:t>
            </a:r>
            <a:r>
              <a:rPr lang="en-US" smtClean="0">
                <a:solidFill>
                  <a:srgbClr val="000000"/>
                </a:solidFill>
                <a:latin typeface="Times New Roman" pitchFamily="18" charset="0"/>
              </a:rPr>
              <a:t>			is a list of one or more columns</a:t>
            </a:r>
            <a:endParaRPr lang="en-US" i="1" smtClean="0">
              <a:solidFill>
                <a:srgbClr val="000000"/>
              </a:solidFill>
              <a:latin typeface="Times New Roman" pitchFamily="18" charset="0"/>
            </a:endParaRPr>
          </a:p>
          <a:p>
            <a:pPr marL="471488" lvl="2" indent="-234950"/>
            <a:r>
              <a:rPr lang="en-US" smtClean="0">
                <a:solidFill>
                  <a:srgbClr val="000000"/>
                </a:solidFill>
                <a:latin typeface="Times New Roman" pitchFamily="18" charset="0"/>
              </a:rPr>
              <a:t>	</a:t>
            </a:r>
            <a:r>
              <a:rPr lang="en-US" smtClean="0">
                <a:solidFill>
                  <a:srgbClr val="000000"/>
                </a:solidFill>
                <a:latin typeface="Courier New" pitchFamily="49" charset="0"/>
              </a:rPr>
              <a:t>*</a:t>
            </a:r>
            <a:r>
              <a:rPr lang="en-US" i="1" smtClean="0">
                <a:solidFill>
                  <a:srgbClr val="000000"/>
                </a:solidFill>
                <a:latin typeface="Courier New" pitchFamily="49" charset="0"/>
              </a:rPr>
              <a:t> </a:t>
            </a:r>
            <a:r>
              <a:rPr lang="en-US" i="1" smtClean="0">
                <a:solidFill>
                  <a:srgbClr val="000000"/>
                </a:solidFill>
                <a:latin typeface="Times New Roman" pitchFamily="18" charset="0"/>
              </a:rPr>
              <a:t> 				</a:t>
            </a:r>
            <a:r>
              <a:rPr lang="en-US" smtClean="0">
                <a:solidFill>
                  <a:srgbClr val="000000"/>
                </a:solidFill>
                <a:latin typeface="Times New Roman" pitchFamily="18" charset="0"/>
              </a:rPr>
              <a:t>selects all columns</a:t>
            </a:r>
          </a:p>
          <a:p>
            <a:pPr marL="471488" lvl="2" indent="-234950"/>
            <a:r>
              <a:rPr lang="en-US" smtClean="0">
                <a:solidFill>
                  <a:srgbClr val="000000"/>
                </a:solidFill>
                <a:latin typeface="Times New Roman" pitchFamily="18" charset="0"/>
              </a:rPr>
              <a:t>	</a:t>
            </a:r>
            <a:r>
              <a:rPr lang="en-US" smtClean="0">
                <a:solidFill>
                  <a:srgbClr val="FC0128"/>
                </a:solidFill>
                <a:latin typeface="Courier New" pitchFamily="49" charset="0"/>
              </a:rPr>
              <a:t>DISTINCT</a:t>
            </a:r>
            <a:r>
              <a:rPr lang="en-US" smtClean="0">
                <a:solidFill>
                  <a:srgbClr val="000000"/>
                </a:solidFill>
                <a:latin typeface="Times New Roman" pitchFamily="18" charset="0"/>
              </a:rPr>
              <a:t>			suppresses duplicates</a:t>
            </a:r>
          </a:p>
          <a:p>
            <a:pPr marL="471488" lvl="2" indent="-234950"/>
            <a:r>
              <a:rPr lang="en-US" i="1" smtClean="0">
                <a:solidFill>
                  <a:srgbClr val="000000"/>
                </a:solidFill>
                <a:latin typeface="Times New Roman" pitchFamily="18" charset="0"/>
              </a:rPr>
              <a:t>	</a:t>
            </a:r>
            <a:r>
              <a:rPr lang="en-US" i="1" smtClean="0">
                <a:solidFill>
                  <a:srgbClr val="000000"/>
                </a:solidFill>
                <a:latin typeface="Courier New" pitchFamily="49" charset="0"/>
              </a:rPr>
              <a:t>column|expression</a:t>
            </a:r>
            <a:r>
              <a:rPr lang="en-US" smtClean="0">
                <a:solidFill>
                  <a:srgbClr val="000000"/>
                </a:solidFill>
                <a:latin typeface="Times New Roman" pitchFamily="18" charset="0"/>
              </a:rPr>
              <a:t>	selects the named column or the expression</a:t>
            </a:r>
          </a:p>
          <a:p>
            <a:pPr marL="471488" lvl="2" indent="-234950"/>
            <a:r>
              <a:rPr lang="en-US" i="1" smtClean="0">
                <a:solidFill>
                  <a:srgbClr val="000000"/>
                </a:solidFill>
                <a:latin typeface="Times New Roman" pitchFamily="18" charset="0"/>
              </a:rPr>
              <a:t>	</a:t>
            </a:r>
            <a:r>
              <a:rPr lang="en-US" i="1" smtClean="0">
                <a:solidFill>
                  <a:srgbClr val="FC0128"/>
                </a:solidFill>
                <a:latin typeface="Courier New" pitchFamily="49" charset="0"/>
              </a:rPr>
              <a:t>alias</a:t>
            </a:r>
            <a:r>
              <a:rPr lang="en-US" i="1" smtClean="0">
                <a:solidFill>
                  <a:srgbClr val="000000"/>
                </a:solidFill>
                <a:latin typeface="Courier New" pitchFamily="49" charset="0"/>
              </a:rPr>
              <a:t>			</a:t>
            </a:r>
            <a:r>
              <a:rPr lang="en-US" smtClean="0">
                <a:solidFill>
                  <a:srgbClr val="000000"/>
                </a:solidFill>
                <a:latin typeface="Times New Roman" pitchFamily="18" charset="0"/>
              </a:rPr>
              <a:t>gives selected columns different headings</a:t>
            </a:r>
          </a:p>
          <a:p>
            <a:pPr marL="471488" lvl="2" indent="-234950"/>
            <a:r>
              <a:rPr lang="en-US" smtClean="0">
                <a:solidFill>
                  <a:srgbClr val="000000"/>
                </a:solidFill>
                <a:latin typeface="Times New Roman" pitchFamily="18" charset="0"/>
              </a:rPr>
              <a:t>	</a:t>
            </a:r>
            <a:r>
              <a:rPr lang="en-US" smtClean="0">
                <a:solidFill>
                  <a:srgbClr val="000000"/>
                </a:solidFill>
                <a:latin typeface="Courier New" pitchFamily="49" charset="0"/>
              </a:rPr>
              <a:t>FROM</a:t>
            </a:r>
            <a:r>
              <a:rPr lang="en-US" i="1" smtClean="0">
                <a:solidFill>
                  <a:srgbClr val="000000"/>
                </a:solidFill>
                <a:latin typeface="Courier New" pitchFamily="49" charset="0"/>
              </a:rPr>
              <a:t> table</a:t>
            </a:r>
            <a:r>
              <a:rPr lang="en-US" i="1" smtClean="0">
                <a:solidFill>
                  <a:srgbClr val="000000"/>
                </a:solidFill>
                <a:latin typeface="Times New Roman" pitchFamily="18" charset="0"/>
              </a:rPr>
              <a:t> 		</a:t>
            </a:r>
            <a:r>
              <a:rPr lang="en-US" smtClean="0">
                <a:solidFill>
                  <a:srgbClr val="000000"/>
                </a:solidFill>
                <a:latin typeface="Times New Roman" pitchFamily="18" charset="0"/>
              </a:rPr>
              <a:t>specifies the table containing the columns</a:t>
            </a:r>
          </a:p>
          <a:p>
            <a:pPr lvl="1"/>
            <a:r>
              <a:rPr lang="en-US" b="1" smtClean="0">
                <a:latin typeface="Times New Roman" pitchFamily="18" charset="0"/>
              </a:rPr>
              <a:t>Note: </a:t>
            </a:r>
            <a:r>
              <a:rPr lang="en-US" smtClean="0">
                <a:latin typeface="Times New Roman" pitchFamily="18" charset="0"/>
              </a:rPr>
              <a:t>Throughout this course, the words </a:t>
            </a:r>
            <a:r>
              <a:rPr lang="en-US" i="1" smtClean="0">
                <a:latin typeface="Times New Roman" pitchFamily="18" charset="0"/>
              </a:rPr>
              <a:t>keyword</a:t>
            </a:r>
            <a:r>
              <a:rPr lang="en-US" smtClean="0">
                <a:latin typeface="Times New Roman" pitchFamily="18" charset="0"/>
              </a:rPr>
              <a:t>, </a:t>
            </a:r>
            <a:r>
              <a:rPr lang="en-US" i="1" smtClean="0">
                <a:latin typeface="Times New Roman" pitchFamily="18" charset="0"/>
              </a:rPr>
              <a:t>clause</a:t>
            </a:r>
            <a:r>
              <a:rPr lang="en-US" smtClean="0">
                <a:latin typeface="Times New Roman" pitchFamily="18" charset="0"/>
              </a:rPr>
              <a:t>, and </a:t>
            </a:r>
            <a:r>
              <a:rPr lang="en-US" i="1" smtClean="0">
                <a:latin typeface="Times New Roman" pitchFamily="18" charset="0"/>
              </a:rPr>
              <a:t>statement</a:t>
            </a:r>
            <a:r>
              <a:rPr lang="en-US" smtClean="0">
                <a:latin typeface="Times New Roman" pitchFamily="18" charset="0"/>
              </a:rPr>
              <a:t> are used as follows:</a:t>
            </a:r>
          </a:p>
          <a:p>
            <a:pPr marL="471488" lvl="2" indent="-234950"/>
            <a:r>
              <a:rPr lang="en-US" smtClean="0">
                <a:latin typeface="Times New Roman" pitchFamily="18" charset="0"/>
              </a:rPr>
              <a:t>A </a:t>
            </a:r>
            <a:r>
              <a:rPr lang="en-US" i="1" smtClean="0">
                <a:solidFill>
                  <a:srgbClr val="FC0128"/>
                </a:solidFill>
                <a:latin typeface="Times New Roman" pitchFamily="18" charset="0"/>
              </a:rPr>
              <a:t>keyword</a:t>
            </a:r>
            <a:r>
              <a:rPr lang="en-US" smtClean="0">
                <a:latin typeface="Times New Roman" pitchFamily="18" charset="0"/>
              </a:rPr>
              <a:t> refers to an individual SQL element.</a:t>
            </a:r>
            <a:br>
              <a:rPr lang="en-US" smtClean="0">
                <a:latin typeface="Times New Roman" pitchFamily="18" charset="0"/>
              </a:rPr>
            </a:br>
            <a:r>
              <a:rPr lang="en-US" smtClean="0">
                <a:latin typeface="Times New Roman" pitchFamily="18" charset="0"/>
              </a:rPr>
              <a:t>For example, </a:t>
            </a:r>
            <a:r>
              <a:rPr lang="en-US" smtClean="0">
                <a:latin typeface="Courier New" pitchFamily="49" charset="0"/>
              </a:rPr>
              <a:t>SELECT</a:t>
            </a:r>
            <a:r>
              <a:rPr lang="en-US" smtClean="0">
                <a:latin typeface="Times New Roman" pitchFamily="18" charset="0"/>
              </a:rPr>
              <a:t> and </a:t>
            </a:r>
            <a:r>
              <a:rPr lang="en-US" smtClean="0">
                <a:latin typeface="Courier New" pitchFamily="49" charset="0"/>
              </a:rPr>
              <a:t>FROM</a:t>
            </a:r>
            <a:r>
              <a:rPr lang="en-US" smtClean="0">
                <a:latin typeface="Times New Roman" pitchFamily="18" charset="0"/>
              </a:rPr>
              <a:t> are keywords.</a:t>
            </a:r>
          </a:p>
          <a:p>
            <a:pPr marL="471488" lvl="2" indent="-234950"/>
            <a:r>
              <a:rPr lang="en-US" smtClean="0">
                <a:latin typeface="Times New Roman" pitchFamily="18" charset="0"/>
              </a:rPr>
              <a:t>A </a:t>
            </a:r>
            <a:r>
              <a:rPr lang="en-US" i="1" smtClean="0">
                <a:solidFill>
                  <a:srgbClr val="FC0128"/>
                </a:solidFill>
                <a:latin typeface="Times New Roman" pitchFamily="18" charset="0"/>
              </a:rPr>
              <a:t>clause</a:t>
            </a:r>
            <a:r>
              <a:rPr lang="en-US" smtClean="0">
                <a:latin typeface="Times New Roman" pitchFamily="18" charset="0"/>
              </a:rPr>
              <a:t> is a part of a SQL statement.</a:t>
            </a:r>
            <a:br>
              <a:rPr lang="en-US" smtClean="0">
                <a:latin typeface="Times New Roman" pitchFamily="18" charset="0"/>
              </a:rPr>
            </a:br>
            <a:r>
              <a:rPr lang="en-US" smtClean="0">
                <a:latin typeface="Times New Roman" pitchFamily="18" charset="0"/>
              </a:rPr>
              <a:t>For example, </a:t>
            </a:r>
            <a:r>
              <a:rPr lang="en-US" smtClean="0">
                <a:latin typeface="Courier New" pitchFamily="49" charset="0"/>
              </a:rPr>
              <a:t>SELECT employee_id, last_name, ...</a:t>
            </a:r>
            <a:r>
              <a:rPr lang="en-US" smtClean="0">
                <a:latin typeface="Times New Roman" pitchFamily="18" charset="0"/>
              </a:rPr>
              <a:t> is a clause.</a:t>
            </a:r>
          </a:p>
          <a:p>
            <a:pPr marL="471488" lvl="2" indent="-234950"/>
            <a:r>
              <a:rPr lang="en-US" smtClean="0">
                <a:latin typeface="Times New Roman" pitchFamily="18" charset="0"/>
              </a:rPr>
              <a:t>A </a:t>
            </a:r>
            <a:r>
              <a:rPr lang="en-US" i="1" smtClean="0">
                <a:solidFill>
                  <a:srgbClr val="FC0128"/>
                </a:solidFill>
                <a:latin typeface="Times New Roman" pitchFamily="18" charset="0"/>
              </a:rPr>
              <a:t>statement</a:t>
            </a:r>
            <a:r>
              <a:rPr lang="en-US" b="1" i="1" smtClean="0">
                <a:latin typeface="Times New Roman" pitchFamily="18" charset="0"/>
              </a:rPr>
              <a:t> </a:t>
            </a:r>
            <a:r>
              <a:rPr lang="en-US" smtClean="0">
                <a:latin typeface="Times New Roman" pitchFamily="18" charset="0"/>
              </a:rPr>
              <a:t>is a combination of two or more clauses.</a:t>
            </a:r>
            <a:br>
              <a:rPr lang="en-US" smtClean="0">
                <a:latin typeface="Times New Roman" pitchFamily="18" charset="0"/>
              </a:rPr>
            </a:br>
            <a:r>
              <a:rPr lang="en-US" smtClean="0">
                <a:latin typeface="Times New Roman" pitchFamily="18" charset="0"/>
              </a:rPr>
              <a:t>For example, </a:t>
            </a:r>
            <a:r>
              <a:rPr lang="en-US" smtClean="0">
                <a:latin typeface="Courier New" pitchFamily="49" charset="0"/>
              </a:rPr>
              <a:t>SELECT * FROM employees</a:t>
            </a:r>
            <a:r>
              <a:rPr lang="en-US" smtClean="0">
                <a:latin typeface="Times New Roman" pitchFamily="18" charset="0"/>
              </a:rPr>
              <a:t> is a SQL statement.</a:t>
            </a:r>
          </a:p>
        </p:txBody>
      </p:sp>
      <p:sp>
        <p:nvSpPr>
          <p:cNvPr id="69637" name="Rectangle 5"/>
          <p:cNvSpPr>
            <a:spLocks noChangeArrowheads="1" noTextEdit="1"/>
          </p:cNvSpPr>
          <p:nvPr>
            <p:ph type="sldImg"/>
          </p:nvPr>
        </p:nvSpPr>
        <p:spPr>
          <a:xfrm>
            <a:off x="485775" y="153988"/>
            <a:ext cx="5883275" cy="441325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smtClean="0">
                <a:latin typeface="Times New Roman" pitchFamily="18" charset="0"/>
              </a:rPr>
              <a:t>Selecting All Columns of All Rows</a:t>
            </a:r>
          </a:p>
          <a:p>
            <a:pPr lvl="1"/>
            <a:r>
              <a:rPr lang="en-US" smtClean="0">
                <a:latin typeface="Times New Roman" pitchFamily="18" charset="0"/>
              </a:rPr>
              <a:t>You can display all columns of data in a table by following the </a:t>
            </a:r>
            <a:r>
              <a:rPr lang="en-US" smtClean="0">
                <a:latin typeface="Courier New" pitchFamily="49" charset="0"/>
              </a:rPr>
              <a:t>SELECT</a:t>
            </a:r>
            <a:r>
              <a:rPr lang="en-US" smtClean="0">
                <a:latin typeface="Times New Roman" pitchFamily="18" charset="0"/>
              </a:rPr>
              <a:t> keyword with an asterisk (</a:t>
            </a:r>
            <a:r>
              <a:rPr lang="en-US" smtClean="0">
                <a:latin typeface="Courier New" pitchFamily="49" charset="0"/>
              </a:rPr>
              <a:t>*</a:t>
            </a:r>
            <a:r>
              <a:rPr lang="en-US" smtClean="0">
                <a:latin typeface="Times New Roman" pitchFamily="18" charset="0"/>
              </a:rPr>
              <a:t>). In the example on the slide, the department table contains four columns: </a:t>
            </a:r>
            <a:r>
              <a:rPr lang="en-US" smtClean="0">
                <a:latin typeface="Courier New" pitchFamily="49" charset="0"/>
              </a:rPr>
              <a:t>DEPARTMENT_ID</a:t>
            </a:r>
            <a:r>
              <a:rPr lang="en-US" smtClean="0">
                <a:latin typeface="Times New Roman" pitchFamily="18" charset="0"/>
              </a:rPr>
              <a:t>, </a:t>
            </a:r>
            <a:r>
              <a:rPr lang="en-US" smtClean="0">
                <a:latin typeface="Courier New" pitchFamily="49" charset="0"/>
              </a:rPr>
              <a:t>DEPARTMENT_NAME</a:t>
            </a:r>
            <a:r>
              <a:rPr lang="en-US" smtClean="0">
                <a:latin typeface="Times New Roman" pitchFamily="18" charset="0"/>
              </a:rPr>
              <a:t>, </a:t>
            </a:r>
            <a:r>
              <a:rPr lang="en-US" smtClean="0">
                <a:latin typeface="Courier New" pitchFamily="49" charset="0"/>
              </a:rPr>
              <a:t>MANAGER_ID</a:t>
            </a:r>
            <a:r>
              <a:rPr lang="en-US" smtClean="0">
                <a:latin typeface="Times New Roman" pitchFamily="18" charset="0"/>
              </a:rPr>
              <a:t>, and </a:t>
            </a:r>
            <a:r>
              <a:rPr lang="en-US" smtClean="0">
                <a:latin typeface="Courier New" pitchFamily="49" charset="0"/>
              </a:rPr>
              <a:t>LOCATION_ID</a:t>
            </a:r>
            <a:r>
              <a:rPr lang="en-US" smtClean="0">
                <a:latin typeface="Times New Roman" pitchFamily="18" charset="0"/>
              </a:rPr>
              <a:t>. The table contains seven rows, one for each department. </a:t>
            </a:r>
          </a:p>
          <a:p>
            <a:pPr lvl="1"/>
            <a:r>
              <a:rPr lang="en-US" smtClean="0">
                <a:solidFill>
                  <a:srgbClr val="000000"/>
                </a:solidFill>
                <a:latin typeface="Times New Roman" pitchFamily="18" charset="0"/>
              </a:rPr>
              <a:t>You can also display all columns in the table by listing all the columns after the </a:t>
            </a:r>
            <a:r>
              <a:rPr lang="en-US" smtClean="0">
                <a:solidFill>
                  <a:srgbClr val="000000"/>
                </a:solidFill>
                <a:latin typeface="Courier New" pitchFamily="49" charset="0"/>
              </a:rPr>
              <a:t>SELECT</a:t>
            </a:r>
            <a:r>
              <a:rPr lang="en-US" smtClean="0">
                <a:solidFill>
                  <a:srgbClr val="000000"/>
                </a:solidFill>
                <a:latin typeface="Times New Roman" pitchFamily="18" charset="0"/>
              </a:rPr>
              <a:t> keyword. For example, the following SQL statement, like the example on the slide, displays all columns and all rows of the </a:t>
            </a:r>
            <a:r>
              <a:rPr lang="en-US" smtClean="0">
                <a:solidFill>
                  <a:srgbClr val="000000"/>
                </a:solidFill>
                <a:latin typeface="Courier New" pitchFamily="49" charset="0"/>
              </a:rPr>
              <a:t>DEPARTMENTS</a:t>
            </a:r>
            <a:r>
              <a:rPr lang="en-US" smtClean="0">
                <a:solidFill>
                  <a:srgbClr val="000000"/>
                </a:solidFill>
                <a:latin typeface="Times New Roman" pitchFamily="18" charset="0"/>
              </a:rPr>
              <a:t> table:</a:t>
            </a:r>
          </a:p>
          <a:p>
            <a:pPr lvl="1"/>
            <a:endParaRPr lang="en-US" sz="500" smtClean="0">
              <a:solidFill>
                <a:srgbClr val="000000"/>
              </a:solidFill>
              <a:latin typeface="Times New Roman" pitchFamily="18" charset="0"/>
            </a:endParaRPr>
          </a:p>
          <a:p>
            <a:pPr>
              <a:spcBef>
                <a:spcPct val="0"/>
              </a:spcBef>
            </a:pPr>
            <a:r>
              <a:rPr lang="en-US" smtClean="0">
                <a:latin typeface="Courier New" pitchFamily="49" charset="0"/>
              </a:rPr>
              <a:t>   SELECT  department_id, department_name, manager_id, location_id</a:t>
            </a:r>
          </a:p>
          <a:p>
            <a:pPr>
              <a:spcBef>
                <a:spcPct val="0"/>
              </a:spcBef>
            </a:pPr>
            <a:r>
              <a:rPr lang="en-US" smtClean="0">
                <a:latin typeface="Courier New" pitchFamily="49" charset="0"/>
              </a:rPr>
              <a:t>   FROM    departments;</a:t>
            </a:r>
            <a:endParaRPr lang="en-US" smtClean="0">
              <a:solidFill>
                <a:srgbClr val="000000"/>
              </a:solidFill>
              <a:latin typeface="Times New Roman" pitchFamily="18" charset="0"/>
            </a:endParaRPr>
          </a:p>
          <a:p>
            <a:pPr lvl="1"/>
            <a:endParaRPr lang="en-US" smtClean="0">
              <a:solidFill>
                <a:srgbClr val="000000"/>
              </a:solidFill>
              <a:latin typeface="Times New Roman" pitchFamily="18" charset="0"/>
            </a:endParaRPr>
          </a:p>
          <a:p>
            <a:pPr lvl="1"/>
            <a:endParaRPr lang="en-US" smtClean="0">
              <a:solidFill>
                <a:srgbClr val="000000"/>
              </a:solidFill>
              <a:latin typeface="Times New Roman" pitchFamily="18" charset="0"/>
            </a:endParaRPr>
          </a:p>
          <a:p>
            <a:pPr lvl="1"/>
            <a:endParaRPr lang="en-US" b="1" smtClean="0">
              <a:solidFill>
                <a:schemeClr val="accent2"/>
              </a:solidFill>
              <a:latin typeface="Arial" charset="0"/>
            </a:endParaRPr>
          </a:p>
          <a:p>
            <a:pPr lvl="1"/>
            <a:endParaRPr lang="en-US" b="1" smtClean="0">
              <a:solidFill>
                <a:schemeClr val="accent2"/>
              </a:solidFill>
              <a:latin typeface="Arial" charset="0"/>
            </a:endParaRPr>
          </a:p>
          <a:p>
            <a:pPr lvl="1"/>
            <a:endParaRPr lang="en-US" b="1" smtClean="0">
              <a:solidFill>
                <a:schemeClr val="accent2"/>
              </a:solidFill>
              <a:latin typeface="Arial" charset="0"/>
            </a:endParaRPr>
          </a:p>
          <a:p>
            <a:pPr lvl="1"/>
            <a:endParaRPr lang="en-US" b="1" smtClean="0">
              <a:solidFill>
                <a:schemeClr val="accent2"/>
              </a:solidFill>
              <a:latin typeface="Arial" charset="0"/>
            </a:endParaRPr>
          </a:p>
          <a:p>
            <a:pPr lvl="1"/>
            <a:r>
              <a:rPr lang="en-US" b="1" smtClean="0">
                <a:solidFill>
                  <a:srgbClr val="0000FF"/>
                </a:solidFill>
                <a:latin typeface="Arial" charset="0"/>
              </a:rPr>
              <a:t>Instructor Note</a:t>
            </a:r>
            <a:r>
              <a:rPr lang="en-US" smtClean="0">
                <a:solidFill>
                  <a:srgbClr val="0000FF"/>
                </a:solidFill>
                <a:latin typeface="Times New Roman" pitchFamily="18" charset="0"/>
              </a:rPr>
              <a:t> </a:t>
            </a:r>
            <a:endParaRPr lang="en-US" b="1" smtClean="0">
              <a:solidFill>
                <a:srgbClr val="0000FF"/>
              </a:solidFill>
              <a:latin typeface="Arial" charset="0"/>
            </a:endParaRPr>
          </a:p>
          <a:p>
            <a:pPr lvl="2"/>
            <a:r>
              <a:rPr lang="en-US" smtClean="0">
                <a:solidFill>
                  <a:srgbClr val="0000FF"/>
                </a:solidFill>
                <a:latin typeface="Times New Roman" pitchFamily="18" charset="0"/>
              </a:rPr>
              <a:t>Let the students know that details of all the tables are given in Appendix B.</a:t>
            </a:r>
          </a:p>
        </p:txBody>
      </p:sp>
      <p:sp>
        <p:nvSpPr>
          <p:cNvPr id="70659" name="Rectangle 3"/>
          <p:cNvSpPr>
            <a:spLocks noChangeArrowheads="1" noTextEdit="1"/>
          </p:cNvSpPr>
          <p:nvPr>
            <p:ph type="sldImg"/>
          </p:nvPr>
        </p:nvSpPr>
        <p:spPr>
          <a:xfrm>
            <a:off x="485775" y="153988"/>
            <a:ext cx="5883275" cy="441325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1026"/>
          <p:cNvSpPr>
            <a:spLocks noChangeArrowheads="1"/>
          </p:cNvSpPr>
          <p:nvPr/>
        </p:nvSpPr>
        <p:spPr bwMode="blackWhite">
          <a:xfrm>
            <a:off x="1600200" y="-2209800"/>
            <a:ext cx="9144000" cy="9067800"/>
          </a:xfrm>
          <a:prstGeom prst="diamond">
            <a:avLst/>
          </a:prstGeom>
          <a:gradFill rotWithShape="0">
            <a:gsLst>
              <a:gs pos="0">
                <a:schemeClr val="bg1"/>
              </a:gs>
              <a:gs pos="100000">
                <a:schemeClr val="accent2"/>
              </a:gs>
            </a:gsLst>
            <a:lin ang="5400000" scaled="1"/>
          </a:gradFill>
          <a:ln w="9525">
            <a:noFill/>
            <a:miter lim="800000"/>
            <a:headEnd/>
            <a:tailEnd/>
          </a:ln>
        </p:spPr>
        <p:txBody>
          <a:bodyPr wrap="none" anchor="ctr"/>
          <a:lstStyle/>
          <a:p>
            <a:pPr algn="ctr">
              <a:defRPr/>
            </a:pPr>
            <a:endParaRPr lang="en-US"/>
          </a:p>
        </p:txBody>
      </p:sp>
      <p:sp>
        <p:nvSpPr>
          <p:cNvPr id="5" name="Rectangle 1027"/>
          <p:cNvSpPr>
            <a:spLocks noChangeArrowheads="1"/>
          </p:cNvSpPr>
          <p:nvPr/>
        </p:nvSpPr>
        <p:spPr bwMode="auto">
          <a:xfrm>
            <a:off x="0" y="0"/>
            <a:ext cx="381000" cy="6858000"/>
          </a:xfrm>
          <a:prstGeom prst="rect">
            <a:avLst/>
          </a:prstGeom>
          <a:solidFill>
            <a:schemeClr val="accent1"/>
          </a:solidFill>
          <a:ln w="9525">
            <a:noFill/>
            <a:miter lim="800000"/>
            <a:headEnd/>
            <a:tailEnd/>
          </a:ln>
        </p:spPr>
        <p:txBody>
          <a:bodyPr wrap="none" anchor="ctr"/>
          <a:lstStyle/>
          <a:p>
            <a:pPr algn="ctr">
              <a:defRPr/>
            </a:pPr>
            <a:endParaRPr lang="en-US"/>
          </a:p>
        </p:txBody>
      </p:sp>
      <p:sp>
        <p:nvSpPr>
          <p:cNvPr id="6" name="Rectangle 1028"/>
          <p:cNvSpPr>
            <a:spLocks noChangeArrowheads="1"/>
          </p:cNvSpPr>
          <p:nvPr/>
        </p:nvSpPr>
        <p:spPr bwMode="auto">
          <a:xfrm>
            <a:off x="0" y="0"/>
            <a:ext cx="381000" cy="2286000"/>
          </a:xfrm>
          <a:prstGeom prst="rect">
            <a:avLst/>
          </a:prstGeom>
          <a:solidFill>
            <a:schemeClr val="bg2"/>
          </a:solidFill>
          <a:ln w="9525">
            <a:noFill/>
            <a:miter lim="800000"/>
            <a:headEnd/>
            <a:tailEnd/>
          </a:ln>
        </p:spPr>
        <p:txBody>
          <a:bodyPr wrap="none" anchor="ctr"/>
          <a:lstStyle/>
          <a:p>
            <a:pPr algn="ctr">
              <a:buFontTx/>
              <a:buNone/>
              <a:defRPr/>
            </a:pPr>
            <a:endParaRPr kumimoji="0" lang="en-US" altLang="en-US"/>
          </a:p>
        </p:txBody>
      </p:sp>
      <p:sp>
        <p:nvSpPr>
          <p:cNvPr id="390149" name="Rectangle 1029"/>
          <p:cNvSpPr>
            <a:spLocks noGrp="1" noChangeArrowheads="1"/>
          </p:cNvSpPr>
          <p:nvPr>
            <p:ph type="ctrTitle"/>
          </p:nvPr>
        </p:nvSpPr>
        <p:spPr>
          <a:xfrm>
            <a:off x="914400" y="1828800"/>
            <a:ext cx="7772400" cy="1143000"/>
          </a:xfrm>
        </p:spPr>
        <p:txBody>
          <a:bodyPr/>
          <a:lstStyle>
            <a:lvl1pPr>
              <a:defRPr sz="4800"/>
            </a:lvl1pPr>
          </a:lstStyle>
          <a:p>
            <a:r>
              <a:rPr lang="en-US" altLang="en-US"/>
              <a:t>Click to edit Master Title Style</a:t>
            </a:r>
          </a:p>
        </p:txBody>
      </p:sp>
      <p:sp>
        <p:nvSpPr>
          <p:cNvPr id="390150" name="Rectangle 1030"/>
          <p:cNvSpPr>
            <a:spLocks noGrp="1" noChangeArrowheads="1"/>
          </p:cNvSpPr>
          <p:nvPr>
            <p:ph type="subTitle" idx="1"/>
          </p:nvPr>
        </p:nvSpPr>
        <p:spPr>
          <a:xfrm>
            <a:off x="914400" y="3276600"/>
            <a:ext cx="6400800" cy="1752600"/>
          </a:xfrm>
        </p:spPr>
        <p:txBody>
          <a:bodyPr/>
          <a:lstStyle>
            <a:lvl1pPr marL="0" indent="0">
              <a:buFontTx/>
              <a:buNone/>
              <a:defRPr/>
            </a:lvl1pPr>
          </a:lstStyle>
          <a:p>
            <a:r>
              <a:rPr lang="en-US" altLang="en-US"/>
              <a:t>Click to edit Master subtitle style</a:t>
            </a:r>
          </a:p>
        </p:txBody>
      </p:sp>
      <p:sp>
        <p:nvSpPr>
          <p:cNvPr id="7" name="Rectangle 1031"/>
          <p:cNvSpPr>
            <a:spLocks noGrp="1" noChangeArrowheads="1"/>
          </p:cNvSpPr>
          <p:nvPr>
            <p:ph type="dt" sz="half" idx="10"/>
          </p:nvPr>
        </p:nvSpPr>
        <p:spPr/>
        <p:txBody>
          <a:bodyPr/>
          <a:lstStyle>
            <a:lvl1pPr>
              <a:defRPr/>
            </a:lvl1pPr>
          </a:lstStyle>
          <a:p>
            <a:pPr>
              <a:defRPr/>
            </a:pPr>
            <a:endParaRPr lang="en-US" altLang="en-US"/>
          </a:p>
        </p:txBody>
      </p:sp>
      <p:sp>
        <p:nvSpPr>
          <p:cNvPr id="8" name="Rectangle 1032"/>
          <p:cNvSpPr>
            <a:spLocks noGrp="1" noChangeArrowheads="1"/>
          </p:cNvSpPr>
          <p:nvPr>
            <p:ph type="ftr" sz="quarter" idx="11"/>
          </p:nvPr>
        </p:nvSpPr>
        <p:spPr/>
        <p:txBody>
          <a:bodyPr/>
          <a:lstStyle>
            <a:lvl1pPr>
              <a:defRPr/>
            </a:lvl1pPr>
          </a:lstStyle>
          <a:p>
            <a:pPr>
              <a:defRPr/>
            </a:pPr>
            <a:r>
              <a:rPr lang="en-US" altLang="en-US"/>
              <a:t>Brad Lloyd &amp; Michelle Zukowski</a:t>
            </a:r>
          </a:p>
        </p:txBody>
      </p:sp>
      <p:sp>
        <p:nvSpPr>
          <p:cNvPr id="9" name="Rectangle 1033"/>
          <p:cNvSpPr>
            <a:spLocks noGrp="1" noChangeArrowheads="1"/>
          </p:cNvSpPr>
          <p:nvPr>
            <p:ph type="sldNum" sz="quarter" idx="12"/>
          </p:nvPr>
        </p:nvSpPr>
        <p:spPr/>
        <p:txBody>
          <a:bodyPr/>
          <a:lstStyle>
            <a:lvl1pPr>
              <a:defRPr/>
            </a:lvl1pPr>
          </a:lstStyle>
          <a:p>
            <a:pPr>
              <a:defRPr/>
            </a:pPr>
            <a:fld id="{191956CB-51D5-4651-9CA3-5ADCA5121BDE}" type="slidenum">
              <a:rPr lang="en-US" altLang="en-US"/>
              <a:pPr>
                <a:defRPr/>
              </a:pPr>
              <a:t>‹#›</a:t>
            </a:fld>
            <a:endParaRPr lang="en-US" altLang="en-US"/>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en-US"/>
              <a:t>Brad Lloyd &amp; Michelle Zukowski</a:t>
            </a:r>
          </a:p>
        </p:txBody>
      </p:sp>
      <p:sp>
        <p:nvSpPr>
          <p:cNvPr id="6" name="Rectangle 9"/>
          <p:cNvSpPr>
            <a:spLocks noGrp="1" noChangeArrowheads="1"/>
          </p:cNvSpPr>
          <p:nvPr>
            <p:ph type="sldNum" sz="quarter" idx="12"/>
          </p:nvPr>
        </p:nvSpPr>
        <p:spPr>
          <a:ln/>
        </p:spPr>
        <p:txBody>
          <a:bodyPr/>
          <a:lstStyle>
            <a:lvl1pPr>
              <a:defRPr/>
            </a:lvl1pPr>
          </a:lstStyle>
          <a:p>
            <a:pPr>
              <a:defRPr/>
            </a:pPr>
            <a:fld id="{146CF573-3E25-4AB7-9C37-6419C9AAD720}" type="slidenum">
              <a:rPr lang="en-US" altLang="en-US"/>
              <a:pPr>
                <a:defRPr/>
              </a:pPr>
              <a:t>‹#›</a:t>
            </a:fld>
            <a:endParaRPr lang="en-US" altLang="en-US"/>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1885950" cy="53340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914400" y="609600"/>
            <a:ext cx="55054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en-US"/>
              <a:t>Brad Lloyd &amp; Michelle Zukowski</a:t>
            </a:r>
          </a:p>
        </p:txBody>
      </p:sp>
      <p:sp>
        <p:nvSpPr>
          <p:cNvPr id="6" name="Rectangle 9"/>
          <p:cNvSpPr>
            <a:spLocks noGrp="1" noChangeArrowheads="1"/>
          </p:cNvSpPr>
          <p:nvPr>
            <p:ph type="sldNum" sz="quarter" idx="12"/>
          </p:nvPr>
        </p:nvSpPr>
        <p:spPr>
          <a:ln/>
        </p:spPr>
        <p:txBody>
          <a:bodyPr/>
          <a:lstStyle>
            <a:lvl1pPr>
              <a:defRPr/>
            </a:lvl1pPr>
          </a:lstStyle>
          <a:p>
            <a:pPr>
              <a:defRPr/>
            </a:pPr>
            <a:fld id="{DA8BB2AD-2F4E-4EA0-A1DE-39A2810C5E33}" type="slidenum">
              <a:rPr lang="en-US" altLang="en-US"/>
              <a:pPr>
                <a:defRPr/>
              </a:pPr>
              <a:t>‹#›</a:t>
            </a:fld>
            <a:endParaRPr lang="en-US" altLang="en-US"/>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en-US"/>
              <a:t>Brad Lloyd &amp; Michelle Zukowski</a:t>
            </a:r>
          </a:p>
        </p:txBody>
      </p:sp>
      <p:sp>
        <p:nvSpPr>
          <p:cNvPr id="6" name="Rectangle 9"/>
          <p:cNvSpPr>
            <a:spLocks noGrp="1" noChangeArrowheads="1"/>
          </p:cNvSpPr>
          <p:nvPr>
            <p:ph type="sldNum" sz="quarter" idx="12"/>
          </p:nvPr>
        </p:nvSpPr>
        <p:spPr>
          <a:ln/>
        </p:spPr>
        <p:txBody>
          <a:bodyPr/>
          <a:lstStyle>
            <a:lvl1pPr>
              <a:defRPr/>
            </a:lvl1pPr>
          </a:lstStyle>
          <a:p>
            <a:pPr>
              <a:defRPr/>
            </a:pPr>
            <a:fld id="{CFCB908E-4FA6-424C-BD98-20DD2B6EA61F}" type="slidenum">
              <a:rPr lang="en-US" altLang="en-US"/>
              <a:pPr>
                <a:defRPr/>
              </a:pPr>
              <a:t>‹#›</a:t>
            </a:fld>
            <a:endParaRPr lang="en-US" alt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en-US"/>
              <a:t>Brad Lloyd &amp; Michelle Zukowski</a:t>
            </a:r>
          </a:p>
        </p:txBody>
      </p:sp>
      <p:sp>
        <p:nvSpPr>
          <p:cNvPr id="6" name="Rectangle 9"/>
          <p:cNvSpPr>
            <a:spLocks noGrp="1" noChangeArrowheads="1"/>
          </p:cNvSpPr>
          <p:nvPr>
            <p:ph type="sldNum" sz="quarter" idx="12"/>
          </p:nvPr>
        </p:nvSpPr>
        <p:spPr>
          <a:ln/>
        </p:spPr>
        <p:txBody>
          <a:bodyPr/>
          <a:lstStyle>
            <a:lvl1pPr>
              <a:defRPr/>
            </a:lvl1pPr>
          </a:lstStyle>
          <a:p>
            <a:pPr>
              <a:defRPr/>
            </a:pPr>
            <a:fld id="{8E0D3C8F-4BB2-4CE3-9125-17F65170FB5F}" type="slidenum">
              <a:rPr lang="en-US" altLang="en-US"/>
              <a:pPr>
                <a:defRPr/>
              </a:pPr>
              <a:t>‹#›</a:t>
            </a:fld>
            <a:endParaRPr lang="en-US" altLang="en-US"/>
          </a:p>
        </p:txBody>
      </p:sp>
    </p:spTree>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914400" y="2286000"/>
            <a:ext cx="36957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762500" y="2286000"/>
            <a:ext cx="36957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en-US"/>
              <a:t>Brad Lloyd &amp; Michelle Zukowski</a:t>
            </a:r>
          </a:p>
        </p:txBody>
      </p:sp>
      <p:sp>
        <p:nvSpPr>
          <p:cNvPr id="7" name="Rectangle 9"/>
          <p:cNvSpPr>
            <a:spLocks noGrp="1" noChangeArrowheads="1"/>
          </p:cNvSpPr>
          <p:nvPr>
            <p:ph type="sldNum" sz="quarter" idx="12"/>
          </p:nvPr>
        </p:nvSpPr>
        <p:spPr>
          <a:ln/>
        </p:spPr>
        <p:txBody>
          <a:bodyPr/>
          <a:lstStyle>
            <a:lvl1pPr>
              <a:defRPr/>
            </a:lvl1pPr>
          </a:lstStyle>
          <a:p>
            <a:pPr>
              <a:defRPr/>
            </a:pPr>
            <a:fld id="{C7E31CD8-3EE9-48EA-A37E-2D6C53502890}" type="slidenum">
              <a:rPr lang="en-US" altLang="en-US"/>
              <a:pPr>
                <a:defRPr/>
              </a:pPr>
              <a:t>‹#›</a:t>
            </a:fld>
            <a:endParaRPr lang="en-US" altLang="en-US"/>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en-US"/>
              <a:t>Brad Lloyd &amp; Michelle Zukowski</a:t>
            </a:r>
          </a:p>
        </p:txBody>
      </p:sp>
      <p:sp>
        <p:nvSpPr>
          <p:cNvPr id="9" name="Rectangle 9"/>
          <p:cNvSpPr>
            <a:spLocks noGrp="1" noChangeArrowheads="1"/>
          </p:cNvSpPr>
          <p:nvPr>
            <p:ph type="sldNum" sz="quarter" idx="12"/>
          </p:nvPr>
        </p:nvSpPr>
        <p:spPr>
          <a:ln/>
        </p:spPr>
        <p:txBody>
          <a:bodyPr/>
          <a:lstStyle>
            <a:lvl1pPr>
              <a:defRPr/>
            </a:lvl1pPr>
          </a:lstStyle>
          <a:p>
            <a:pPr>
              <a:defRPr/>
            </a:pPr>
            <a:fld id="{EE9419D8-DFD5-4DA0-A90E-FC0D9FA08C24}" type="slidenum">
              <a:rPr lang="en-US" altLang="en-US"/>
              <a:pPr>
                <a:defRPr/>
              </a:pPr>
              <a:t>‹#›</a:t>
            </a:fld>
            <a:endParaRPr lang="en-US" altLang="en-US"/>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en-US"/>
              <a:t>Brad Lloyd &amp; Michelle Zukowski</a:t>
            </a:r>
          </a:p>
        </p:txBody>
      </p:sp>
      <p:sp>
        <p:nvSpPr>
          <p:cNvPr id="5" name="Rectangle 9"/>
          <p:cNvSpPr>
            <a:spLocks noGrp="1" noChangeArrowheads="1"/>
          </p:cNvSpPr>
          <p:nvPr>
            <p:ph type="sldNum" sz="quarter" idx="12"/>
          </p:nvPr>
        </p:nvSpPr>
        <p:spPr>
          <a:ln/>
        </p:spPr>
        <p:txBody>
          <a:bodyPr/>
          <a:lstStyle>
            <a:lvl1pPr>
              <a:defRPr/>
            </a:lvl1pPr>
          </a:lstStyle>
          <a:p>
            <a:pPr>
              <a:defRPr/>
            </a:pPr>
            <a:fld id="{36A2F5A8-EFA3-4E81-B914-F0F4C30239FC}" type="slidenum">
              <a:rPr lang="en-US" altLang="en-US"/>
              <a:pPr>
                <a:defRPr/>
              </a:pPr>
              <a:t>‹#›</a:t>
            </a:fld>
            <a:endParaRPr lang="en-US" altLang="en-US"/>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en-US"/>
              <a:t>Brad Lloyd &amp; Michelle Zukowski</a:t>
            </a:r>
          </a:p>
        </p:txBody>
      </p:sp>
      <p:sp>
        <p:nvSpPr>
          <p:cNvPr id="4" name="Rectangle 9"/>
          <p:cNvSpPr>
            <a:spLocks noGrp="1" noChangeArrowheads="1"/>
          </p:cNvSpPr>
          <p:nvPr>
            <p:ph type="sldNum" sz="quarter" idx="12"/>
          </p:nvPr>
        </p:nvSpPr>
        <p:spPr>
          <a:ln/>
        </p:spPr>
        <p:txBody>
          <a:bodyPr/>
          <a:lstStyle>
            <a:lvl1pPr>
              <a:defRPr/>
            </a:lvl1pPr>
          </a:lstStyle>
          <a:p>
            <a:pPr>
              <a:defRPr/>
            </a:pPr>
            <a:fld id="{344F11F8-F679-4E96-BE06-4110D40C3BC3}" type="slidenum">
              <a:rPr lang="en-US" altLang="en-US"/>
              <a:pPr>
                <a:defRPr/>
              </a:pPr>
              <a:t>‹#›</a:t>
            </a:fld>
            <a:endParaRPr lang="en-US" altLang="en-US"/>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en-US"/>
              <a:t>Brad Lloyd &amp; Michelle Zukowski</a:t>
            </a:r>
          </a:p>
        </p:txBody>
      </p:sp>
      <p:sp>
        <p:nvSpPr>
          <p:cNvPr id="7" name="Rectangle 9"/>
          <p:cNvSpPr>
            <a:spLocks noGrp="1" noChangeArrowheads="1"/>
          </p:cNvSpPr>
          <p:nvPr>
            <p:ph type="sldNum" sz="quarter" idx="12"/>
          </p:nvPr>
        </p:nvSpPr>
        <p:spPr>
          <a:ln/>
        </p:spPr>
        <p:txBody>
          <a:bodyPr/>
          <a:lstStyle>
            <a:lvl1pPr>
              <a:defRPr/>
            </a:lvl1pPr>
          </a:lstStyle>
          <a:p>
            <a:pPr>
              <a:defRPr/>
            </a:pPr>
            <a:fld id="{7D97B32E-5C84-42A0-B43A-2F53E78D89A8}" type="slidenum">
              <a:rPr lang="en-US" altLang="en-US"/>
              <a:pPr>
                <a:defRPr/>
              </a:pPr>
              <a:t>‹#›</a:t>
            </a:fld>
            <a:endParaRPr lang="en-US" altLang="en-US"/>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en-US"/>
              <a:t>Brad Lloyd &amp; Michelle Zukowski</a:t>
            </a:r>
          </a:p>
        </p:txBody>
      </p:sp>
      <p:sp>
        <p:nvSpPr>
          <p:cNvPr id="7" name="Rectangle 9"/>
          <p:cNvSpPr>
            <a:spLocks noGrp="1" noChangeArrowheads="1"/>
          </p:cNvSpPr>
          <p:nvPr>
            <p:ph type="sldNum" sz="quarter" idx="12"/>
          </p:nvPr>
        </p:nvSpPr>
        <p:spPr>
          <a:ln/>
        </p:spPr>
        <p:txBody>
          <a:bodyPr/>
          <a:lstStyle>
            <a:lvl1pPr>
              <a:defRPr/>
            </a:lvl1pPr>
          </a:lstStyle>
          <a:p>
            <a:pPr>
              <a:defRPr/>
            </a:pPr>
            <a:fld id="{BC2BDE81-82D1-468B-873C-B2A8D7ED457B}" type="slidenum">
              <a:rPr lang="en-US" altLang="en-US"/>
              <a:pPr>
                <a:defRPr/>
              </a:pPr>
              <a:t>‹#›</a:t>
            </a:fld>
            <a:endParaRPr lang="en-US" altLang="en-US"/>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bg1"/>
            </a:gs>
          </a:gsLst>
          <a:lin ang="5400000" scaled="1"/>
        </a:gradFill>
        <a:effectLst/>
      </p:bgPr>
    </p:bg>
    <p:spTree>
      <p:nvGrpSpPr>
        <p:cNvPr id="1" name=""/>
        <p:cNvGrpSpPr/>
        <p:nvPr/>
      </p:nvGrpSpPr>
      <p:grpSpPr>
        <a:xfrm>
          <a:off x="0" y="0"/>
          <a:ext cx="0" cy="0"/>
          <a:chOff x="0" y="0"/>
          <a:chExt cx="0" cy="0"/>
        </a:xfrm>
      </p:grpSpPr>
      <p:sp>
        <p:nvSpPr>
          <p:cNvPr id="389122" name="AutoShape 2"/>
          <p:cNvSpPr>
            <a:spLocks noChangeArrowheads="1"/>
          </p:cNvSpPr>
          <p:nvPr/>
        </p:nvSpPr>
        <p:spPr bwMode="blackWhite">
          <a:xfrm>
            <a:off x="1600200" y="-2209800"/>
            <a:ext cx="9144000" cy="9067800"/>
          </a:xfrm>
          <a:prstGeom prst="diamond">
            <a:avLst/>
          </a:prstGeom>
          <a:gradFill rotWithShape="0">
            <a:gsLst>
              <a:gs pos="0">
                <a:schemeClr val="bg1"/>
              </a:gs>
              <a:gs pos="100000">
                <a:schemeClr val="accent2"/>
              </a:gs>
            </a:gsLst>
            <a:lin ang="5400000" scaled="1"/>
          </a:gradFill>
          <a:ln w="9525">
            <a:noFill/>
            <a:miter lim="800000"/>
            <a:headEnd/>
            <a:tailEnd/>
          </a:ln>
        </p:spPr>
        <p:txBody>
          <a:bodyPr wrap="none" anchor="ctr"/>
          <a:lstStyle/>
          <a:p>
            <a:pPr algn="ctr">
              <a:defRPr/>
            </a:pPr>
            <a:endParaRPr lang="en-US"/>
          </a:p>
        </p:txBody>
      </p:sp>
      <p:sp>
        <p:nvSpPr>
          <p:cNvPr id="389123" name="Rectangle 3"/>
          <p:cNvSpPr>
            <a:spLocks noChangeArrowheads="1"/>
          </p:cNvSpPr>
          <p:nvPr/>
        </p:nvSpPr>
        <p:spPr bwMode="auto">
          <a:xfrm>
            <a:off x="0" y="0"/>
            <a:ext cx="381000" cy="6858000"/>
          </a:xfrm>
          <a:prstGeom prst="rect">
            <a:avLst/>
          </a:prstGeom>
          <a:solidFill>
            <a:schemeClr val="accent1"/>
          </a:solidFill>
          <a:ln w="9525">
            <a:noFill/>
            <a:miter lim="800000"/>
            <a:headEnd/>
            <a:tailEnd/>
          </a:ln>
        </p:spPr>
        <p:txBody>
          <a:bodyPr wrap="none" anchor="ctr"/>
          <a:lstStyle/>
          <a:p>
            <a:pPr algn="ctr">
              <a:defRPr/>
            </a:pPr>
            <a:endParaRPr lang="en-US"/>
          </a:p>
        </p:txBody>
      </p:sp>
      <p:sp>
        <p:nvSpPr>
          <p:cNvPr id="389124" name="Rectangle 4"/>
          <p:cNvSpPr>
            <a:spLocks noChangeArrowheads="1"/>
          </p:cNvSpPr>
          <p:nvPr/>
        </p:nvSpPr>
        <p:spPr bwMode="auto">
          <a:xfrm>
            <a:off x="0" y="0"/>
            <a:ext cx="381000" cy="2286000"/>
          </a:xfrm>
          <a:prstGeom prst="rect">
            <a:avLst/>
          </a:prstGeom>
          <a:solidFill>
            <a:schemeClr val="bg2"/>
          </a:solidFill>
          <a:ln w="9525">
            <a:noFill/>
            <a:miter lim="800000"/>
            <a:headEnd/>
            <a:tailEnd/>
          </a:ln>
        </p:spPr>
        <p:txBody>
          <a:bodyPr wrap="none" anchor="ctr"/>
          <a:lstStyle/>
          <a:p>
            <a:pPr algn="ctr">
              <a:defRPr/>
            </a:pPr>
            <a:endParaRPr kumimoji="0" lang="en-US" altLang="en-US"/>
          </a:p>
        </p:txBody>
      </p:sp>
      <p:sp>
        <p:nvSpPr>
          <p:cNvPr id="6149" name="Rectangle 5"/>
          <p:cNvSpPr>
            <a:spLocks noGrp="1" noChangeArrowheads="1"/>
          </p:cNvSpPr>
          <p:nvPr>
            <p:ph type="title"/>
          </p:nvPr>
        </p:nvSpPr>
        <p:spPr bwMode="auto">
          <a:xfrm>
            <a:off x="914400" y="609600"/>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6150" name="Rectangle 6"/>
          <p:cNvSpPr>
            <a:spLocks noGrp="1" noChangeArrowheads="1"/>
          </p:cNvSpPr>
          <p:nvPr>
            <p:ph type="body" idx="1"/>
          </p:nvPr>
        </p:nvSpPr>
        <p:spPr bwMode="auto">
          <a:xfrm>
            <a:off x="914400" y="2286000"/>
            <a:ext cx="75438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 </a:t>
            </a:r>
          </a:p>
          <a:p>
            <a:pPr lvl="3"/>
            <a:r>
              <a:rPr lang="en-US" altLang="en-US" smtClean="0"/>
              <a:t>Fourth level</a:t>
            </a:r>
          </a:p>
          <a:p>
            <a:pPr lvl="4"/>
            <a:r>
              <a:rPr lang="en-US" altLang="en-US" smtClean="0"/>
              <a:t>Fifth level</a:t>
            </a:r>
          </a:p>
          <a:p>
            <a:pPr lvl="3"/>
            <a:endParaRPr lang="en-US" altLang="en-US" smtClean="0"/>
          </a:p>
        </p:txBody>
      </p:sp>
      <p:sp>
        <p:nvSpPr>
          <p:cNvPr id="389127" name="Rectangle 7"/>
          <p:cNvSpPr>
            <a:spLocks noGrp="1" noChangeArrowheads="1"/>
          </p:cNvSpPr>
          <p:nvPr>
            <p:ph type="dt" sz="half" idx="2"/>
          </p:nvPr>
        </p:nvSpPr>
        <p:spPr bwMode="auto">
          <a:xfrm>
            <a:off x="6629400" y="6096000"/>
            <a:ext cx="2286000" cy="3048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buFontTx/>
              <a:buNone/>
              <a:defRPr kumimoji="0" sz="1400">
                <a:latin typeface="Arial" charset="0"/>
              </a:defRPr>
            </a:lvl1pPr>
          </a:lstStyle>
          <a:p>
            <a:pPr>
              <a:defRPr/>
            </a:pPr>
            <a:endParaRPr lang="en-US" altLang="en-US"/>
          </a:p>
        </p:txBody>
      </p:sp>
      <p:sp>
        <p:nvSpPr>
          <p:cNvPr id="389128" name="Rectangle 8"/>
          <p:cNvSpPr>
            <a:spLocks noGrp="1" noChangeArrowheads="1"/>
          </p:cNvSpPr>
          <p:nvPr>
            <p:ph type="ftr" sz="quarter" idx="3"/>
          </p:nvPr>
        </p:nvSpPr>
        <p:spPr bwMode="auto">
          <a:xfrm>
            <a:off x="2286000" y="6096000"/>
            <a:ext cx="4343400" cy="5349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buFontTx/>
              <a:buNone/>
              <a:defRPr kumimoji="0" sz="1400">
                <a:latin typeface="Arial" charset="0"/>
              </a:defRPr>
            </a:lvl1pPr>
          </a:lstStyle>
          <a:p>
            <a:pPr>
              <a:defRPr/>
            </a:pPr>
            <a:r>
              <a:rPr lang="en-US" altLang="en-US"/>
              <a:t>Brad Lloyd &amp; Michelle Zukowski</a:t>
            </a:r>
          </a:p>
        </p:txBody>
      </p:sp>
      <p:sp>
        <p:nvSpPr>
          <p:cNvPr id="389129" name="Rectangle 9"/>
          <p:cNvSpPr>
            <a:spLocks noGrp="1" noChangeArrowheads="1"/>
          </p:cNvSpPr>
          <p:nvPr>
            <p:ph type="sldNum" sz="quarter" idx="4"/>
          </p:nvPr>
        </p:nvSpPr>
        <p:spPr bwMode="auto">
          <a:xfrm>
            <a:off x="6629400" y="6400800"/>
            <a:ext cx="2286000" cy="2286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buFontTx/>
              <a:buNone/>
              <a:defRPr kumimoji="0" sz="1400">
                <a:latin typeface="Arial" charset="0"/>
              </a:defRPr>
            </a:lvl1pPr>
          </a:lstStyle>
          <a:p>
            <a:pPr>
              <a:defRPr/>
            </a:pPr>
            <a:fld id="{535E4D58-CCEC-41D4-AA7F-0F327AF77DCB}"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861"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ransition>
    <p:wedge/>
  </p:transition>
  <p:hf hdr="0" dt="0"/>
  <p:txStyles>
    <p:titleStyle>
      <a:lvl1pPr algn="l" rtl="0" eaLnBrk="0" fontAlgn="base" hangingPunct="0">
        <a:lnSpc>
          <a:spcPct val="85000"/>
        </a:lnSpc>
        <a:spcBef>
          <a:spcPct val="0"/>
        </a:spcBef>
        <a:spcAft>
          <a:spcPct val="0"/>
        </a:spcAft>
        <a:defRPr sz="4200">
          <a:solidFill>
            <a:schemeClr val="tx2"/>
          </a:solidFill>
          <a:latin typeface="+mj-lt"/>
          <a:ea typeface="+mj-ea"/>
          <a:cs typeface="+mj-cs"/>
        </a:defRPr>
      </a:lvl1pPr>
      <a:lvl2pPr algn="l" rtl="0" eaLnBrk="0" fontAlgn="base" hangingPunct="0">
        <a:lnSpc>
          <a:spcPct val="85000"/>
        </a:lnSpc>
        <a:spcBef>
          <a:spcPct val="0"/>
        </a:spcBef>
        <a:spcAft>
          <a:spcPct val="0"/>
        </a:spcAft>
        <a:defRPr sz="4200">
          <a:solidFill>
            <a:schemeClr val="tx2"/>
          </a:solidFill>
          <a:latin typeface="Arial" charset="0"/>
        </a:defRPr>
      </a:lvl2pPr>
      <a:lvl3pPr algn="l" rtl="0" eaLnBrk="0" fontAlgn="base" hangingPunct="0">
        <a:lnSpc>
          <a:spcPct val="85000"/>
        </a:lnSpc>
        <a:spcBef>
          <a:spcPct val="0"/>
        </a:spcBef>
        <a:spcAft>
          <a:spcPct val="0"/>
        </a:spcAft>
        <a:defRPr sz="4200">
          <a:solidFill>
            <a:schemeClr val="tx2"/>
          </a:solidFill>
          <a:latin typeface="Arial" charset="0"/>
        </a:defRPr>
      </a:lvl3pPr>
      <a:lvl4pPr algn="l" rtl="0" eaLnBrk="0" fontAlgn="base" hangingPunct="0">
        <a:lnSpc>
          <a:spcPct val="85000"/>
        </a:lnSpc>
        <a:spcBef>
          <a:spcPct val="0"/>
        </a:spcBef>
        <a:spcAft>
          <a:spcPct val="0"/>
        </a:spcAft>
        <a:defRPr sz="4200">
          <a:solidFill>
            <a:schemeClr val="tx2"/>
          </a:solidFill>
          <a:latin typeface="Arial" charset="0"/>
        </a:defRPr>
      </a:lvl4pPr>
      <a:lvl5pPr algn="l" rtl="0" eaLnBrk="0" fontAlgn="base" hangingPunct="0">
        <a:lnSpc>
          <a:spcPct val="85000"/>
        </a:lnSpc>
        <a:spcBef>
          <a:spcPct val="0"/>
        </a:spcBef>
        <a:spcAft>
          <a:spcPct val="0"/>
        </a:spcAft>
        <a:defRPr sz="4200">
          <a:solidFill>
            <a:schemeClr val="tx2"/>
          </a:solidFill>
          <a:latin typeface="Arial" charset="0"/>
        </a:defRPr>
      </a:lvl5pPr>
      <a:lvl6pPr marL="457200" algn="l" rtl="0" fontAlgn="base">
        <a:lnSpc>
          <a:spcPct val="85000"/>
        </a:lnSpc>
        <a:spcBef>
          <a:spcPct val="0"/>
        </a:spcBef>
        <a:spcAft>
          <a:spcPct val="0"/>
        </a:spcAft>
        <a:defRPr sz="4200">
          <a:solidFill>
            <a:schemeClr val="tx2"/>
          </a:solidFill>
          <a:latin typeface="Arial" charset="0"/>
        </a:defRPr>
      </a:lvl6pPr>
      <a:lvl7pPr marL="914400" algn="l" rtl="0" fontAlgn="base">
        <a:lnSpc>
          <a:spcPct val="85000"/>
        </a:lnSpc>
        <a:spcBef>
          <a:spcPct val="0"/>
        </a:spcBef>
        <a:spcAft>
          <a:spcPct val="0"/>
        </a:spcAft>
        <a:defRPr sz="4200">
          <a:solidFill>
            <a:schemeClr val="tx2"/>
          </a:solidFill>
          <a:latin typeface="Arial" charset="0"/>
        </a:defRPr>
      </a:lvl7pPr>
      <a:lvl8pPr marL="1371600" algn="l" rtl="0" fontAlgn="base">
        <a:lnSpc>
          <a:spcPct val="85000"/>
        </a:lnSpc>
        <a:spcBef>
          <a:spcPct val="0"/>
        </a:spcBef>
        <a:spcAft>
          <a:spcPct val="0"/>
        </a:spcAft>
        <a:defRPr sz="4200">
          <a:solidFill>
            <a:schemeClr val="tx2"/>
          </a:solidFill>
          <a:latin typeface="Arial" charset="0"/>
        </a:defRPr>
      </a:lvl8pPr>
      <a:lvl9pPr marL="1828800" algn="l" rtl="0" fontAlgn="base">
        <a:lnSpc>
          <a:spcPct val="85000"/>
        </a:lnSpc>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60000"/>
        </a:spcBef>
        <a:spcAft>
          <a:spcPct val="0"/>
        </a:spcAft>
        <a:buClr>
          <a:schemeClr val="tx1"/>
        </a:buClr>
        <a:buChar char="•"/>
        <a:defRPr sz="3000">
          <a:solidFill>
            <a:schemeClr val="tx1"/>
          </a:solidFill>
          <a:latin typeface="+mn-lt"/>
          <a:ea typeface="+mn-ea"/>
          <a:cs typeface="+mn-cs"/>
        </a:defRPr>
      </a:lvl1pPr>
      <a:lvl2pPr marL="742950" indent="-285750" algn="l" rtl="0" eaLnBrk="0" fontAlgn="base" hangingPunct="0">
        <a:spcBef>
          <a:spcPct val="40000"/>
        </a:spcBef>
        <a:spcAft>
          <a:spcPct val="0"/>
        </a:spcAft>
        <a:buClr>
          <a:schemeClr val="tx1"/>
        </a:buClr>
        <a:buChar char="–"/>
        <a:defRPr sz="2600">
          <a:solidFill>
            <a:schemeClr val="tx1"/>
          </a:solidFill>
          <a:latin typeface="+mn-lt"/>
        </a:defRPr>
      </a:lvl2pPr>
      <a:lvl3pPr marL="1143000" indent="-228600" algn="l" rtl="0" eaLnBrk="0" fontAlgn="base" hangingPunct="0">
        <a:lnSpc>
          <a:spcPct val="95000"/>
        </a:lnSpc>
        <a:spcBef>
          <a:spcPct val="35000"/>
        </a:spcBef>
        <a:spcAft>
          <a:spcPct val="0"/>
        </a:spcAft>
        <a:buClr>
          <a:schemeClr val="tx1"/>
        </a:buClr>
        <a:buChar char="•"/>
        <a:defRPr sz="2400">
          <a:solidFill>
            <a:schemeClr val="tx1"/>
          </a:solidFill>
          <a:latin typeface="+mn-lt"/>
        </a:defRPr>
      </a:lvl3pPr>
      <a:lvl4pPr marL="1600200" indent="-228600" algn="l" rtl="0" eaLnBrk="0" fontAlgn="base" hangingPunct="0">
        <a:lnSpc>
          <a:spcPct val="75000"/>
        </a:lnSpc>
        <a:spcBef>
          <a:spcPct val="30000"/>
        </a:spcBef>
        <a:spcAft>
          <a:spcPct val="0"/>
        </a:spcAft>
        <a:buClr>
          <a:schemeClr val="tx1"/>
        </a:buClr>
        <a:buChar char="–"/>
        <a:defRPr sz="2000">
          <a:solidFill>
            <a:schemeClr val="tx1"/>
          </a:solidFill>
          <a:latin typeface="+mn-lt"/>
        </a:defRPr>
      </a:lvl4pPr>
      <a:lvl5pPr marL="2057400" indent="-228600" algn="l" rtl="0" eaLnBrk="0" fontAlgn="base" hangingPunct="0">
        <a:lnSpc>
          <a:spcPct val="75000"/>
        </a:lnSpc>
        <a:spcBef>
          <a:spcPct val="30000"/>
        </a:spcBef>
        <a:spcAft>
          <a:spcPct val="0"/>
        </a:spcAft>
        <a:buClr>
          <a:schemeClr val="tx1"/>
        </a:buClr>
        <a:buChar char="»"/>
        <a:defRPr>
          <a:solidFill>
            <a:schemeClr val="tx1"/>
          </a:solidFill>
          <a:latin typeface="+mn-lt"/>
        </a:defRPr>
      </a:lvl5pPr>
      <a:lvl6pPr marL="2514600" indent="-228600" algn="l" rtl="0" fontAlgn="base">
        <a:lnSpc>
          <a:spcPct val="75000"/>
        </a:lnSpc>
        <a:spcBef>
          <a:spcPct val="30000"/>
        </a:spcBef>
        <a:spcAft>
          <a:spcPct val="0"/>
        </a:spcAft>
        <a:buClr>
          <a:schemeClr val="tx1"/>
        </a:buClr>
        <a:buChar char="»"/>
        <a:defRPr>
          <a:solidFill>
            <a:schemeClr val="tx1"/>
          </a:solidFill>
          <a:latin typeface="+mn-lt"/>
        </a:defRPr>
      </a:lvl6pPr>
      <a:lvl7pPr marL="2971800" indent="-228600" algn="l" rtl="0" fontAlgn="base">
        <a:lnSpc>
          <a:spcPct val="75000"/>
        </a:lnSpc>
        <a:spcBef>
          <a:spcPct val="30000"/>
        </a:spcBef>
        <a:spcAft>
          <a:spcPct val="0"/>
        </a:spcAft>
        <a:buClr>
          <a:schemeClr val="tx1"/>
        </a:buClr>
        <a:buChar char="»"/>
        <a:defRPr>
          <a:solidFill>
            <a:schemeClr val="tx1"/>
          </a:solidFill>
          <a:latin typeface="+mn-lt"/>
        </a:defRPr>
      </a:lvl7pPr>
      <a:lvl8pPr marL="3429000" indent="-228600" algn="l" rtl="0" fontAlgn="base">
        <a:lnSpc>
          <a:spcPct val="75000"/>
        </a:lnSpc>
        <a:spcBef>
          <a:spcPct val="30000"/>
        </a:spcBef>
        <a:spcAft>
          <a:spcPct val="0"/>
        </a:spcAft>
        <a:buClr>
          <a:schemeClr val="tx1"/>
        </a:buClr>
        <a:buChar char="»"/>
        <a:defRPr>
          <a:solidFill>
            <a:schemeClr val="tx1"/>
          </a:solidFill>
          <a:latin typeface="+mn-lt"/>
        </a:defRPr>
      </a:lvl8pPr>
      <a:lvl9pPr marL="3886200" indent="-228600" algn="l" rtl="0" fontAlgn="base">
        <a:lnSpc>
          <a:spcPct val="75000"/>
        </a:lnSpc>
        <a:spcBef>
          <a:spcPct val="30000"/>
        </a:spcBef>
        <a:spcAft>
          <a:spcPct val="0"/>
        </a:spcAft>
        <a:buClr>
          <a:schemeClr val="tx1"/>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1033"/>
          <p:cNvSpPr>
            <a:spLocks noGrp="1" noChangeArrowheads="1"/>
          </p:cNvSpPr>
          <p:nvPr>
            <p:ph type="sldNum" sz="quarter" idx="12"/>
          </p:nvPr>
        </p:nvSpPr>
        <p:spPr>
          <a:noFill/>
        </p:spPr>
        <p:txBody>
          <a:bodyPr/>
          <a:lstStyle/>
          <a:p>
            <a:fld id="{69C38DBB-5618-4DED-84C2-ED949DFEFB57}" type="slidenum">
              <a:rPr lang="en-US" altLang="en-US" smtClean="0"/>
              <a:pPr/>
              <a:t>1</a:t>
            </a:fld>
            <a:endParaRPr lang="en-US" altLang="en-US" smtClean="0"/>
          </a:p>
        </p:txBody>
      </p:sp>
      <p:sp>
        <p:nvSpPr>
          <p:cNvPr id="2098" name="Rectangle 50"/>
          <p:cNvSpPr>
            <a:spLocks noGrp="1" noChangeArrowheads="1"/>
          </p:cNvSpPr>
          <p:nvPr>
            <p:ph type="ctrTitle"/>
          </p:nvPr>
        </p:nvSpPr>
        <p:spPr>
          <a:xfrm>
            <a:off x="1371600" y="2636838"/>
            <a:ext cx="7772400" cy="1143000"/>
          </a:xfrm>
        </p:spPr>
        <p:txBody>
          <a:bodyPr/>
          <a:lstStyle/>
          <a:p>
            <a:pPr eaLnBrk="1" hangingPunct="1">
              <a:defRPr/>
            </a:pPr>
            <a:r>
              <a:rPr lang="en-US" dirty="0" smtClean="0">
                <a:effectLst>
                  <a:outerShdw blurRad="38100" dist="38100" dir="2700000" algn="tl">
                    <a:srgbClr val="000000"/>
                  </a:outerShdw>
                </a:effectLst>
              </a:rPr>
              <a:t>Introduction to SQL</a:t>
            </a:r>
          </a:p>
        </p:txBody>
      </p:sp>
      <p:sp>
        <p:nvSpPr>
          <p:cNvPr id="2099" name="Rectangle 51"/>
          <p:cNvSpPr>
            <a:spLocks noGrp="1" noChangeArrowheads="1"/>
          </p:cNvSpPr>
          <p:nvPr>
            <p:ph type="subTitle" idx="1"/>
          </p:nvPr>
        </p:nvSpPr>
        <p:spPr>
          <a:xfrm>
            <a:off x="611188" y="5013325"/>
            <a:ext cx="6408737" cy="1081088"/>
          </a:xfrm>
        </p:spPr>
        <p:txBody>
          <a:bodyPr/>
          <a:lstStyle/>
          <a:p>
            <a:pPr eaLnBrk="1" hangingPunct="1">
              <a:defRPr/>
            </a:pPr>
            <a:r>
              <a:rPr lang="en-US" sz="2400" dirty="0" smtClean="0">
                <a:effectLst>
                  <a:outerShdw blurRad="38100" dist="38100" dir="2700000" algn="tl">
                    <a:srgbClr val="000000"/>
                  </a:outerShdw>
                </a:effectLst>
              </a:rPr>
              <a:t>Presenter </a:t>
            </a:r>
          </a:p>
          <a:p>
            <a:pPr eaLnBrk="1" hangingPunct="1">
              <a:defRPr/>
            </a:pPr>
            <a:r>
              <a:rPr lang="en-US" sz="2400" dirty="0" err="1" smtClean="0">
                <a:effectLst>
                  <a:outerShdw blurRad="38100" dist="38100" dir="2700000" algn="tl">
                    <a:srgbClr val="000000"/>
                  </a:outerShdw>
                </a:effectLst>
              </a:rPr>
              <a:t>Ambili</a:t>
            </a:r>
            <a:r>
              <a:rPr lang="en-US" sz="2400" dirty="0" smtClean="0">
                <a:effectLst>
                  <a:outerShdw blurRad="38100" dist="38100" dir="2700000" algn="tl">
                    <a:srgbClr val="000000"/>
                  </a:outerShdw>
                </a:effectLst>
              </a:rPr>
              <a:t> P K</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2098"/>
                                        </p:tgtEl>
                                        <p:attrNameLst>
                                          <p:attrName>style.visibility</p:attrName>
                                        </p:attrNameLst>
                                      </p:cBhvr>
                                      <p:to>
                                        <p:strVal val="visible"/>
                                      </p:to>
                                    </p:set>
                                    <p:anim calcmode="lin" valueType="num">
                                      <p:cBhvr>
                                        <p:cTn id="7" dur="5000" fill="hold"/>
                                        <p:tgtEl>
                                          <p:spTgt spid="2098"/>
                                        </p:tgtEl>
                                        <p:attrNameLst>
                                          <p:attrName>ppt_w</p:attrName>
                                        </p:attrNameLst>
                                      </p:cBhvr>
                                      <p:tavLst>
                                        <p:tav tm="0" fmla="#ppt_w*sin(2.5*pi*$)">
                                          <p:val>
                                            <p:fltVal val="0"/>
                                          </p:val>
                                        </p:tav>
                                        <p:tav tm="100000">
                                          <p:val>
                                            <p:fltVal val="1"/>
                                          </p:val>
                                        </p:tav>
                                      </p:tavLst>
                                    </p:anim>
                                    <p:anim calcmode="lin" valueType="num">
                                      <p:cBhvr>
                                        <p:cTn id="8" dur="5000" fill="hold"/>
                                        <p:tgtEl>
                                          <p:spTgt spid="2098"/>
                                        </p:tgtEl>
                                        <p:attrNameLst>
                                          <p:attrName>ppt_h</p:attrName>
                                        </p:attrNameLst>
                                      </p:cBhvr>
                                      <p:tavLst>
                                        <p:tav tm="0">
                                          <p:val>
                                            <p:strVal val="#ppt_h"/>
                                          </p:val>
                                        </p:tav>
                                        <p:tav tm="100000">
                                          <p:val>
                                            <p:strVal val="#ppt_h"/>
                                          </p:val>
                                        </p:tav>
                                      </p:tavLst>
                                    </p:anim>
                                  </p:childTnLst>
                                </p:cTn>
                              </p:par>
                            </p:childTnLst>
                          </p:cTn>
                        </p:par>
                        <p:par>
                          <p:cTn id="9" fill="hold">
                            <p:stCondLst>
                              <p:cond delay="5000"/>
                            </p:stCondLst>
                            <p:childTnLst>
                              <p:par>
                                <p:cTn id="10" presetID="9" presetClass="entr" presetSubtype="0" fill="hold" grpId="0" nodeType="afterEffect">
                                  <p:stCondLst>
                                    <p:cond delay="0"/>
                                  </p:stCondLst>
                                  <p:childTnLst>
                                    <p:set>
                                      <p:cBhvr>
                                        <p:cTn id="11" dur="1" fill="hold">
                                          <p:stCondLst>
                                            <p:cond delay="0"/>
                                          </p:stCondLst>
                                        </p:cTn>
                                        <p:tgtEl>
                                          <p:spTgt spid="2099">
                                            <p:txEl>
                                              <p:pRg st="0" end="0"/>
                                            </p:txEl>
                                          </p:spTgt>
                                        </p:tgtEl>
                                        <p:attrNameLst>
                                          <p:attrName>style.visibility</p:attrName>
                                        </p:attrNameLst>
                                      </p:cBhvr>
                                      <p:to>
                                        <p:strVal val="visible"/>
                                      </p:to>
                                    </p:set>
                                    <p:animEffect transition="in" filter="dissolve">
                                      <p:cBhvr>
                                        <p:cTn id="12" dur="500"/>
                                        <p:tgtEl>
                                          <p:spTgt spid="2099">
                                            <p:txEl>
                                              <p:pRg st="0" end="0"/>
                                            </p:txEl>
                                          </p:spTgt>
                                        </p:tgtEl>
                                      </p:cBhvr>
                                    </p:animEffect>
                                  </p:childTnLst>
                                </p:cTn>
                              </p:par>
                            </p:childTnLst>
                          </p:cTn>
                        </p:par>
                        <p:par>
                          <p:cTn id="13" fill="hold">
                            <p:stCondLst>
                              <p:cond delay="5500"/>
                            </p:stCondLst>
                            <p:childTnLst>
                              <p:par>
                                <p:cTn id="14" presetID="9" presetClass="entr" presetSubtype="0" fill="hold" grpId="0" nodeType="afterEffect">
                                  <p:stCondLst>
                                    <p:cond delay="0"/>
                                  </p:stCondLst>
                                  <p:childTnLst>
                                    <p:set>
                                      <p:cBhvr>
                                        <p:cTn id="15" dur="1" fill="hold">
                                          <p:stCondLst>
                                            <p:cond delay="0"/>
                                          </p:stCondLst>
                                        </p:cTn>
                                        <p:tgtEl>
                                          <p:spTgt spid="2099">
                                            <p:txEl>
                                              <p:pRg st="1" end="1"/>
                                            </p:txEl>
                                          </p:spTgt>
                                        </p:tgtEl>
                                        <p:attrNameLst>
                                          <p:attrName>style.visibility</p:attrName>
                                        </p:attrNameLst>
                                      </p:cBhvr>
                                      <p:to>
                                        <p:strVal val="visible"/>
                                      </p:to>
                                    </p:set>
                                    <p:animEffect transition="in" filter="dissolve">
                                      <p:cBhvr>
                                        <p:cTn id="16" dur="500"/>
                                        <p:tgtEl>
                                          <p:spTgt spid="2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8" grpId="0" autoUpdateAnimBg="0"/>
      <p:bldP spid="2099"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927100" y="1831975"/>
            <a:ext cx="69215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lang="en-US" sz="1800" b="1">
                <a:solidFill>
                  <a:srgbClr val="000000"/>
                </a:solidFill>
                <a:latin typeface="Courier New" pitchFamily="49" charset="0"/>
              </a:rPr>
              <a:t> </a:t>
            </a:r>
          </a:p>
        </p:txBody>
      </p:sp>
      <p:sp>
        <p:nvSpPr>
          <p:cNvPr id="17411" name="Rectangle 4"/>
          <p:cNvSpPr>
            <a:spLocks noGrp="1" noChangeArrowheads="1"/>
          </p:cNvSpPr>
          <p:nvPr>
            <p:ph type="title"/>
          </p:nvPr>
        </p:nvSpPr>
        <p:spPr>
          <a:noFill/>
        </p:spPr>
        <p:txBody>
          <a:bodyPr/>
          <a:lstStyle/>
          <a:p>
            <a:r>
              <a:rPr lang="en-US" smtClean="0"/>
              <a:t>Selecting Specific Columns</a:t>
            </a:r>
          </a:p>
        </p:txBody>
      </p:sp>
      <p:sp>
        <p:nvSpPr>
          <p:cNvPr id="17412" name="Rectangle 5"/>
          <p:cNvSpPr>
            <a:spLocks noChangeArrowheads="1"/>
          </p:cNvSpPr>
          <p:nvPr/>
        </p:nvSpPr>
        <p:spPr bwMode="blackWhite">
          <a:xfrm>
            <a:off x="914400" y="1792288"/>
            <a:ext cx="7315200" cy="847725"/>
          </a:xfrm>
          <a:prstGeom prst="rect">
            <a:avLst/>
          </a:prstGeom>
          <a:noFill/>
          <a:ln w="9525">
            <a:noFill/>
            <a:miter lim="800000"/>
            <a:headEnd/>
            <a:tailEnd/>
          </a:ln>
        </p:spPr>
        <p:txBody>
          <a:bodyPr wrap="none" lIns="92075" tIns="46038" rIns="92075" bIns="46038" anchor="ctr"/>
          <a:lstStyle/>
          <a:p>
            <a:pPr>
              <a:tabLst>
                <a:tab pos="1200150" algn="l"/>
                <a:tab pos="1658938" algn="l"/>
              </a:tabLst>
            </a:pPr>
            <a:r>
              <a:rPr lang="en-US" sz="1800" b="1">
                <a:solidFill>
                  <a:srgbClr val="000000"/>
                </a:solidFill>
                <a:latin typeface="Courier New" pitchFamily="49" charset="0"/>
              </a:rPr>
              <a:t>SELECT department_id, location_id</a:t>
            </a:r>
          </a:p>
          <a:p>
            <a:pPr>
              <a:tabLst>
                <a:tab pos="1200150" algn="l"/>
                <a:tab pos="1658938" algn="l"/>
              </a:tabLst>
            </a:pPr>
            <a:r>
              <a:rPr lang="en-US" sz="1800" b="1">
                <a:solidFill>
                  <a:srgbClr val="000000"/>
                </a:solidFill>
                <a:latin typeface="Courier New" pitchFamily="49" charset="0"/>
              </a:rPr>
              <a:t>FROM   departments;</a:t>
            </a:r>
          </a:p>
        </p:txBody>
      </p:sp>
      <p:sp>
        <p:nvSpPr>
          <p:cNvPr id="17413" name="Rectangle 14"/>
          <p:cNvSpPr>
            <a:spLocks noChangeArrowheads="1"/>
          </p:cNvSpPr>
          <p:nvPr/>
        </p:nvSpPr>
        <p:spPr bwMode="ltGray">
          <a:xfrm>
            <a:off x="2051050" y="1916113"/>
            <a:ext cx="3667125" cy="320675"/>
          </a:xfrm>
          <a:prstGeom prst="rect">
            <a:avLst/>
          </a:prstGeom>
          <a:noFill/>
          <a:ln w="25400">
            <a:solidFill>
              <a:schemeClr val="hlink"/>
            </a:solidFill>
            <a:miter lim="800000"/>
            <a:headEnd/>
            <a:tailEnd/>
          </a:ln>
        </p:spPr>
        <p:txBody>
          <a:bodyPr wrap="none" anchor="ctr"/>
          <a:lstStyle/>
          <a:p>
            <a:endParaRPr lang="en-IN"/>
          </a:p>
        </p:txBody>
      </p:sp>
      <p:pic>
        <p:nvPicPr>
          <p:cNvPr id="17414" name="Picture 18"/>
          <p:cNvPicPr>
            <a:picLocks noChangeAspect="1" noChangeArrowheads="1"/>
          </p:cNvPicPr>
          <p:nvPr/>
        </p:nvPicPr>
        <p:blipFill>
          <a:blip r:embed="rId3"/>
          <a:srcRect/>
          <a:stretch>
            <a:fillRect/>
          </a:stretch>
        </p:blipFill>
        <p:spPr bwMode="auto">
          <a:xfrm>
            <a:off x="927100" y="2835275"/>
            <a:ext cx="6953250" cy="2000250"/>
          </a:xfrm>
          <a:prstGeom prst="rect">
            <a:avLst/>
          </a:prstGeom>
          <a:noFill/>
          <a:ln w="25400">
            <a:noFill/>
            <a:miter lim="800000"/>
            <a:headEnd type="none" w="sm" len="sm"/>
            <a:tailEnd type="none" w="sm" len="sm"/>
          </a:ln>
        </p:spPr>
      </p:pic>
      <p:pic>
        <p:nvPicPr>
          <p:cNvPr id="17415" name="Picture 19"/>
          <p:cNvPicPr>
            <a:picLocks noChangeAspect="1" noChangeArrowheads="1"/>
          </p:cNvPicPr>
          <p:nvPr/>
        </p:nvPicPr>
        <p:blipFill>
          <a:blip r:embed="rId4"/>
          <a:srcRect/>
          <a:stretch>
            <a:fillRect/>
          </a:stretch>
        </p:blipFill>
        <p:spPr bwMode="auto">
          <a:xfrm>
            <a:off x="927100" y="4821238"/>
            <a:ext cx="6972300" cy="238125"/>
          </a:xfrm>
          <a:prstGeom prst="rect">
            <a:avLst/>
          </a:prstGeom>
          <a:noFill/>
          <a:ln w="25400">
            <a:noFill/>
            <a:miter lim="800000"/>
            <a:headEnd type="none" w="sm" len="sm"/>
            <a:tailEnd type="none" w="sm" len="sm"/>
          </a:ln>
        </p:spPr>
      </p:pic>
      <p:cxnSp>
        <p:nvCxnSpPr>
          <p:cNvPr id="17416"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US" smtClean="0"/>
              <a:t>Writing SQL Statements</a:t>
            </a:r>
          </a:p>
        </p:txBody>
      </p:sp>
      <p:sp>
        <p:nvSpPr>
          <p:cNvPr id="18435" name="Rectangle 3"/>
          <p:cNvSpPr>
            <a:spLocks noGrp="1" noChangeArrowheads="1"/>
          </p:cNvSpPr>
          <p:nvPr>
            <p:ph type="body" idx="1"/>
          </p:nvPr>
        </p:nvSpPr>
        <p:spPr>
          <a:xfrm>
            <a:off x="874713" y="1814513"/>
            <a:ext cx="7385050" cy="2466975"/>
          </a:xfrm>
          <a:noFill/>
        </p:spPr>
        <p:txBody>
          <a:bodyPr/>
          <a:lstStyle/>
          <a:p>
            <a:r>
              <a:rPr lang="en-US" sz="2800" smtClean="0"/>
              <a:t>SQL statements are not case sensitive. </a:t>
            </a:r>
          </a:p>
          <a:p>
            <a:r>
              <a:rPr lang="en-US" sz="2800" smtClean="0"/>
              <a:t>SQL statements can be on one or more lines.</a:t>
            </a:r>
          </a:p>
          <a:p>
            <a:r>
              <a:rPr lang="en-US" sz="2800" smtClean="0"/>
              <a:t>Keywords cannot be abbreviated or split</a:t>
            </a:r>
            <a:br>
              <a:rPr lang="en-US" sz="2800" smtClean="0"/>
            </a:br>
            <a:r>
              <a:rPr lang="en-US" sz="2800" smtClean="0"/>
              <a:t>across lines.</a:t>
            </a:r>
          </a:p>
          <a:p>
            <a:r>
              <a:rPr lang="en-US" sz="2800" smtClean="0"/>
              <a:t>Clauses are usually placed on separate lines.</a:t>
            </a:r>
          </a:p>
          <a:p>
            <a:r>
              <a:rPr lang="en-US" sz="2800" smtClean="0"/>
              <a:t>Indents are used to enhance readability.</a:t>
            </a:r>
          </a:p>
        </p:txBody>
      </p:sp>
      <p:cxnSp>
        <p:nvCxnSpPr>
          <p:cNvPr id="18436"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smtClean="0"/>
              <a:t>Column Heading Defaults</a:t>
            </a:r>
          </a:p>
        </p:txBody>
      </p:sp>
      <p:sp>
        <p:nvSpPr>
          <p:cNvPr id="19459" name="Rectangle 3"/>
          <p:cNvSpPr>
            <a:spLocks noGrp="1" noChangeArrowheads="1"/>
          </p:cNvSpPr>
          <p:nvPr>
            <p:ph type="body" idx="1"/>
          </p:nvPr>
        </p:nvSpPr>
        <p:spPr>
          <a:xfrm>
            <a:off x="287338" y="1916113"/>
            <a:ext cx="8856662" cy="4351337"/>
          </a:xfrm>
        </p:spPr>
        <p:txBody>
          <a:bodyPr/>
          <a:lstStyle/>
          <a:p>
            <a:pPr marL="442913" lvl="1">
              <a:buFont typeface="Wingdings" pitchFamily="2" charset="2"/>
              <a:buChar char="Ø"/>
              <a:defRPr/>
            </a:pPr>
            <a:r>
              <a:rPr lang="en-US" dirty="0" smtClean="0"/>
              <a:t> Default </a:t>
            </a:r>
            <a:r>
              <a:rPr lang="en-US" dirty="0"/>
              <a:t>heading justification: Center</a:t>
            </a:r>
          </a:p>
          <a:p>
            <a:pPr marL="357188" lvl="1" indent="-171450">
              <a:buFont typeface="Wingdings" pitchFamily="2" charset="2"/>
              <a:buChar char="Ø"/>
              <a:defRPr/>
            </a:pPr>
            <a:r>
              <a:rPr lang="en-US" dirty="0" smtClean="0"/>
              <a:t> Default </a:t>
            </a:r>
            <a:r>
              <a:rPr lang="en-US" dirty="0"/>
              <a:t>heading display: Uppercase</a:t>
            </a:r>
          </a:p>
          <a:p>
            <a:pPr marL="185738" lvl="1" indent="0">
              <a:buFont typeface="Wingdings" pitchFamily="2" charset="2"/>
              <a:buChar char="Ø"/>
              <a:defRPr/>
            </a:pPr>
            <a:r>
              <a:rPr lang="en-US" dirty="0" smtClean="0"/>
              <a:t> Character </a:t>
            </a:r>
            <a:r>
              <a:rPr lang="en-US" dirty="0"/>
              <a:t>and Date column headings are left- justified</a:t>
            </a:r>
          </a:p>
          <a:p>
            <a:pPr marL="185738" lvl="1" indent="0">
              <a:buFont typeface="Wingdings" pitchFamily="2" charset="2"/>
              <a:buChar char="Ø"/>
              <a:defRPr/>
            </a:pPr>
            <a:r>
              <a:rPr lang="en-US" dirty="0" smtClean="0"/>
              <a:t> Number </a:t>
            </a:r>
            <a:r>
              <a:rPr lang="en-US" dirty="0"/>
              <a:t>column headings are </a:t>
            </a:r>
            <a:r>
              <a:rPr lang="en-US" dirty="0" smtClean="0"/>
              <a:t>right-justified</a:t>
            </a:r>
            <a:endParaRPr lang="en-US" dirty="0"/>
          </a:p>
        </p:txBody>
      </p:sp>
      <p:cxnSp>
        <p:nvCxnSpPr>
          <p:cNvPr id="19460"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noFill/>
        </p:spPr>
        <p:txBody>
          <a:bodyPr/>
          <a:lstStyle/>
          <a:p>
            <a:r>
              <a:rPr lang="en-US" smtClean="0"/>
              <a:t>Defining a Null Value</a:t>
            </a:r>
          </a:p>
        </p:txBody>
      </p:sp>
      <p:sp>
        <p:nvSpPr>
          <p:cNvPr id="20483" name="Rectangle 5"/>
          <p:cNvSpPr>
            <a:spLocks noGrp="1" noChangeArrowheads="1"/>
          </p:cNvSpPr>
          <p:nvPr>
            <p:ph type="body" idx="1"/>
          </p:nvPr>
        </p:nvSpPr>
        <p:spPr>
          <a:xfrm>
            <a:off x="827088" y="1773238"/>
            <a:ext cx="7385050" cy="1162050"/>
          </a:xfrm>
          <a:noFill/>
        </p:spPr>
        <p:txBody>
          <a:bodyPr/>
          <a:lstStyle/>
          <a:p>
            <a:r>
              <a:rPr lang="en-US" smtClean="0"/>
              <a:t>A null is a value that is unavailable, unassigned, unknown, or inapplicable.</a:t>
            </a:r>
          </a:p>
          <a:p>
            <a:r>
              <a:rPr lang="en-US" smtClean="0"/>
              <a:t>A null is not the same as zero or a blank space.</a:t>
            </a:r>
          </a:p>
        </p:txBody>
      </p:sp>
      <p:cxnSp>
        <p:nvCxnSpPr>
          <p:cNvPr id="20484"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blackWhite">
          <a:xfrm>
            <a:off x="971550" y="2205038"/>
            <a:ext cx="6948488"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601788" algn="l"/>
              </a:tabLst>
              <a:defRPr/>
            </a:pPr>
            <a:r>
              <a:rPr lang="en-US" sz="1800" b="1">
                <a:solidFill>
                  <a:srgbClr val="000000"/>
                </a:solidFill>
                <a:latin typeface="Courier New" pitchFamily="49" charset="0"/>
              </a:rPr>
              <a:t> </a:t>
            </a:r>
          </a:p>
        </p:txBody>
      </p:sp>
      <p:sp>
        <p:nvSpPr>
          <p:cNvPr id="21507" name="Rectangle 4"/>
          <p:cNvSpPr>
            <a:spLocks noGrp="1" noChangeArrowheads="1"/>
          </p:cNvSpPr>
          <p:nvPr>
            <p:ph type="title"/>
          </p:nvPr>
        </p:nvSpPr>
        <p:spPr>
          <a:noFill/>
        </p:spPr>
        <p:txBody>
          <a:bodyPr/>
          <a:lstStyle/>
          <a:p>
            <a:r>
              <a:rPr lang="en-US" smtClean="0"/>
              <a:t>Defining a Null Value</a:t>
            </a:r>
          </a:p>
        </p:txBody>
      </p:sp>
      <p:sp>
        <p:nvSpPr>
          <p:cNvPr id="21508" name="Rectangle 7"/>
          <p:cNvSpPr>
            <a:spLocks noChangeArrowheads="1"/>
          </p:cNvSpPr>
          <p:nvPr/>
        </p:nvSpPr>
        <p:spPr bwMode="blackWhite">
          <a:xfrm>
            <a:off x="1116013" y="2276475"/>
            <a:ext cx="4008437" cy="804863"/>
          </a:xfrm>
          <a:prstGeom prst="rect">
            <a:avLst/>
          </a:prstGeom>
          <a:noFill/>
          <a:ln w="9525">
            <a:noFill/>
            <a:miter lim="800000"/>
            <a:headEnd/>
            <a:tailEnd/>
          </a:ln>
        </p:spPr>
        <p:txBody>
          <a:bodyPr wrap="none" lIns="92075" tIns="46038" rIns="92075" bIns="46038" anchor="ctr"/>
          <a:lstStyle/>
          <a:p>
            <a:pPr>
              <a:tabLst>
                <a:tab pos="1601788" algn="l"/>
              </a:tabLst>
            </a:pPr>
            <a:r>
              <a:rPr lang="en-US" sz="1800" b="1">
                <a:solidFill>
                  <a:srgbClr val="000000"/>
                </a:solidFill>
                <a:latin typeface="Courier New" pitchFamily="49" charset="0"/>
              </a:rPr>
              <a:t>SELECT last_name, job_id, salary, commission_pct</a:t>
            </a:r>
          </a:p>
          <a:p>
            <a:pPr>
              <a:tabLst>
                <a:tab pos="1601788" algn="l"/>
              </a:tabLst>
            </a:pPr>
            <a:r>
              <a:rPr lang="en-US" sz="1800" b="1">
                <a:solidFill>
                  <a:srgbClr val="000000"/>
                </a:solidFill>
                <a:latin typeface="Courier New" pitchFamily="49" charset="0"/>
              </a:rPr>
              <a:t>FROM   employees;</a:t>
            </a:r>
          </a:p>
        </p:txBody>
      </p:sp>
      <p:sp>
        <p:nvSpPr>
          <p:cNvPr id="21509" name="Text Box 26"/>
          <p:cNvSpPr txBox="1">
            <a:spLocks noChangeArrowheads="1"/>
          </p:cNvSpPr>
          <p:nvPr/>
        </p:nvSpPr>
        <p:spPr bwMode="auto">
          <a:xfrm>
            <a:off x="1042988" y="4365625"/>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2400" b="1"/>
              <a:t>…</a:t>
            </a:r>
          </a:p>
        </p:txBody>
      </p:sp>
      <p:sp>
        <p:nvSpPr>
          <p:cNvPr id="21510" name="Text Box 27"/>
          <p:cNvSpPr txBox="1">
            <a:spLocks noChangeArrowheads="1"/>
          </p:cNvSpPr>
          <p:nvPr/>
        </p:nvSpPr>
        <p:spPr bwMode="auto">
          <a:xfrm>
            <a:off x="911225" y="53705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2400" b="1"/>
              <a:t>…</a:t>
            </a:r>
          </a:p>
        </p:txBody>
      </p:sp>
      <p:pic>
        <p:nvPicPr>
          <p:cNvPr id="21511" name="Picture 32"/>
          <p:cNvPicPr>
            <a:picLocks noChangeAspect="1" noChangeArrowheads="1"/>
          </p:cNvPicPr>
          <p:nvPr/>
        </p:nvPicPr>
        <p:blipFill>
          <a:blip r:embed="rId3"/>
          <a:srcRect/>
          <a:stretch>
            <a:fillRect/>
          </a:stretch>
        </p:blipFill>
        <p:spPr bwMode="auto">
          <a:xfrm>
            <a:off x="971550" y="3644900"/>
            <a:ext cx="6962775" cy="676275"/>
          </a:xfrm>
          <a:prstGeom prst="rect">
            <a:avLst/>
          </a:prstGeom>
          <a:noFill/>
          <a:ln w="25400">
            <a:noFill/>
            <a:miter lim="800000"/>
            <a:headEnd type="none" w="sm" len="sm"/>
            <a:tailEnd type="none" w="sm" len="sm"/>
          </a:ln>
        </p:spPr>
      </p:pic>
      <p:pic>
        <p:nvPicPr>
          <p:cNvPr id="21512" name="Picture 33"/>
          <p:cNvPicPr>
            <a:picLocks noChangeAspect="1" noChangeArrowheads="1"/>
          </p:cNvPicPr>
          <p:nvPr/>
        </p:nvPicPr>
        <p:blipFill>
          <a:blip r:embed="rId4"/>
          <a:srcRect/>
          <a:stretch>
            <a:fillRect/>
          </a:stretch>
        </p:blipFill>
        <p:spPr bwMode="auto">
          <a:xfrm>
            <a:off x="919163" y="4832350"/>
            <a:ext cx="6972300" cy="647700"/>
          </a:xfrm>
          <a:prstGeom prst="rect">
            <a:avLst/>
          </a:prstGeom>
          <a:noFill/>
          <a:ln w="25400">
            <a:noFill/>
            <a:miter lim="800000"/>
            <a:headEnd type="none" w="sm" len="sm"/>
            <a:tailEnd type="none" w="sm" len="sm"/>
          </a:ln>
        </p:spPr>
      </p:pic>
      <p:pic>
        <p:nvPicPr>
          <p:cNvPr id="21513" name="Picture 34"/>
          <p:cNvPicPr>
            <a:picLocks noChangeAspect="1" noChangeArrowheads="1"/>
          </p:cNvPicPr>
          <p:nvPr/>
        </p:nvPicPr>
        <p:blipFill>
          <a:blip r:embed="rId5"/>
          <a:srcRect/>
          <a:stretch>
            <a:fillRect/>
          </a:stretch>
        </p:blipFill>
        <p:spPr bwMode="auto">
          <a:xfrm>
            <a:off x="919163" y="5764213"/>
            <a:ext cx="6962775" cy="257175"/>
          </a:xfrm>
          <a:prstGeom prst="rect">
            <a:avLst/>
          </a:prstGeom>
          <a:noFill/>
          <a:ln w="25400">
            <a:noFill/>
            <a:miter lim="800000"/>
            <a:headEnd type="none" w="sm" len="sm"/>
            <a:tailEnd type="none" w="sm" len="sm"/>
          </a:ln>
        </p:spPr>
      </p:pic>
      <p:pic>
        <p:nvPicPr>
          <p:cNvPr id="21514" name="Picture 35"/>
          <p:cNvPicPr>
            <a:picLocks noChangeAspect="1" noChangeArrowheads="1"/>
          </p:cNvPicPr>
          <p:nvPr/>
        </p:nvPicPr>
        <p:blipFill>
          <a:blip r:embed="rId6"/>
          <a:srcRect/>
          <a:stretch>
            <a:fillRect/>
          </a:stretch>
        </p:blipFill>
        <p:spPr bwMode="auto">
          <a:xfrm>
            <a:off x="919163" y="6018213"/>
            <a:ext cx="6962775" cy="185737"/>
          </a:xfrm>
          <a:prstGeom prst="rect">
            <a:avLst/>
          </a:prstGeom>
          <a:noFill/>
          <a:ln w="25400">
            <a:noFill/>
            <a:miter lim="800000"/>
            <a:headEnd type="none" w="sm" len="sm"/>
            <a:tailEnd type="none" w="sm" len="sm"/>
          </a:ln>
        </p:spPr>
      </p:pic>
      <p:cxnSp>
        <p:nvCxnSpPr>
          <p:cNvPr id="21515"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
        <p:nvSpPr>
          <p:cNvPr id="21516" name="Rectangle 20"/>
          <p:cNvSpPr>
            <a:spLocks noChangeArrowheads="1"/>
          </p:cNvSpPr>
          <p:nvPr/>
        </p:nvSpPr>
        <p:spPr bwMode="ltGray">
          <a:xfrm>
            <a:off x="5940425" y="2349500"/>
            <a:ext cx="1952625" cy="346075"/>
          </a:xfrm>
          <a:prstGeom prst="rect">
            <a:avLst/>
          </a:prstGeom>
          <a:noFill/>
          <a:ln w="25400">
            <a:solidFill>
              <a:schemeClr val="hlink"/>
            </a:solidFill>
            <a:miter lim="800000"/>
            <a:headEnd/>
            <a:tailEnd/>
          </a:ln>
        </p:spPr>
        <p:txBody>
          <a:bodyPr wrap="none" anchor="ctr"/>
          <a:lstStyle/>
          <a:p>
            <a:endParaRPr lang="en-IN"/>
          </a:p>
        </p:txBody>
      </p:sp>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4"/>
          <p:cNvPicPr>
            <a:picLocks noChangeAspect="1" noChangeArrowheads="1"/>
          </p:cNvPicPr>
          <p:nvPr/>
        </p:nvPicPr>
        <p:blipFill>
          <a:blip r:embed="rId3"/>
          <a:srcRect/>
          <a:stretch>
            <a:fillRect/>
          </a:stretch>
        </p:blipFill>
        <p:spPr bwMode="auto">
          <a:xfrm>
            <a:off x="971550" y="4868863"/>
            <a:ext cx="6953250" cy="866775"/>
          </a:xfrm>
          <a:prstGeom prst="rect">
            <a:avLst/>
          </a:prstGeom>
          <a:noFill/>
          <a:ln w="25400">
            <a:noFill/>
            <a:miter lim="800000"/>
            <a:headEnd type="none" w="sm" len="sm"/>
            <a:tailEnd type="none" w="sm" len="sm"/>
          </a:ln>
        </p:spPr>
      </p:pic>
      <p:pic>
        <p:nvPicPr>
          <p:cNvPr id="22531" name="Picture 50"/>
          <p:cNvPicPr>
            <a:picLocks noChangeAspect="1" noChangeArrowheads="1"/>
          </p:cNvPicPr>
          <p:nvPr/>
        </p:nvPicPr>
        <p:blipFill>
          <a:blip r:embed="rId4"/>
          <a:srcRect/>
          <a:stretch>
            <a:fillRect/>
          </a:stretch>
        </p:blipFill>
        <p:spPr bwMode="auto">
          <a:xfrm>
            <a:off x="900113" y="2565400"/>
            <a:ext cx="6972300" cy="885825"/>
          </a:xfrm>
          <a:prstGeom prst="rect">
            <a:avLst/>
          </a:prstGeom>
          <a:noFill/>
          <a:ln w="25400">
            <a:noFill/>
            <a:miter lim="800000"/>
            <a:headEnd type="none" w="sm" len="sm"/>
            <a:tailEnd type="none" w="sm" len="sm"/>
          </a:ln>
        </p:spPr>
      </p:pic>
      <p:sp>
        <p:nvSpPr>
          <p:cNvPr id="37890" name="Rectangle 2"/>
          <p:cNvSpPr>
            <a:spLocks noChangeArrowheads="1"/>
          </p:cNvSpPr>
          <p:nvPr/>
        </p:nvSpPr>
        <p:spPr bwMode="blackWhite">
          <a:xfrm>
            <a:off x="900113" y="1628775"/>
            <a:ext cx="69278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37891" name="Rectangle 3"/>
          <p:cNvSpPr>
            <a:spLocks noChangeArrowheads="1"/>
          </p:cNvSpPr>
          <p:nvPr/>
        </p:nvSpPr>
        <p:spPr bwMode="blackWhite">
          <a:xfrm>
            <a:off x="900113" y="4076700"/>
            <a:ext cx="6972300" cy="688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22534" name="Rectangle 4"/>
          <p:cNvSpPr>
            <a:spLocks noGrp="1" noChangeArrowheads="1"/>
          </p:cNvSpPr>
          <p:nvPr>
            <p:ph type="title"/>
          </p:nvPr>
        </p:nvSpPr>
        <p:spPr>
          <a:noFill/>
        </p:spPr>
        <p:txBody>
          <a:bodyPr/>
          <a:lstStyle/>
          <a:p>
            <a:r>
              <a:rPr lang="en-US" smtClean="0"/>
              <a:t>Using Column Aliases</a:t>
            </a:r>
          </a:p>
        </p:txBody>
      </p:sp>
      <p:sp>
        <p:nvSpPr>
          <p:cNvPr id="22535" name="Rectangle 12"/>
          <p:cNvSpPr>
            <a:spLocks noChangeArrowheads="1"/>
          </p:cNvSpPr>
          <p:nvPr/>
        </p:nvSpPr>
        <p:spPr bwMode="ltGray">
          <a:xfrm>
            <a:off x="971550" y="2636838"/>
            <a:ext cx="3552825" cy="201612"/>
          </a:xfrm>
          <a:prstGeom prst="rect">
            <a:avLst/>
          </a:prstGeom>
          <a:noFill/>
          <a:ln w="25400">
            <a:solidFill>
              <a:srgbClr val="FF5050"/>
            </a:solidFill>
            <a:miter lim="800000"/>
            <a:headEnd/>
            <a:tailEnd/>
          </a:ln>
        </p:spPr>
        <p:txBody>
          <a:bodyPr wrap="none" anchor="ctr"/>
          <a:lstStyle/>
          <a:p>
            <a:endParaRPr lang="en-IN"/>
          </a:p>
        </p:txBody>
      </p:sp>
      <p:sp>
        <p:nvSpPr>
          <p:cNvPr id="22536" name="Rectangle 18"/>
          <p:cNvSpPr>
            <a:spLocks noChangeArrowheads="1"/>
          </p:cNvSpPr>
          <p:nvPr/>
        </p:nvSpPr>
        <p:spPr bwMode="ltGray">
          <a:xfrm>
            <a:off x="1116013" y="4868863"/>
            <a:ext cx="2479675" cy="198437"/>
          </a:xfrm>
          <a:prstGeom prst="rect">
            <a:avLst/>
          </a:prstGeom>
          <a:noFill/>
          <a:ln w="25400">
            <a:solidFill>
              <a:srgbClr val="FF5050"/>
            </a:solidFill>
            <a:miter lim="800000"/>
            <a:headEnd/>
            <a:tailEnd/>
          </a:ln>
        </p:spPr>
        <p:txBody>
          <a:bodyPr wrap="none" anchor="ctr"/>
          <a:lstStyle/>
          <a:p>
            <a:endParaRPr lang="en-IN"/>
          </a:p>
        </p:txBody>
      </p:sp>
      <p:sp>
        <p:nvSpPr>
          <p:cNvPr id="22537" name="Rectangle 30"/>
          <p:cNvSpPr>
            <a:spLocks noChangeArrowheads="1"/>
          </p:cNvSpPr>
          <p:nvPr/>
        </p:nvSpPr>
        <p:spPr bwMode="blackWhite">
          <a:xfrm>
            <a:off x="971550" y="4076700"/>
            <a:ext cx="6438900" cy="549275"/>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chemeClr val="bg1"/>
                </a:solidFill>
                <a:latin typeface="Courier New" pitchFamily="49" charset="0"/>
              </a:rPr>
              <a:t>SELECT last_name "Name", salary*12 "Annual Salary"</a:t>
            </a:r>
          </a:p>
          <a:p>
            <a:pPr>
              <a:tabLst>
                <a:tab pos="1200150" algn="l"/>
              </a:tabLst>
            </a:pPr>
            <a:r>
              <a:rPr lang="en-US" sz="1800" b="1">
                <a:solidFill>
                  <a:schemeClr val="bg1"/>
                </a:solidFill>
                <a:latin typeface="Courier New" pitchFamily="49" charset="0"/>
              </a:rPr>
              <a:t>FROM   employees;</a:t>
            </a:r>
          </a:p>
        </p:txBody>
      </p:sp>
      <p:sp>
        <p:nvSpPr>
          <p:cNvPr id="22538" name="Rectangle 31"/>
          <p:cNvSpPr>
            <a:spLocks noChangeArrowheads="1"/>
          </p:cNvSpPr>
          <p:nvPr/>
        </p:nvSpPr>
        <p:spPr bwMode="blackWhite">
          <a:xfrm>
            <a:off x="971550" y="1628775"/>
            <a:ext cx="5108575" cy="727075"/>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rgbClr val="000000"/>
                </a:solidFill>
                <a:latin typeface="Courier New" pitchFamily="49" charset="0"/>
              </a:rPr>
              <a:t>SELECT last_name AS name, commission_pct  AS comm</a:t>
            </a:r>
          </a:p>
          <a:p>
            <a:pPr>
              <a:tabLst>
                <a:tab pos="1200150" algn="l"/>
              </a:tabLst>
            </a:pPr>
            <a:r>
              <a:rPr lang="en-US" sz="1800" b="1">
                <a:solidFill>
                  <a:srgbClr val="000000"/>
                </a:solidFill>
                <a:latin typeface="Courier New" pitchFamily="49" charset="0"/>
              </a:rPr>
              <a:t>FROM   employees;</a:t>
            </a:r>
          </a:p>
        </p:txBody>
      </p:sp>
      <p:sp>
        <p:nvSpPr>
          <p:cNvPr id="22539" name="Rectangle 32"/>
          <p:cNvSpPr>
            <a:spLocks noChangeArrowheads="1"/>
          </p:cNvSpPr>
          <p:nvPr/>
        </p:nvSpPr>
        <p:spPr bwMode="ltGray">
          <a:xfrm>
            <a:off x="3924300" y="1700213"/>
            <a:ext cx="619125" cy="219075"/>
          </a:xfrm>
          <a:prstGeom prst="rect">
            <a:avLst/>
          </a:prstGeom>
          <a:noFill/>
          <a:ln w="25400">
            <a:solidFill>
              <a:schemeClr val="hlink"/>
            </a:solidFill>
            <a:miter lim="800000"/>
            <a:headEnd/>
            <a:tailEnd/>
          </a:ln>
        </p:spPr>
        <p:txBody>
          <a:bodyPr wrap="none" anchor="ctr"/>
          <a:lstStyle/>
          <a:p>
            <a:endParaRPr lang="en-IN"/>
          </a:p>
        </p:txBody>
      </p:sp>
      <p:sp>
        <p:nvSpPr>
          <p:cNvPr id="22540" name="Rectangle 36"/>
          <p:cNvSpPr>
            <a:spLocks noChangeArrowheads="1"/>
          </p:cNvSpPr>
          <p:nvPr/>
        </p:nvSpPr>
        <p:spPr bwMode="ltGray">
          <a:xfrm>
            <a:off x="3492500" y="4076700"/>
            <a:ext cx="885825" cy="231775"/>
          </a:xfrm>
          <a:prstGeom prst="rect">
            <a:avLst/>
          </a:prstGeom>
          <a:noFill/>
          <a:ln w="25400">
            <a:solidFill>
              <a:schemeClr val="hlink"/>
            </a:solidFill>
            <a:miter lim="800000"/>
            <a:headEnd/>
            <a:tailEnd/>
          </a:ln>
        </p:spPr>
        <p:txBody>
          <a:bodyPr wrap="none" anchor="ctr"/>
          <a:lstStyle/>
          <a:p>
            <a:endParaRPr lang="en-IN"/>
          </a:p>
        </p:txBody>
      </p:sp>
      <p:sp>
        <p:nvSpPr>
          <p:cNvPr id="22541" name="Text Box 39"/>
          <p:cNvSpPr txBox="1">
            <a:spLocks noChangeArrowheads="1"/>
          </p:cNvSpPr>
          <p:nvPr/>
        </p:nvSpPr>
        <p:spPr bwMode="auto">
          <a:xfrm>
            <a:off x="900113" y="3284538"/>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2400" b="1"/>
              <a:t>…</a:t>
            </a:r>
          </a:p>
        </p:txBody>
      </p:sp>
      <p:sp>
        <p:nvSpPr>
          <p:cNvPr id="22542" name="Text Box 42"/>
          <p:cNvSpPr txBox="1">
            <a:spLocks noChangeArrowheads="1"/>
          </p:cNvSpPr>
          <p:nvPr/>
        </p:nvSpPr>
        <p:spPr bwMode="auto">
          <a:xfrm>
            <a:off x="971550" y="551656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2400" b="1"/>
              <a:t>…</a:t>
            </a:r>
          </a:p>
        </p:txBody>
      </p:sp>
      <p:pic>
        <p:nvPicPr>
          <p:cNvPr id="22543" name="Picture 51"/>
          <p:cNvPicPr>
            <a:picLocks noChangeAspect="1" noChangeArrowheads="1"/>
          </p:cNvPicPr>
          <p:nvPr/>
        </p:nvPicPr>
        <p:blipFill>
          <a:blip r:embed="rId5"/>
          <a:srcRect/>
          <a:stretch>
            <a:fillRect/>
          </a:stretch>
        </p:blipFill>
        <p:spPr bwMode="auto">
          <a:xfrm>
            <a:off x="900113" y="3789363"/>
            <a:ext cx="6981825" cy="180975"/>
          </a:xfrm>
          <a:prstGeom prst="rect">
            <a:avLst/>
          </a:prstGeom>
          <a:noFill/>
          <a:ln w="25400">
            <a:noFill/>
            <a:miter lim="800000"/>
            <a:headEnd type="none" w="sm" len="sm"/>
            <a:tailEnd type="none" w="sm" len="sm"/>
          </a:ln>
        </p:spPr>
      </p:pic>
      <p:sp>
        <p:nvSpPr>
          <p:cNvPr id="22544" name="Rectangle 52"/>
          <p:cNvSpPr>
            <a:spLocks noChangeArrowheads="1"/>
          </p:cNvSpPr>
          <p:nvPr/>
        </p:nvSpPr>
        <p:spPr bwMode="ltGray">
          <a:xfrm>
            <a:off x="6804025" y="1700213"/>
            <a:ext cx="504825" cy="215900"/>
          </a:xfrm>
          <a:prstGeom prst="rect">
            <a:avLst/>
          </a:prstGeom>
          <a:noFill/>
          <a:ln w="25400">
            <a:solidFill>
              <a:schemeClr val="hlink"/>
            </a:solidFill>
            <a:miter lim="800000"/>
            <a:headEnd/>
            <a:tailEnd/>
          </a:ln>
        </p:spPr>
        <p:txBody>
          <a:bodyPr wrap="none" anchor="ctr"/>
          <a:lstStyle/>
          <a:p>
            <a:endParaRPr lang="en-IN"/>
          </a:p>
        </p:txBody>
      </p:sp>
      <p:sp>
        <p:nvSpPr>
          <p:cNvPr id="22545" name="Rectangle 53"/>
          <p:cNvSpPr>
            <a:spLocks noChangeArrowheads="1"/>
          </p:cNvSpPr>
          <p:nvPr/>
        </p:nvSpPr>
        <p:spPr bwMode="ltGray">
          <a:xfrm>
            <a:off x="5076825" y="2636838"/>
            <a:ext cx="2638425" cy="193675"/>
          </a:xfrm>
          <a:prstGeom prst="rect">
            <a:avLst/>
          </a:prstGeom>
          <a:noFill/>
          <a:ln w="25400">
            <a:solidFill>
              <a:schemeClr val="hlink"/>
            </a:solidFill>
            <a:miter lim="800000"/>
            <a:headEnd/>
            <a:tailEnd/>
          </a:ln>
        </p:spPr>
        <p:txBody>
          <a:bodyPr wrap="none" anchor="ctr"/>
          <a:lstStyle/>
          <a:p>
            <a:endParaRPr lang="en-IN"/>
          </a:p>
        </p:txBody>
      </p:sp>
      <p:pic>
        <p:nvPicPr>
          <p:cNvPr id="22546" name="Picture 55"/>
          <p:cNvPicPr>
            <a:picLocks noChangeAspect="1" noChangeArrowheads="1"/>
          </p:cNvPicPr>
          <p:nvPr/>
        </p:nvPicPr>
        <p:blipFill>
          <a:blip r:embed="rId5"/>
          <a:srcRect/>
          <a:stretch>
            <a:fillRect/>
          </a:stretch>
        </p:blipFill>
        <p:spPr bwMode="auto">
          <a:xfrm>
            <a:off x="971550" y="5949950"/>
            <a:ext cx="6981825" cy="180975"/>
          </a:xfrm>
          <a:prstGeom prst="rect">
            <a:avLst/>
          </a:prstGeom>
          <a:noFill/>
          <a:ln w="25400">
            <a:noFill/>
            <a:miter lim="800000"/>
            <a:headEnd type="none" w="sm" len="sm"/>
            <a:tailEnd type="none" w="sm" len="sm"/>
          </a:ln>
        </p:spPr>
      </p:pic>
      <p:sp>
        <p:nvSpPr>
          <p:cNvPr id="22547" name="Rectangle 56"/>
          <p:cNvSpPr>
            <a:spLocks noChangeArrowheads="1"/>
          </p:cNvSpPr>
          <p:nvPr/>
        </p:nvSpPr>
        <p:spPr bwMode="ltGray">
          <a:xfrm>
            <a:off x="4500563" y="4868863"/>
            <a:ext cx="2479675" cy="198437"/>
          </a:xfrm>
          <a:prstGeom prst="rect">
            <a:avLst/>
          </a:prstGeom>
          <a:noFill/>
          <a:ln w="25400">
            <a:solidFill>
              <a:srgbClr val="FF5050"/>
            </a:solidFill>
            <a:miter lim="800000"/>
            <a:headEnd/>
            <a:tailEnd/>
          </a:ln>
        </p:spPr>
        <p:txBody>
          <a:bodyPr wrap="none" anchor="ctr"/>
          <a:lstStyle/>
          <a:p>
            <a:endParaRPr lang="en-IN"/>
          </a:p>
        </p:txBody>
      </p:sp>
      <p:sp>
        <p:nvSpPr>
          <p:cNvPr id="22548" name="Rectangle 57"/>
          <p:cNvSpPr>
            <a:spLocks noChangeArrowheads="1"/>
          </p:cNvSpPr>
          <p:nvPr/>
        </p:nvSpPr>
        <p:spPr bwMode="ltGray">
          <a:xfrm>
            <a:off x="5867400" y="4076700"/>
            <a:ext cx="2079625" cy="231775"/>
          </a:xfrm>
          <a:prstGeom prst="rect">
            <a:avLst/>
          </a:prstGeom>
          <a:noFill/>
          <a:ln w="25400">
            <a:solidFill>
              <a:schemeClr val="hlink"/>
            </a:solidFill>
            <a:miter lim="800000"/>
            <a:headEnd/>
            <a:tailEnd/>
          </a:ln>
        </p:spPr>
        <p:txBody>
          <a:bodyPr wrap="none" anchor="ctr"/>
          <a:lstStyle/>
          <a:p>
            <a:endParaRPr lang="en-IN"/>
          </a:p>
        </p:txBody>
      </p:sp>
      <p:cxnSp>
        <p:nvCxnSpPr>
          <p:cNvPr id="22549"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en-US" smtClean="0"/>
              <a:t>Concatenation Operator</a:t>
            </a:r>
          </a:p>
        </p:txBody>
      </p:sp>
      <p:sp>
        <p:nvSpPr>
          <p:cNvPr id="23555" name="Rectangle 3"/>
          <p:cNvSpPr>
            <a:spLocks noGrp="1" noChangeArrowheads="1"/>
          </p:cNvSpPr>
          <p:nvPr>
            <p:ph type="body" idx="1"/>
          </p:nvPr>
        </p:nvSpPr>
        <p:spPr>
          <a:xfrm>
            <a:off x="874713" y="1814513"/>
            <a:ext cx="7385050" cy="2349500"/>
          </a:xfrm>
          <a:noFill/>
        </p:spPr>
        <p:txBody>
          <a:bodyPr/>
          <a:lstStyle/>
          <a:p>
            <a:pPr>
              <a:buFontTx/>
              <a:buNone/>
            </a:pPr>
            <a:r>
              <a:rPr lang="en-US" smtClean="0"/>
              <a:t>A concatenation operator:</a:t>
            </a:r>
          </a:p>
          <a:p>
            <a:r>
              <a:rPr lang="en-US" smtClean="0"/>
              <a:t>Concatenates columns or character strings to other columns </a:t>
            </a:r>
          </a:p>
          <a:p>
            <a:r>
              <a:rPr lang="en-US" smtClean="0"/>
              <a:t>Is represented by two vertical bars (||)</a:t>
            </a:r>
          </a:p>
          <a:p>
            <a:r>
              <a:rPr lang="en-US" smtClean="0"/>
              <a:t>Creates a resultant column that is a character expression</a:t>
            </a:r>
          </a:p>
        </p:txBody>
      </p:sp>
      <p:cxnSp>
        <p:nvCxnSpPr>
          <p:cNvPr id="23556"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3"/>
          <p:cNvPicPr>
            <a:picLocks noChangeAspect="1" noChangeArrowheads="1"/>
          </p:cNvPicPr>
          <p:nvPr/>
        </p:nvPicPr>
        <p:blipFill>
          <a:blip r:embed="rId3"/>
          <a:srcRect/>
          <a:stretch>
            <a:fillRect/>
          </a:stretch>
        </p:blipFill>
        <p:spPr bwMode="auto">
          <a:xfrm>
            <a:off x="993775" y="2849563"/>
            <a:ext cx="6953250" cy="1971675"/>
          </a:xfrm>
          <a:prstGeom prst="rect">
            <a:avLst/>
          </a:prstGeom>
          <a:noFill/>
          <a:ln w="25400">
            <a:noFill/>
            <a:miter lim="800000"/>
            <a:headEnd type="none" w="sm" len="sm"/>
            <a:tailEnd type="none" w="sm" len="sm"/>
          </a:ln>
        </p:spPr>
      </p:pic>
      <p:sp>
        <p:nvSpPr>
          <p:cNvPr id="41986" name="Rectangle 2"/>
          <p:cNvSpPr>
            <a:spLocks noChangeArrowheads="1"/>
          </p:cNvSpPr>
          <p:nvPr/>
        </p:nvSpPr>
        <p:spPr bwMode="blackWhite">
          <a:xfrm>
            <a:off x="993775" y="1949450"/>
            <a:ext cx="69119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800" b="1">
              <a:solidFill>
                <a:srgbClr val="000000"/>
              </a:solidFill>
              <a:latin typeface="Courier New" pitchFamily="49" charset="0"/>
            </a:endParaRPr>
          </a:p>
          <a:p>
            <a:pPr>
              <a:tabLst>
                <a:tab pos="1200150" algn="l"/>
              </a:tabLst>
              <a:defRPr/>
            </a:pPr>
            <a:endParaRPr lang="en-US" sz="1800" b="1">
              <a:solidFill>
                <a:srgbClr val="000000"/>
              </a:solidFill>
              <a:latin typeface="Courier New" pitchFamily="49" charset="0"/>
            </a:endParaRPr>
          </a:p>
        </p:txBody>
      </p:sp>
      <p:sp>
        <p:nvSpPr>
          <p:cNvPr id="24580" name="Rectangle 3"/>
          <p:cNvSpPr>
            <a:spLocks noGrp="1" noChangeArrowheads="1"/>
          </p:cNvSpPr>
          <p:nvPr>
            <p:ph type="title"/>
          </p:nvPr>
        </p:nvSpPr>
        <p:spPr>
          <a:noFill/>
        </p:spPr>
        <p:txBody>
          <a:bodyPr/>
          <a:lstStyle/>
          <a:p>
            <a:r>
              <a:rPr lang="en-US" sz="3600" smtClean="0"/>
              <a:t>Using the Concatenation Operator</a:t>
            </a:r>
          </a:p>
        </p:txBody>
      </p:sp>
      <p:sp>
        <p:nvSpPr>
          <p:cNvPr id="24581" name="Rectangle 12"/>
          <p:cNvSpPr>
            <a:spLocks noChangeArrowheads="1"/>
          </p:cNvSpPr>
          <p:nvPr/>
        </p:nvSpPr>
        <p:spPr bwMode="blackWhite">
          <a:xfrm>
            <a:off x="981075" y="1936750"/>
            <a:ext cx="7153275" cy="727075"/>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chemeClr val="bg1"/>
                </a:solidFill>
                <a:latin typeface="Courier New" pitchFamily="49" charset="0"/>
              </a:rPr>
              <a:t>SELECT	last_name|| “ “ ||job_id "Employees"</a:t>
            </a:r>
          </a:p>
          <a:p>
            <a:pPr>
              <a:tabLst>
                <a:tab pos="1200150" algn="l"/>
              </a:tabLst>
            </a:pPr>
            <a:r>
              <a:rPr lang="en-US" sz="1800" b="1">
                <a:solidFill>
                  <a:schemeClr val="bg1"/>
                </a:solidFill>
                <a:latin typeface="Courier New" pitchFamily="49" charset="0"/>
              </a:rPr>
              <a:t>FROM 	employees;</a:t>
            </a:r>
          </a:p>
        </p:txBody>
      </p:sp>
      <p:sp>
        <p:nvSpPr>
          <p:cNvPr id="24582" name="Rectangle 16"/>
          <p:cNvSpPr>
            <a:spLocks noChangeArrowheads="1"/>
          </p:cNvSpPr>
          <p:nvPr/>
        </p:nvSpPr>
        <p:spPr bwMode="ltGray">
          <a:xfrm>
            <a:off x="3509963" y="2025650"/>
            <a:ext cx="288925" cy="269875"/>
          </a:xfrm>
          <a:prstGeom prst="rect">
            <a:avLst/>
          </a:prstGeom>
          <a:noFill/>
          <a:ln w="25400">
            <a:solidFill>
              <a:schemeClr val="hlink"/>
            </a:solidFill>
            <a:miter lim="800000"/>
            <a:headEnd/>
            <a:tailEnd/>
          </a:ln>
        </p:spPr>
        <p:txBody>
          <a:bodyPr wrap="none" anchor="ctr"/>
          <a:lstStyle/>
          <a:p>
            <a:endParaRPr lang="en-IN"/>
          </a:p>
        </p:txBody>
      </p:sp>
      <p:sp>
        <p:nvSpPr>
          <p:cNvPr id="24583" name="Text Box 19"/>
          <p:cNvSpPr txBox="1">
            <a:spLocks noChangeArrowheads="1"/>
          </p:cNvSpPr>
          <p:nvPr/>
        </p:nvSpPr>
        <p:spPr bwMode="auto">
          <a:xfrm>
            <a:off x="962025" y="46720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2400" b="1"/>
              <a:t>…</a:t>
            </a:r>
          </a:p>
        </p:txBody>
      </p:sp>
      <p:pic>
        <p:nvPicPr>
          <p:cNvPr id="24584" name="Picture 24"/>
          <p:cNvPicPr>
            <a:picLocks noChangeAspect="1" noChangeArrowheads="1"/>
          </p:cNvPicPr>
          <p:nvPr/>
        </p:nvPicPr>
        <p:blipFill>
          <a:blip r:embed="rId4"/>
          <a:srcRect/>
          <a:stretch>
            <a:fillRect/>
          </a:stretch>
        </p:blipFill>
        <p:spPr bwMode="auto">
          <a:xfrm>
            <a:off x="993775" y="5078413"/>
            <a:ext cx="6981825" cy="180975"/>
          </a:xfrm>
          <a:prstGeom prst="rect">
            <a:avLst/>
          </a:prstGeom>
          <a:noFill/>
          <a:ln w="25400">
            <a:noFill/>
            <a:miter lim="800000"/>
            <a:headEnd type="none" w="sm" len="sm"/>
            <a:tailEnd type="none" w="sm" len="sm"/>
          </a:ln>
        </p:spPr>
      </p:pic>
      <p:cxnSp>
        <p:nvCxnSpPr>
          <p:cNvPr id="24585"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971550" y="549275"/>
            <a:ext cx="7543800" cy="1143000"/>
          </a:xfrm>
          <a:noFill/>
        </p:spPr>
        <p:txBody>
          <a:bodyPr/>
          <a:lstStyle/>
          <a:p>
            <a:r>
              <a:rPr lang="en-US" smtClean="0"/>
              <a:t>Duplicate Rows</a:t>
            </a:r>
          </a:p>
        </p:txBody>
      </p:sp>
      <p:sp>
        <p:nvSpPr>
          <p:cNvPr id="25603" name="Rectangle 4"/>
          <p:cNvSpPr>
            <a:spLocks noGrp="1" noChangeArrowheads="1"/>
          </p:cNvSpPr>
          <p:nvPr>
            <p:ph type="body" idx="1"/>
          </p:nvPr>
        </p:nvSpPr>
        <p:spPr>
          <a:xfrm>
            <a:off x="873125" y="1884363"/>
            <a:ext cx="7385050" cy="644525"/>
          </a:xfrm>
          <a:noFill/>
        </p:spPr>
        <p:txBody>
          <a:bodyPr/>
          <a:lstStyle/>
          <a:p>
            <a:pPr>
              <a:lnSpc>
                <a:spcPct val="65000"/>
              </a:lnSpc>
              <a:buFontTx/>
              <a:buNone/>
            </a:pPr>
            <a:r>
              <a:rPr lang="en-US" smtClean="0"/>
              <a:t>The default display of queries is all rows, including </a:t>
            </a:r>
          </a:p>
          <a:p>
            <a:pPr>
              <a:lnSpc>
                <a:spcPct val="65000"/>
              </a:lnSpc>
              <a:buFontTx/>
              <a:buNone/>
            </a:pPr>
            <a:r>
              <a:rPr lang="en-US" smtClean="0"/>
              <a:t>duplicate rows.</a:t>
            </a:r>
          </a:p>
        </p:txBody>
      </p:sp>
      <p:sp>
        <p:nvSpPr>
          <p:cNvPr id="48133" name="Rectangle 5"/>
          <p:cNvSpPr>
            <a:spLocks noChangeArrowheads="1"/>
          </p:cNvSpPr>
          <p:nvPr/>
        </p:nvSpPr>
        <p:spPr bwMode="blackWhite">
          <a:xfrm>
            <a:off x="1030288" y="2552700"/>
            <a:ext cx="6908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SELECT department_id</a:t>
            </a:r>
          </a:p>
          <a:p>
            <a:pPr>
              <a:tabLst>
                <a:tab pos="1200150" algn="l"/>
              </a:tabLst>
              <a:defRPr/>
            </a:pPr>
            <a:r>
              <a:rPr lang="en-US" sz="1800" b="1">
                <a:solidFill>
                  <a:srgbClr val="000000"/>
                </a:solidFill>
                <a:latin typeface="Courier New" pitchFamily="49" charset="0"/>
              </a:rPr>
              <a:t>FROM   employees;</a:t>
            </a:r>
          </a:p>
        </p:txBody>
      </p:sp>
      <p:sp>
        <p:nvSpPr>
          <p:cNvPr id="25605" name="Text Box 18"/>
          <p:cNvSpPr txBox="1">
            <a:spLocks noChangeArrowheads="1"/>
          </p:cNvSpPr>
          <p:nvPr/>
        </p:nvSpPr>
        <p:spPr bwMode="auto">
          <a:xfrm>
            <a:off x="1012825" y="54848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2400" b="1"/>
              <a:t>…</a:t>
            </a:r>
          </a:p>
        </p:txBody>
      </p:sp>
      <p:pic>
        <p:nvPicPr>
          <p:cNvPr id="25606" name="Picture 22"/>
          <p:cNvPicPr>
            <a:picLocks noChangeAspect="1" noChangeArrowheads="1"/>
          </p:cNvPicPr>
          <p:nvPr/>
        </p:nvPicPr>
        <p:blipFill>
          <a:blip r:embed="rId3"/>
          <a:srcRect/>
          <a:stretch>
            <a:fillRect/>
          </a:stretch>
        </p:blipFill>
        <p:spPr bwMode="auto">
          <a:xfrm>
            <a:off x="1030288" y="3476625"/>
            <a:ext cx="6943725" cy="2190750"/>
          </a:xfrm>
          <a:prstGeom prst="rect">
            <a:avLst/>
          </a:prstGeom>
          <a:noFill/>
          <a:ln w="25400">
            <a:noFill/>
            <a:miter lim="800000"/>
            <a:headEnd type="none" w="sm" len="sm"/>
            <a:tailEnd type="none" w="sm" len="sm"/>
          </a:ln>
        </p:spPr>
      </p:pic>
      <p:pic>
        <p:nvPicPr>
          <p:cNvPr id="25607" name="Picture 23"/>
          <p:cNvPicPr>
            <a:picLocks noChangeAspect="1" noChangeArrowheads="1"/>
          </p:cNvPicPr>
          <p:nvPr/>
        </p:nvPicPr>
        <p:blipFill>
          <a:blip r:embed="rId4"/>
          <a:srcRect/>
          <a:stretch>
            <a:fillRect/>
          </a:stretch>
        </p:blipFill>
        <p:spPr bwMode="auto">
          <a:xfrm>
            <a:off x="1030288" y="5865813"/>
            <a:ext cx="6981825" cy="180975"/>
          </a:xfrm>
          <a:prstGeom prst="rect">
            <a:avLst/>
          </a:prstGeom>
          <a:noFill/>
          <a:ln w="25400">
            <a:noFill/>
            <a:miter lim="800000"/>
            <a:headEnd type="none" w="sm" len="sm"/>
            <a:tailEnd type="none" w="sm" len="sm"/>
          </a:ln>
        </p:spPr>
      </p:pic>
      <p:cxnSp>
        <p:nvCxnSpPr>
          <p:cNvPr id="25608"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blackWhite">
          <a:xfrm>
            <a:off x="935038" y="2578100"/>
            <a:ext cx="69373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26627" name="Rectangle 3"/>
          <p:cNvSpPr>
            <a:spLocks noGrp="1" noChangeArrowheads="1"/>
          </p:cNvSpPr>
          <p:nvPr>
            <p:ph type="title"/>
          </p:nvPr>
        </p:nvSpPr>
        <p:spPr>
          <a:noFill/>
        </p:spPr>
        <p:txBody>
          <a:bodyPr/>
          <a:lstStyle/>
          <a:p>
            <a:r>
              <a:rPr lang="en-US" smtClean="0"/>
              <a:t>Eliminating Duplicate Rows</a:t>
            </a:r>
          </a:p>
        </p:txBody>
      </p:sp>
      <p:sp>
        <p:nvSpPr>
          <p:cNvPr id="26628" name="Rectangle 4"/>
          <p:cNvSpPr>
            <a:spLocks noChangeArrowheads="1"/>
          </p:cNvSpPr>
          <p:nvPr/>
        </p:nvSpPr>
        <p:spPr bwMode="auto">
          <a:xfrm>
            <a:off x="860425" y="1809750"/>
            <a:ext cx="7369175" cy="739775"/>
          </a:xfrm>
          <a:prstGeom prst="rect">
            <a:avLst/>
          </a:prstGeom>
          <a:noFill/>
          <a:ln w="9525">
            <a:noFill/>
            <a:miter lim="800000"/>
            <a:headEnd/>
            <a:tailEnd/>
          </a:ln>
        </p:spPr>
        <p:txBody>
          <a:bodyPr lIns="92075" tIns="46038" rIns="92075" bIns="46038">
            <a:spAutoFit/>
          </a:bodyPr>
          <a:lstStyle/>
          <a:p>
            <a:pPr defTabSz="822325">
              <a:lnSpc>
                <a:spcPct val="95000"/>
              </a:lnSpc>
              <a:spcBef>
                <a:spcPct val="5000"/>
              </a:spcBef>
              <a:buFontTx/>
              <a:buNone/>
            </a:pPr>
            <a:r>
              <a:rPr lang="en-US" sz="2200" b="1"/>
              <a:t>Eliminate duplicate rows by using the </a:t>
            </a:r>
            <a:r>
              <a:rPr lang="en-US" sz="2200" b="1">
                <a:latin typeface="Courier New" pitchFamily="49" charset="0"/>
              </a:rPr>
              <a:t>DISTINCT</a:t>
            </a:r>
            <a:r>
              <a:rPr lang="en-US" sz="2200" b="1"/>
              <a:t> keyword in the </a:t>
            </a:r>
            <a:r>
              <a:rPr lang="en-US" sz="2200" b="1">
                <a:latin typeface="Courier New" pitchFamily="49" charset="0"/>
              </a:rPr>
              <a:t>SELECT</a:t>
            </a:r>
            <a:r>
              <a:rPr lang="en-US" sz="2200" b="1"/>
              <a:t> clause.</a:t>
            </a:r>
          </a:p>
        </p:txBody>
      </p:sp>
      <p:sp>
        <p:nvSpPr>
          <p:cNvPr id="26629" name="Rectangle 13"/>
          <p:cNvSpPr>
            <a:spLocks noChangeArrowheads="1"/>
          </p:cNvSpPr>
          <p:nvPr/>
        </p:nvSpPr>
        <p:spPr bwMode="blackWhite">
          <a:xfrm>
            <a:off x="941388" y="2565400"/>
            <a:ext cx="4572000" cy="727075"/>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rgbClr val="000000"/>
                </a:solidFill>
                <a:latin typeface="Courier New" pitchFamily="49" charset="0"/>
              </a:rPr>
              <a:t>SELECT DISTINCT department_id</a:t>
            </a:r>
          </a:p>
          <a:p>
            <a:pPr>
              <a:tabLst>
                <a:tab pos="1200150" algn="l"/>
              </a:tabLst>
            </a:pPr>
            <a:r>
              <a:rPr lang="en-US" sz="1800" b="1">
                <a:solidFill>
                  <a:srgbClr val="000000"/>
                </a:solidFill>
                <a:latin typeface="Courier New" pitchFamily="49" charset="0"/>
              </a:rPr>
              <a:t>FROM   employees;</a:t>
            </a:r>
          </a:p>
        </p:txBody>
      </p:sp>
      <p:sp>
        <p:nvSpPr>
          <p:cNvPr id="26630" name="Rectangle 15"/>
          <p:cNvSpPr>
            <a:spLocks noChangeArrowheads="1"/>
          </p:cNvSpPr>
          <p:nvPr/>
        </p:nvSpPr>
        <p:spPr bwMode="ltGray">
          <a:xfrm>
            <a:off x="2051050" y="2636838"/>
            <a:ext cx="1228725" cy="282575"/>
          </a:xfrm>
          <a:prstGeom prst="rect">
            <a:avLst/>
          </a:prstGeom>
          <a:noFill/>
          <a:ln w="25400">
            <a:solidFill>
              <a:schemeClr val="hlink"/>
            </a:solidFill>
            <a:miter lim="800000"/>
            <a:headEnd/>
            <a:tailEnd/>
          </a:ln>
        </p:spPr>
        <p:txBody>
          <a:bodyPr wrap="none" anchor="ctr"/>
          <a:lstStyle/>
          <a:p>
            <a:endParaRPr lang="en-IN"/>
          </a:p>
        </p:txBody>
      </p:sp>
      <p:pic>
        <p:nvPicPr>
          <p:cNvPr id="26631" name="Picture 19"/>
          <p:cNvPicPr>
            <a:picLocks noChangeAspect="1" noChangeArrowheads="1"/>
          </p:cNvPicPr>
          <p:nvPr/>
        </p:nvPicPr>
        <p:blipFill>
          <a:blip r:embed="rId3"/>
          <a:srcRect/>
          <a:stretch>
            <a:fillRect/>
          </a:stretch>
        </p:blipFill>
        <p:spPr bwMode="auto">
          <a:xfrm>
            <a:off x="935038" y="3429000"/>
            <a:ext cx="6962775" cy="1981200"/>
          </a:xfrm>
          <a:prstGeom prst="rect">
            <a:avLst/>
          </a:prstGeom>
          <a:noFill/>
          <a:ln w="25400">
            <a:noFill/>
            <a:miter lim="800000"/>
            <a:headEnd type="none" w="sm" len="sm"/>
            <a:tailEnd type="none" w="sm" len="sm"/>
          </a:ln>
        </p:spPr>
      </p:pic>
      <p:pic>
        <p:nvPicPr>
          <p:cNvPr id="26632" name="Picture 20"/>
          <p:cNvPicPr>
            <a:picLocks noChangeAspect="1" noChangeArrowheads="1"/>
          </p:cNvPicPr>
          <p:nvPr/>
        </p:nvPicPr>
        <p:blipFill>
          <a:blip r:embed="rId4"/>
          <a:srcRect/>
          <a:stretch>
            <a:fillRect/>
          </a:stretch>
        </p:blipFill>
        <p:spPr bwMode="auto">
          <a:xfrm>
            <a:off x="935038" y="5403850"/>
            <a:ext cx="6956425" cy="190500"/>
          </a:xfrm>
          <a:prstGeom prst="rect">
            <a:avLst/>
          </a:prstGeom>
          <a:noFill/>
          <a:ln w="25400">
            <a:noFill/>
            <a:miter lim="800000"/>
            <a:headEnd type="none" w="sm" len="sm"/>
            <a:tailEnd type="none" w="sm" len="sm"/>
          </a:ln>
        </p:spPr>
      </p:pic>
      <p:cxnSp>
        <p:nvCxnSpPr>
          <p:cNvPr id="26633"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476375" y="1268413"/>
            <a:ext cx="7056438" cy="5256212"/>
          </a:xfrm>
          <a:prstGeom prst="rect">
            <a:avLst/>
          </a:prstGeom>
          <a:solidFill>
            <a:srgbClr val="FFCC66"/>
          </a:solidFill>
          <a:ln w="9525">
            <a:noFill/>
            <a:miter lim="800000"/>
            <a:headEnd/>
            <a:tailEnd/>
          </a:ln>
        </p:spPr>
        <p:txBody>
          <a:bodyPr wrap="none" anchor="ctr"/>
          <a:lstStyle/>
          <a:p>
            <a:endParaRPr lang="en-IN"/>
          </a:p>
        </p:txBody>
      </p:sp>
      <p:sp>
        <p:nvSpPr>
          <p:cNvPr id="32771" name="Rectangle 3"/>
          <p:cNvSpPr>
            <a:spLocks noChangeArrowheads="1"/>
          </p:cNvSpPr>
          <p:nvPr/>
        </p:nvSpPr>
        <p:spPr bwMode="blackWhite">
          <a:xfrm>
            <a:off x="1619250" y="5805488"/>
            <a:ext cx="6769100" cy="647700"/>
          </a:xfrm>
          <a:prstGeom prst="rect">
            <a:avLst/>
          </a:prstGeom>
          <a:solidFill>
            <a:schemeClr val="bg1">
              <a:lumMod val="90000"/>
              <a:lumOff val="10000"/>
            </a:schemeClr>
          </a:solidFill>
          <a:ln w="12700">
            <a:solidFill>
              <a:srgbClr val="000000"/>
            </a:solidFill>
            <a:miter lim="800000"/>
            <a:headEnd/>
            <a:tailEnd/>
          </a:ln>
        </p:spPr>
        <p:txBody>
          <a:bodyPr wrap="none" anchor="ctr"/>
          <a:lstStyle/>
          <a:p>
            <a:pPr>
              <a:defRPr/>
            </a:pPr>
            <a:endParaRPr lang="en-IN"/>
          </a:p>
        </p:txBody>
      </p:sp>
      <p:sp>
        <p:nvSpPr>
          <p:cNvPr id="32772" name="Rectangle 4"/>
          <p:cNvSpPr>
            <a:spLocks noChangeArrowheads="1"/>
          </p:cNvSpPr>
          <p:nvPr/>
        </p:nvSpPr>
        <p:spPr bwMode="blackWhite">
          <a:xfrm>
            <a:off x="1619250" y="4797425"/>
            <a:ext cx="6769100" cy="863600"/>
          </a:xfrm>
          <a:prstGeom prst="rect">
            <a:avLst/>
          </a:prstGeom>
          <a:solidFill>
            <a:schemeClr val="bg1">
              <a:lumMod val="90000"/>
              <a:lumOff val="10000"/>
            </a:schemeClr>
          </a:solidFill>
          <a:ln w="12700">
            <a:solidFill>
              <a:srgbClr val="000000"/>
            </a:solidFill>
            <a:miter lim="800000"/>
            <a:headEnd/>
            <a:tailEnd/>
          </a:ln>
        </p:spPr>
        <p:txBody>
          <a:bodyPr wrap="none" anchor="ctr"/>
          <a:lstStyle/>
          <a:p>
            <a:pPr>
              <a:defRPr/>
            </a:pPr>
            <a:endParaRPr lang="en-IN"/>
          </a:p>
        </p:txBody>
      </p:sp>
      <p:sp>
        <p:nvSpPr>
          <p:cNvPr id="32773" name="Rectangle 5"/>
          <p:cNvSpPr>
            <a:spLocks noChangeArrowheads="1"/>
          </p:cNvSpPr>
          <p:nvPr/>
        </p:nvSpPr>
        <p:spPr bwMode="blackWhite">
          <a:xfrm>
            <a:off x="1619250" y="3213100"/>
            <a:ext cx="6769100" cy="1439863"/>
          </a:xfrm>
          <a:prstGeom prst="rect">
            <a:avLst/>
          </a:prstGeom>
          <a:solidFill>
            <a:schemeClr val="bg1">
              <a:lumMod val="90000"/>
              <a:lumOff val="10000"/>
            </a:schemeClr>
          </a:solidFill>
          <a:ln w="12700">
            <a:solidFill>
              <a:srgbClr val="000000"/>
            </a:solidFill>
            <a:miter lim="800000"/>
            <a:headEnd/>
            <a:tailEnd/>
          </a:ln>
        </p:spPr>
        <p:txBody>
          <a:bodyPr wrap="none" anchor="ctr"/>
          <a:lstStyle/>
          <a:p>
            <a:pPr>
              <a:defRPr/>
            </a:pPr>
            <a:endParaRPr lang="en-IN"/>
          </a:p>
        </p:txBody>
      </p:sp>
      <p:sp>
        <p:nvSpPr>
          <p:cNvPr id="32774" name="Rectangle 6"/>
          <p:cNvSpPr>
            <a:spLocks noChangeArrowheads="1"/>
          </p:cNvSpPr>
          <p:nvPr/>
        </p:nvSpPr>
        <p:spPr bwMode="blackWhite">
          <a:xfrm>
            <a:off x="1619250" y="1989138"/>
            <a:ext cx="6769100" cy="1069975"/>
          </a:xfrm>
          <a:prstGeom prst="rect">
            <a:avLst/>
          </a:prstGeom>
          <a:solidFill>
            <a:schemeClr val="bg1">
              <a:lumMod val="90000"/>
              <a:lumOff val="10000"/>
            </a:schemeClr>
          </a:solidFill>
          <a:ln w="12700">
            <a:solidFill>
              <a:srgbClr val="000000"/>
            </a:solidFill>
            <a:miter lim="800000"/>
            <a:headEnd/>
            <a:tailEnd/>
          </a:ln>
        </p:spPr>
        <p:txBody>
          <a:bodyPr wrap="none" anchor="ctr"/>
          <a:lstStyle/>
          <a:p>
            <a:pPr>
              <a:defRPr/>
            </a:pPr>
            <a:endParaRPr lang="en-IN"/>
          </a:p>
        </p:txBody>
      </p:sp>
      <p:sp>
        <p:nvSpPr>
          <p:cNvPr id="54279" name="Rectangle 7"/>
          <p:cNvSpPr>
            <a:spLocks noChangeArrowheads="1"/>
          </p:cNvSpPr>
          <p:nvPr/>
        </p:nvSpPr>
        <p:spPr bwMode="blackWhite">
          <a:xfrm>
            <a:off x="1619250" y="1412875"/>
            <a:ext cx="6769100" cy="520700"/>
          </a:xfrm>
          <a:prstGeom prst="rect">
            <a:avLst/>
          </a:prstGeom>
          <a:solidFill>
            <a:schemeClr val="bg1">
              <a:lumMod val="90000"/>
              <a:lumOff val="10000"/>
            </a:schemeClr>
          </a:solidFill>
          <a:ln w="12700">
            <a:solidFill>
              <a:srgbClr val="000000"/>
            </a:solidFill>
            <a:miter lim="800000"/>
            <a:headEnd/>
            <a:tailEnd/>
          </a:ln>
          <a:effectLst/>
        </p:spPr>
        <p:txBody>
          <a:bodyPr wrap="none" anchor="ctr"/>
          <a:lstStyle/>
          <a:p>
            <a:pPr>
              <a:defRPr/>
            </a:pPr>
            <a:endParaRPr lang="en-IN"/>
          </a:p>
        </p:txBody>
      </p:sp>
      <p:sp>
        <p:nvSpPr>
          <p:cNvPr id="9224" name="Rectangle 8"/>
          <p:cNvSpPr>
            <a:spLocks noGrp="1" noChangeArrowheads="1"/>
          </p:cNvSpPr>
          <p:nvPr>
            <p:ph type="title"/>
          </p:nvPr>
        </p:nvSpPr>
        <p:spPr>
          <a:xfrm>
            <a:off x="539750" y="188913"/>
            <a:ext cx="7543800" cy="1143000"/>
          </a:xfrm>
          <a:noFill/>
        </p:spPr>
        <p:txBody>
          <a:bodyPr/>
          <a:lstStyle/>
          <a:p>
            <a:r>
              <a:rPr lang="en-US" smtClean="0"/>
              <a:t>SQL Statements</a:t>
            </a:r>
          </a:p>
        </p:txBody>
      </p:sp>
      <p:sp>
        <p:nvSpPr>
          <p:cNvPr id="9225" name="Rectangle 9"/>
          <p:cNvSpPr>
            <a:spLocks noGrp="1" noChangeArrowheads="1"/>
          </p:cNvSpPr>
          <p:nvPr>
            <p:ph type="body" idx="1"/>
          </p:nvPr>
        </p:nvSpPr>
        <p:spPr>
          <a:xfrm>
            <a:off x="1547813" y="1484313"/>
            <a:ext cx="1871662" cy="5761037"/>
          </a:xfrm>
          <a:noFill/>
        </p:spPr>
        <p:txBody>
          <a:bodyPr/>
          <a:lstStyle/>
          <a:p>
            <a:pPr>
              <a:lnSpc>
                <a:spcPct val="65000"/>
              </a:lnSpc>
              <a:buFontTx/>
              <a:buNone/>
            </a:pPr>
            <a:r>
              <a:rPr lang="en-US" sz="1400" dirty="0" smtClean="0">
                <a:latin typeface="Courier New" pitchFamily="49" charset="0"/>
              </a:rPr>
              <a:t>SELECT </a:t>
            </a:r>
          </a:p>
          <a:p>
            <a:pPr>
              <a:lnSpc>
                <a:spcPct val="65000"/>
              </a:lnSpc>
              <a:buFontTx/>
              <a:buNone/>
            </a:pPr>
            <a:r>
              <a:rPr lang="en-US" sz="1400" dirty="0" smtClean="0">
                <a:latin typeface="Courier New" pitchFamily="49" charset="0"/>
              </a:rPr>
              <a:t>    </a:t>
            </a:r>
          </a:p>
          <a:p>
            <a:pPr>
              <a:lnSpc>
                <a:spcPct val="65000"/>
              </a:lnSpc>
              <a:buFontTx/>
              <a:buNone/>
            </a:pPr>
            <a:r>
              <a:rPr lang="en-US" sz="1400" dirty="0" smtClean="0">
                <a:latin typeface="Courier New" pitchFamily="49" charset="0"/>
              </a:rPr>
              <a:t>INSERT</a:t>
            </a:r>
          </a:p>
          <a:p>
            <a:pPr>
              <a:lnSpc>
                <a:spcPct val="65000"/>
              </a:lnSpc>
              <a:buFontTx/>
              <a:buNone/>
            </a:pPr>
            <a:r>
              <a:rPr lang="en-US" sz="1400" dirty="0" smtClean="0">
                <a:latin typeface="Courier New" pitchFamily="49" charset="0"/>
              </a:rPr>
              <a:t>UPDATE</a:t>
            </a:r>
          </a:p>
          <a:p>
            <a:pPr>
              <a:lnSpc>
                <a:spcPct val="65000"/>
              </a:lnSpc>
              <a:buFontTx/>
              <a:buNone/>
            </a:pPr>
            <a:r>
              <a:rPr lang="en-US" sz="1400" dirty="0" smtClean="0">
                <a:latin typeface="Courier New" pitchFamily="49" charset="0"/>
              </a:rPr>
              <a:t>DELETE</a:t>
            </a:r>
          </a:p>
          <a:p>
            <a:pPr>
              <a:lnSpc>
                <a:spcPct val="65000"/>
              </a:lnSpc>
              <a:buFontTx/>
              <a:buNone/>
            </a:pPr>
            <a:r>
              <a:rPr lang="en-US" sz="1400" dirty="0" smtClean="0">
                <a:latin typeface="Courier New" pitchFamily="49" charset="0"/>
              </a:rPr>
              <a:t>MERGE</a:t>
            </a:r>
          </a:p>
          <a:p>
            <a:pPr>
              <a:lnSpc>
                <a:spcPct val="65000"/>
              </a:lnSpc>
              <a:buFontTx/>
              <a:buNone/>
            </a:pPr>
            <a:endParaRPr lang="en-US" sz="1400" dirty="0" smtClean="0">
              <a:latin typeface="Courier New" pitchFamily="49" charset="0"/>
            </a:endParaRPr>
          </a:p>
          <a:p>
            <a:pPr>
              <a:lnSpc>
                <a:spcPct val="65000"/>
              </a:lnSpc>
              <a:buFontTx/>
              <a:buNone/>
            </a:pPr>
            <a:r>
              <a:rPr lang="en-US" sz="1400" dirty="0" smtClean="0">
                <a:latin typeface="Courier New" pitchFamily="49" charset="0"/>
              </a:rPr>
              <a:t>CREATE</a:t>
            </a:r>
          </a:p>
          <a:p>
            <a:pPr>
              <a:lnSpc>
                <a:spcPct val="65000"/>
              </a:lnSpc>
              <a:buFontTx/>
              <a:buNone/>
            </a:pPr>
            <a:r>
              <a:rPr lang="en-US" sz="1400" dirty="0" smtClean="0">
                <a:latin typeface="Courier New" pitchFamily="49" charset="0"/>
              </a:rPr>
              <a:t>ALTER</a:t>
            </a:r>
          </a:p>
          <a:p>
            <a:pPr>
              <a:lnSpc>
                <a:spcPct val="65000"/>
              </a:lnSpc>
              <a:buFontTx/>
              <a:buNone/>
            </a:pPr>
            <a:r>
              <a:rPr lang="en-US" sz="1400" dirty="0" smtClean="0">
                <a:latin typeface="Courier New" pitchFamily="49" charset="0"/>
              </a:rPr>
              <a:t>DROP</a:t>
            </a:r>
          </a:p>
          <a:p>
            <a:pPr>
              <a:lnSpc>
                <a:spcPct val="65000"/>
              </a:lnSpc>
              <a:buFontTx/>
              <a:buNone/>
            </a:pPr>
            <a:r>
              <a:rPr lang="en-US" sz="1400" dirty="0" smtClean="0">
                <a:latin typeface="Courier New" pitchFamily="49" charset="0"/>
              </a:rPr>
              <a:t>RENAME</a:t>
            </a:r>
          </a:p>
          <a:p>
            <a:pPr>
              <a:lnSpc>
                <a:spcPct val="65000"/>
              </a:lnSpc>
              <a:buFontTx/>
              <a:buNone/>
            </a:pPr>
            <a:r>
              <a:rPr lang="en-US" sz="1400" dirty="0" smtClean="0">
                <a:latin typeface="Courier New" pitchFamily="49" charset="0"/>
              </a:rPr>
              <a:t>TRUNCATE</a:t>
            </a:r>
          </a:p>
          <a:p>
            <a:pPr>
              <a:lnSpc>
                <a:spcPct val="65000"/>
              </a:lnSpc>
              <a:buFontTx/>
              <a:buNone/>
            </a:pPr>
            <a:endParaRPr lang="en-US" sz="1400" dirty="0" smtClean="0">
              <a:latin typeface="Courier New" pitchFamily="49" charset="0"/>
            </a:endParaRPr>
          </a:p>
          <a:p>
            <a:pPr>
              <a:lnSpc>
                <a:spcPct val="65000"/>
              </a:lnSpc>
              <a:buFontTx/>
              <a:buNone/>
            </a:pPr>
            <a:r>
              <a:rPr lang="en-US" sz="1400" dirty="0" smtClean="0">
                <a:latin typeface="Courier New" pitchFamily="49" charset="0"/>
              </a:rPr>
              <a:t>COMMIT</a:t>
            </a:r>
          </a:p>
          <a:p>
            <a:pPr>
              <a:lnSpc>
                <a:spcPct val="65000"/>
              </a:lnSpc>
              <a:buFontTx/>
              <a:buNone/>
            </a:pPr>
            <a:r>
              <a:rPr lang="en-US" sz="1400" dirty="0" smtClean="0">
                <a:latin typeface="Courier New" pitchFamily="49" charset="0"/>
              </a:rPr>
              <a:t>ROLLBACK</a:t>
            </a:r>
          </a:p>
          <a:p>
            <a:pPr>
              <a:lnSpc>
                <a:spcPct val="65000"/>
              </a:lnSpc>
              <a:buFontTx/>
              <a:buNone/>
            </a:pPr>
            <a:r>
              <a:rPr lang="en-US" sz="1400" dirty="0" smtClean="0">
                <a:latin typeface="Courier New" pitchFamily="49" charset="0"/>
              </a:rPr>
              <a:t>SAVEPOINT</a:t>
            </a:r>
          </a:p>
          <a:p>
            <a:pPr>
              <a:lnSpc>
                <a:spcPct val="65000"/>
              </a:lnSpc>
              <a:buFontTx/>
              <a:buNone/>
            </a:pPr>
            <a:endParaRPr lang="en-US" sz="1400" dirty="0" smtClean="0">
              <a:latin typeface="Courier New" pitchFamily="49" charset="0"/>
            </a:endParaRPr>
          </a:p>
          <a:p>
            <a:pPr>
              <a:lnSpc>
                <a:spcPct val="65000"/>
              </a:lnSpc>
              <a:buFontTx/>
              <a:buNone/>
            </a:pPr>
            <a:r>
              <a:rPr lang="en-US" sz="1400" dirty="0" smtClean="0">
                <a:latin typeface="Courier New" pitchFamily="49" charset="0"/>
              </a:rPr>
              <a:t>GRANT</a:t>
            </a:r>
          </a:p>
          <a:p>
            <a:pPr>
              <a:lnSpc>
                <a:spcPct val="65000"/>
              </a:lnSpc>
              <a:buFontTx/>
              <a:buNone/>
            </a:pPr>
            <a:r>
              <a:rPr lang="en-US" sz="1400" dirty="0" smtClean="0">
                <a:latin typeface="Courier New" pitchFamily="49" charset="0"/>
              </a:rPr>
              <a:t>REVOKE</a:t>
            </a:r>
          </a:p>
        </p:txBody>
      </p:sp>
      <p:sp>
        <p:nvSpPr>
          <p:cNvPr id="9226" name="Rectangle 10"/>
          <p:cNvSpPr>
            <a:spLocks noChangeArrowheads="1"/>
          </p:cNvSpPr>
          <p:nvPr/>
        </p:nvSpPr>
        <p:spPr bwMode="auto">
          <a:xfrm>
            <a:off x="3276600" y="1412875"/>
            <a:ext cx="2209800" cy="554038"/>
          </a:xfrm>
          <a:prstGeom prst="rect">
            <a:avLst/>
          </a:prstGeom>
          <a:noFill/>
          <a:ln w="9525">
            <a:noFill/>
            <a:miter lim="800000"/>
            <a:headEnd/>
            <a:tailEnd/>
          </a:ln>
        </p:spPr>
        <p:txBody>
          <a:bodyPr wrap="none" lIns="92075" tIns="46038" rIns="92075" bIns="46038">
            <a:spAutoFit/>
          </a:bodyPr>
          <a:lstStyle/>
          <a:p>
            <a:pPr>
              <a:spcBef>
                <a:spcPct val="0"/>
              </a:spcBef>
              <a:buFontTx/>
              <a:buNone/>
            </a:pPr>
            <a:r>
              <a:rPr lang="en-US">
                <a:solidFill>
                  <a:srgbClr val="FFFFCC"/>
                </a:solidFill>
              </a:rPr>
              <a:t> </a:t>
            </a:r>
            <a:r>
              <a:rPr lang="en-US" sz="2400">
                <a:solidFill>
                  <a:srgbClr val="FFFFCC"/>
                </a:solidFill>
              </a:rPr>
              <a:t>Data retrieval </a:t>
            </a:r>
          </a:p>
        </p:txBody>
      </p:sp>
      <p:sp>
        <p:nvSpPr>
          <p:cNvPr id="9227" name="Rectangle 11"/>
          <p:cNvSpPr>
            <a:spLocks noChangeArrowheads="1"/>
          </p:cNvSpPr>
          <p:nvPr/>
        </p:nvSpPr>
        <p:spPr bwMode="auto">
          <a:xfrm>
            <a:off x="3348038" y="2276475"/>
            <a:ext cx="5137150" cy="461963"/>
          </a:xfrm>
          <a:prstGeom prst="rect">
            <a:avLst/>
          </a:prstGeom>
          <a:noFill/>
          <a:ln w="9525">
            <a:noFill/>
            <a:miter lim="800000"/>
            <a:headEnd/>
            <a:tailEnd/>
          </a:ln>
        </p:spPr>
        <p:txBody>
          <a:bodyPr wrap="none" lIns="92075" tIns="46038" rIns="92075" bIns="46038">
            <a:spAutoFit/>
          </a:bodyPr>
          <a:lstStyle/>
          <a:p>
            <a:pPr>
              <a:spcBef>
                <a:spcPct val="0"/>
              </a:spcBef>
              <a:buFontTx/>
              <a:buNone/>
            </a:pPr>
            <a:r>
              <a:rPr lang="en-US" sz="2400">
                <a:solidFill>
                  <a:srgbClr val="FFFFCC"/>
                </a:solidFill>
              </a:rPr>
              <a:t>Data Manipulation Language (DML)</a:t>
            </a:r>
          </a:p>
        </p:txBody>
      </p:sp>
      <p:sp>
        <p:nvSpPr>
          <p:cNvPr id="9228" name="Rectangle 12"/>
          <p:cNvSpPr>
            <a:spLocks noChangeArrowheads="1"/>
          </p:cNvSpPr>
          <p:nvPr/>
        </p:nvSpPr>
        <p:spPr bwMode="auto">
          <a:xfrm>
            <a:off x="3348038" y="3500438"/>
            <a:ext cx="4572000" cy="461962"/>
          </a:xfrm>
          <a:prstGeom prst="rect">
            <a:avLst/>
          </a:prstGeom>
          <a:noFill/>
          <a:ln w="9525">
            <a:noFill/>
            <a:miter lim="800000"/>
            <a:headEnd/>
            <a:tailEnd/>
          </a:ln>
        </p:spPr>
        <p:txBody>
          <a:bodyPr wrap="none" lIns="92075" tIns="46038" rIns="92075" bIns="46038">
            <a:spAutoFit/>
          </a:bodyPr>
          <a:lstStyle/>
          <a:p>
            <a:pPr>
              <a:spcBef>
                <a:spcPct val="0"/>
              </a:spcBef>
              <a:buFontTx/>
              <a:buNone/>
            </a:pPr>
            <a:r>
              <a:rPr lang="en-US" sz="2400">
                <a:solidFill>
                  <a:srgbClr val="FFFFCC"/>
                </a:solidFill>
              </a:rPr>
              <a:t>Data Definition Language (DDL)</a:t>
            </a:r>
          </a:p>
        </p:txBody>
      </p:sp>
      <p:sp>
        <p:nvSpPr>
          <p:cNvPr id="9229" name="Rectangle 13"/>
          <p:cNvSpPr>
            <a:spLocks noChangeArrowheads="1"/>
          </p:cNvSpPr>
          <p:nvPr/>
        </p:nvSpPr>
        <p:spPr bwMode="auto">
          <a:xfrm>
            <a:off x="3348038" y="5013325"/>
            <a:ext cx="3600450" cy="461963"/>
          </a:xfrm>
          <a:prstGeom prst="rect">
            <a:avLst/>
          </a:prstGeom>
          <a:noFill/>
          <a:ln w="9525">
            <a:noFill/>
            <a:miter lim="800000"/>
            <a:headEnd/>
            <a:tailEnd/>
          </a:ln>
        </p:spPr>
        <p:txBody>
          <a:bodyPr lIns="92075" tIns="46038" rIns="92075" bIns="46038">
            <a:spAutoFit/>
          </a:bodyPr>
          <a:lstStyle/>
          <a:p>
            <a:pPr>
              <a:spcBef>
                <a:spcPct val="0"/>
              </a:spcBef>
              <a:buFontTx/>
              <a:buNone/>
            </a:pPr>
            <a:r>
              <a:rPr lang="en-US" sz="2400" dirty="0">
                <a:solidFill>
                  <a:srgbClr val="FFFFCC"/>
                </a:solidFill>
              </a:rPr>
              <a:t>Transaction control</a:t>
            </a:r>
          </a:p>
        </p:txBody>
      </p:sp>
      <p:sp>
        <p:nvSpPr>
          <p:cNvPr id="9230" name="Rectangle 14"/>
          <p:cNvSpPr>
            <a:spLocks noChangeArrowheads="1"/>
          </p:cNvSpPr>
          <p:nvPr/>
        </p:nvSpPr>
        <p:spPr bwMode="auto">
          <a:xfrm>
            <a:off x="3348038" y="5876925"/>
            <a:ext cx="4279900" cy="461963"/>
          </a:xfrm>
          <a:prstGeom prst="rect">
            <a:avLst/>
          </a:prstGeom>
          <a:noFill/>
          <a:ln w="9525">
            <a:noFill/>
            <a:miter lim="800000"/>
            <a:headEnd/>
            <a:tailEnd/>
          </a:ln>
        </p:spPr>
        <p:txBody>
          <a:bodyPr wrap="none" lIns="92075" tIns="46038" rIns="92075" bIns="46038">
            <a:spAutoFit/>
          </a:bodyPr>
          <a:lstStyle/>
          <a:p>
            <a:pPr>
              <a:spcBef>
                <a:spcPct val="0"/>
              </a:spcBef>
              <a:buFontTx/>
              <a:buNone/>
            </a:pPr>
            <a:r>
              <a:rPr lang="en-US" sz="2400">
                <a:solidFill>
                  <a:srgbClr val="FFFFCC"/>
                </a:solidFill>
              </a:rPr>
              <a:t>Data Control Language (DCL)</a:t>
            </a:r>
          </a:p>
        </p:txBody>
      </p:sp>
      <p:cxnSp>
        <p:nvCxnSpPr>
          <p:cNvPr id="9231" name="Straight Connector 14"/>
          <p:cNvCxnSpPr>
            <a:cxnSpLocks noChangeShapeType="1"/>
          </p:cNvCxnSpPr>
          <p:nvPr/>
        </p:nvCxnSpPr>
        <p:spPr bwMode="auto">
          <a:xfrm>
            <a:off x="395288" y="1196975"/>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9"/>
          <p:cNvSpPr>
            <a:spLocks noGrp="1" noChangeArrowheads="1"/>
          </p:cNvSpPr>
          <p:nvPr>
            <p:ph type="title"/>
          </p:nvPr>
        </p:nvSpPr>
        <p:spPr>
          <a:xfrm>
            <a:off x="900113" y="404813"/>
            <a:ext cx="7543800" cy="1143000"/>
          </a:xfrm>
          <a:noFill/>
        </p:spPr>
        <p:txBody>
          <a:bodyPr/>
          <a:lstStyle/>
          <a:p>
            <a:r>
              <a:rPr lang="en-US" sz="3600" smtClean="0"/>
              <a:t>Limiting Rows Using a Selection</a:t>
            </a:r>
          </a:p>
        </p:txBody>
      </p:sp>
      <p:sp>
        <p:nvSpPr>
          <p:cNvPr id="27651" name="Rectangle 20"/>
          <p:cNvSpPr>
            <a:spLocks noChangeArrowheads="1"/>
          </p:cNvSpPr>
          <p:nvPr/>
        </p:nvSpPr>
        <p:spPr bwMode="auto">
          <a:xfrm>
            <a:off x="1763713" y="4000500"/>
            <a:ext cx="2589212" cy="1044575"/>
          </a:xfrm>
          <a:prstGeom prst="rect">
            <a:avLst/>
          </a:prstGeom>
          <a:noFill/>
          <a:ln w="9525">
            <a:noFill/>
            <a:miter lim="800000"/>
            <a:headEnd/>
            <a:tailEnd/>
          </a:ln>
        </p:spPr>
        <p:txBody>
          <a:bodyPr lIns="92075" tIns="46038" rIns="92075" bIns="46038">
            <a:spAutoFit/>
          </a:bodyPr>
          <a:lstStyle/>
          <a:p>
            <a:pPr defTabSz="346075">
              <a:lnSpc>
                <a:spcPct val="95000"/>
              </a:lnSpc>
              <a:spcBef>
                <a:spcPct val="35000"/>
              </a:spcBef>
              <a:tabLst>
                <a:tab pos="576263" algn="l"/>
              </a:tabLst>
            </a:pPr>
            <a:r>
              <a:rPr lang="en-US" sz="2200" b="1">
                <a:solidFill>
                  <a:srgbClr val="FFFFCC"/>
                </a:solidFill>
              </a:rPr>
              <a:t>“retrieve all</a:t>
            </a:r>
            <a:br>
              <a:rPr lang="en-US" sz="2200" b="1">
                <a:solidFill>
                  <a:srgbClr val="FFFFCC"/>
                </a:solidFill>
              </a:rPr>
            </a:br>
            <a:r>
              <a:rPr lang="en-US" sz="2200" b="1">
                <a:solidFill>
                  <a:srgbClr val="FFFFCC"/>
                </a:solidFill>
              </a:rPr>
              <a:t>employees</a:t>
            </a:r>
            <a:br>
              <a:rPr lang="en-US" sz="2200" b="1">
                <a:solidFill>
                  <a:srgbClr val="FFFFCC"/>
                </a:solidFill>
              </a:rPr>
            </a:br>
            <a:r>
              <a:rPr lang="en-US" sz="2200" b="1">
                <a:solidFill>
                  <a:srgbClr val="FFFFCC"/>
                </a:solidFill>
              </a:rPr>
              <a:t>in department 90”</a:t>
            </a:r>
          </a:p>
        </p:txBody>
      </p:sp>
      <p:sp>
        <p:nvSpPr>
          <p:cNvPr id="27652" name="Arc 21"/>
          <p:cNvSpPr>
            <a:spLocks/>
          </p:cNvSpPr>
          <p:nvPr/>
        </p:nvSpPr>
        <p:spPr bwMode="auto">
          <a:xfrm>
            <a:off x="4476750" y="4102100"/>
            <a:ext cx="1582738" cy="1028700"/>
          </a:xfrm>
          <a:custGeom>
            <a:avLst/>
            <a:gdLst>
              <a:gd name="T0" fmla="*/ 0 w 21608"/>
              <a:gd name="T1" fmla="*/ 0 h 21600"/>
              <a:gd name="T2" fmla="*/ 2147483647 w 21608"/>
              <a:gd name="T3" fmla="*/ 2147483647 h 21600"/>
              <a:gd name="T4" fmla="*/ 2147483647 w 21608"/>
              <a:gd name="T5" fmla="*/ 2147483647 h 21600"/>
              <a:gd name="T6" fmla="*/ 0 60000 65536"/>
              <a:gd name="T7" fmla="*/ 0 60000 65536"/>
              <a:gd name="T8" fmla="*/ 0 60000 65536"/>
              <a:gd name="T9" fmla="*/ 0 w 21608"/>
              <a:gd name="T10" fmla="*/ 0 h 21600"/>
              <a:gd name="T11" fmla="*/ 21608 w 21608"/>
              <a:gd name="T12" fmla="*/ 21600 h 21600"/>
            </a:gdLst>
            <a:ahLst/>
            <a:cxnLst>
              <a:cxn ang="T6">
                <a:pos x="T0" y="T1"/>
              </a:cxn>
              <a:cxn ang="T7">
                <a:pos x="T2" y="T3"/>
              </a:cxn>
              <a:cxn ang="T8">
                <a:pos x="T4" y="T5"/>
              </a:cxn>
            </a:cxnLst>
            <a:rect l="T9" t="T10" r="T11" b="T12"/>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p:spPr>
        <p:txBody>
          <a:bodyPr/>
          <a:lstStyle/>
          <a:p>
            <a:endParaRPr lang="en-US"/>
          </a:p>
        </p:txBody>
      </p:sp>
      <p:sp>
        <p:nvSpPr>
          <p:cNvPr id="27653" name="Rectangle 22"/>
          <p:cNvSpPr>
            <a:spLocks noChangeArrowheads="1"/>
          </p:cNvSpPr>
          <p:nvPr/>
        </p:nvSpPr>
        <p:spPr bwMode="auto">
          <a:xfrm>
            <a:off x="863600" y="1422400"/>
            <a:ext cx="1555750" cy="396875"/>
          </a:xfrm>
          <a:prstGeom prst="rect">
            <a:avLst/>
          </a:prstGeom>
          <a:noFill/>
          <a:ln w="9525">
            <a:noFill/>
            <a:miter lim="800000"/>
            <a:headEnd/>
            <a:tailEnd/>
          </a:ln>
        </p:spPr>
        <p:txBody>
          <a:bodyPr wrap="none" lIns="92075" tIns="46038" rIns="92075" bIns="46038">
            <a:spAutoFit/>
          </a:bodyPr>
          <a:lstStyle/>
          <a:p>
            <a:r>
              <a:rPr lang="en-US" sz="2000" b="1">
                <a:latin typeface="Courier New" pitchFamily="49" charset="0"/>
              </a:rPr>
              <a:t>EMPLOYEES</a:t>
            </a:r>
          </a:p>
        </p:txBody>
      </p:sp>
      <p:sp>
        <p:nvSpPr>
          <p:cNvPr id="27654" name="Text Box 23"/>
          <p:cNvSpPr txBox="1">
            <a:spLocks noChangeArrowheads="1"/>
          </p:cNvSpPr>
          <p:nvPr/>
        </p:nvSpPr>
        <p:spPr bwMode="auto">
          <a:xfrm>
            <a:off x="995363" y="3360738"/>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b="1"/>
              <a:t>…</a:t>
            </a:r>
          </a:p>
        </p:txBody>
      </p:sp>
      <p:pic>
        <p:nvPicPr>
          <p:cNvPr id="27655" name="Picture 24"/>
          <p:cNvPicPr>
            <a:picLocks noChangeAspect="1" noChangeArrowheads="1"/>
          </p:cNvPicPr>
          <p:nvPr/>
        </p:nvPicPr>
        <p:blipFill>
          <a:blip r:embed="rId3"/>
          <a:srcRect/>
          <a:stretch>
            <a:fillRect/>
          </a:stretch>
        </p:blipFill>
        <p:spPr bwMode="auto">
          <a:xfrm>
            <a:off x="1008063" y="1816100"/>
            <a:ext cx="6743700" cy="1752600"/>
          </a:xfrm>
          <a:prstGeom prst="rect">
            <a:avLst/>
          </a:prstGeom>
          <a:noFill/>
          <a:ln w="25400">
            <a:noFill/>
            <a:miter lim="800000"/>
            <a:headEnd type="none" w="sm" len="sm"/>
            <a:tailEnd type="none" w="sm" len="sm"/>
          </a:ln>
        </p:spPr>
      </p:pic>
      <p:pic>
        <p:nvPicPr>
          <p:cNvPr id="27656" name="Picture 25"/>
          <p:cNvPicPr>
            <a:picLocks noChangeAspect="1" noChangeArrowheads="1"/>
          </p:cNvPicPr>
          <p:nvPr/>
        </p:nvPicPr>
        <p:blipFill>
          <a:blip r:embed="rId4"/>
          <a:srcRect/>
          <a:stretch>
            <a:fillRect/>
          </a:stretch>
        </p:blipFill>
        <p:spPr bwMode="auto">
          <a:xfrm>
            <a:off x="1008063" y="3730625"/>
            <a:ext cx="6724650" cy="247650"/>
          </a:xfrm>
          <a:prstGeom prst="rect">
            <a:avLst/>
          </a:prstGeom>
          <a:noFill/>
          <a:ln w="25400">
            <a:noFill/>
            <a:miter lim="800000"/>
            <a:headEnd type="none" w="sm" len="sm"/>
            <a:tailEnd type="none" w="sm" len="sm"/>
          </a:ln>
        </p:spPr>
      </p:pic>
      <p:pic>
        <p:nvPicPr>
          <p:cNvPr id="27657" name="Picture 26"/>
          <p:cNvPicPr>
            <a:picLocks noChangeAspect="1" noChangeArrowheads="1"/>
          </p:cNvPicPr>
          <p:nvPr/>
        </p:nvPicPr>
        <p:blipFill>
          <a:blip r:embed="rId5"/>
          <a:srcRect/>
          <a:stretch>
            <a:fillRect/>
          </a:stretch>
        </p:blipFill>
        <p:spPr bwMode="auto">
          <a:xfrm>
            <a:off x="1008063" y="5116513"/>
            <a:ext cx="6724650" cy="923925"/>
          </a:xfrm>
          <a:prstGeom prst="rect">
            <a:avLst/>
          </a:prstGeom>
          <a:noFill/>
          <a:ln w="25400">
            <a:noFill/>
            <a:miter lim="800000"/>
            <a:headEnd type="none" w="sm" len="sm"/>
            <a:tailEnd type="none" w="sm" len="sm"/>
          </a:ln>
        </p:spPr>
      </p:pic>
      <p:cxnSp>
        <p:nvCxnSpPr>
          <p:cNvPr id="27658" name="Straight Connector 14"/>
          <p:cNvCxnSpPr>
            <a:cxnSpLocks noChangeShapeType="1"/>
          </p:cNvCxnSpPr>
          <p:nvPr/>
        </p:nvCxnSpPr>
        <p:spPr bwMode="auto">
          <a:xfrm>
            <a:off x="395288" y="1412875"/>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6"/>
          <p:cNvSpPr>
            <a:spLocks noGrp="1" noChangeArrowheads="1"/>
          </p:cNvSpPr>
          <p:nvPr>
            <p:ph type="title"/>
          </p:nvPr>
        </p:nvSpPr>
        <p:spPr>
          <a:noFill/>
        </p:spPr>
        <p:txBody>
          <a:bodyPr/>
          <a:lstStyle/>
          <a:p>
            <a:r>
              <a:rPr lang="en-US" smtClean="0"/>
              <a:t>Limiting the Rows Selected</a:t>
            </a:r>
          </a:p>
        </p:txBody>
      </p:sp>
      <p:sp>
        <p:nvSpPr>
          <p:cNvPr id="28675" name="Rectangle 17"/>
          <p:cNvSpPr>
            <a:spLocks noGrp="1" noChangeArrowheads="1"/>
          </p:cNvSpPr>
          <p:nvPr>
            <p:ph type="body" idx="1"/>
          </p:nvPr>
        </p:nvSpPr>
        <p:spPr>
          <a:xfrm>
            <a:off x="874713" y="1814513"/>
            <a:ext cx="7385050" cy="2466975"/>
          </a:xfrm>
          <a:noFill/>
        </p:spPr>
        <p:txBody>
          <a:bodyPr/>
          <a:lstStyle/>
          <a:p>
            <a:r>
              <a:rPr lang="en-US" smtClean="0"/>
              <a:t>Restrict the rows returned by using the </a:t>
            </a:r>
            <a:r>
              <a:rPr lang="en-US" smtClean="0">
                <a:latin typeface="Courier New" pitchFamily="49" charset="0"/>
              </a:rPr>
              <a:t>WHERE</a:t>
            </a:r>
            <a:r>
              <a:rPr lang="en-US" smtClean="0"/>
              <a:t> clause.</a:t>
            </a:r>
          </a:p>
          <a:p>
            <a:pPr>
              <a:buFontTx/>
              <a:buNone/>
            </a:pPr>
            <a:endParaRPr lang="en-US" smtClean="0"/>
          </a:p>
          <a:p>
            <a:pPr>
              <a:buFontTx/>
              <a:buNone/>
            </a:pPr>
            <a:endParaRPr lang="en-US" smtClean="0"/>
          </a:p>
          <a:p>
            <a:r>
              <a:rPr lang="en-US" smtClean="0"/>
              <a:t>The </a:t>
            </a:r>
            <a:r>
              <a:rPr lang="en-US" smtClean="0">
                <a:latin typeface="Courier New" pitchFamily="49" charset="0"/>
              </a:rPr>
              <a:t>WHERE</a:t>
            </a:r>
            <a:r>
              <a:rPr lang="en-US" smtClean="0"/>
              <a:t> clause follows the </a:t>
            </a:r>
            <a:r>
              <a:rPr lang="en-US" smtClean="0">
                <a:latin typeface="Courier New" pitchFamily="49" charset="0"/>
              </a:rPr>
              <a:t>FROM</a:t>
            </a:r>
            <a:r>
              <a:rPr lang="en-US" smtClean="0"/>
              <a:t> clause.</a:t>
            </a:r>
          </a:p>
        </p:txBody>
      </p:sp>
      <p:sp>
        <p:nvSpPr>
          <p:cNvPr id="11282" name="Rectangle 18"/>
          <p:cNvSpPr>
            <a:spLocks noChangeArrowheads="1"/>
          </p:cNvSpPr>
          <p:nvPr/>
        </p:nvSpPr>
        <p:spPr bwMode="blackWhite">
          <a:xfrm>
            <a:off x="900113" y="2924175"/>
            <a:ext cx="75406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800" b="1">
              <a:solidFill>
                <a:srgbClr val="000000"/>
              </a:solidFill>
              <a:latin typeface="Courier New" pitchFamily="49" charset="0"/>
            </a:endParaRPr>
          </a:p>
          <a:p>
            <a:pPr>
              <a:tabLst>
                <a:tab pos="1200150" algn="l"/>
              </a:tabLst>
              <a:defRPr/>
            </a:pPr>
            <a:endParaRPr lang="en-US" sz="1800" b="1">
              <a:solidFill>
                <a:srgbClr val="000000"/>
              </a:solidFill>
              <a:latin typeface="Courier New" pitchFamily="49" charset="0"/>
            </a:endParaRPr>
          </a:p>
        </p:txBody>
      </p:sp>
      <p:sp>
        <p:nvSpPr>
          <p:cNvPr id="28677" name="Rectangle 19"/>
          <p:cNvSpPr>
            <a:spLocks noChangeArrowheads="1"/>
          </p:cNvSpPr>
          <p:nvPr/>
        </p:nvSpPr>
        <p:spPr bwMode="blackWhite">
          <a:xfrm>
            <a:off x="900113" y="2924175"/>
            <a:ext cx="7223125" cy="1003300"/>
          </a:xfrm>
          <a:prstGeom prst="rect">
            <a:avLst/>
          </a:prstGeom>
          <a:noFill/>
          <a:ln w="9525">
            <a:noFill/>
            <a:miter lim="800000"/>
            <a:headEnd/>
            <a:tailEnd/>
          </a:ln>
        </p:spPr>
        <p:txBody>
          <a:bodyPr wrap="none" lIns="92075" tIns="46038" rIns="92075" bIns="46038" anchor="ctr"/>
          <a:lstStyle/>
          <a:p>
            <a:pPr>
              <a:buFontTx/>
              <a:buNone/>
              <a:tabLst>
                <a:tab pos="1200150" algn="l"/>
              </a:tabLst>
            </a:pPr>
            <a:r>
              <a:rPr lang="en-US" sz="1800" b="1">
                <a:solidFill>
                  <a:srgbClr val="000000"/>
                </a:solidFill>
                <a:latin typeface="Courier New" pitchFamily="49" charset="0"/>
              </a:rPr>
              <a:t>SELECT *|{[DISTINCT] </a:t>
            </a:r>
            <a:r>
              <a:rPr lang="en-US" sz="1800" b="1" i="1">
                <a:solidFill>
                  <a:srgbClr val="000000"/>
                </a:solidFill>
                <a:latin typeface="Courier New" pitchFamily="49" charset="0"/>
              </a:rPr>
              <a:t>column|expression</a:t>
            </a:r>
            <a:r>
              <a:rPr lang="en-US" sz="1800" b="1">
                <a:solidFill>
                  <a:srgbClr val="000000"/>
                </a:solidFill>
                <a:latin typeface="Courier New" pitchFamily="49" charset="0"/>
              </a:rPr>
              <a:t> [</a:t>
            </a:r>
            <a:r>
              <a:rPr lang="en-US" sz="1800" b="1" i="1">
                <a:solidFill>
                  <a:srgbClr val="000000"/>
                </a:solidFill>
                <a:latin typeface="Courier New" pitchFamily="49" charset="0"/>
              </a:rPr>
              <a:t>alias</a:t>
            </a:r>
            <a:r>
              <a:rPr lang="en-US" sz="1800" b="1">
                <a:solidFill>
                  <a:srgbClr val="000000"/>
                </a:solidFill>
                <a:latin typeface="Courier New" pitchFamily="49" charset="0"/>
              </a:rPr>
              <a:t>],...}</a:t>
            </a:r>
          </a:p>
          <a:p>
            <a:pPr>
              <a:buFontTx/>
              <a:buNone/>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buFontTx/>
              <a:buNone/>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condition(s)</a:t>
            </a:r>
            <a:r>
              <a:rPr lang="en-US" sz="1800" b="1">
                <a:solidFill>
                  <a:srgbClr val="000000"/>
                </a:solidFill>
                <a:latin typeface="Courier New" pitchFamily="49" charset="0"/>
              </a:rPr>
              <a:t>];</a:t>
            </a:r>
          </a:p>
        </p:txBody>
      </p:sp>
      <p:sp>
        <p:nvSpPr>
          <p:cNvPr id="28678" name="Rectangle 20"/>
          <p:cNvSpPr>
            <a:spLocks noChangeArrowheads="1"/>
          </p:cNvSpPr>
          <p:nvPr/>
        </p:nvSpPr>
        <p:spPr bwMode="auto">
          <a:xfrm>
            <a:off x="1042988" y="3573463"/>
            <a:ext cx="2971800" cy="298450"/>
          </a:xfrm>
          <a:prstGeom prst="rect">
            <a:avLst/>
          </a:prstGeom>
          <a:noFill/>
          <a:ln w="25400">
            <a:solidFill>
              <a:schemeClr val="hlink"/>
            </a:solidFill>
            <a:miter lim="800000"/>
            <a:headEnd type="none" w="sm" len="sm"/>
            <a:tailEnd type="none" w="sm" len="sm"/>
          </a:ln>
        </p:spPr>
        <p:txBody>
          <a:bodyPr wrap="none" anchor="ctr"/>
          <a:lstStyle/>
          <a:p>
            <a:endParaRPr lang="en-IN"/>
          </a:p>
        </p:txBody>
      </p:sp>
      <p:cxnSp>
        <p:nvCxnSpPr>
          <p:cNvPr id="28679"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7" name="Rectangle 15"/>
          <p:cNvSpPr>
            <a:spLocks noChangeArrowheads="1"/>
          </p:cNvSpPr>
          <p:nvPr/>
        </p:nvSpPr>
        <p:spPr bwMode="blackWhite">
          <a:xfrm>
            <a:off x="755650" y="2420938"/>
            <a:ext cx="694213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800" b="1">
              <a:solidFill>
                <a:srgbClr val="000000"/>
              </a:solidFill>
              <a:latin typeface="Courier New" pitchFamily="49" charset="0"/>
            </a:endParaRPr>
          </a:p>
          <a:p>
            <a:pPr>
              <a:tabLst>
                <a:tab pos="1200150" algn="l"/>
              </a:tabLst>
              <a:defRPr/>
            </a:pPr>
            <a:endParaRPr lang="en-US" sz="1800" b="1">
              <a:solidFill>
                <a:srgbClr val="000000"/>
              </a:solidFill>
              <a:latin typeface="Courier New" pitchFamily="49" charset="0"/>
            </a:endParaRPr>
          </a:p>
        </p:txBody>
      </p:sp>
      <p:sp>
        <p:nvSpPr>
          <p:cNvPr id="29699" name="Rectangle 16"/>
          <p:cNvSpPr>
            <a:spLocks noGrp="1" noChangeArrowheads="1"/>
          </p:cNvSpPr>
          <p:nvPr>
            <p:ph type="title"/>
          </p:nvPr>
        </p:nvSpPr>
        <p:spPr>
          <a:noFill/>
        </p:spPr>
        <p:txBody>
          <a:bodyPr/>
          <a:lstStyle/>
          <a:p>
            <a:r>
              <a:rPr lang="en-US" smtClean="0"/>
              <a:t>Using the </a:t>
            </a:r>
            <a:r>
              <a:rPr lang="en-US" smtClean="0">
                <a:latin typeface="Courier New" pitchFamily="49" charset="0"/>
              </a:rPr>
              <a:t>WHERE</a:t>
            </a:r>
            <a:r>
              <a:rPr lang="en-US" smtClean="0"/>
              <a:t> Clause</a:t>
            </a:r>
          </a:p>
        </p:txBody>
      </p:sp>
      <p:sp>
        <p:nvSpPr>
          <p:cNvPr id="29700" name="Rectangle 17"/>
          <p:cNvSpPr>
            <a:spLocks noChangeArrowheads="1"/>
          </p:cNvSpPr>
          <p:nvPr/>
        </p:nvSpPr>
        <p:spPr bwMode="blackWhite">
          <a:xfrm>
            <a:off x="755650" y="2420938"/>
            <a:ext cx="6899275" cy="941387"/>
          </a:xfrm>
          <a:prstGeom prst="rect">
            <a:avLst/>
          </a:prstGeom>
          <a:noFill/>
          <a:ln w="9525">
            <a:noFill/>
            <a:miter lim="800000"/>
            <a:headEnd/>
            <a:tailEnd/>
          </a:ln>
        </p:spPr>
        <p:txBody>
          <a:bodyPr wrap="none" lIns="92075" tIns="46038" rIns="92075" bIns="46038" anchor="ctr"/>
          <a:lstStyle/>
          <a:p>
            <a:pPr>
              <a:tabLst>
                <a:tab pos="1200150" algn="l"/>
              </a:tabLst>
            </a:pPr>
            <a:r>
              <a:rPr lang="en-US" sz="1600" b="1">
                <a:solidFill>
                  <a:srgbClr val="000000"/>
                </a:solidFill>
                <a:latin typeface="Courier New" pitchFamily="49" charset="0"/>
              </a:rPr>
              <a:t>SELECT employee_id, last_name, job_id, department_id</a:t>
            </a:r>
          </a:p>
          <a:p>
            <a:pPr>
              <a:tabLst>
                <a:tab pos="1200150" algn="l"/>
              </a:tabLst>
            </a:pPr>
            <a:r>
              <a:rPr lang="en-US" sz="1600" b="1">
                <a:solidFill>
                  <a:srgbClr val="000000"/>
                </a:solidFill>
                <a:latin typeface="Courier New" pitchFamily="49" charset="0"/>
              </a:rPr>
              <a:t>FROM   employees</a:t>
            </a:r>
          </a:p>
          <a:p>
            <a:pPr>
              <a:tabLst>
                <a:tab pos="1200150" algn="l"/>
              </a:tabLst>
            </a:pPr>
            <a:r>
              <a:rPr lang="en-US" sz="1600" b="1">
                <a:solidFill>
                  <a:srgbClr val="000000"/>
                </a:solidFill>
                <a:latin typeface="Courier New" pitchFamily="49" charset="0"/>
              </a:rPr>
              <a:t>WHERE  department_id = 90 ;</a:t>
            </a:r>
          </a:p>
        </p:txBody>
      </p:sp>
      <p:sp>
        <p:nvSpPr>
          <p:cNvPr id="29701" name="Rectangle 18"/>
          <p:cNvSpPr>
            <a:spLocks noChangeArrowheads="1"/>
          </p:cNvSpPr>
          <p:nvPr/>
        </p:nvSpPr>
        <p:spPr bwMode="auto">
          <a:xfrm>
            <a:off x="827088" y="2997200"/>
            <a:ext cx="3240087" cy="369888"/>
          </a:xfrm>
          <a:prstGeom prst="rect">
            <a:avLst/>
          </a:prstGeom>
          <a:noFill/>
          <a:ln w="25400">
            <a:solidFill>
              <a:schemeClr val="hlink"/>
            </a:solidFill>
            <a:miter lim="800000"/>
            <a:headEnd type="none" w="sm" len="sm"/>
            <a:tailEnd type="none" w="sm" len="sm"/>
          </a:ln>
        </p:spPr>
        <p:txBody>
          <a:bodyPr wrap="none" anchor="ctr"/>
          <a:lstStyle/>
          <a:p>
            <a:endParaRPr lang="en-IN"/>
          </a:p>
        </p:txBody>
      </p:sp>
      <p:pic>
        <p:nvPicPr>
          <p:cNvPr id="29702" name="Picture 19"/>
          <p:cNvPicPr>
            <a:picLocks noChangeAspect="1" noChangeArrowheads="1"/>
          </p:cNvPicPr>
          <p:nvPr/>
        </p:nvPicPr>
        <p:blipFill>
          <a:blip r:embed="rId3"/>
          <a:srcRect/>
          <a:stretch>
            <a:fillRect/>
          </a:stretch>
        </p:blipFill>
        <p:spPr bwMode="auto">
          <a:xfrm>
            <a:off x="827088" y="4005263"/>
            <a:ext cx="6629400" cy="895350"/>
          </a:xfrm>
          <a:prstGeom prst="rect">
            <a:avLst/>
          </a:prstGeom>
          <a:noFill/>
          <a:ln w="25400">
            <a:noFill/>
            <a:miter lim="800000"/>
            <a:headEnd type="none" w="sm" len="sm"/>
            <a:tailEnd type="none" w="sm" len="sm"/>
          </a:ln>
        </p:spPr>
      </p:pic>
      <p:cxnSp>
        <p:nvCxnSpPr>
          <p:cNvPr id="29703"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6" name="Rectangle 16"/>
          <p:cNvSpPr>
            <a:spLocks noChangeArrowheads="1"/>
          </p:cNvSpPr>
          <p:nvPr/>
        </p:nvSpPr>
        <p:spPr bwMode="blackWhite">
          <a:xfrm>
            <a:off x="900113" y="5013325"/>
            <a:ext cx="72390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IN"/>
          </a:p>
        </p:txBody>
      </p:sp>
      <p:sp>
        <p:nvSpPr>
          <p:cNvPr id="30723" name="Rectangle 17"/>
          <p:cNvSpPr>
            <a:spLocks noGrp="1" noChangeArrowheads="1"/>
          </p:cNvSpPr>
          <p:nvPr>
            <p:ph type="title"/>
          </p:nvPr>
        </p:nvSpPr>
        <p:spPr>
          <a:noFill/>
        </p:spPr>
        <p:txBody>
          <a:bodyPr/>
          <a:lstStyle/>
          <a:p>
            <a:r>
              <a:rPr lang="en-US" smtClean="0"/>
              <a:t>Character Strings and Dates</a:t>
            </a:r>
          </a:p>
        </p:txBody>
      </p:sp>
      <p:sp>
        <p:nvSpPr>
          <p:cNvPr id="30724" name="Rectangle 18"/>
          <p:cNvSpPr>
            <a:spLocks noGrp="1" noChangeArrowheads="1"/>
          </p:cNvSpPr>
          <p:nvPr>
            <p:ph type="body" idx="1"/>
          </p:nvPr>
        </p:nvSpPr>
        <p:spPr>
          <a:xfrm>
            <a:off x="874713" y="1814513"/>
            <a:ext cx="7385050" cy="1914525"/>
          </a:xfrm>
          <a:noFill/>
        </p:spPr>
        <p:txBody>
          <a:bodyPr/>
          <a:lstStyle/>
          <a:p>
            <a:r>
              <a:rPr lang="en-US" smtClean="0"/>
              <a:t>Character strings and date values are enclosed in single quotation marks.</a:t>
            </a:r>
          </a:p>
          <a:p>
            <a:r>
              <a:rPr lang="en-US" smtClean="0"/>
              <a:t>Character values are case sensitive, and date values are format sensitive.</a:t>
            </a:r>
          </a:p>
        </p:txBody>
      </p:sp>
      <p:sp>
        <p:nvSpPr>
          <p:cNvPr id="30725" name="Rectangle 19"/>
          <p:cNvSpPr>
            <a:spLocks noChangeArrowheads="1"/>
          </p:cNvSpPr>
          <p:nvPr/>
        </p:nvSpPr>
        <p:spPr bwMode="blackWhite">
          <a:xfrm>
            <a:off x="971550" y="4941888"/>
            <a:ext cx="7340600" cy="915987"/>
          </a:xfrm>
          <a:prstGeom prst="rect">
            <a:avLst/>
          </a:prstGeom>
          <a:noFill/>
          <a:ln w="9525">
            <a:noFill/>
            <a:miter lim="800000"/>
            <a:headEnd/>
            <a:tailEnd/>
          </a:ln>
        </p:spPr>
        <p:txBody>
          <a:bodyPr lIns="92075" tIns="46038" rIns="92075" bIns="46038">
            <a:spAutoFit/>
          </a:bodyPr>
          <a:lstStyle/>
          <a:p>
            <a:r>
              <a:rPr lang="en-US" sz="1800" b="1">
                <a:solidFill>
                  <a:srgbClr val="000000"/>
                </a:solidFill>
                <a:latin typeface="Courier New" pitchFamily="49" charset="0"/>
              </a:rPr>
              <a:t>SELECT last_name, job_id, department_id</a:t>
            </a:r>
          </a:p>
          <a:p>
            <a:r>
              <a:rPr lang="en-US" sz="1800" b="1">
                <a:solidFill>
                  <a:srgbClr val="000000"/>
                </a:solidFill>
                <a:latin typeface="Courier New" pitchFamily="49" charset="0"/>
              </a:rPr>
              <a:t>FROM   employees</a:t>
            </a:r>
          </a:p>
          <a:p>
            <a:r>
              <a:rPr lang="en-US" sz="1800" b="1">
                <a:solidFill>
                  <a:srgbClr val="000000"/>
                </a:solidFill>
                <a:latin typeface="Courier New" pitchFamily="49" charset="0"/>
              </a:rPr>
              <a:t>WHERE  last_name = 'Whalen';</a:t>
            </a:r>
          </a:p>
        </p:txBody>
      </p:sp>
      <p:sp>
        <p:nvSpPr>
          <p:cNvPr id="30726" name="Rectangle 20"/>
          <p:cNvSpPr>
            <a:spLocks noChangeArrowheads="1"/>
          </p:cNvSpPr>
          <p:nvPr/>
        </p:nvSpPr>
        <p:spPr bwMode="auto">
          <a:xfrm>
            <a:off x="3779838" y="5589588"/>
            <a:ext cx="1101725" cy="298450"/>
          </a:xfrm>
          <a:prstGeom prst="rect">
            <a:avLst/>
          </a:prstGeom>
          <a:noFill/>
          <a:ln w="25400">
            <a:solidFill>
              <a:schemeClr val="hlink"/>
            </a:solidFill>
            <a:miter lim="800000"/>
            <a:headEnd type="none" w="sm" len="sm"/>
            <a:tailEnd type="none" w="sm" len="sm"/>
          </a:ln>
        </p:spPr>
        <p:txBody>
          <a:bodyPr wrap="none" anchor="ctr"/>
          <a:lstStyle/>
          <a:p>
            <a:endParaRPr lang="en-IN"/>
          </a:p>
        </p:txBody>
      </p:sp>
      <p:cxnSp>
        <p:nvCxnSpPr>
          <p:cNvPr id="30727"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06463" y="530225"/>
            <a:ext cx="7361237" cy="881063"/>
          </a:xfrm>
          <a:noFill/>
        </p:spPr>
        <p:txBody>
          <a:bodyPr/>
          <a:lstStyle/>
          <a:p>
            <a:r>
              <a:rPr lang="en-US" smtClean="0"/>
              <a:t>Comparison Conditions</a:t>
            </a:r>
          </a:p>
        </p:txBody>
      </p:sp>
      <p:sp>
        <p:nvSpPr>
          <p:cNvPr id="31747" name="Rectangle 3"/>
          <p:cNvSpPr>
            <a:spLocks noChangeArrowheads="1"/>
          </p:cNvSpPr>
          <p:nvPr/>
        </p:nvSpPr>
        <p:spPr bwMode="blackWhite">
          <a:xfrm>
            <a:off x="2195513" y="2276475"/>
            <a:ext cx="1293812" cy="3419475"/>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120000"/>
              </a:lnSpc>
              <a:spcBef>
                <a:spcPct val="60000"/>
              </a:spcBef>
              <a:buFontTx/>
              <a:buNone/>
            </a:pPr>
            <a:r>
              <a:rPr lang="en-US" sz="1800" b="1">
                <a:solidFill>
                  <a:srgbClr val="000000"/>
                </a:solidFill>
              </a:rPr>
              <a:t>Operator</a:t>
            </a:r>
          </a:p>
          <a:p>
            <a:pPr algn="ctr">
              <a:lnSpc>
                <a:spcPct val="120000"/>
              </a:lnSpc>
              <a:spcBef>
                <a:spcPct val="60000"/>
              </a:spcBef>
              <a:buFontTx/>
              <a:buNone/>
            </a:pPr>
            <a:r>
              <a:rPr lang="en-US" sz="1800" b="1">
                <a:solidFill>
                  <a:srgbClr val="000000"/>
                </a:solidFill>
              </a:rPr>
              <a:t>=</a:t>
            </a:r>
          </a:p>
          <a:p>
            <a:pPr algn="ctr">
              <a:lnSpc>
                <a:spcPct val="120000"/>
              </a:lnSpc>
              <a:spcBef>
                <a:spcPct val="60000"/>
              </a:spcBef>
              <a:buFontTx/>
              <a:buNone/>
            </a:pPr>
            <a:r>
              <a:rPr lang="en-US" sz="1800" b="1">
                <a:solidFill>
                  <a:srgbClr val="000000"/>
                </a:solidFill>
              </a:rPr>
              <a:t>&gt;</a:t>
            </a:r>
          </a:p>
          <a:p>
            <a:pPr algn="ctr">
              <a:lnSpc>
                <a:spcPct val="120000"/>
              </a:lnSpc>
              <a:spcBef>
                <a:spcPct val="60000"/>
              </a:spcBef>
              <a:buFontTx/>
              <a:buNone/>
            </a:pPr>
            <a:r>
              <a:rPr lang="en-US" sz="1800" b="1">
                <a:solidFill>
                  <a:srgbClr val="000000"/>
                </a:solidFill>
              </a:rPr>
              <a:t>     &gt;=	</a:t>
            </a:r>
          </a:p>
          <a:p>
            <a:pPr algn="ctr">
              <a:lnSpc>
                <a:spcPct val="120000"/>
              </a:lnSpc>
              <a:spcBef>
                <a:spcPct val="60000"/>
              </a:spcBef>
              <a:buFontTx/>
              <a:buNone/>
            </a:pPr>
            <a:r>
              <a:rPr lang="en-US" sz="1800" b="1">
                <a:solidFill>
                  <a:srgbClr val="000000"/>
                </a:solidFill>
              </a:rPr>
              <a:t>&lt;</a:t>
            </a:r>
          </a:p>
          <a:p>
            <a:pPr algn="ctr">
              <a:lnSpc>
                <a:spcPct val="120000"/>
              </a:lnSpc>
              <a:spcBef>
                <a:spcPct val="60000"/>
              </a:spcBef>
              <a:buFontTx/>
              <a:buNone/>
            </a:pPr>
            <a:r>
              <a:rPr lang="en-US" sz="1800" b="1">
                <a:solidFill>
                  <a:srgbClr val="000000"/>
                </a:solidFill>
              </a:rPr>
              <a:t>     &lt;=	</a:t>
            </a:r>
          </a:p>
          <a:p>
            <a:pPr algn="ctr">
              <a:lnSpc>
                <a:spcPct val="120000"/>
              </a:lnSpc>
              <a:spcBef>
                <a:spcPct val="60000"/>
              </a:spcBef>
              <a:buFontTx/>
              <a:buNone/>
            </a:pPr>
            <a:r>
              <a:rPr lang="en-US" sz="1800" b="1">
                <a:solidFill>
                  <a:srgbClr val="000000"/>
                </a:solidFill>
              </a:rPr>
              <a:t>&lt;&gt;</a:t>
            </a:r>
          </a:p>
        </p:txBody>
      </p:sp>
      <p:sp>
        <p:nvSpPr>
          <p:cNvPr id="31748" name="Rectangle 4"/>
          <p:cNvSpPr>
            <a:spLocks noChangeArrowheads="1"/>
          </p:cNvSpPr>
          <p:nvPr/>
        </p:nvSpPr>
        <p:spPr bwMode="blackWhite">
          <a:xfrm>
            <a:off x="3492500" y="2276475"/>
            <a:ext cx="3178175" cy="3419475"/>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120000"/>
              </a:lnSpc>
              <a:spcBef>
                <a:spcPct val="60000"/>
              </a:spcBef>
              <a:buFontTx/>
              <a:buNone/>
            </a:pPr>
            <a:r>
              <a:rPr lang="en-US" sz="1800" b="1">
                <a:solidFill>
                  <a:srgbClr val="000000"/>
                </a:solidFill>
              </a:rPr>
              <a:t>Meaning</a:t>
            </a:r>
          </a:p>
          <a:p>
            <a:pPr>
              <a:lnSpc>
                <a:spcPct val="120000"/>
              </a:lnSpc>
              <a:spcBef>
                <a:spcPct val="60000"/>
              </a:spcBef>
              <a:buFontTx/>
              <a:buNone/>
            </a:pPr>
            <a:r>
              <a:rPr lang="en-US" sz="1800" b="1">
                <a:solidFill>
                  <a:srgbClr val="000000"/>
                </a:solidFill>
              </a:rPr>
              <a:t>Equal to</a:t>
            </a:r>
          </a:p>
          <a:p>
            <a:pPr>
              <a:lnSpc>
                <a:spcPct val="120000"/>
              </a:lnSpc>
              <a:spcBef>
                <a:spcPct val="60000"/>
              </a:spcBef>
              <a:buFontTx/>
              <a:buNone/>
            </a:pPr>
            <a:r>
              <a:rPr lang="en-US" sz="1800" b="1">
                <a:solidFill>
                  <a:srgbClr val="000000"/>
                </a:solidFill>
              </a:rPr>
              <a:t>Greater than </a:t>
            </a:r>
          </a:p>
          <a:p>
            <a:pPr>
              <a:lnSpc>
                <a:spcPct val="120000"/>
              </a:lnSpc>
              <a:spcBef>
                <a:spcPct val="60000"/>
              </a:spcBef>
              <a:buFontTx/>
              <a:buNone/>
            </a:pPr>
            <a:r>
              <a:rPr lang="en-US" sz="1800" b="1">
                <a:solidFill>
                  <a:srgbClr val="000000"/>
                </a:solidFill>
              </a:rPr>
              <a:t>Greater than or equal to </a:t>
            </a:r>
          </a:p>
          <a:p>
            <a:pPr>
              <a:lnSpc>
                <a:spcPct val="120000"/>
              </a:lnSpc>
              <a:spcBef>
                <a:spcPct val="60000"/>
              </a:spcBef>
              <a:buFontTx/>
              <a:buNone/>
            </a:pPr>
            <a:r>
              <a:rPr lang="en-US" sz="1800" b="1">
                <a:solidFill>
                  <a:srgbClr val="000000"/>
                </a:solidFill>
              </a:rPr>
              <a:t>Less than </a:t>
            </a:r>
          </a:p>
          <a:p>
            <a:pPr>
              <a:lnSpc>
                <a:spcPct val="120000"/>
              </a:lnSpc>
              <a:spcBef>
                <a:spcPct val="60000"/>
              </a:spcBef>
              <a:buFontTx/>
              <a:buNone/>
            </a:pPr>
            <a:r>
              <a:rPr lang="en-US" sz="1800" b="1">
                <a:solidFill>
                  <a:srgbClr val="000000"/>
                </a:solidFill>
              </a:rPr>
              <a:t>Less than or equal to</a:t>
            </a:r>
          </a:p>
          <a:p>
            <a:pPr>
              <a:lnSpc>
                <a:spcPct val="120000"/>
              </a:lnSpc>
              <a:spcBef>
                <a:spcPct val="60000"/>
              </a:spcBef>
              <a:buFontTx/>
              <a:buNone/>
            </a:pPr>
            <a:r>
              <a:rPr lang="en-US" sz="1800" b="1">
                <a:solidFill>
                  <a:srgbClr val="000000"/>
                </a:solidFill>
              </a:rPr>
              <a:t>Not equal to</a:t>
            </a:r>
          </a:p>
        </p:txBody>
      </p:sp>
      <p:sp>
        <p:nvSpPr>
          <p:cNvPr id="31749" name="Line 5"/>
          <p:cNvSpPr>
            <a:spLocks noChangeShapeType="1"/>
          </p:cNvSpPr>
          <p:nvPr/>
        </p:nvSpPr>
        <p:spPr bwMode="auto">
          <a:xfrm flipV="1">
            <a:off x="2195513" y="2636838"/>
            <a:ext cx="4459287" cy="4762"/>
          </a:xfrm>
          <a:prstGeom prst="line">
            <a:avLst/>
          </a:prstGeom>
          <a:noFill/>
          <a:ln w="50800">
            <a:solidFill>
              <a:srgbClr val="000000"/>
            </a:solidFill>
            <a:round/>
            <a:headEnd type="none" w="sm" len="sm"/>
            <a:tailEnd type="none" w="sm" len="sm"/>
          </a:ln>
        </p:spPr>
        <p:txBody>
          <a:bodyPr/>
          <a:lstStyle/>
          <a:p>
            <a:endParaRPr lang="en-US"/>
          </a:p>
        </p:txBody>
      </p:sp>
      <p:sp>
        <p:nvSpPr>
          <p:cNvPr id="31750" name="Line 6"/>
          <p:cNvSpPr>
            <a:spLocks noChangeShapeType="1"/>
          </p:cNvSpPr>
          <p:nvPr/>
        </p:nvSpPr>
        <p:spPr bwMode="auto">
          <a:xfrm>
            <a:off x="2195513" y="3141663"/>
            <a:ext cx="4445000" cy="0"/>
          </a:xfrm>
          <a:prstGeom prst="line">
            <a:avLst/>
          </a:prstGeom>
          <a:noFill/>
          <a:ln w="25400">
            <a:solidFill>
              <a:srgbClr val="000000"/>
            </a:solidFill>
            <a:round/>
            <a:headEnd type="none" w="sm" len="sm"/>
            <a:tailEnd type="none" w="sm" len="sm"/>
          </a:ln>
        </p:spPr>
        <p:txBody>
          <a:bodyPr/>
          <a:lstStyle/>
          <a:p>
            <a:endParaRPr lang="en-US"/>
          </a:p>
        </p:txBody>
      </p:sp>
      <p:sp>
        <p:nvSpPr>
          <p:cNvPr id="31751" name="Line 8"/>
          <p:cNvSpPr>
            <a:spLocks noChangeShapeType="1"/>
          </p:cNvSpPr>
          <p:nvPr/>
        </p:nvSpPr>
        <p:spPr bwMode="auto">
          <a:xfrm>
            <a:off x="2195513" y="3644900"/>
            <a:ext cx="4448175" cy="0"/>
          </a:xfrm>
          <a:prstGeom prst="line">
            <a:avLst/>
          </a:prstGeom>
          <a:noFill/>
          <a:ln w="25400">
            <a:solidFill>
              <a:srgbClr val="000000"/>
            </a:solidFill>
            <a:round/>
            <a:headEnd type="none" w="sm" len="sm"/>
            <a:tailEnd type="none" w="sm" len="sm"/>
          </a:ln>
        </p:spPr>
        <p:txBody>
          <a:bodyPr/>
          <a:lstStyle/>
          <a:p>
            <a:endParaRPr lang="en-US"/>
          </a:p>
        </p:txBody>
      </p:sp>
      <p:sp>
        <p:nvSpPr>
          <p:cNvPr id="31752" name="Line 9"/>
          <p:cNvSpPr>
            <a:spLocks noChangeShapeType="1"/>
          </p:cNvSpPr>
          <p:nvPr/>
        </p:nvSpPr>
        <p:spPr bwMode="auto">
          <a:xfrm>
            <a:off x="2195513" y="4149725"/>
            <a:ext cx="4486275" cy="0"/>
          </a:xfrm>
          <a:prstGeom prst="line">
            <a:avLst/>
          </a:prstGeom>
          <a:noFill/>
          <a:ln w="25400">
            <a:solidFill>
              <a:srgbClr val="000000"/>
            </a:solidFill>
            <a:round/>
            <a:headEnd type="none" w="sm" len="sm"/>
            <a:tailEnd type="none" w="sm" len="sm"/>
          </a:ln>
        </p:spPr>
        <p:txBody>
          <a:bodyPr/>
          <a:lstStyle/>
          <a:p>
            <a:endParaRPr lang="en-US"/>
          </a:p>
        </p:txBody>
      </p:sp>
      <p:sp>
        <p:nvSpPr>
          <p:cNvPr id="31753" name="Line 10"/>
          <p:cNvSpPr>
            <a:spLocks noChangeShapeType="1"/>
          </p:cNvSpPr>
          <p:nvPr/>
        </p:nvSpPr>
        <p:spPr bwMode="auto">
          <a:xfrm>
            <a:off x="2195513" y="4652963"/>
            <a:ext cx="4454525" cy="0"/>
          </a:xfrm>
          <a:prstGeom prst="line">
            <a:avLst/>
          </a:prstGeom>
          <a:noFill/>
          <a:ln w="25400">
            <a:solidFill>
              <a:srgbClr val="000000"/>
            </a:solidFill>
            <a:round/>
            <a:headEnd type="none" w="sm" len="sm"/>
            <a:tailEnd type="none" w="sm" len="sm"/>
          </a:ln>
        </p:spPr>
        <p:txBody>
          <a:bodyPr/>
          <a:lstStyle/>
          <a:p>
            <a:endParaRPr lang="en-US"/>
          </a:p>
        </p:txBody>
      </p:sp>
      <p:cxnSp>
        <p:nvCxnSpPr>
          <p:cNvPr id="31754"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
        <p:nvSpPr>
          <p:cNvPr id="31755" name="Line 10"/>
          <p:cNvSpPr>
            <a:spLocks noChangeShapeType="1"/>
          </p:cNvSpPr>
          <p:nvPr/>
        </p:nvSpPr>
        <p:spPr bwMode="auto">
          <a:xfrm>
            <a:off x="2195513" y="5157788"/>
            <a:ext cx="4454525" cy="0"/>
          </a:xfrm>
          <a:prstGeom prst="line">
            <a:avLst/>
          </a:prstGeom>
          <a:noFill/>
          <a:ln w="25400">
            <a:solidFill>
              <a:srgbClr val="000000"/>
            </a:solidFill>
            <a:round/>
            <a:headEnd type="none" w="sm" len="sm"/>
            <a:tailEnd type="none" w="sm" len="sm"/>
          </a:ln>
        </p:spPr>
        <p:txBody>
          <a:bodyPr/>
          <a:lstStyle/>
          <a:p>
            <a:endParaRPr lang="en-US"/>
          </a:p>
        </p:txBody>
      </p:sp>
    </p:spTree>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1" name="Rectangle 15"/>
          <p:cNvSpPr>
            <a:spLocks noChangeArrowheads="1"/>
          </p:cNvSpPr>
          <p:nvPr/>
        </p:nvSpPr>
        <p:spPr bwMode="blackWhite">
          <a:xfrm>
            <a:off x="915988" y="2368550"/>
            <a:ext cx="6945312"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800" b="1">
              <a:solidFill>
                <a:srgbClr val="000000"/>
              </a:solidFill>
              <a:latin typeface="Courier New" pitchFamily="49" charset="0"/>
            </a:endParaRPr>
          </a:p>
          <a:p>
            <a:pPr>
              <a:tabLst>
                <a:tab pos="1200150" algn="l"/>
              </a:tabLst>
              <a:defRPr/>
            </a:pPr>
            <a:endParaRPr lang="en-US" sz="1800" b="1">
              <a:solidFill>
                <a:srgbClr val="000000"/>
              </a:solidFill>
              <a:latin typeface="Courier New" pitchFamily="49" charset="0"/>
            </a:endParaRPr>
          </a:p>
        </p:txBody>
      </p:sp>
      <p:sp>
        <p:nvSpPr>
          <p:cNvPr id="32771" name="Rectangle 16"/>
          <p:cNvSpPr>
            <a:spLocks noChangeArrowheads="1"/>
          </p:cNvSpPr>
          <p:nvPr/>
        </p:nvSpPr>
        <p:spPr bwMode="blackWhite">
          <a:xfrm>
            <a:off x="903288" y="2355850"/>
            <a:ext cx="7315200" cy="941388"/>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rgbClr val="000000"/>
                </a:solidFill>
                <a:latin typeface="Courier New" pitchFamily="49" charset="0"/>
              </a:rPr>
              <a:t>SELECT last_name, salary</a:t>
            </a:r>
          </a:p>
          <a:p>
            <a:pPr>
              <a:tabLst>
                <a:tab pos="1200150" algn="l"/>
              </a:tabLst>
            </a:pPr>
            <a:r>
              <a:rPr lang="en-US" sz="1800" b="1">
                <a:solidFill>
                  <a:srgbClr val="000000"/>
                </a:solidFill>
                <a:latin typeface="Courier New" pitchFamily="49" charset="0"/>
              </a:rPr>
              <a:t>FROM   employees</a:t>
            </a:r>
          </a:p>
          <a:p>
            <a:pPr>
              <a:tabLst>
                <a:tab pos="1200150" algn="l"/>
              </a:tabLst>
            </a:pPr>
            <a:r>
              <a:rPr lang="en-US" sz="1800" b="1">
                <a:solidFill>
                  <a:srgbClr val="000000"/>
                </a:solidFill>
                <a:latin typeface="Courier New" pitchFamily="49" charset="0"/>
              </a:rPr>
              <a:t>WHERE  salary &lt;= 3000;</a:t>
            </a:r>
          </a:p>
        </p:txBody>
      </p:sp>
      <p:sp>
        <p:nvSpPr>
          <p:cNvPr id="32772" name="Rectangle 17"/>
          <p:cNvSpPr>
            <a:spLocks noGrp="1" noChangeArrowheads="1"/>
          </p:cNvSpPr>
          <p:nvPr>
            <p:ph type="title"/>
          </p:nvPr>
        </p:nvSpPr>
        <p:spPr>
          <a:noFill/>
        </p:spPr>
        <p:txBody>
          <a:bodyPr/>
          <a:lstStyle/>
          <a:p>
            <a:r>
              <a:rPr lang="en-US" smtClean="0"/>
              <a:t>Using Comparison Conditions</a:t>
            </a:r>
          </a:p>
        </p:txBody>
      </p:sp>
      <p:sp>
        <p:nvSpPr>
          <p:cNvPr id="32773" name="Rectangle 18"/>
          <p:cNvSpPr>
            <a:spLocks noChangeArrowheads="1"/>
          </p:cNvSpPr>
          <p:nvPr/>
        </p:nvSpPr>
        <p:spPr bwMode="auto">
          <a:xfrm>
            <a:off x="3059113" y="2997200"/>
            <a:ext cx="1001712" cy="298450"/>
          </a:xfrm>
          <a:prstGeom prst="rect">
            <a:avLst/>
          </a:prstGeom>
          <a:noFill/>
          <a:ln w="25400">
            <a:solidFill>
              <a:schemeClr val="hlink"/>
            </a:solidFill>
            <a:miter lim="800000"/>
            <a:headEnd type="none" w="sm" len="sm"/>
            <a:tailEnd type="none" w="sm" len="sm"/>
          </a:ln>
        </p:spPr>
        <p:txBody>
          <a:bodyPr wrap="none" anchor="ctr"/>
          <a:lstStyle/>
          <a:p>
            <a:endParaRPr lang="en-IN"/>
          </a:p>
        </p:txBody>
      </p:sp>
      <p:pic>
        <p:nvPicPr>
          <p:cNvPr id="32774" name="Picture 19"/>
          <p:cNvPicPr>
            <a:picLocks noChangeAspect="1" noChangeArrowheads="1"/>
          </p:cNvPicPr>
          <p:nvPr/>
        </p:nvPicPr>
        <p:blipFill>
          <a:blip r:embed="rId3"/>
          <a:srcRect/>
          <a:stretch>
            <a:fillRect/>
          </a:stretch>
        </p:blipFill>
        <p:spPr bwMode="auto">
          <a:xfrm>
            <a:off x="915988" y="3484563"/>
            <a:ext cx="7000875" cy="742950"/>
          </a:xfrm>
          <a:prstGeom prst="rect">
            <a:avLst/>
          </a:prstGeom>
          <a:noFill/>
          <a:ln w="25400">
            <a:noFill/>
            <a:miter lim="800000"/>
            <a:headEnd type="none" w="sm" len="sm"/>
            <a:tailEnd type="none" w="sm" len="sm"/>
          </a:ln>
        </p:spPr>
      </p:pic>
      <p:cxnSp>
        <p:nvCxnSpPr>
          <p:cNvPr id="32775"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US" smtClean="0"/>
              <a:t>Other Comparison Conditions</a:t>
            </a:r>
          </a:p>
        </p:txBody>
      </p:sp>
      <p:sp>
        <p:nvSpPr>
          <p:cNvPr id="33795" name="Rectangle 3"/>
          <p:cNvSpPr>
            <a:spLocks noChangeArrowheads="1"/>
          </p:cNvSpPr>
          <p:nvPr/>
        </p:nvSpPr>
        <p:spPr bwMode="blackWhite">
          <a:xfrm>
            <a:off x="1763713" y="2349500"/>
            <a:ext cx="1673225" cy="2759075"/>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120000"/>
              </a:lnSpc>
              <a:spcBef>
                <a:spcPct val="60000"/>
              </a:spcBef>
            </a:pPr>
            <a:r>
              <a:rPr lang="en-US" sz="1800" b="1">
                <a:solidFill>
                  <a:srgbClr val="000000"/>
                </a:solidFill>
              </a:rPr>
              <a:t>Operator</a:t>
            </a:r>
          </a:p>
          <a:p>
            <a:pPr>
              <a:lnSpc>
                <a:spcPct val="120000"/>
              </a:lnSpc>
              <a:spcBef>
                <a:spcPct val="60000"/>
              </a:spcBef>
              <a:buFontTx/>
              <a:buNone/>
            </a:pPr>
            <a:r>
              <a:rPr lang="en-US" sz="1800" b="1">
                <a:solidFill>
                  <a:srgbClr val="000000"/>
                </a:solidFill>
                <a:latin typeface="Courier New" pitchFamily="49" charset="0"/>
              </a:rPr>
              <a:t>BETWEEN</a:t>
            </a:r>
            <a:br>
              <a:rPr lang="en-US" sz="1800" b="1">
                <a:solidFill>
                  <a:srgbClr val="000000"/>
                </a:solidFill>
                <a:latin typeface="Courier New" pitchFamily="49" charset="0"/>
              </a:rPr>
            </a:br>
            <a:r>
              <a:rPr lang="en-US" sz="1800" b="1">
                <a:solidFill>
                  <a:srgbClr val="000000"/>
                </a:solidFill>
                <a:latin typeface="Courier New" pitchFamily="49" charset="0"/>
              </a:rPr>
              <a:t>...AND...</a:t>
            </a:r>
          </a:p>
          <a:p>
            <a:pPr>
              <a:lnSpc>
                <a:spcPct val="120000"/>
              </a:lnSpc>
              <a:spcBef>
                <a:spcPct val="60000"/>
              </a:spcBef>
              <a:buFontTx/>
              <a:buNone/>
            </a:pPr>
            <a:r>
              <a:rPr lang="en-US" sz="1800" b="1">
                <a:solidFill>
                  <a:srgbClr val="000000"/>
                </a:solidFill>
                <a:latin typeface="Courier New" pitchFamily="49" charset="0"/>
              </a:rPr>
              <a:t>IN(set)</a:t>
            </a:r>
          </a:p>
          <a:p>
            <a:pPr>
              <a:lnSpc>
                <a:spcPct val="120000"/>
              </a:lnSpc>
              <a:spcBef>
                <a:spcPct val="60000"/>
              </a:spcBef>
              <a:buFontTx/>
              <a:buNone/>
            </a:pPr>
            <a:r>
              <a:rPr lang="en-US" sz="1800" b="1">
                <a:solidFill>
                  <a:srgbClr val="000000"/>
                </a:solidFill>
                <a:latin typeface="Courier New" pitchFamily="49" charset="0"/>
              </a:rPr>
              <a:t>LIKE</a:t>
            </a:r>
          </a:p>
          <a:p>
            <a:pPr>
              <a:lnSpc>
                <a:spcPct val="120000"/>
              </a:lnSpc>
              <a:spcBef>
                <a:spcPct val="60000"/>
              </a:spcBef>
              <a:buFontTx/>
              <a:buNone/>
            </a:pPr>
            <a:r>
              <a:rPr lang="en-US" sz="1800" b="1">
                <a:solidFill>
                  <a:srgbClr val="000000"/>
                </a:solidFill>
                <a:latin typeface="Courier New" pitchFamily="49" charset="0"/>
              </a:rPr>
              <a:t>IS NULL</a:t>
            </a:r>
          </a:p>
        </p:txBody>
      </p:sp>
      <p:sp>
        <p:nvSpPr>
          <p:cNvPr id="33796" name="Rectangle 4"/>
          <p:cNvSpPr>
            <a:spLocks noChangeArrowheads="1"/>
          </p:cNvSpPr>
          <p:nvPr/>
        </p:nvSpPr>
        <p:spPr bwMode="blackWhite">
          <a:xfrm>
            <a:off x="3348038" y="2349500"/>
            <a:ext cx="4090987" cy="2759075"/>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120000"/>
              </a:lnSpc>
              <a:spcBef>
                <a:spcPct val="60000"/>
              </a:spcBef>
            </a:pPr>
            <a:r>
              <a:rPr lang="en-US" sz="1800" b="1">
                <a:solidFill>
                  <a:srgbClr val="000000"/>
                </a:solidFill>
              </a:rPr>
              <a:t>Meaning</a:t>
            </a:r>
          </a:p>
          <a:p>
            <a:pPr>
              <a:lnSpc>
                <a:spcPct val="120000"/>
              </a:lnSpc>
              <a:spcBef>
                <a:spcPct val="60000"/>
              </a:spcBef>
            </a:pPr>
            <a:r>
              <a:rPr lang="en-US" sz="1800" b="1">
                <a:solidFill>
                  <a:srgbClr val="000000"/>
                </a:solidFill>
              </a:rPr>
              <a:t>Between two values (inclusive),	</a:t>
            </a:r>
            <a:br>
              <a:rPr lang="en-US" sz="1800" b="1">
                <a:solidFill>
                  <a:srgbClr val="000000"/>
                </a:solidFill>
              </a:rPr>
            </a:br>
            <a:endParaRPr lang="en-US" sz="1800" b="1">
              <a:solidFill>
                <a:srgbClr val="000000"/>
              </a:solidFill>
            </a:endParaRPr>
          </a:p>
          <a:p>
            <a:pPr>
              <a:lnSpc>
                <a:spcPct val="120000"/>
              </a:lnSpc>
              <a:spcBef>
                <a:spcPct val="60000"/>
              </a:spcBef>
            </a:pPr>
            <a:r>
              <a:rPr lang="en-US" sz="1800" b="1">
                <a:solidFill>
                  <a:srgbClr val="000000"/>
                </a:solidFill>
              </a:rPr>
              <a:t>Match any of a list of values </a:t>
            </a:r>
          </a:p>
          <a:p>
            <a:pPr>
              <a:lnSpc>
                <a:spcPct val="120000"/>
              </a:lnSpc>
              <a:spcBef>
                <a:spcPct val="60000"/>
              </a:spcBef>
            </a:pPr>
            <a:r>
              <a:rPr lang="en-US" sz="1800" b="1">
                <a:solidFill>
                  <a:srgbClr val="000000"/>
                </a:solidFill>
              </a:rPr>
              <a:t>Match a character pattern </a:t>
            </a:r>
          </a:p>
          <a:p>
            <a:pPr>
              <a:lnSpc>
                <a:spcPct val="120000"/>
              </a:lnSpc>
              <a:spcBef>
                <a:spcPct val="60000"/>
              </a:spcBef>
            </a:pPr>
            <a:r>
              <a:rPr lang="en-US" sz="1800" b="1">
                <a:solidFill>
                  <a:srgbClr val="000000"/>
                </a:solidFill>
              </a:rPr>
              <a:t>Is a null value </a:t>
            </a:r>
          </a:p>
        </p:txBody>
      </p:sp>
      <p:sp>
        <p:nvSpPr>
          <p:cNvPr id="33797" name="Line 5"/>
          <p:cNvSpPr>
            <a:spLocks noChangeShapeType="1"/>
          </p:cNvSpPr>
          <p:nvPr/>
        </p:nvSpPr>
        <p:spPr bwMode="auto">
          <a:xfrm>
            <a:off x="1692275" y="2781300"/>
            <a:ext cx="5735638" cy="7938"/>
          </a:xfrm>
          <a:prstGeom prst="line">
            <a:avLst/>
          </a:prstGeom>
          <a:noFill/>
          <a:ln w="50800">
            <a:solidFill>
              <a:srgbClr val="000000"/>
            </a:solidFill>
            <a:round/>
            <a:headEnd type="none" w="sm" len="sm"/>
            <a:tailEnd type="none" w="sm" len="sm"/>
          </a:ln>
        </p:spPr>
        <p:txBody>
          <a:bodyPr/>
          <a:lstStyle/>
          <a:p>
            <a:endParaRPr lang="en-US"/>
          </a:p>
        </p:txBody>
      </p:sp>
      <p:sp>
        <p:nvSpPr>
          <p:cNvPr id="33798" name="Line 6"/>
          <p:cNvSpPr>
            <a:spLocks noChangeShapeType="1"/>
          </p:cNvSpPr>
          <p:nvPr/>
        </p:nvSpPr>
        <p:spPr bwMode="auto">
          <a:xfrm>
            <a:off x="1763713" y="3644900"/>
            <a:ext cx="5743575" cy="0"/>
          </a:xfrm>
          <a:prstGeom prst="line">
            <a:avLst/>
          </a:prstGeom>
          <a:noFill/>
          <a:ln w="25400">
            <a:solidFill>
              <a:srgbClr val="000000"/>
            </a:solidFill>
            <a:round/>
            <a:headEnd type="none" w="sm" len="sm"/>
            <a:tailEnd type="none" w="sm" len="sm"/>
          </a:ln>
        </p:spPr>
        <p:txBody>
          <a:bodyPr/>
          <a:lstStyle/>
          <a:p>
            <a:endParaRPr lang="en-US"/>
          </a:p>
        </p:txBody>
      </p:sp>
      <p:sp>
        <p:nvSpPr>
          <p:cNvPr id="33799" name="Line 7"/>
          <p:cNvSpPr>
            <a:spLocks noChangeShapeType="1"/>
          </p:cNvSpPr>
          <p:nvPr/>
        </p:nvSpPr>
        <p:spPr bwMode="auto">
          <a:xfrm>
            <a:off x="1763713" y="4076700"/>
            <a:ext cx="5746750" cy="0"/>
          </a:xfrm>
          <a:prstGeom prst="line">
            <a:avLst/>
          </a:prstGeom>
          <a:noFill/>
          <a:ln w="25400">
            <a:solidFill>
              <a:srgbClr val="000000"/>
            </a:solidFill>
            <a:round/>
            <a:headEnd type="none" w="sm" len="sm"/>
            <a:tailEnd type="none" w="sm" len="sm"/>
          </a:ln>
        </p:spPr>
        <p:txBody>
          <a:bodyPr/>
          <a:lstStyle/>
          <a:p>
            <a:endParaRPr lang="en-US"/>
          </a:p>
        </p:txBody>
      </p:sp>
      <p:sp>
        <p:nvSpPr>
          <p:cNvPr id="33800" name="Line 8"/>
          <p:cNvSpPr>
            <a:spLocks noChangeShapeType="1"/>
          </p:cNvSpPr>
          <p:nvPr/>
        </p:nvSpPr>
        <p:spPr bwMode="auto">
          <a:xfrm>
            <a:off x="1763713" y="4581525"/>
            <a:ext cx="5746750" cy="0"/>
          </a:xfrm>
          <a:prstGeom prst="line">
            <a:avLst/>
          </a:prstGeom>
          <a:noFill/>
          <a:ln w="25400">
            <a:solidFill>
              <a:srgbClr val="000000"/>
            </a:solidFill>
            <a:round/>
            <a:headEnd type="none" w="sm" len="sm"/>
            <a:tailEnd type="none" w="sm" len="sm"/>
          </a:ln>
        </p:spPr>
        <p:txBody>
          <a:bodyPr/>
          <a:lstStyle/>
          <a:p>
            <a:endParaRPr lang="en-US"/>
          </a:p>
        </p:txBody>
      </p:sp>
      <p:cxnSp>
        <p:nvCxnSpPr>
          <p:cNvPr id="33801"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7" name="Rectangle 25"/>
          <p:cNvSpPr>
            <a:spLocks noChangeArrowheads="1"/>
          </p:cNvSpPr>
          <p:nvPr/>
        </p:nvSpPr>
        <p:spPr bwMode="blackWhite">
          <a:xfrm>
            <a:off x="1042988" y="2852738"/>
            <a:ext cx="6992937"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800" b="1">
              <a:solidFill>
                <a:srgbClr val="000000"/>
              </a:solidFill>
              <a:latin typeface="Courier New" pitchFamily="49" charset="0"/>
            </a:endParaRPr>
          </a:p>
          <a:p>
            <a:pPr>
              <a:tabLst>
                <a:tab pos="1200150" algn="l"/>
              </a:tabLst>
              <a:defRPr/>
            </a:pPr>
            <a:endParaRPr lang="en-US" sz="1800" b="1">
              <a:solidFill>
                <a:srgbClr val="000000"/>
              </a:solidFill>
              <a:latin typeface="Courier New" pitchFamily="49" charset="0"/>
            </a:endParaRPr>
          </a:p>
        </p:txBody>
      </p:sp>
      <p:sp>
        <p:nvSpPr>
          <p:cNvPr id="34819" name="Rectangle 26"/>
          <p:cNvSpPr>
            <a:spLocks noGrp="1" noChangeArrowheads="1"/>
          </p:cNvSpPr>
          <p:nvPr>
            <p:ph type="title"/>
          </p:nvPr>
        </p:nvSpPr>
        <p:spPr>
          <a:noFill/>
        </p:spPr>
        <p:txBody>
          <a:bodyPr/>
          <a:lstStyle/>
          <a:p>
            <a:r>
              <a:rPr lang="en-US" smtClean="0"/>
              <a:t>Using the </a:t>
            </a:r>
            <a:r>
              <a:rPr lang="en-US" smtClean="0">
                <a:latin typeface="Courier New" pitchFamily="49" charset="0"/>
              </a:rPr>
              <a:t>BETWEEN</a:t>
            </a:r>
            <a:r>
              <a:rPr lang="en-US" smtClean="0"/>
              <a:t> Condition</a:t>
            </a:r>
          </a:p>
        </p:txBody>
      </p:sp>
      <p:sp>
        <p:nvSpPr>
          <p:cNvPr id="34820" name="Rectangle 27"/>
          <p:cNvSpPr>
            <a:spLocks noGrp="1" noChangeArrowheads="1"/>
          </p:cNvSpPr>
          <p:nvPr>
            <p:ph type="body" idx="1"/>
          </p:nvPr>
        </p:nvSpPr>
        <p:spPr>
          <a:xfrm>
            <a:off x="879475" y="1784350"/>
            <a:ext cx="7385050" cy="727075"/>
          </a:xfrm>
          <a:noFill/>
        </p:spPr>
        <p:txBody>
          <a:bodyPr/>
          <a:lstStyle/>
          <a:p>
            <a:pPr marL="0" indent="0">
              <a:buFontTx/>
              <a:buNone/>
            </a:pPr>
            <a:r>
              <a:rPr lang="en-US" smtClean="0"/>
              <a:t>Use the </a:t>
            </a:r>
            <a:r>
              <a:rPr lang="en-US" smtClean="0">
                <a:latin typeface="Courier New" pitchFamily="49" charset="0"/>
              </a:rPr>
              <a:t>BETWEEN</a:t>
            </a:r>
            <a:r>
              <a:rPr lang="en-US" smtClean="0"/>
              <a:t> condition to display rows based on a range of values.</a:t>
            </a:r>
          </a:p>
        </p:txBody>
      </p:sp>
      <p:sp>
        <p:nvSpPr>
          <p:cNvPr id="23580" name="Rectangle 28"/>
          <p:cNvSpPr>
            <a:spLocks noChangeArrowheads="1"/>
          </p:cNvSpPr>
          <p:nvPr/>
        </p:nvSpPr>
        <p:spPr bwMode="blackWhite">
          <a:xfrm>
            <a:off x="1042988" y="2852738"/>
            <a:ext cx="7291387" cy="941387"/>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sz="1800" b="1" dirty="0">
                <a:solidFill>
                  <a:schemeClr val="accent6"/>
                </a:solidFill>
                <a:latin typeface="Courier New" pitchFamily="49" charset="0"/>
              </a:rPr>
              <a:t>SELECT </a:t>
            </a:r>
            <a:r>
              <a:rPr lang="en-US" sz="1800" b="1" dirty="0" err="1">
                <a:solidFill>
                  <a:schemeClr val="accent6"/>
                </a:solidFill>
                <a:latin typeface="Courier New" pitchFamily="49" charset="0"/>
              </a:rPr>
              <a:t>last_name</a:t>
            </a:r>
            <a:r>
              <a:rPr lang="en-US" sz="1800" b="1" dirty="0">
                <a:solidFill>
                  <a:schemeClr val="accent6"/>
                </a:solidFill>
                <a:latin typeface="Courier New" pitchFamily="49" charset="0"/>
              </a:rPr>
              <a:t>, salary</a:t>
            </a:r>
          </a:p>
          <a:p>
            <a:pPr>
              <a:tabLst>
                <a:tab pos="1200150" algn="l"/>
              </a:tabLst>
              <a:defRPr/>
            </a:pPr>
            <a:r>
              <a:rPr lang="en-US" sz="1800" b="1" dirty="0">
                <a:solidFill>
                  <a:schemeClr val="accent6"/>
                </a:solidFill>
                <a:latin typeface="Courier New" pitchFamily="49" charset="0"/>
              </a:rPr>
              <a:t>FROM   employees</a:t>
            </a:r>
          </a:p>
          <a:p>
            <a:pPr>
              <a:tabLst>
                <a:tab pos="1200150" algn="l"/>
              </a:tabLst>
              <a:defRPr/>
            </a:pPr>
            <a:r>
              <a:rPr lang="en-US" sz="1800" b="1" dirty="0">
                <a:solidFill>
                  <a:schemeClr val="accent6"/>
                </a:solidFill>
                <a:latin typeface="Courier New" pitchFamily="49" charset="0"/>
              </a:rPr>
              <a:t>WHERE  salary BETWEEN 2500 AND 3500;</a:t>
            </a:r>
          </a:p>
        </p:txBody>
      </p:sp>
      <p:sp>
        <p:nvSpPr>
          <p:cNvPr id="34822" name="Rectangle 29"/>
          <p:cNvSpPr>
            <a:spLocks noChangeArrowheads="1"/>
          </p:cNvSpPr>
          <p:nvPr/>
        </p:nvSpPr>
        <p:spPr bwMode="auto">
          <a:xfrm>
            <a:off x="3492500" y="4005263"/>
            <a:ext cx="1390650" cy="366712"/>
          </a:xfrm>
          <a:prstGeom prst="rect">
            <a:avLst/>
          </a:prstGeom>
          <a:noFill/>
          <a:ln w="9525">
            <a:noFill/>
            <a:miter lim="800000"/>
            <a:headEnd/>
            <a:tailEnd/>
          </a:ln>
        </p:spPr>
        <p:txBody>
          <a:bodyPr wrap="none" lIns="92075" tIns="46038" rIns="92075" bIns="46038">
            <a:spAutoFit/>
          </a:bodyPr>
          <a:lstStyle/>
          <a:p>
            <a:pPr algn="ctr">
              <a:spcBef>
                <a:spcPct val="60000"/>
              </a:spcBef>
            </a:pPr>
            <a:r>
              <a:rPr lang="en-US" sz="1800" b="1"/>
              <a:t>Lower limit</a:t>
            </a:r>
          </a:p>
        </p:txBody>
      </p:sp>
      <p:sp>
        <p:nvSpPr>
          <p:cNvPr id="34823" name="Line 30"/>
          <p:cNvSpPr>
            <a:spLocks noChangeShapeType="1"/>
          </p:cNvSpPr>
          <p:nvPr/>
        </p:nvSpPr>
        <p:spPr bwMode="auto">
          <a:xfrm flipH="1">
            <a:off x="4427538" y="3716338"/>
            <a:ext cx="4762" cy="341312"/>
          </a:xfrm>
          <a:prstGeom prst="line">
            <a:avLst/>
          </a:prstGeom>
          <a:noFill/>
          <a:ln w="25400">
            <a:solidFill>
              <a:srgbClr val="FF0033"/>
            </a:solidFill>
            <a:round/>
            <a:headEnd type="stealth" w="med" len="lg"/>
            <a:tailEnd type="none" w="sm" len="sm"/>
          </a:ln>
        </p:spPr>
        <p:txBody>
          <a:bodyPr/>
          <a:lstStyle/>
          <a:p>
            <a:endParaRPr lang="en-US"/>
          </a:p>
        </p:txBody>
      </p:sp>
      <p:sp>
        <p:nvSpPr>
          <p:cNvPr id="34824" name="Rectangle 31"/>
          <p:cNvSpPr>
            <a:spLocks noChangeArrowheads="1"/>
          </p:cNvSpPr>
          <p:nvPr/>
        </p:nvSpPr>
        <p:spPr bwMode="auto">
          <a:xfrm>
            <a:off x="5219700" y="4005263"/>
            <a:ext cx="1377950" cy="366712"/>
          </a:xfrm>
          <a:prstGeom prst="rect">
            <a:avLst/>
          </a:prstGeom>
          <a:noFill/>
          <a:ln w="9525">
            <a:noFill/>
            <a:miter lim="800000"/>
            <a:headEnd/>
            <a:tailEnd/>
          </a:ln>
        </p:spPr>
        <p:txBody>
          <a:bodyPr wrap="none" lIns="92075" tIns="46038" rIns="92075" bIns="46038">
            <a:spAutoFit/>
          </a:bodyPr>
          <a:lstStyle/>
          <a:p>
            <a:pPr algn="ctr">
              <a:spcBef>
                <a:spcPct val="60000"/>
              </a:spcBef>
            </a:pPr>
            <a:r>
              <a:rPr lang="en-US" sz="1800" b="1"/>
              <a:t>Upper limit</a:t>
            </a:r>
          </a:p>
        </p:txBody>
      </p:sp>
      <p:sp>
        <p:nvSpPr>
          <p:cNvPr id="34825" name="Line 32"/>
          <p:cNvSpPr>
            <a:spLocks noChangeShapeType="1"/>
          </p:cNvSpPr>
          <p:nvPr/>
        </p:nvSpPr>
        <p:spPr bwMode="auto">
          <a:xfrm flipH="1">
            <a:off x="5724525" y="3716338"/>
            <a:ext cx="4763" cy="341312"/>
          </a:xfrm>
          <a:prstGeom prst="line">
            <a:avLst/>
          </a:prstGeom>
          <a:noFill/>
          <a:ln w="25400">
            <a:solidFill>
              <a:srgbClr val="FF0033"/>
            </a:solidFill>
            <a:round/>
            <a:headEnd type="stealth" w="med" len="lg"/>
            <a:tailEnd type="none" w="sm" len="sm"/>
          </a:ln>
        </p:spPr>
        <p:txBody>
          <a:bodyPr/>
          <a:lstStyle/>
          <a:p>
            <a:endParaRPr lang="en-US"/>
          </a:p>
        </p:txBody>
      </p:sp>
      <p:sp>
        <p:nvSpPr>
          <p:cNvPr id="34826" name="Rectangle 33"/>
          <p:cNvSpPr>
            <a:spLocks noChangeArrowheads="1"/>
          </p:cNvSpPr>
          <p:nvPr/>
        </p:nvSpPr>
        <p:spPr bwMode="auto">
          <a:xfrm>
            <a:off x="3132138" y="3500438"/>
            <a:ext cx="2913062" cy="298450"/>
          </a:xfrm>
          <a:prstGeom prst="rect">
            <a:avLst/>
          </a:prstGeom>
          <a:noFill/>
          <a:ln w="25400">
            <a:solidFill>
              <a:schemeClr val="hlink"/>
            </a:solidFill>
            <a:miter lim="800000"/>
            <a:headEnd type="none" w="sm" len="sm"/>
            <a:tailEnd type="none" w="sm" len="sm"/>
          </a:ln>
        </p:spPr>
        <p:txBody>
          <a:bodyPr wrap="none" anchor="ctr"/>
          <a:lstStyle/>
          <a:p>
            <a:endParaRPr lang="en-IN"/>
          </a:p>
        </p:txBody>
      </p:sp>
      <p:pic>
        <p:nvPicPr>
          <p:cNvPr id="34827" name="Picture 34"/>
          <p:cNvPicPr>
            <a:picLocks noChangeAspect="1" noChangeArrowheads="1"/>
          </p:cNvPicPr>
          <p:nvPr/>
        </p:nvPicPr>
        <p:blipFill>
          <a:blip r:embed="rId3"/>
          <a:srcRect/>
          <a:stretch>
            <a:fillRect/>
          </a:stretch>
        </p:blipFill>
        <p:spPr bwMode="auto">
          <a:xfrm>
            <a:off x="971550" y="4797425"/>
            <a:ext cx="6991350" cy="1143000"/>
          </a:xfrm>
          <a:prstGeom prst="rect">
            <a:avLst/>
          </a:prstGeom>
          <a:noFill/>
          <a:ln w="25400">
            <a:noFill/>
            <a:miter lim="800000"/>
            <a:headEnd type="none" w="sm" len="sm"/>
            <a:tailEnd type="none" w="sm" len="sm"/>
          </a:ln>
        </p:spPr>
      </p:pic>
      <p:cxnSp>
        <p:nvCxnSpPr>
          <p:cNvPr id="34828"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7" name="Rectangle 17"/>
          <p:cNvSpPr>
            <a:spLocks noChangeArrowheads="1"/>
          </p:cNvSpPr>
          <p:nvPr/>
        </p:nvSpPr>
        <p:spPr bwMode="blackWhite">
          <a:xfrm>
            <a:off x="971550" y="2997200"/>
            <a:ext cx="6945313"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800" b="1">
              <a:solidFill>
                <a:srgbClr val="000000"/>
              </a:solidFill>
              <a:latin typeface="Courier New" pitchFamily="49" charset="0"/>
            </a:endParaRPr>
          </a:p>
          <a:p>
            <a:pPr>
              <a:tabLst>
                <a:tab pos="1200150" algn="l"/>
              </a:tabLst>
              <a:defRPr/>
            </a:pPr>
            <a:endParaRPr lang="en-US" sz="1800" b="1">
              <a:solidFill>
                <a:srgbClr val="000000"/>
              </a:solidFill>
              <a:latin typeface="Courier New" pitchFamily="49" charset="0"/>
            </a:endParaRPr>
          </a:p>
        </p:txBody>
      </p:sp>
      <p:sp>
        <p:nvSpPr>
          <p:cNvPr id="35843" name="Rectangle 18"/>
          <p:cNvSpPr>
            <a:spLocks noChangeArrowheads="1"/>
          </p:cNvSpPr>
          <p:nvPr/>
        </p:nvSpPr>
        <p:spPr bwMode="blackWhite">
          <a:xfrm>
            <a:off x="900113" y="2997200"/>
            <a:ext cx="7315200" cy="941388"/>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rgbClr val="000000"/>
                </a:solidFill>
                <a:latin typeface="Courier New" pitchFamily="49" charset="0"/>
              </a:rPr>
              <a:t>SELECT employee_id, last_name, salary, manager_id</a:t>
            </a:r>
          </a:p>
          <a:p>
            <a:pPr>
              <a:tabLst>
                <a:tab pos="1200150" algn="l"/>
              </a:tabLst>
            </a:pPr>
            <a:r>
              <a:rPr lang="en-US" sz="1800" b="1">
                <a:solidFill>
                  <a:srgbClr val="000000"/>
                </a:solidFill>
                <a:latin typeface="Courier New" pitchFamily="49" charset="0"/>
              </a:rPr>
              <a:t>FROM   employees</a:t>
            </a:r>
          </a:p>
          <a:p>
            <a:pPr>
              <a:tabLst>
                <a:tab pos="1200150" algn="l"/>
              </a:tabLst>
            </a:pPr>
            <a:r>
              <a:rPr lang="en-US" sz="1800" b="1">
                <a:solidFill>
                  <a:srgbClr val="000000"/>
                </a:solidFill>
                <a:latin typeface="Courier New" pitchFamily="49" charset="0"/>
              </a:rPr>
              <a:t>WHERE  manager_id IN (100, 101, 201);</a:t>
            </a:r>
          </a:p>
        </p:txBody>
      </p:sp>
      <p:sp>
        <p:nvSpPr>
          <p:cNvPr id="35844" name="Rectangle 19"/>
          <p:cNvSpPr>
            <a:spLocks noGrp="1" noChangeArrowheads="1"/>
          </p:cNvSpPr>
          <p:nvPr>
            <p:ph type="title"/>
          </p:nvPr>
        </p:nvSpPr>
        <p:spPr>
          <a:noFill/>
        </p:spPr>
        <p:txBody>
          <a:bodyPr/>
          <a:lstStyle/>
          <a:p>
            <a:r>
              <a:rPr lang="en-US" smtClean="0"/>
              <a:t>Using the </a:t>
            </a:r>
            <a:r>
              <a:rPr lang="en-US" smtClean="0">
                <a:latin typeface="Courier New" pitchFamily="49" charset="0"/>
              </a:rPr>
              <a:t>IN</a:t>
            </a:r>
            <a:r>
              <a:rPr lang="en-US" smtClean="0"/>
              <a:t> Condition</a:t>
            </a:r>
          </a:p>
        </p:txBody>
      </p:sp>
      <p:sp>
        <p:nvSpPr>
          <p:cNvPr id="35845" name="Rectangle 20"/>
          <p:cNvSpPr>
            <a:spLocks noGrp="1" noChangeArrowheads="1"/>
          </p:cNvSpPr>
          <p:nvPr>
            <p:ph type="body" idx="1"/>
          </p:nvPr>
        </p:nvSpPr>
        <p:spPr>
          <a:xfrm>
            <a:off x="874713" y="1814513"/>
            <a:ext cx="7385050" cy="644525"/>
          </a:xfrm>
          <a:noFill/>
        </p:spPr>
        <p:txBody>
          <a:bodyPr/>
          <a:lstStyle/>
          <a:p>
            <a:pPr>
              <a:lnSpc>
                <a:spcPct val="65000"/>
              </a:lnSpc>
              <a:buFontTx/>
              <a:buNone/>
            </a:pPr>
            <a:r>
              <a:rPr lang="en-US" sz="2800" smtClean="0"/>
              <a:t>Use the </a:t>
            </a:r>
            <a:r>
              <a:rPr lang="en-US" sz="2800" smtClean="0">
                <a:latin typeface="Courier New" pitchFamily="49" charset="0"/>
              </a:rPr>
              <a:t>IN</a:t>
            </a:r>
            <a:r>
              <a:rPr lang="en-US" sz="2800" smtClean="0"/>
              <a:t> membership condition to test for</a:t>
            </a:r>
          </a:p>
          <a:p>
            <a:pPr>
              <a:lnSpc>
                <a:spcPct val="65000"/>
              </a:lnSpc>
              <a:buFontTx/>
              <a:buNone/>
            </a:pPr>
            <a:r>
              <a:rPr lang="en-US" sz="2800" smtClean="0"/>
              <a:t>values in a list.</a:t>
            </a:r>
          </a:p>
        </p:txBody>
      </p:sp>
      <p:sp>
        <p:nvSpPr>
          <p:cNvPr id="35846" name="Rectangle 21"/>
          <p:cNvSpPr>
            <a:spLocks noChangeArrowheads="1"/>
          </p:cNvSpPr>
          <p:nvPr/>
        </p:nvSpPr>
        <p:spPr bwMode="auto">
          <a:xfrm>
            <a:off x="3563938" y="3644900"/>
            <a:ext cx="2497137" cy="298450"/>
          </a:xfrm>
          <a:prstGeom prst="rect">
            <a:avLst/>
          </a:prstGeom>
          <a:noFill/>
          <a:ln w="25400">
            <a:solidFill>
              <a:schemeClr val="hlink"/>
            </a:solidFill>
            <a:miter lim="800000"/>
            <a:headEnd type="none" w="sm" len="sm"/>
            <a:tailEnd type="none" w="sm" len="sm"/>
          </a:ln>
        </p:spPr>
        <p:txBody>
          <a:bodyPr wrap="none" anchor="ctr"/>
          <a:lstStyle/>
          <a:p>
            <a:endParaRPr lang="en-IN"/>
          </a:p>
        </p:txBody>
      </p:sp>
      <p:pic>
        <p:nvPicPr>
          <p:cNvPr id="35847" name="Picture 22"/>
          <p:cNvPicPr>
            <a:picLocks noChangeAspect="1" noChangeArrowheads="1"/>
          </p:cNvPicPr>
          <p:nvPr/>
        </p:nvPicPr>
        <p:blipFill>
          <a:blip r:embed="rId3"/>
          <a:srcRect/>
          <a:stretch>
            <a:fillRect/>
          </a:stretch>
        </p:blipFill>
        <p:spPr bwMode="auto">
          <a:xfrm>
            <a:off x="900113" y="4221163"/>
            <a:ext cx="7000875" cy="2000250"/>
          </a:xfrm>
          <a:prstGeom prst="rect">
            <a:avLst/>
          </a:prstGeom>
          <a:noFill/>
          <a:ln w="25400">
            <a:noFill/>
            <a:miter lim="800000"/>
            <a:headEnd type="none" w="sm" len="sm"/>
            <a:tailEnd type="none" w="sm" len="sm"/>
          </a:ln>
        </p:spPr>
      </p:pic>
      <p:pic>
        <p:nvPicPr>
          <p:cNvPr id="35848" name="Picture 23"/>
          <p:cNvPicPr>
            <a:picLocks noChangeAspect="1" noChangeArrowheads="1"/>
          </p:cNvPicPr>
          <p:nvPr/>
        </p:nvPicPr>
        <p:blipFill>
          <a:blip r:embed="rId4"/>
          <a:srcRect/>
          <a:stretch>
            <a:fillRect/>
          </a:stretch>
        </p:blipFill>
        <p:spPr bwMode="auto">
          <a:xfrm>
            <a:off x="900113" y="6165850"/>
            <a:ext cx="6994525" cy="241300"/>
          </a:xfrm>
          <a:prstGeom prst="rect">
            <a:avLst/>
          </a:prstGeom>
          <a:noFill/>
          <a:ln w="25400">
            <a:noFill/>
            <a:miter lim="800000"/>
            <a:headEnd type="none" w="sm" len="sm"/>
            <a:tailEnd type="none" w="sm" len="sm"/>
          </a:ln>
        </p:spPr>
      </p:pic>
      <p:cxnSp>
        <p:nvCxnSpPr>
          <p:cNvPr id="35849"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5" name="Rectangle 17"/>
          <p:cNvSpPr>
            <a:spLocks noChangeArrowheads="1"/>
          </p:cNvSpPr>
          <p:nvPr/>
        </p:nvSpPr>
        <p:spPr bwMode="blackWhite">
          <a:xfrm>
            <a:off x="971550" y="5661025"/>
            <a:ext cx="727868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800" b="1">
              <a:solidFill>
                <a:srgbClr val="000000"/>
              </a:solidFill>
              <a:latin typeface="Courier New" pitchFamily="49" charset="0"/>
            </a:endParaRPr>
          </a:p>
          <a:p>
            <a:pPr>
              <a:tabLst>
                <a:tab pos="1200150" algn="l"/>
              </a:tabLst>
              <a:defRPr/>
            </a:pPr>
            <a:endParaRPr lang="en-US" sz="1800" b="1">
              <a:solidFill>
                <a:srgbClr val="000000"/>
              </a:solidFill>
              <a:latin typeface="Courier New" pitchFamily="49" charset="0"/>
            </a:endParaRPr>
          </a:p>
        </p:txBody>
      </p:sp>
      <p:sp>
        <p:nvSpPr>
          <p:cNvPr id="36867" name="Rectangle 18"/>
          <p:cNvSpPr>
            <a:spLocks noGrp="1" noChangeArrowheads="1"/>
          </p:cNvSpPr>
          <p:nvPr>
            <p:ph type="title"/>
          </p:nvPr>
        </p:nvSpPr>
        <p:spPr>
          <a:noFill/>
        </p:spPr>
        <p:txBody>
          <a:bodyPr/>
          <a:lstStyle/>
          <a:p>
            <a:r>
              <a:rPr lang="en-US" smtClean="0"/>
              <a:t>Using the </a:t>
            </a:r>
            <a:r>
              <a:rPr lang="en-US" smtClean="0">
                <a:latin typeface="Courier New" pitchFamily="49" charset="0"/>
              </a:rPr>
              <a:t>LIKE</a:t>
            </a:r>
            <a:r>
              <a:rPr lang="en-US" smtClean="0"/>
              <a:t> Condition</a:t>
            </a:r>
          </a:p>
        </p:txBody>
      </p:sp>
      <p:sp>
        <p:nvSpPr>
          <p:cNvPr id="36868" name="Rectangle 19"/>
          <p:cNvSpPr>
            <a:spLocks noGrp="1" noChangeArrowheads="1"/>
          </p:cNvSpPr>
          <p:nvPr>
            <p:ph type="body" idx="1"/>
          </p:nvPr>
        </p:nvSpPr>
        <p:spPr>
          <a:xfrm>
            <a:off x="874713" y="1814513"/>
            <a:ext cx="7385050" cy="2270125"/>
          </a:xfrm>
          <a:noFill/>
        </p:spPr>
        <p:txBody>
          <a:bodyPr/>
          <a:lstStyle/>
          <a:p>
            <a:r>
              <a:rPr lang="en-US" smtClean="0"/>
              <a:t>Use the </a:t>
            </a:r>
            <a:r>
              <a:rPr lang="en-US" smtClean="0">
                <a:latin typeface="Courier New" pitchFamily="49" charset="0"/>
              </a:rPr>
              <a:t>LIKE</a:t>
            </a:r>
            <a:r>
              <a:rPr lang="en-US" smtClean="0"/>
              <a:t> condition to perform wildcard searches of valid search string values.</a:t>
            </a:r>
          </a:p>
          <a:p>
            <a:r>
              <a:rPr lang="en-US" smtClean="0"/>
              <a:t>Search conditions can contain either literal characters or numbers:</a:t>
            </a:r>
          </a:p>
          <a:p>
            <a:pPr lvl="1"/>
            <a:r>
              <a:rPr lang="en-US" smtClean="0">
                <a:latin typeface="Courier New" pitchFamily="49" charset="0"/>
              </a:rPr>
              <a:t>%</a:t>
            </a:r>
            <a:r>
              <a:rPr lang="en-US" smtClean="0"/>
              <a:t> denotes zero or many characters.</a:t>
            </a:r>
          </a:p>
          <a:p>
            <a:pPr lvl="1">
              <a:buFontTx/>
              <a:buNone/>
            </a:pPr>
            <a:r>
              <a:rPr lang="en-US" smtClean="0">
                <a:latin typeface="Courier New" pitchFamily="49" charset="0"/>
              </a:rPr>
              <a:t>_</a:t>
            </a:r>
            <a:r>
              <a:rPr lang="en-US" smtClean="0"/>
              <a:t> denotes one character.`</a:t>
            </a:r>
          </a:p>
        </p:txBody>
      </p:sp>
      <p:sp>
        <p:nvSpPr>
          <p:cNvPr id="36869" name="Rectangle 20"/>
          <p:cNvSpPr>
            <a:spLocks noChangeArrowheads="1"/>
          </p:cNvSpPr>
          <p:nvPr/>
        </p:nvSpPr>
        <p:spPr bwMode="blackWhite">
          <a:xfrm>
            <a:off x="1116013" y="5661025"/>
            <a:ext cx="7138987" cy="860425"/>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rgbClr val="000000"/>
                </a:solidFill>
                <a:latin typeface="Courier New" pitchFamily="49" charset="0"/>
              </a:rPr>
              <a:t>SELECT	first_name</a:t>
            </a:r>
          </a:p>
          <a:p>
            <a:pPr>
              <a:tabLst>
                <a:tab pos="1200150" algn="l"/>
              </a:tabLst>
            </a:pPr>
            <a:r>
              <a:rPr lang="en-US" sz="1800" b="1">
                <a:solidFill>
                  <a:srgbClr val="000000"/>
                </a:solidFill>
                <a:latin typeface="Courier New" pitchFamily="49" charset="0"/>
              </a:rPr>
              <a:t>FROM 	employees</a:t>
            </a:r>
          </a:p>
          <a:p>
            <a:pPr>
              <a:tabLst>
                <a:tab pos="1200150" algn="l"/>
              </a:tabLst>
            </a:pPr>
            <a:r>
              <a:rPr lang="en-US" sz="1800" b="1">
                <a:solidFill>
                  <a:srgbClr val="000000"/>
                </a:solidFill>
                <a:latin typeface="Courier New" pitchFamily="49" charset="0"/>
              </a:rPr>
              <a:t>WHERE	first_name LIKE 'S%';</a:t>
            </a:r>
          </a:p>
        </p:txBody>
      </p:sp>
      <p:sp>
        <p:nvSpPr>
          <p:cNvPr id="36870" name="Rectangle 21"/>
          <p:cNvSpPr>
            <a:spLocks noChangeArrowheads="1"/>
          </p:cNvSpPr>
          <p:nvPr/>
        </p:nvSpPr>
        <p:spPr bwMode="auto">
          <a:xfrm>
            <a:off x="4500563" y="6308725"/>
            <a:ext cx="1285875" cy="298450"/>
          </a:xfrm>
          <a:prstGeom prst="rect">
            <a:avLst/>
          </a:prstGeom>
          <a:noFill/>
          <a:ln w="25400">
            <a:solidFill>
              <a:schemeClr val="hlink"/>
            </a:solidFill>
            <a:miter lim="800000"/>
            <a:headEnd type="none" w="sm" len="sm"/>
            <a:tailEnd type="none" w="sm" len="sm"/>
          </a:ln>
        </p:spPr>
        <p:txBody>
          <a:bodyPr wrap="none" anchor="ctr"/>
          <a:lstStyle/>
          <a:p>
            <a:endParaRPr lang="en-IN"/>
          </a:p>
        </p:txBody>
      </p:sp>
      <p:cxnSp>
        <p:nvCxnSpPr>
          <p:cNvPr id="36871"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D00962CF-FABC-4502-A552-E47CBB9E8906}" type="slidenum">
              <a:rPr lang="en-US" altLang="en-US" smtClean="0"/>
              <a:pPr/>
              <a:t>3</a:t>
            </a:fld>
            <a:endParaRPr lang="en-US" altLang="en-US" smtClean="0"/>
          </a:p>
        </p:txBody>
      </p:sp>
      <p:sp>
        <p:nvSpPr>
          <p:cNvPr id="416771" name="Rectangle 3"/>
          <p:cNvSpPr>
            <a:spLocks noGrp="1" noChangeArrowheads="1"/>
          </p:cNvSpPr>
          <p:nvPr>
            <p:ph type="title"/>
          </p:nvPr>
        </p:nvSpPr>
        <p:spPr>
          <a:xfrm>
            <a:off x="2438400" y="381000"/>
            <a:ext cx="6705600" cy="1143000"/>
          </a:xfrm>
        </p:spPr>
        <p:txBody>
          <a:bodyPr/>
          <a:lstStyle/>
          <a:p>
            <a:pPr eaLnBrk="1" hangingPunct="1">
              <a:defRPr/>
            </a:pPr>
            <a:r>
              <a:rPr lang="en-US" smtClean="0">
                <a:effectLst>
                  <a:outerShdw blurRad="38100" dist="38100" dir="2700000" algn="tl">
                    <a:srgbClr val="000000"/>
                  </a:outerShdw>
                </a:effectLst>
              </a:rPr>
              <a:t>SQL is used for:</a:t>
            </a:r>
          </a:p>
        </p:txBody>
      </p:sp>
      <p:sp>
        <p:nvSpPr>
          <p:cNvPr id="416772" name="Rectangle 4"/>
          <p:cNvSpPr>
            <a:spLocks noGrp="1" noChangeArrowheads="1"/>
          </p:cNvSpPr>
          <p:nvPr>
            <p:ph type="body" idx="1"/>
          </p:nvPr>
        </p:nvSpPr>
        <p:spPr>
          <a:xfrm>
            <a:off x="914400" y="1905000"/>
            <a:ext cx="7543800" cy="3657600"/>
          </a:xfrm>
        </p:spPr>
        <p:txBody>
          <a:bodyPr/>
          <a:lstStyle/>
          <a:p>
            <a:pPr eaLnBrk="1" hangingPunct="1">
              <a:defRPr/>
            </a:pPr>
            <a:r>
              <a:rPr lang="en-US" smtClean="0">
                <a:effectLst>
                  <a:outerShdw blurRad="38100" dist="38100" dir="2700000" algn="tl">
                    <a:srgbClr val="000000"/>
                  </a:outerShdw>
                </a:effectLst>
              </a:rPr>
              <a:t>Data Manipulation</a:t>
            </a:r>
          </a:p>
          <a:p>
            <a:pPr eaLnBrk="1" hangingPunct="1">
              <a:defRPr/>
            </a:pPr>
            <a:r>
              <a:rPr lang="en-US" smtClean="0">
                <a:effectLst>
                  <a:outerShdw blurRad="38100" dist="38100" dir="2700000" algn="tl">
                    <a:srgbClr val="000000"/>
                  </a:outerShdw>
                </a:effectLst>
              </a:rPr>
              <a:t>Data Definition</a:t>
            </a:r>
          </a:p>
          <a:p>
            <a:pPr eaLnBrk="1" hangingPunct="1">
              <a:defRPr/>
            </a:pPr>
            <a:r>
              <a:rPr lang="en-US" smtClean="0">
                <a:effectLst>
                  <a:outerShdw blurRad="38100" dist="38100" dir="2700000" algn="tl">
                    <a:srgbClr val="000000"/>
                  </a:outerShdw>
                </a:effectLst>
              </a:rPr>
              <a:t>Data Administration</a:t>
            </a:r>
          </a:p>
          <a:p>
            <a:pPr eaLnBrk="1" hangingPunct="1">
              <a:defRPr/>
            </a:pPr>
            <a:r>
              <a:rPr lang="en-US" smtClean="0">
                <a:effectLst>
                  <a:outerShdw blurRad="38100" dist="38100" dir="2700000" algn="tl">
                    <a:srgbClr val="000000"/>
                  </a:outerShdw>
                </a:effectLst>
              </a:rPr>
              <a:t>All are expressed as an SQL statement or command.</a:t>
            </a:r>
          </a:p>
        </p:txBody>
      </p:sp>
      <p:cxnSp>
        <p:nvCxnSpPr>
          <p:cNvPr id="10245" name="Straight Connector 14"/>
          <p:cNvCxnSpPr>
            <a:cxnSpLocks noChangeShapeType="1"/>
          </p:cNvCxnSpPr>
          <p:nvPr/>
        </p:nvCxnSpPr>
        <p:spPr bwMode="auto">
          <a:xfrm>
            <a:off x="395288" y="1196975"/>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p:cTn id="7" dur="500" fill="hold"/>
                                        <p:tgtEl>
                                          <p:spTgt spid="416771"/>
                                        </p:tgtEl>
                                        <p:attrNameLst>
                                          <p:attrName>ppt_x</p:attrName>
                                        </p:attrNameLst>
                                      </p:cBhvr>
                                      <p:tavLst>
                                        <p:tav tm="0">
                                          <p:val>
                                            <p:strVal val="#ppt_x-#ppt_w/2"/>
                                          </p:val>
                                        </p:tav>
                                        <p:tav tm="100000">
                                          <p:val>
                                            <p:strVal val="#ppt_x"/>
                                          </p:val>
                                        </p:tav>
                                      </p:tavLst>
                                    </p:anim>
                                    <p:anim calcmode="lin" valueType="num">
                                      <p:cBhvr>
                                        <p:cTn id="8" dur="500" fill="hold"/>
                                        <p:tgtEl>
                                          <p:spTgt spid="416771"/>
                                        </p:tgtEl>
                                        <p:attrNameLst>
                                          <p:attrName>ppt_y</p:attrName>
                                        </p:attrNameLst>
                                      </p:cBhvr>
                                      <p:tavLst>
                                        <p:tav tm="0">
                                          <p:val>
                                            <p:strVal val="#ppt_y"/>
                                          </p:val>
                                        </p:tav>
                                        <p:tav tm="100000">
                                          <p:val>
                                            <p:strVal val="#ppt_y"/>
                                          </p:val>
                                        </p:tav>
                                      </p:tavLst>
                                    </p:anim>
                                    <p:anim calcmode="lin" valueType="num">
                                      <p:cBhvr>
                                        <p:cTn id="9" dur="500" fill="hold"/>
                                        <p:tgtEl>
                                          <p:spTgt spid="416771"/>
                                        </p:tgtEl>
                                        <p:attrNameLst>
                                          <p:attrName>ppt_w</p:attrName>
                                        </p:attrNameLst>
                                      </p:cBhvr>
                                      <p:tavLst>
                                        <p:tav tm="0">
                                          <p:val>
                                            <p:fltVal val="0"/>
                                          </p:val>
                                        </p:tav>
                                        <p:tav tm="100000">
                                          <p:val>
                                            <p:strVal val="#ppt_w"/>
                                          </p:val>
                                        </p:tav>
                                      </p:tavLst>
                                    </p:anim>
                                    <p:anim calcmode="lin" valueType="num">
                                      <p:cBhvr>
                                        <p:cTn id="10" dur="500" fill="hold"/>
                                        <p:tgtEl>
                                          <p:spTgt spid="416771"/>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416772">
                                            <p:txEl>
                                              <p:pRg st="0" end="0"/>
                                            </p:txEl>
                                          </p:spTgt>
                                        </p:tgtEl>
                                        <p:attrNameLst>
                                          <p:attrName>style.visibility</p:attrName>
                                        </p:attrNameLst>
                                      </p:cBhvr>
                                      <p:to>
                                        <p:strVal val="visible"/>
                                      </p:to>
                                    </p:set>
                                    <p:animEffect transition="in" filter="dissolve">
                                      <p:cBhvr>
                                        <p:cTn id="14" dur="500"/>
                                        <p:tgtEl>
                                          <p:spTgt spid="416772">
                                            <p:txEl>
                                              <p:pRg st="0" end="0"/>
                                            </p:txEl>
                                          </p:spTgt>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416772">
                                            <p:txEl>
                                              <p:pRg st="1" end="1"/>
                                            </p:txEl>
                                          </p:spTgt>
                                        </p:tgtEl>
                                        <p:attrNameLst>
                                          <p:attrName>style.visibility</p:attrName>
                                        </p:attrNameLst>
                                      </p:cBhvr>
                                      <p:to>
                                        <p:strVal val="visible"/>
                                      </p:to>
                                    </p:set>
                                    <p:animEffect transition="in" filter="dissolve">
                                      <p:cBhvr>
                                        <p:cTn id="18" dur="500"/>
                                        <p:tgtEl>
                                          <p:spTgt spid="416772">
                                            <p:txEl>
                                              <p:pRg st="1" end="1"/>
                                            </p:txEl>
                                          </p:spTgt>
                                        </p:tgtEl>
                                      </p:cBhvr>
                                    </p:animEffect>
                                  </p:childTnLst>
                                </p:cTn>
                              </p:par>
                            </p:childTnLst>
                          </p:cTn>
                        </p:par>
                        <p:par>
                          <p:cTn id="19" fill="hold">
                            <p:stCondLst>
                              <p:cond delay="1500"/>
                            </p:stCondLst>
                            <p:childTnLst>
                              <p:par>
                                <p:cTn id="20" presetID="9" presetClass="entr" presetSubtype="0" fill="hold" grpId="0" nodeType="afterEffect">
                                  <p:stCondLst>
                                    <p:cond delay="0"/>
                                  </p:stCondLst>
                                  <p:childTnLst>
                                    <p:set>
                                      <p:cBhvr>
                                        <p:cTn id="21" dur="1" fill="hold">
                                          <p:stCondLst>
                                            <p:cond delay="0"/>
                                          </p:stCondLst>
                                        </p:cTn>
                                        <p:tgtEl>
                                          <p:spTgt spid="416772">
                                            <p:txEl>
                                              <p:pRg st="2" end="2"/>
                                            </p:txEl>
                                          </p:spTgt>
                                        </p:tgtEl>
                                        <p:attrNameLst>
                                          <p:attrName>style.visibility</p:attrName>
                                        </p:attrNameLst>
                                      </p:cBhvr>
                                      <p:to>
                                        <p:strVal val="visible"/>
                                      </p:to>
                                    </p:set>
                                    <p:animEffect transition="in" filter="dissolve">
                                      <p:cBhvr>
                                        <p:cTn id="22" dur="500"/>
                                        <p:tgtEl>
                                          <p:spTgt spid="416772">
                                            <p:txEl>
                                              <p:pRg st="2" end="2"/>
                                            </p:txEl>
                                          </p:spTgt>
                                        </p:tgtEl>
                                      </p:cBhvr>
                                    </p:animEffect>
                                  </p:childTnLst>
                                </p:cTn>
                              </p:par>
                            </p:childTnLst>
                          </p:cTn>
                        </p:par>
                        <p:par>
                          <p:cTn id="23" fill="hold">
                            <p:stCondLst>
                              <p:cond delay="2000"/>
                            </p:stCondLst>
                            <p:childTnLst>
                              <p:par>
                                <p:cTn id="24" presetID="9" presetClass="entr" presetSubtype="0" fill="hold" grpId="0" nodeType="afterEffect">
                                  <p:stCondLst>
                                    <p:cond delay="0"/>
                                  </p:stCondLst>
                                  <p:childTnLst>
                                    <p:set>
                                      <p:cBhvr>
                                        <p:cTn id="25" dur="1" fill="hold">
                                          <p:stCondLst>
                                            <p:cond delay="0"/>
                                          </p:stCondLst>
                                        </p:cTn>
                                        <p:tgtEl>
                                          <p:spTgt spid="416772">
                                            <p:txEl>
                                              <p:pRg st="3" end="3"/>
                                            </p:txEl>
                                          </p:spTgt>
                                        </p:tgtEl>
                                        <p:attrNameLst>
                                          <p:attrName>style.visibility</p:attrName>
                                        </p:attrNameLst>
                                      </p:cBhvr>
                                      <p:to>
                                        <p:strVal val="visible"/>
                                      </p:to>
                                    </p:set>
                                    <p:animEffect transition="in" filter="dissolve">
                                      <p:cBhvr>
                                        <p:cTn id="26" dur="500"/>
                                        <p:tgtEl>
                                          <p:spTgt spid="4167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autoUpdateAnimBg="0"/>
      <p:bldP spid="416772"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7"/>
          <p:cNvSpPr>
            <a:spLocks noGrp="1" noChangeArrowheads="1"/>
          </p:cNvSpPr>
          <p:nvPr>
            <p:ph type="body" idx="1"/>
          </p:nvPr>
        </p:nvSpPr>
        <p:spPr>
          <a:xfrm>
            <a:off x="815975" y="1801813"/>
            <a:ext cx="7648575" cy="3336925"/>
          </a:xfrm>
          <a:noFill/>
        </p:spPr>
        <p:txBody>
          <a:bodyPr/>
          <a:lstStyle/>
          <a:p>
            <a:r>
              <a:rPr lang="en-US" smtClean="0"/>
              <a:t>You can combine pattern-matching characters.</a:t>
            </a:r>
          </a:p>
          <a:p>
            <a:pPr>
              <a:buFontTx/>
              <a:buNone/>
            </a:pPr>
            <a:endParaRPr lang="en-US" smtClean="0"/>
          </a:p>
          <a:p>
            <a:pPr>
              <a:buFontTx/>
              <a:buNone/>
            </a:pPr>
            <a:endParaRPr lang="en-US" smtClean="0"/>
          </a:p>
          <a:p>
            <a:pPr>
              <a:buFontTx/>
              <a:buNone/>
            </a:pPr>
            <a:endParaRPr lang="en-US" smtClean="0"/>
          </a:p>
          <a:p>
            <a:pPr>
              <a:buFontTx/>
              <a:buNone/>
            </a:pPr>
            <a:endParaRPr lang="en-US" smtClean="0"/>
          </a:p>
        </p:txBody>
      </p:sp>
      <p:sp>
        <p:nvSpPr>
          <p:cNvPr id="29714" name="Rectangle 18"/>
          <p:cNvSpPr>
            <a:spLocks noChangeArrowheads="1"/>
          </p:cNvSpPr>
          <p:nvPr/>
        </p:nvSpPr>
        <p:spPr bwMode="blackWhite">
          <a:xfrm>
            <a:off x="971550" y="2852738"/>
            <a:ext cx="6945313" cy="11668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800" b="1">
              <a:solidFill>
                <a:srgbClr val="000000"/>
              </a:solidFill>
              <a:latin typeface="Courier New" pitchFamily="49" charset="0"/>
            </a:endParaRPr>
          </a:p>
          <a:p>
            <a:pPr>
              <a:tabLst>
                <a:tab pos="1200150" algn="l"/>
              </a:tabLst>
              <a:defRPr/>
            </a:pPr>
            <a:endParaRPr lang="en-US" sz="1800" b="1">
              <a:solidFill>
                <a:srgbClr val="000000"/>
              </a:solidFill>
              <a:latin typeface="Courier New" pitchFamily="49" charset="0"/>
            </a:endParaRPr>
          </a:p>
        </p:txBody>
      </p:sp>
      <p:sp>
        <p:nvSpPr>
          <p:cNvPr id="37892" name="Rectangle 19"/>
          <p:cNvSpPr>
            <a:spLocks noGrp="1" noChangeArrowheads="1"/>
          </p:cNvSpPr>
          <p:nvPr>
            <p:ph type="title"/>
          </p:nvPr>
        </p:nvSpPr>
        <p:spPr>
          <a:noFill/>
        </p:spPr>
        <p:txBody>
          <a:bodyPr/>
          <a:lstStyle/>
          <a:p>
            <a:r>
              <a:rPr lang="en-US" smtClean="0"/>
              <a:t>Using the </a:t>
            </a:r>
            <a:r>
              <a:rPr lang="en-US" smtClean="0">
                <a:latin typeface="Courier New" pitchFamily="49" charset="0"/>
              </a:rPr>
              <a:t>LIKE</a:t>
            </a:r>
            <a:r>
              <a:rPr lang="en-US" smtClean="0"/>
              <a:t> Condition</a:t>
            </a:r>
          </a:p>
        </p:txBody>
      </p:sp>
      <p:sp>
        <p:nvSpPr>
          <p:cNvPr id="37893" name="Rectangle 20"/>
          <p:cNvSpPr>
            <a:spLocks noChangeArrowheads="1"/>
          </p:cNvSpPr>
          <p:nvPr/>
        </p:nvSpPr>
        <p:spPr bwMode="auto">
          <a:xfrm>
            <a:off x="1042988" y="2924175"/>
            <a:ext cx="4025900" cy="915988"/>
          </a:xfrm>
          <a:prstGeom prst="rect">
            <a:avLst/>
          </a:prstGeom>
          <a:noFill/>
          <a:ln w="9525">
            <a:noFill/>
            <a:miter lim="800000"/>
            <a:headEnd/>
            <a:tailEnd/>
          </a:ln>
        </p:spPr>
        <p:txBody>
          <a:bodyPr wrap="none" lIns="92075" tIns="46038" rIns="92075" bIns="46038">
            <a:spAutoFit/>
          </a:bodyPr>
          <a:lstStyle/>
          <a:p>
            <a:pPr>
              <a:tabLst>
                <a:tab pos="1200150" algn="l"/>
              </a:tabLst>
            </a:pPr>
            <a:r>
              <a:rPr lang="en-US" sz="1800" b="1">
                <a:solidFill>
                  <a:srgbClr val="000000"/>
                </a:solidFill>
                <a:latin typeface="Courier New" pitchFamily="49" charset="0"/>
              </a:rPr>
              <a:t>SELECT last_name</a:t>
            </a:r>
          </a:p>
          <a:p>
            <a:pPr>
              <a:tabLst>
                <a:tab pos="1200150" algn="l"/>
              </a:tabLst>
            </a:pPr>
            <a:r>
              <a:rPr lang="en-US" sz="1800" b="1">
                <a:solidFill>
                  <a:srgbClr val="000000"/>
                </a:solidFill>
                <a:latin typeface="Courier New" pitchFamily="49" charset="0"/>
              </a:rPr>
              <a:t>FROM   employees</a:t>
            </a:r>
          </a:p>
          <a:p>
            <a:pPr>
              <a:tabLst>
                <a:tab pos="1200150" algn="l"/>
              </a:tabLst>
            </a:pPr>
            <a:r>
              <a:rPr lang="en-US" sz="1800" b="1">
                <a:solidFill>
                  <a:srgbClr val="000000"/>
                </a:solidFill>
                <a:latin typeface="Courier New" pitchFamily="49" charset="0"/>
              </a:rPr>
              <a:t>WHERE  last_name LIKE '_o%';</a:t>
            </a:r>
          </a:p>
        </p:txBody>
      </p:sp>
      <p:sp>
        <p:nvSpPr>
          <p:cNvPr id="37894" name="Rectangle 21"/>
          <p:cNvSpPr>
            <a:spLocks noChangeArrowheads="1"/>
          </p:cNvSpPr>
          <p:nvPr/>
        </p:nvSpPr>
        <p:spPr bwMode="auto">
          <a:xfrm>
            <a:off x="3563938" y="3644900"/>
            <a:ext cx="1463675" cy="360363"/>
          </a:xfrm>
          <a:prstGeom prst="rect">
            <a:avLst/>
          </a:prstGeom>
          <a:noFill/>
          <a:ln w="25400">
            <a:solidFill>
              <a:schemeClr val="hlink"/>
            </a:solidFill>
            <a:miter lim="800000"/>
            <a:headEnd type="none" w="sm" len="sm"/>
            <a:tailEnd type="none" w="sm" len="sm"/>
          </a:ln>
        </p:spPr>
        <p:txBody>
          <a:bodyPr wrap="none" anchor="ctr"/>
          <a:lstStyle/>
          <a:p>
            <a:endParaRPr lang="en-IN"/>
          </a:p>
        </p:txBody>
      </p:sp>
      <p:pic>
        <p:nvPicPr>
          <p:cNvPr id="37895" name="Picture 22"/>
          <p:cNvPicPr>
            <a:picLocks noChangeAspect="1" noChangeArrowheads="1"/>
          </p:cNvPicPr>
          <p:nvPr/>
        </p:nvPicPr>
        <p:blipFill>
          <a:blip r:embed="rId3"/>
          <a:srcRect/>
          <a:stretch>
            <a:fillRect/>
          </a:stretch>
        </p:blipFill>
        <p:spPr bwMode="auto">
          <a:xfrm>
            <a:off x="971550" y="4076700"/>
            <a:ext cx="6981825" cy="942975"/>
          </a:xfrm>
          <a:prstGeom prst="rect">
            <a:avLst/>
          </a:prstGeom>
          <a:noFill/>
          <a:ln w="25400">
            <a:noFill/>
            <a:miter lim="800000"/>
            <a:headEnd type="none" w="sm" len="sm"/>
            <a:tailEnd type="none" w="sm" len="sm"/>
          </a:ln>
        </p:spPr>
      </p:pic>
      <p:cxnSp>
        <p:nvCxnSpPr>
          <p:cNvPr id="37896"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1" name="Rectangle 17"/>
          <p:cNvSpPr>
            <a:spLocks noChangeArrowheads="1"/>
          </p:cNvSpPr>
          <p:nvPr/>
        </p:nvSpPr>
        <p:spPr bwMode="blackWhite">
          <a:xfrm>
            <a:off x="965200" y="2640013"/>
            <a:ext cx="6956425" cy="93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800" b="1">
              <a:solidFill>
                <a:srgbClr val="000000"/>
              </a:solidFill>
              <a:latin typeface="Courier New" pitchFamily="49" charset="0"/>
            </a:endParaRPr>
          </a:p>
          <a:p>
            <a:pPr>
              <a:tabLst>
                <a:tab pos="1200150" algn="l"/>
              </a:tabLst>
              <a:defRPr/>
            </a:pPr>
            <a:endParaRPr lang="en-US" sz="1800" b="1">
              <a:solidFill>
                <a:srgbClr val="000000"/>
              </a:solidFill>
              <a:latin typeface="Courier New" pitchFamily="49" charset="0"/>
            </a:endParaRPr>
          </a:p>
        </p:txBody>
      </p:sp>
      <p:sp>
        <p:nvSpPr>
          <p:cNvPr id="38915" name="Rectangle 18"/>
          <p:cNvSpPr>
            <a:spLocks noGrp="1" noChangeArrowheads="1"/>
          </p:cNvSpPr>
          <p:nvPr>
            <p:ph type="title"/>
          </p:nvPr>
        </p:nvSpPr>
        <p:spPr>
          <a:noFill/>
        </p:spPr>
        <p:txBody>
          <a:bodyPr/>
          <a:lstStyle/>
          <a:p>
            <a:r>
              <a:rPr lang="en-US" smtClean="0"/>
              <a:t>Using the </a:t>
            </a:r>
            <a:r>
              <a:rPr lang="en-US" smtClean="0">
                <a:latin typeface="Courier New" pitchFamily="49" charset="0"/>
              </a:rPr>
              <a:t>NULL</a:t>
            </a:r>
            <a:r>
              <a:rPr lang="en-US" smtClean="0"/>
              <a:t> Conditions</a:t>
            </a:r>
          </a:p>
        </p:txBody>
      </p:sp>
      <p:sp>
        <p:nvSpPr>
          <p:cNvPr id="38916" name="Rectangle 19"/>
          <p:cNvSpPr>
            <a:spLocks noGrp="1" noChangeArrowheads="1"/>
          </p:cNvSpPr>
          <p:nvPr>
            <p:ph type="body" idx="1"/>
          </p:nvPr>
        </p:nvSpPr>
        <p:spPr>
          <a:xfrm>
            <a:off x="885825" y="1795463"/>
            <a:ext cx="7385050" cy="409575"/>
          </a:xfrm>
          <a:noFill/>
        </p:spPr>
        <p:txBody>
          <a:bodyPr/>
          <a:lstStyle/>
          <a:p>
            <a:pPr>
              <a:buFontTx/>
              <a:buNone/>
            </a:pPr>
            <a:r>
              <a:rPr lang="en-US" smtClean="0"/>
              <a:t>Test for nulls with the </a:t>
            </a:r>
            <a:r>
              <a:rPr lang="en-US" smtClean="0">
                <a:latin typeface="Courier New" pitchFamily="49" charset="0"/>
              </a:rPr>
              <a:t>IS NULL</a:t>
            </a:r>
            <a:r>
              <a:rPr lang="en-US" smtClean="0"/>
              <a:t> operator.</a:t>
            </a:r>
          </a:p>
        </p:txBody>
      </p:sp>
      <p:sp>
        <p:nvSpPr>
          <p:cNvPr id="38917" name="Rectangle 20"/>
          <p:cNvSpPr>
            <a:spLocks noChangeArrowheads="1"/>
          </p:cNvSpPr>
          <p:nvPr/>
        </p:nvSpPr>
        <p:spPr bwMode="blackWhite">
          <a:xfrm>
            <a:off x="950913" y="2635250"/>
            <a:ext cx="7315200" cy="941388"/>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rgbClr val="000000"/>
                </a:solidFill>
                <a:latin typeface="Courier New" pitchFamily="49" charset="0"/>
              </a:rPr>
              <a:t>SELECT last_name, manager_id</a:t>
            </a:r>
          </a:p>
          <a:p>
            <a:pPr>
              <a:tabLst>
                <a:tab pos="1200150" algn="l"/>
              </a:tabLst>
            </a:pPr>
            <a:r>
              <a:rPr lang="en-US" sz="1800" b="1">
                <a:solidFill>
                  <a:srgbClr val="000000"/>
                </a:solidFill>
                <a:latin typeface="Courier New" pitchFamily="49" charset="0"/>
              </a:rPr>
              <a:t>FROM   employees</a:t>
            </a:r>
          </a:p>
          <a:p>
            <a:pPr>
              <a:tabLst>
                <a:tab pos="1200150" algn="l"/>
              </a:tabLst>
            </a:pPr>
            <a:r>
              <a:rPr lang="en-US" sz="1800" b="1">
                <a:solidFill>
                  <a:srgbClr val="000000"/>
                </a:solidFill>
                <a:latin typeface="Courier New" pitchFamily="49" charset="0"/>
              </a:rPr>
              <a:t>WHERE  manager_id IS NULL;</a:t>
            </a:r>
          </a:p>
        </p:txBody>
      </p:sp>
      <p:sp>
        <p:nvSpPr>
          <p:cNvPr id="38918" name="Rectangle 21"/>
          <p:cNvSpPr>
            <a:spLocks noChangeArrowheads="1"/>
          </p:cNvSpPr>
          <p:nvPr/>
        </p:nvSpPr>
        <p:spPr bwMode="auto">
          <a:xfrm>
            <a:off x="3635375" y="3284538"/>
            <a:ext cx="1368425" cy="360362"/>
          </a:xfrm>
          <a:prstGeom prst="rect">
            <a:avLst/>
          </a:prstGeom>
          <a:noFill/>
          <a:ln w="25400">
            <a:solidFill>
              <a:schemeClr val="hlink"/>
            </a:solidFill>
            <a:miter lim="800000"/>
            <a:headEnd type="none" w="sm" len="sm"/>
            <a:tailEnd type="none" w="sm" len="sm"/>
          </a:ln>
        </p:spPr>
        <p:txBody>
          <a:bodyPr wrap="none" anchor="ctr"/>
          <a:lstStyle/>
          <a:p>
            <a:endParaRPr lang="en-IN"/>
          </a:p>
        </p:txBody>
      </p:sp>
      <p:pic>
        <p:nvPicPr>
          <p:cNvPr id="38919" name="Picture 22"/>
          <p:cNvPicPr>
            <a:picLocks noChangeAspect="1" noChangeArrowheads="1"/>
          </p:cNvPicPr>
          <p:nvPr/>
        </p:nvPicPr>
        <p:blipFill>
          <a:blip r:embed="rId3"/>
          <a:srcRect/>
          <a:stretch>
            <a:fillRect/>
          </a:stretch>
        </p:blipFill>
        <p:spPr bwMode="auto">
          <a:xfrm>
            <a:off x="965200" y="3684588"/>
            <a:ext cx="7000875" cy="533400"/>
          </a:xfrm>
          <a:prstGeom prst="rect">
            <a:avLst/>
          </a:prstGeom>
          <a:noFill/>
          <a:ln w="25400">
            <a:noFill/>
            <a:miter lim="800000"/>
            <a:headEnd type="none" w="sm" len="sm"/>
            <a:tailEnd type="none" w="sm" len="sm"/>
          </a:ln>
        </p:spPr>
      </p:pic>
      <p:cxnSp>
        <p:nvCxnSpPr>
          <p:cNvPr id="38920"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r>
              <a:rPr lang="en-US" smtClean="0"/>
              <a:t>Logical Conditions</a:t>
            </a:r>
          </a:p>
        </p:txBody>
      </p:sp>
      <p:sp>
        <p:nvSpPr>
          <p:cNvPr id="39939" name="Rectangle 3"/>
          <p:cNvSpPr>
            <a:spLocks noChangeArrowheads="1"/>
          </p:cNvSpPr>
          <p:nvPr/>
        </p:nvSpPr>
        <p:spPr bwMode="blackWhite">
          <a:xfrm>
            <a:off x="1403350" y="2636838"/>
            <a:ext cx="1758950" cy="2871787"/>
          </a:xfrm>
          <a:prstGeom prst="rect">
            <a:avLst/>
          </a:prstGeom>
          <a:solidFill>
            <a:srgbClr val="FFCC99"/>
          </a:solidFill>
          <a:ln w="25400">
            <a:solidFill>
              <a:srgbClr val="000000"/>
            </a:solidFill>
            <a:miter lim="800000"/>
            <a:headEnd/>
            <a:tailEnd/>
          </a:ln>
        </p:spPr>
        <p:txBody>
          <a:bodyPr lIns="92075" tIns="46038" rIns="92075" bIns="46038"/>
          <a:lstStyle/>
          <a:p>
            <a:pPr>
              <a:lnSpc>
                <a:spcPct val="130000"/>
              </a:lnSpc>
              <a:spcBef>
                <a:spcPct val="60000"/>
              </a:spcBef>
            </a:pPr>
            <a:r>
              <a:rPr lang="en-US" sz="1800" b="1">
                <a:solidFill>
                  <a:srgbClr val="000000"/>
                </a:solidFill>
              </a:rPr>
              <a:t>Operator</a:t>
            </a:r>
          </a:p>
          <a:p>
            <a:pPr>
              <a:lnSpc>
                <a:spcPct val="130000"/>
              </a:lnSpc>
              <a:spcBef>
                <a:spcPct val="60000"/>
              </a:spcBef>
              <a:buFontTx/>
              <a:buNone/>
            </a:pPr>
            <a:r>
              <a:rPr lang="en-US" sz="1800" b="1">
                <a:solidFill>
                  <a:srgbClr val="000000"/>
                </a:solidFill>
                <a:latin typeface="Courier New" pitchFamily="49" charset="0"/>
              </a:rPr>
              <a:t>AND</a:t>
            </a:r>
            <a:br>
              <a:rPr lang="en-US" sz="1800" b="1">
                <a:solidFill>
                  <a:srgbClr val="000000"/>
                </a:solidFill>
                <a:latin typeface="Courier New" pitchFamily="49" charset="0"/>
              </a:rPr>
            </a:br>
            <a:r>
              <a:rPr lang="en-US" sz="1800" b="1">
                <a:solidFill>
                  <a:srgbClr val="000000"/>
                </a:solidFill>
              </a:rPr>
              <a:t/>
            </a:r>
            <a:br>
              <a:rPr lang="en-US" sz="1800" b="1">
                <a:solidFill>
                  <a:srgbClr val="000000"/>
                </a:solidFill>
              </a:rPr>
            </a:br>
            <a:r>
              <a:rPr lang="en-US" sz="1800" b="1">
                <a:solidFill>
                  <a:srgbClr val="000000"/>
                </a:solidFill>
                <a:latin typeface="Courier New" pitchFamily="49" charset="0"/>
              </a:rPr>
              <a:t>OR</a:t>
            </a:r>
          </a:p>
          <a:p>
            <a:pPr>
              <a:lnSpc>
                <a:spcPct val="130000"/>
              </a:lnSpc>
              <a:spcBef>
                <a:spcPct val="60000"/>
              </a:spcBef>
              <a:buFontTx/>
              <a:buNone/>
            </a:pPr>
            <a:r>
              <a:rPr lang="en-US" sz="1800" b="1">
                <a:solidFill>
                  <a:srgbClr val="000000"/>
                </a:solidFill>
              </a:rPr>
              <a:t/>
            </a:r>
            <a:br>
              <a:rPr lang="en-US" sz="1800" b="1">
                <a:solidFill>
                  <a:srgbClr val="000000"/>
                </a:solidFill>
              </a:rPr>
            </a:br>
            <a:r>
              <a:rPr lang="en-US" sz="1800" b="1">
                <a:solidFill>
                  <a:srgbClr val="000000"/>
                </a:solidFill>
                <a:latin typeface="Courier New" pitchFamily="49" charset="0"/>
              </a:rPr>
              <a:t>NOT</a:t>
            </a:r>
          </a:p>
        </p:txBody>
      </p:sp>
      <p:sp>
        <p:nvSpPr>
          <p:cNvPr id="39940" name="Rectangle 4"/>
          <p:cNvSpPr>
            <a:spLocks noChangeArrowheads="1"/>
          </p:cNvSpPr>
          <p:nvPr/>
        </p:nvSpPr>
        <p:spPr bwMode="blackWhite">
          <a:xfrm>
            <a:off x="3132138" y="2636838"/>
            <a:ext cx="4298950" cy="2867025"/>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120000"/>
              </a:lnSpc>
              <a:spcBef>
                <a:spcPct val="60000"/>
              </a:spcBef>
            </a:pPr>
            <a:r>
              <a:rPr lang="en-US" sz="1800" b="1">
                <a:solidFill>
                  <a:srgbClr val="000000"/>
                </a:solidFill>
              </a:rPr>
              <a:t>Meaning</a:t>
            </a:r>
          </a:p>
          <a:p>
            <a:pPr>
              <a:lnSpc>
                <a:spcPct val="120000"/>
              </a:lnSpc>
              <a:spcBef>
                <a:spcPct val="60000"/>
              </a:spcBef>
            </a:pPr>
            <a:r>
              <a:rPr lang="en-US" sz="1800" b="1">
                <a:solidFill>
                  <a:srgbClr val="000000"/>
                </a:solidFill>
              </a:rPr>
              <a:t>Returns </a:t>
            </a:r>
            <a:r>
              <a:rPr lang="en-US" sz="1800" b="1">
                <a:solidFill>
                  <a:srgbClr val="000000"/>
                </a:solidFill>
                <a:latin typeface="Courier New" pitchFamily="49" charset="0"/>
              </a:rPr>
              <a:t>TRUE</a:t>
            </a:r>
            <a:r>
              <a:rPr lang="en-US" sz="1800" b="1">
                <a:solidFill>
                  <a:srgbClr val="000000"/>
                </a:solidFill>
              </a:rPr>
              <a:t> if </a:t>
            </a:r>
            <a:r>
              <a:rPr lang="en-US" sz="1800" b="1" i="1">
                <a:solidFill>
                  <a:srgbClr val="000000"/>
                </a:solidFill>
              </a:rPr>
              <a:t>both </a:t>
            </a:r>
            <a:r>
              <a:rPr lang="en-US" sz="1800" b="1">
                <a:solidFill>
                  <a:srgbClr val="000000"/>
                </a:solidFill>
              </a:rPr>
              <a:t>component conditions are true	</a:t>
            </a:r>
          </a:p>
          <a:p>
            <a:pPr>
              <a:lnSpc>
                <a:spcPct val="120000"/>
              </a:lnSpc>
              <a:spcBef>
                <a:spcPct val="60000"/>
              </a:spcBef>
            </a:pPr>
            <a:r>
              <a:rPr lang="en-US" sz="1800" b="1">
                <a:solidFill>
                  <a:srgbClr val="000000"/>
                </a:solidFill>
              </a:rPr>
              <a:t>Returns </a:t>
            </a:r>
            <a:r>
              <a:rPr lang="en-US" sz="1800" b="1">
                <a:solidFill>
                  <a:srgbClr val="000000"/>
                </a:solidFill>
                <a:latin typeface="Courier New" pitchFamily="49" charset="0"/>
              </a:rPr>
              <a:t>TRUE</a:t>
            </a:r>
            <a:r>
              <a:rPr lang="en-US" sz="1800" b="1">
                <a:solidFill>
                  <a:srgbClr val="000000"/>
                </a:solidFill>
              </a:rPr>
              <a:t> if </a:t>
            </a:r>
            <a:r>
              <a:rPr lang="en-US" sz="1800" b="1" i="1">
                <a:solidFill>
                  <a:srgbClr val="000000"/>
                </a:solidFill>
              </a:rPr>
              <a:t>either </a:t>
            </a:r>
            <a:r>
              <a:rPr lang="en-US" sz="1800" b="1">
                <a:solidFill>
                  <a:srgbClr val="000000"/>
                </a:solidFill>
              </a:rPr>
              <a:t>component condition is true</a:t>
            </a:r>
          </a:p>
          <a:p>
            <a:pPr>
              <a:lnSpc>
                <a:spcPct val="110000"/>
              </a:lnSpc>
              <a:spcBef>
                <a:spcPct val="60000"/>
              </a:spcBef>
            </a:pPr>
            <a:r>
              <a:rPr lang="en-US" sz="1800" b="1">
                <a:solidFill>
                  <a:srgbClr val="000000"/>
                </a:solidFill>
              </a:rPr>
              <a:t>Returns </a:t>
            </a:r>
            <a:r>
              <a:rPr lang="en-US" sz="1800" b="1">
                <a:solidFill>
                  <a:srgbClr val="000000"/>
                </a:solidFill>
                <a:latin typeface="Courier New" pitchFamily="49" charset="0"/>
              </a:rPr>
              <a:t>TRUE</a:t>
            </a:r>
            <a:r>
              <a:rPr lang="en-US" sz="1800" b="1">
                <a:solidFill>
                  <a:srgbClr val="000000"/>
                </a:solidFill>
              </a:rPr>
              <a:t> if the following  condition is false</a:t>
            </a:r>
          </a:p>
        </p:txBody>
      </p:sp>
      <p:sp>
        <p:nvSpPr>
          <p:cNvPr id="39941" name="Line 5"/>
          <p:cNvSpPr>
            <a:spLocks noChangeShapeType="1"/>
          </p:cNvSpPr>
          <p:nvPr/>
        </p:nvSpPr>
        <p:spPr bwMode="auto">
          <a:xfrm>
            <a:off x="1403350" y="3141663"/>
            <a:ext cx="6032500" cy="7937"/>
          </a:xfrm>
          <a:prstGeom prst="line">
            <a:avLst/>
          </a:prstGeom>
          <a:noFill/>
          <a:ln w="50800">
            <a:solidFill>
              <a:srgbClr val="000000"/>
            </a:solidFill>
            <a:round/>
            <a:headEnd type="none" w="sm" len="sm"/>
            <a:tailEnd type="none" w="sm" len="sm"/>
          </a:ln>
        </p:spPr>
        <p:txBody>
          <a:bodyPr/>
          <a:lstStyle/>
          <a:p>
            <a:endParaRPr lang="en-US"/>
          </a:p>
        </p:txBody>
      </p:sp>
      <p:sp>
        <p:nvSpPr>
          <p:cNvPr id="39942" name="Line 6"/>
          <p:cNvSpPr>
            <a:spLocks noChangeShapeType="1"/>
          </p:cNvSpPr>
          <p:nvPr/>
        </p:nvSpPr>
        <p:spPr bwMode="auto">
          <a:xfrm>
            <a:off x="1403350" y="3860800"/>
            <a:ext cx="6035675" cy="0"/>
          </a:xfrm>
          <a:prstGeom prst="line">
            <a:avLst/>
          </a:prstGeom>
          <a:noFill/>
          <a:ln w="25400">
            <a:solidFill>
              <a:srgbClr val="000000"/>
            </a:solidFill>
            <a:round/>
            <a:headEnd type="none" w="sm" len="sm"/>
            <a:tailEnd type="none" w="sm" len="sm"/>
          </a:ln>
        </p:spPr>
        <p:txBody>
          <a:bodyPr/>
          <a:lstStyle/>
          <a:p>
            <a:endParaRPr lang="en-US"/>
          </a:p>
        </p:txBody>
      </p:sp>
      <p:sp>
        <p:nvSpPr>
          <p:cNvPr id="39943" name="Line 7"/>
          <p:cNvSpPr>
            <a:spLocks noChangeShapeType="1"/>
          </p:cNvSpPr>
          <p:nvPr/>
        </p:nvSpPr>
        <p:spPr bwMode="auto">
          <a:xfrm>
            <a:off x="1403350" y="4797425"/>
            <a:ext cx="6048375" cy="0"/>
          </a:xfrm>
          <a:prstGeom prst="line">
            <a:avLst/>
          </a:prstGeom>
          <a:noFill/>
          <a:ln w="25400">
            <a:solidFill>
              <a:srgbClr val="000000"/>
            </a:solidFill>
            <a:round/>
            <a:headEnd type="none" w="sm" len="sm"/>
            <a:tailEnd type="none" w="sm" len="sm"/>
          </a:ln>
        </p:spPr>
        <p:txBody>
          <a:bodyPr/>
          <a:lstStyle/>
          <a:p>
            <a:endParaRPr lang="en-US"/>
          </a:p>
        </p:txBody>
      </p:sp>
      <p:cxnSp>
        <p:nvCxnSpPr>
          <p:cNvPr id="39944"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16"/>
          <p:cNvSpPr>
            <a:spLocks noChangeArrowheads="1"/>
          </p:cNvSpPr>
          <p:nvPr/>
        </p:nvSpPr>
        <p:spPr bwMode="blackWhite">
          <a:xfrm>
            <a:off x="1042988" y="2997200"/>
            <a:ext cx="6980237"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800" b="1">
              <a:solidFill>
                <a:srgbClr val="000000"/>
              </a:solidFill>
              <a:latin typeface="Courier New" pitchFamily="49" charset="0"/>
            </a:endParaRPr>
          </a:p>
          <a:p>
            <a:pPr>
              <a:tabLst>
                <a:tab pos="1200150" algn="l"/>
              </a:tabLst>
              <a:defRPr/>
            </a:pPr>
            <a:endParaRPr lang="en-US" sz="1800" b="1">
              <a:solidFill>
                <a:srgbClr val="000000"/>
              </a:solidFill>
              <a:latin typeface="Courier New" pitchFamily="49" charset="0"/>
            </a:endParaRPr>
          </a:p>
        </p:txBody>
      </p:sp>
      <p:sp>
        <p:nvSpPr>
          <p:cNvPr id="40963" name="Rectangle 17"/>
          <p:cNvSpPr>
            <a:spLocks noGrp="1" noChangeArrowheads="1"/>
          </p:cNvSpPr>
          <p:nvPr>
            <p:ph type="title"/>
          </p:nvPr>
        </p:nvSpPr>
        <p:spPr>
          <a:noFill/>
        </p:spPr>
        <p:txBody>
          <a:bodyPr/>
          <a:lstStyle/>
          <a:p>
            <a:r>
              <a:rPr lang="en-US" smtClean="0"/>
              <a:t>Using the </a:t>
            </a:r>
            <a:r>
              <a:rPr lang="en-US" smtClean="0">
                <a:latin typeface="Courier New" pitchFamily="49" charset="0"/>
              </a:rPr>
              <a:t>AND</a:t>
            </a:r>
            <a:r>
              <a:rPr lang="en-US" smtClean="0"/>
              <a:t> Operator</a:t>
            </a:r>
          </a:p>
        </p:txBody>
      </p:sp>
      <p:sp>
        <p:nvSpPr>
          <p:cNvPr id="40964" name="Rectangle 18"/>
          <p:cNvSpPr>
            <a:spLocks noChangeArrowheads="1"/>
          </p:cNvSpPr>
          <p:nvPr/>
        </p:nvSpPr>
        <p:spPr bwMode="auto">
          <a:xfrm>
            <a:off x="1042988" y="2349500"/>
            <a:ext cx="5468937" cy="409575"/>
          </a:xfrm>
          <a:prstGeom prst="rect">
            <a:avLst/>
          </a:prstGeom>
          <a:noFill/>
          <a:ln w="9525">
            <a:noFill/>
            <a:miter lim="800000"/>
            <a:headEnd/>
            <a:tailEnd/>
          </a:ln>
        </p:spPr>
        <p:txBody>
          <a:bodyPr wrap="none" lIns="92075" tIns="46038" rIns="92075" bIns="46038">
            <a:spAutoFit/>
          </a:bodyPr>
          <a:lstStyle/>
          <a:p>
            <a:pPr defTabSz="346075">
              <a:lnSpc>
                <a:spcPct val="95000"/>
              </a:lnSpc>
              <a:spcBef>
                <a:spcPct val="35000"/>
              </a:spcBef>
              <a:tabLst>
                <a:tab pos="571500" algn="l"/>
              </a:tabLst>
            </a:pPr>
            <a:r>
              <a:rPr lang="en-US" sz="2200" b="1">
                <a:solidFill>
                  <a:srgbClr val="FFFFCC"/>
                </a:solidFill>
                <a:latin typeface="Courier New" pitchFamily="49" charset="0"/>
              </a:rPr>
              <a:t>AND</a:t>
            </a:r>
            <a:r>
              <a:rPr lang="en-US" sz="2200" b="1">
                <a:solidFill>
                  <a:srgbClr val="FFFFCC"/>
                </a:solidFill>
              </a:rPr>
              <a:t> requires both conditions to be true.</a:t>
            </a:r>
          </a:p>
        </p:txBody>
      </p:sp>
      <p:sp>
        <p:nvSpPr>
          <p:cNvPr id="40965" name="Rectangle 19"/>
          <p:cNvSpPr>
            <a:spLocks noChangeArrowheads="1"/>
          </p:cNvSpPr>
          <p:nvPr/>
        </p:nvSpPr>
        <p:spPr bwMode="blackWhite">
          <a:xfrm>
            <a:off x="1042988" y="2997200"/>
            <a:ext cx="7315200" cy="1216025"/>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rgbClr val="000000"/>
                </a:solidFill>
                <a:latin typeface="Courier New" pitchFamily="49" charset="0"/>
              </a:rPr>
              <a:t>SELECT employee_id, last_name, job_id, salary</a:t>
            </a:r>
          </a:p>
          <a:p>
            <a:pPr>
              <a:tabLst>
                <a:tab pos="1200150" algn="l"/>
              </a:tabLst>
            </a:pPr>
            <a:r>
              <a:rPr lang="en-US" sz="1800" b="1">
                <a:solidFill>
                  <a:srgbClr val="000000"/>
                </a:solidFill>
                <a:latin typeface="Courier New" pitchFamily="49" charset="0"/>
              </a:rPr>
              <a:t>FROM   employees</a:t>
            </a:r>
          </a:p>
          <a:p>
            <a:pPr>
              <a:tabLst>
                <a:tab pos="1200150" algn="l"/>
              </a:tabLst>
            </a:pPr>
            <a:r>
              <a:rPr lang="en-US" sz="1800" b="1">
                <a:solidFill>
                  <a:srgbClr val="000000"/>
                </a:solidFill>
                <a:latin typeface="Courier New" pitchFamily="49" charset="0"/>
              </a:rPr>
              <a:t>WHERE  salary &gt;=10000</a:t>
            </a:r>
          </a:p>
          <a:p>
            <a:pPr>
              <a:tabLst>
                <a:tab pos="1200150" algn="l"/>
              </a:tabLst>
            </a:pPr>
            <a:r>
              <a:rPr lang="en-US" sz="1800" b="1">
                <a:solidFill>
                  <a:srgbClr val="000000"/>
                </a:solidFill>
                <a:latin typeface="Courier New" pitchFamily="49" charset="0"/>
              </a:rPr>
              <a:t>AND    job_id LIKE '%MAN%';</a:t>
            </a:r>
          </a:p>
        </p:txBody>
      </p:sp>
      <p:sp>
        <p:nvSpPr>
          <p:cNvPr id="40966" name="Rectangle 20"/>
          <p:cNvSpPr>
            <a:spLocks noChangeArrowheads="1"/>
          </p:cNvSpPr>
          <p:nvPr/>
        </p:nvSpPr>
        <p:spPr bwMode="auto">
          <a:xfrm>
            <a:off x="2195513" y="3644900"/>
            <a:ext cx="2662237" cy="558800"/>
          </a:xfrm>
          <a:prstGeom prst="rect">
            <a:avLst/>
          </a:prstGeom>
          <a:noFill/>
          <a:ln w="25400">
            <a:solidFill>
              <a:schemeClr val="hlink"/>
            </a:solidFill>
            <a:miter lim="800000"/>
            <a:headEnd type="none" w="sm" len="sm"/>
            <a:tailEnd type="none" w="sm" len="sm"/>
          </a:ln>
        </p:spPr>
        <p:txBody>
          <a:bodyPr wrap="none" anchor="ctr"/>
          <a:lstStyle/>
          <a:p>
            <a:endParaRPr lang="en-IN"/>
          </a:p>
        </p:txBody>
      </p:sp>
      <p:pic>
        <p:nvPicPr>
          <p:cNvPr id="40967" name="Picture 21"/>
          <p:cNvPicPr>
            <a:picLocks noChangeAspect="1" noChangeArrowheads="1"/>
          </p:cNvPicPr>
          <p:nvPr/>
        </p:nvPicPr>
        <p:blipFill>
          <a:blip r:embed="rId3"/>
          <a:srcRect/>
          <a:stretch>
            <a:fillRect/>
          </a:stretch>
        </p:blipFill>
        <p:spPr bwMode="auto">
          <a:xfrm>
            <a:off x="1042988" y="4508500"/>
            <a:ext cx="7010400" cy="733425"/>
          </a:xfrm>
          <a:prstGeom prst="rect">
            <a:avLst/>
          </a:prstGeom>
          <a:noFill/>
          <a:ln w="25400">
            <a:noFill/>
            <a:miter lim="800000"/>
            <a:headEnd type="none" w="sm" len="sm"/>
            <a:tailEnd type="none" w="sm" len="sm"/>
          </a:ln>
        </p:spPr>
      </p:pic>
      <p:cxnSp>
        <p:nvCxnSpPr>
          <p:cNvPr id="40968"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4" name="Rectangle 16"/>
          <p:cNvSpPr>
            <a:spLocks noChangeArrowheads="1"/>
          </p:cNvSpPr>
          <p:nvPr/>
        </p:nvSpPr>
        <p:spPr bwMode="blackWhite">
          <a:xfrm>
            <a:off x="1044575" y="2241550"/>
            <a:ext cx="6969125"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800" b="1">
              <a:solidFill>
                <a:srgbClr val="000000"/>
              </a:solidFill>
              <a:latin typeface="Courier New" pitchFamily="49" charset="0"/>
            </a:endParaRPr>
          </a:p>
          <a:p>
            <a:pPr>
              <a:tabLst>
                <a:tab pos="1200150" algn="l"/>
              </a:tabLst>
              <a:defRPr/>
            </a:pPr>
            <a:endParaRPr lang="en-US" sz="1800" b="1">
              <a:solidFill>
                <a:srgbClr val="000000"/>
              </a:solidFill>
              <a:latin typeface="Courier New" pitchFamily="49" charset="0"/>
            </a:endParaRPr>
          </a:p>
        </p:txBody>
      </p:sp>
      <p:sp>
        <p:nvSpPr>
          <p:cNvPr id="41987" name="Rectangle 17"/>
          <p:cNvSpPr>
            <a:spLocks noGrp="1" noChangeArrowheads="1"/>
          </p:cNvSpPr>
          <p:nvPr>
            <p:ph type="title"/>
          </p:nvPr>
        </p:nvSpPr>
        <p:spPr>
          <a:noFill/>
        </p:spPr>
        <p:txBody>
          <a:bodyPr/>
          <a:lstStyle/>
          <a:p>
            <a:r>
              <a:rPr lang="en-US" smtClean="0"/>
              <a:t>Using the </a:t>
            </a:r>
            <a:r>
              <a:rPr lang="en-US" smtClean="0">
                <a:latin typeface="Courier New" pitchFamily="49" charset="0"/>
              </a:rPr>
              <a:t>OR</a:t>
            </a:r>
            <a:r>
              <a:rPr lang="en-US" smtClean="0"/>
              <a:t> Operator</a:t>
            </a:r>
          </a:p>
        </p:txBody>
      </p:sp>
      <p:sp>
        <p:nvSpPr>
          <p:cNvPr id="37906" name="Rectangle 18"/>
          <p:cNvSpPr>
            <a:spLocks noChangeArrowheads="1"/>
          </p:cNvSpPr>
          <p:nvPr/>
        </p:nvSpPr>
        <p:spPr bwMode="auto">
          <a:xfrm>
            <a:off x="796925" y="1792288"/>
            <a:ext cx="7724775" cy="4095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tabLst>
                <a:tab pos="571500" algn="l"/>
              </a:tabLst>
              <a:defRPr/>
            </a:pPr>
            <a:r>
              <a:rPr lang="en-US" sz="2200" b="1">
                <a:solidFill>
                  <a:srgbClr val="FFFFCC"/>
                </a:solidFill>
                <a:latin typeface="Courier New" pitchFamily="49" charset="0"/>
              </a:rPr>
              <a:t>OR</a:t>
            </a:r>
            <a:r>
              <a:rPr lang="en-US" sz="2200" b="1">
                <a:solidFill>
                  <a:srgbClr val="FFFFCC"/>
                </a:solidFill>
              </a:rPr>
              <a:t> requires either condition to be true.</a:t>
            </a:r>
          </a:p>
        </p:txBody>
      </p:sp>
      <p:sp>
        <p:nvSpPr>
          <p:cNvPr id="41989" name="Rectangle 19"/>
          <p:cNvSpPr>
            <a:spLocks noChangeArrowheads="1"/>
          </p:cNvSpPr>
          <p:nvPr/>
        </p:nvSpPr>
        <p:spPr bwMode="blackWhite">
          <a:xfrm>
            <a:off x="1042988" y="2224088"/>
            <a:ext cx="6473825" cy="1216025"/>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rgbClr val="000000"/>
                </a:solidFill>
                <a:latin typeface="Courier New" pitchFamily="49" charset="0"/>
              </a:rPr>
              <a:t>SELECT employee_id, last_name, job_id, salary</a:t>
            </a:r>
          </a:p>
          <a:p>
            <a:pPr>
              <a:tabLst>
                <a:tab pos="1200150" algn="l"/>
              </a:tabLst>
            </a:pPr>
            <a:r>
              <a:rPr lang="en-US" sz="1800" b="1">
                <a:solidFill>
                  <a:srgbClr val="000000"/>
                </a:solidFill>
                <a:latin typeface="Courier New" pitchFamily="49" charset="0"/>
              </a:rPr>
              <a:t>FROM   employees</a:t>
            </a:r>
          </a:p>
          <a:p>
            <a:pPr>
              <a:tabLst>
                <a:tab pos="1200150" algn="l"/>
              </a:tabLst>
            </a:pPr>
            <a:r>
              <a:rPr lang="en-US" sz="1800" b="1">
                <a:solidFill>
                  <a:srgbClr val="000000"/>
                </a:solidFill>
                <a:latin typeface="Courier New" pitchFamily="49" charset="0"/>
              </a:rPr>
              <a:t>WHERE  salary &gt;= 10000</a:t>
            </a:r>
          </a:p>
          <a:p>
            <a:pPr>
              <a:tabLst>
                <a:tab pos="1200150" algn="l"/>
              </a:tabLst>
            </a:pPr>
            <a:r>
              <a:rPr lang="en-US" sz="1800" b="1">
                <a:solidFill>
                  <a:srgbClr val="000000"/>
                </a:solidFill>
                <a:latin typeface="Courier New" pitchFamily="49" charset="0"/>
              </a:rPr>
              <a:t>OR     job_id LIKE '%MAN%';</a:t>
            </a:r>
          </a:p>
        </p:txBody>
      </p:sp>
      <p:sp>
        <p:nvSpPr>
          <p:cNvPr id="41990" name="Rectangle 20"/>
          <p:cNvSpPr>
            <a:spLocks noChangeArrowheads="1"/>
          </p:cNvSpPr>
          <p:nvPr/>
        </p:nvSpPr>
        <p:spPr bwMode="auto">
          <a:xfrm>
            <a:off x="2000250" y="2825750"/>
            <a:ext cx="2674938" cy="571500"/>
          </a:xfrm>
          <a:prstGeom prst="rect">
            <a:avLst/>
          </a:prstGeom>
          <a:noFill/>
          <a:ln w="25400">
            <a:solidFill>
              <a:schemeClr val="hlink"/>
            </a:solidFill>
            <a:miter lim="800000"/>
            <a:headEnd type="none" w="sm" len="sm"/>
            <a:tailEnd type="none" w="sm" len="sm"/>
          </a:ln>
        </p:spPr>
        <p:txBody>
          <a:bodyPr wrap="none" anchor="ctr"/>
          <a:lstStyle/>
          <a:p>
            <a:endParaRPr lang="en-IN"/>
          </a:p>
        </p:txBody>
      </p:sp>
      <p:pic>
        <p:nvPicPr>
          <p:cNvPr id="41991" name="Picture 21"/>
          <p:cNvPicPr>
            <a:picLocks noChangeAspect="1" noChangeArrowheads="1"/>
          </p:cNvPicPr>
          <p:nvPr/>
        </p:nvPicPr>
        <p:blipFill>
          <a:blip r:embed="rId3"/>
          <a:srcRect/>
          <a:stretch>
            <a:fillRect/>
          </a:stretch>
        </p:blipFill>
        <p:spPr bwMode="auto">
          <a:xfrm>
            <a:off x="1044575" y="3559175"/>
            <a:ext cx="6991350" cy="1971675"/>
          </a:xfrm>
          <a:prstGeom prst="rect">
            <a:avLst/>
          </a:prstGeom>
          <a:noFill/>
          <a:ln w="25400">
            <a:noFill/>
            <a:miter lim="800000"/>
            <a:headEnd type="none" w="sm" len="sm"/>
            <a:tailEnd type="none" w="sm" len="sm"/>
          </a:ln>
        </p:spPr>
      </p:pic>
      <p:pic>
        <p:nvPicPr>
          <p:cNvPr id="41992" name="Picture 22"/>
          <p:cNvPicPr>
            <a:picLocks noChangeAspect="1" noChangeArrowheads="1"/>
          </p:cNvPicPr>
          <p:nvPr/>
        </p:nvPicPr>
        <p:blipFill>
          <a:blip r:embed="rId4"/>
          <a:srcRect/>
          <a:stretch>
            <a:fillRect/>
          </a:stretch>
        </p:blipFill>
        <p:spPr bwMode="auto">
          <a:xfrm>
            <a:off x="1044575" y="5524500"/>
            <a:ext cx="6985000" cy="209550"/>
          </a:xfrm>
          <a:prstGeom prst="rect">
            <a:avLst/>
          </a:prstGeom>
          <a:noFill/>
          <a:ln w="25400">
            <a:noFill/>
            <a:miter lim="800000"/>
            <a:headEnd type="none" w="sm" len="sm"/>
            <a:tailEnd type="none" w="sm" len="sm"/>
          </a:ln>
        </p:spPr>
      </p:pic>
      <p:cxnSp>
        <p:nvCxnSpPr>
          <p:cNvPr id="41993"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1" name="Rectangle 15"/>
          <p:cNvSpPr>
            <a:spLocks noChangeArrowheads="1"/>
          </p:cNvSpPr>
          <p:nvPr/>
        </p:nvSpPr>
        <p:spPr bwMode="blackWhite">
          <a:xfrm>
            <a:off x="790575" y="1574800"/>
            <a:ext cx="7024688" cy="12366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800" b="1">
              <a:solidFill>
                <a:srgbClr val="000000"/>
              </a:solidFill>
              <a:latin typeface="Courier New" pitchFamily="49" charset="0"/>
            </a:endParaRPr>
          </a:p>
          <a:p>
            <a:pPr>
              <a:tabLst>
                <a:tab pos="1200150" algn="l"/>
              </a:tabLst>
              <a:defRPr/>
            </a:pPr>
            <a:endParaRPr lang="en-US" sz="1800" b="1">
              <a:solidFill>
                <a:srgbClr val="000000"/>
              </a:solidFill>
              <a:latin typeface="Courier New" pitchFamily="49" charset="0"/>
            </a:endParaRPr>
          </a:p>
        </p:txBody>
      </p:sp>
      <p:sp>
        <p:nvSpPr>
          <p:cNvPr id="43011" name="Rectangle 16"/>
          <p:cNvSpPr>
            <a:spLocks noChangeArrowheads="1"/>
          </p:cNvSpPr>
          <p:nvPr/>
        </p:nvSpPr>
        <p:spPr bwMode="blackWhite">
          <a:xfrm>
            <a:off x="814388" y="1692275"/>
            <a:ext cx="6891337" cy="941388"/>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rgbClr val="000000"/>
                </a:solidFill>
                <a:latin typeface="Courier New" pitchFamily="49" charset="0"/>
              </a:rPr>
              <a:t>SELECT last_name, job_id</a:t>
            </a:r>
          </a:p>
          <a:p>
            <a:pPr>
              <a:tabLst>
                <a:tab pos="1200150" algn="l"/>
              </a:tabLst>
            </a:pPr>
            <a:r>
              <a:rPr lang="en-US" sz="1800" b="1">
                <a:solidFill>
                  <a:srgbClr val="000000"/>
                </a:solidFill>
                <a:latin typeface="Courier New" pitchFamily="49" charset="0"/>
              </a:rPr>
              <a:t>FROM   employees</a:t>
            </a:r>
          </a:p>
          <a:p>
            <a:pPr>
              <a:tabLst>
                <a:tab pos="1200150" algn="l"/>
              </a:tabLst>
            </a:pPr>
            <a:r>
              <a:rPr lang="en-US" sz="1800" b="1">
                <a:solidFill>
                  <a:srgbClr val="000000"/>
                </a:solidFill>
                <a:latin typeface="Courier New" pitchFamily="49" charset="0"/>
              </a:rPr>
              <a:t>WHERE  job_id </a:t>
            </a:r>
          </a:p>
          <a:p>
            <a:pPr>
              <a:tabLst>
                <a:tab pos="1200150" algn="l"/>
              </a:tabLst>
            </a:pPr>
            <a:r>
              <a:rPr lang="en-US" sz="1800" b="1">
                <a:solidFill>
                  <a:srgbClr val="000000"/>
                </a:solidFill>
                <a:latin typeface="Courier New" pitchFamily="49" charset="0"/>
              </a:rPr>
              <a:t>       NOT IN ('IT_PROG', 'ST_CLERK', 'SA_REP');</a:t>
            </a:r>
          </a:p>
        </p:txBody>
      </p:sp>
      <p:sp>
        <p:nvSpPr>
          <p:cNvPr id="43012" name="Rectangle 17"/>
          <p:cNvSpPr>
            <a:spLocks noGrp="1" noChangeArrowheads="1"/>
          </p:cNvSpPr>
          <p:nvPr>
            <p:ph type="title"/>
          </p:nvPr>
        </p:nvSpPr>
        <p:spPr>
          <a:noFill/>
        </p:spPr>
        <p:txBody>
          <a:bodyPr/>
          <a:lstStyle/>
          <a:p>
            <a:r>
              <a:rPr lang="en-US" smtClean="0"/>
              <a:t>Using the </a:t>
            </a:r>
            <a:r>
              <a:rPr lang="en-US" smtClean="0">
                <a:latin typeface="Courier New" pitchFamily="49" charset="0"/>
              </a:rPr>
              <a:t>NOT</a:t>
            </a:r>
            <a:r>
              <a:rPr lang="en-US" smtClean="0"/>
              <a:t> Operator</a:t>
            </a:r>
          </a:p>
        </p:txBody>
      </p:sp>
      <p:sp>
        <p:nvSpPr>
          <p:cNvPr id="43013" name="Rectangle 18"/>
          <p:cNvSpPr>
            <a:spLocks noChangeArrowheads="1"/>
          </p:cNvSpPr>
          <p:nvPr/>
        </p:nvSpPr>
        <p:spPr bwMode="auto">
          <a:xfrm>
            <a:off x="1773238" y="2160588"/>
            <a:ext cx="5524500" cy="584200"/>
          </a:xfrm>
          <a:prstGeom prst="rect">
            <a:avLst/>
          </a:prstGeom>
          <a:noFill/>
          <a:ln w="25400">
            <a:solidFill>
              <a:schemeClr val="hlink"/>
            </a:solidFill>
            <a:miter lim="800000"/>
            <a:headEnd type="none" w="sm" len="sm"/>
            <a:tailEnd type="none" w="sm" len="sm"/>
          </a:ln>
        </p:spPr>
        <p:txBody>
          <a:bodyPr wrap="none" anchor="ctr"/>
          <a:lstStyle/>
          <a:p>
            <a:endParaRPr lang="en-IN"/>
          </a:p>
        </p:txBody>
      </p:sp>
      <p:pic>
        <p:nvPicPr>
          <p:cNvPr id="43014" name="Picture 19"/>
          <p:cNvPicPr>
            <a:picLocks noChangeAspect="1" noChangeArrowheads="1"/>
          </p:cNvPicPr>
          <p:nvPr/>
        </p:nvPicPr>
        <p:blipFill>
          <a:blip r:embed="rId3"/>
          <a:srcRect/>
          <a:stretch>
            <a:fillRect/>
          </a:stretch>
        </p:blipFill>
        <p:spPr bwMode="auto">
          <a:xfrm>
            <a:off x="790575" y="3173413"/>
            <a:ext cx="6991350" cy="2409825"/>
          </a:xfrm>
          <a:prstGeom prst="rect">
            <a:avLst/>
          </a:prstGeom>
          <a:noFill/>
          <a:ln w="25400">
            <a:noFill/>
            <a:miter lim="800000"/>
            <a:headEnd type="none" w="sm" len="sm"/>
            <a:tailEnd type="none" w="sm" len="sm"/>
          </a:ln>
        </p:spPr>
      </p:pic>
      <p:pic>
        <p:nvPicPr>
          <p:cNvPr id="43015" name="Picture 20"/>
          <p:cNvPicPr>
            <a:picLocks noChangeAspect="1" noChangeArrowheads="1"/>
          </p:cNvPicPr>
          <p:nvPr/>
        </p:nvPicPr>
        <p:blipFill>
          <a:blip r:embed="rId4"/>
          <a:srcRect/>
          <a:stretch>
            <a:fillRect/>
          </a:stretch>
        </p:blipFill>
        <p:spPr bwMode="auto">
          <a:xfrm>
            <a:off x="790575" y="5568950"/>
            <a:ext cx="6981825" cy="192088"/>
          </a:xfrm>
          <a:prstGeom prst="rect">
            <a:avLst/>
          </a:prstGeom>
          <a:noFill/>
          <a:ln w="25400">
            <a:noFill/>
            <a:miter lim="800000"/>
            <a:headEnd type="none" w="sm" len="sm"/>
            <a:tailEnd type="none" w="sm" len="sm"/>
          </a:ln>
        </p:spPr>
      </p:pic>
      <p:cxnSp>
        <p:nvCxnSpPr>
          <p:cNvPr id="43016"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EF0F87E1-4D80-4A16-A6C9-EBFDCCB1A4C3}" type="slidenum">
              <a:rPr lang="en-US" altLang="en-US" smtClean="0"/>
              <a:pPr/>
              <a:t>36</a:t>
            </a:fld>
            <a:endParaRPr lang="en-US" altLang="en-US" smtClean="0"/>
          </a:p>
        </p:txBody>
      </p:sp>
      <p:sp>
        <p:nvSpPr>
          <p:cNvPr id="412674" name="Rectangle 2"/>
          <p:cNvSpPr>
            <a:spLocks noGrp="1" noChangeArrowheads="1"/>
          </p:cNvSpPr>
          <p:nvPr>
            <p:ph type="title"/>
          </p:nvPr>
        </p:nvSpPr>
        <p:spPr>
          <a:xfrm>
            <a:off x="2438400" y="0"/>
            <a:ext cx="6705600" cy="1143000"/>
          </a:xfrm>
        </p:spPr>
        <p:txBody>
          <a:bodyPr/>
          <a:lstStyle/>
          <a:p>
            <a:pPr eaLnBrk="1" hangingPunct="1">
              <a:defRPr/>
            </a:pPr>
            <a:r>
              <a:rPr lang="en-US" smtClean="0">
                <a:effectLst>
                  <a:outerShdw blurRad="38100" dist="38100" dir="2700000" algn="tl">
                    <a:srgbClr val="000000"/>
                  </a:outerShdw>
                </a:effectLst>
              </a:rPr>
              <a:t>Data Input</a:t>
            </a:r>
          </a:p>
        </p:txBody>
      </p:sp>
      <p:sp>
        <p:nvSpPr>
          <p:cNvPr id="412675" name="Rectangle 3"/>
          <p:cNvSpPr>
            <a:spLocks noGrp="1" noChangeArrowheads="1"/>
          </p:cNvSpPr>
          <p:nvPr>
            <p:ph type="body" idx="1"/>
          </p:nvPr>
        </p:nvSpPr>
        <p:spPr>
          <a:xfrm>
            <a:off x="838200" y="1066800"/>
            <a:ext cx="7543800" cy="1371600"/>
          </a:xfrm>
        </p:spPr>
        <p:txBody>
          <a:bodyPr/>
          <a:lstStyle/>
          <a:p>
            <a:pPr eaLnBrk="1" hangingPunct="1">
              <a:defRPr/>
            </a:pPr>
            <a:r>
              <a:rPr lang="en-US" dirty="0" smtClean="0">
                <a:effectLst>
                  <a:outerShdw blurRad="38100" dist="38100" dir="2700000" algn="tl">
                    <a:srgbClr val="000000"/>
                  </a:outerShdw>
                </a:effectLst>
              </a:rPr>
              <a:t>Putting data into a table is accomplished using the keyword </a:t>
            </a:r>
          </a:p>
        </p:txBody>
      </p:sp>
      <p:sp>
        <p:nvSpPr>
          <p:cNvPr id="412676" name="Text Box 4"/>
          <p:cNvSpPr txBox="1">
            <a:spLocks noChangeArrowheads="1"/>
          </p:cNvSpPr>
          <p:nvPr/>
        </p:nvSpPr>
        <p:spPr bwMode="auto">
          <a:xfrm>
            <a:off x="4419600" y="1524000"/>
            <a:ext cx="1676400" cy="549275"/>
          </a:xfrm>
          <a:prstGeom prst="rect">
            <a:avLst/>
          </a:prstGeom>
          <a:noFill/>
          <a:ln w="9525">
            <a:noFill/>
            <a:miter lim="800000"/>
            <a:headEnd/>
            <a:tailEnd/>
          </a:ln>
        </p:spPr>
        <p:txBody>
          <a:bodyPr>
            <a:spAutoFit/>
          </a:bodyPr>
          <a:lstStyle/>
          <a:p>
            <a:pPr>
              <a:spcBef>
                <a:spcPct val="50000"/>
              </a:spcBef>
              <a:buFontTx/>
              <a:buNone/>
            </a:pPr>
            <a:r>
              <a:rPr lang="en-US"/>
              <a:t>INSERT </a:t>
            </a:r>
          </a:p>
        </p:txBody>
      </p:sp>
      <p:graphicFrame>
        <p:nvGraphicFramePr>
          <p:cNvPr id="412678" name="Group 6"/>
          <p:cNvGraphicFramePr>
            <a:graphicFrameLocks noGrp="1"/>
          </p:cNvGraphicFramePr>
          <p:nvPr/>
        </p:nvGraphicFramePr>
        <p:xfrm>
          <a:off x="990600" y="3124200"/>
          <a:ext cx="7467600" cy="1752600"/>
        </p:xfrm>
        <a:graphic>
          <a:graphicData uri="http://schemas.openxmlformats.org/drawingml/2006/table">
            <a:tbl>
              <a:tblPr/>
              <a:tblGrid>
                <a:gridCol w="1295400"/>
                <a:gridCol w="2438400"/>
                <a:gridCol w="1866900"/>
                <a:gridCol w="1866900"/>
              </a:tblGrid>
              <a:tr h="43815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pub_id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pub_name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address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state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43815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0736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New Age Books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1 1</a:t>
                      </a:r>
                      <a:r>
                        <a:rPr kumimoji="0" lang="en-US" sz="2000" b="0" i="0" u="none" strike="noStrike" cap="none" normalizeH="0" baseline="30000" smtClean="0">
                          <a:ln>
                            <a:noFill/>
                          </a:ln>
                          <a:solidFill>
                            <a:schemeClr val="accent2"/>
                          </a:solidFill>
                          <a:effectLst/>
                          <a:latin typeface="Arial" charset="0"/>
                        </a:rPr>
                        <a:t>st</a:t>
                      </a:r>
                      <a:r>
                        <a:rPr kumimoji="0" lang="en-US" sz="2000" b="0" i="0" u="none" strike="noStrike" cap="none" normalizeH="0" baseline="0" smtClean="0">
                          <a:ln>
                            <a:noFill/>
                          </a:ln>
                          <a:solidFill>
                            <a:schemeClr val="accent2"/>
                          </a:solidFill>
                          <a:effectLst/>
                          <a:latin typeface="Arial" charset="0"/>
                        </a:rPr>
                        <a:t> Street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MA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43815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0987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Binnet &amp; Hardley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2 2</a:t>
                      </a:r>
                      <a:r>
                        <a:rPr kumimoji="0" lang="en-US" sz="2000" b="0" i="0" u="none" strike="noStrike" cap="none" normalizeH="0" baseline="30000" smtClean="0">
                          <a:ln>
                            <a:noFill/>
                          </a:ln>
                          <a:solidFill>
                            <a:schemeClr val="accent2"/>
                          </a:solidFill>
                          <a:effectLst/>
                          <a:latin typeface="Arial" charset="0"/>
                        </a:rPr>
                        <a:t>nd</a:t>
                      </a:r>
                      <a:r>
                        <a:rPr kumimoji="0" lang="en-US" sz="2000" b="0" i="0" u="none" strike="noStrike" cap="none" normalizeH="0" baseline="0" smtClean="0">
                          <a:ln>
                            <a:noFill/>
                          </a:ln>
                          <a:solidFill>
                            <a:schemeClr val="accent2"/>
                          </a:solidFill>
                          <a:effectLst/>
                          <a:latin typeface="Arial" charset="0"/>
                        </a:rPr>
                        <a:t> Street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DC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43815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1120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Algodata Infosys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3 3</a:t>
                      </a:r>
                      <a:r>
                        <a:rPr kumimoji="0" lang="en-US" sz="2000" b="0" i="0" u="none" strike="noStrike" cap="none" normalizeH="0" baseline="30000" smtClean="0">
                          <a:ln>
                            <a:noFill/>
                          </a:ln>
                          <a:solidFill>
                            <a:schemeClr val="accent2"/>
                          </a:solidFill>
                          <a:effectLst/>
                          <a:latin typeface="Arial" charset="0"/>
                        </a:rPr>
                        <a:t>rd</a:t>
                      </a:r>
                      <a:r>
                        <a:rPr kumimoji="0" lang="en-US" sz="2000" b="0" i="0" u="none" strike="noStrike" cap="none" normalizeH="0" baseline="0" smtClean="0">
                          <a:ln>
                            <a:noFill/>
                          </a:ln>
                          <a:solidFill>
                            <a:schemeClr val="accent2"/>
                          </a:solidFill>
                          <a:effectLst/>
                          <a:latin typeface="Arial" charset="0"/>
                        </a:rPr>
                        <a:t> Street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CA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r>
            </a:tbl>
          </a:graphicData>
        </a:graphic>
      </p:graphicFrame>
      <p:sp>
        <p:nvSpPr>
          <p:cNvPr id="412705" name="Rectangle 33"/>
          <p:cNvSpPr>
            <a:spLocks noChangeArrowheads="1"/>
          </p:cNvSpPr>
          <p:nvPr/>
        </p:nvSpPr>
        <p:spPr bwMode="auto">
          <a:xfrm>
            <a:off x="914400" y="5638800"/>
            <a:ext cx="7543800" cy="1143000"/>
          </a:xfrm>
          <a:prstGeom prst="rect">
            <a:avLst/>
          </a:prstGeom>
          <a:noFill/>
          <a:ln w="9525">
            <a:noFill/>
            <a:miter lim="800000"/>
            <a:headEnd/>
            <a:tailEnd/>
          </a:ln>
          <a:effectLst/>
        </p:spPr>
        <p:txBody>
          <a:bodyPr/>
          <a:lstStyle/>
          <a:p>
            <a:pPr marL="342900" indent="-342900">
              <a:lnSpc>
                <a:spcPct val="90000"/>
              </a:lnSpc>
              <a:spcBef>
                <a:spcPct val="60000"/>
              </a:spcBef>
              <a:buClr>
                <a:schemeClr val="tx1"/>
              </a:buClr>
              <a:defRPr/>
            </a:pPr>
            <a:r>
              <a:rPr kumimoji="0" lang="en-US">
                <a:effectLst>
                  <a:outerShdw blurRad="38100" dist="38100" dir="2700000" algn="tl">
                    <a:srgbClr val="000000"/>
                  </a:outerShdw>
                </a:effectLst>
              </a:rPr>
              <a:t>Table is updated with new information</a:t>
            </a:r>
          </a:p>
        </p:txBody>
      </p:sp>
      <p:sp>
        <p:nvSpPr>
          <p:cNvPr id="412706" name="Text Box 34"/>
          <p:cNvSpPr txBox="1">
            <a:spLocks noChangeArrowheads="1"/>
          </p:cNvSpPr>
          <p:nvPr/>
        </p:nvSpPr>
        <p:spPr bwMode="auto">
          <a:xfrm>
            <a:off x="838200" y="2209800"/>
            <a:ext cx="8534400" cy="641350"/>
          </a:xfrm>
          <a:prstGeom prst="rect">
            <a:avLst/>
          </a:prstGeom>
          <a:noFill/>
          <a:ln w="9525">
            <a:noFill/>
            <a:miter lim="800000"/>
            <a:headEnd/>
            <a:tailEnd/>
          </a:ln>
          <a:effectLst/>
        </p:spPr>
        <p:txBody>
          <a:bodyPr>
            <a:spAutoFit/>
          </a:bodyPr>
          <a:lstStyle/>
          <a:p>
            <a:pPr>
              <a:spcBef>
                <a:spcPct val="50000"/>
              </a:spcBef>
              <a:buFontTx/>
              <a:buNone/>
              <a:defRPr/>
            </a:pPr>
            <a:r>
              <a:rPr kumimoji="0" lang="en-US" sz="1800" b="1" dirty="0">
                <a:solidFill>
                  <a:srgbClr val="66CCFF"/>
                </a:solidFill>
                <a:effectLst>
                  <a:outerShdw blurRad="38100" dist="38100" dir="2700000" algn="tl">
                    <a:srgbClr val="000000"/>
                  </a:outerShdw>
                </a:effectLst>
                <a:latin typeface="OCR A Extended" pitchFamily="49" charset="0"/>
              </a:rPr>
              <a:t>INSERT INTO publishers</a:t>
            </a:r>
            <a:br>
              <a:rPr kumimoji="0" lang="en-US" sz="1800" b="1" dirty="0">
                <a:solidFill>
                  <a:srgbClr val="66CCFF"/>
                </a:solidFill>
                <a:effectLst>
                  <a:outerShdw blurRad="38100" dist="38100" dir="2700000" algn="tl">
                    <a:srgbClr val="000000"/>
                  </a:outerShdw>
                </a:effectLst>
                <a:latin typeface="OCR A Extended" pitchFamily="49" charset="0"/>
              </a:rPr>
            </a:br>
            <a:r>
              <a:rPr kumimoji="0" lang="en-US" sz="1800" b="1" dirty="0">
                <a:solidFill>
                  <a:srgbClr val="66CCFF"/>
                </a:solidFill>
                <a:effectLst>
                  <a:outerShdw blurRad="38100" dist="38100" dir="2700000" algn="tl">
                    <a:srgbClr val="000000"/>
                  </a:outerShdw>
                </a:effectLst>
                <a:latin typeface="OCR A Extended" pitchFamily="49" charset="0"/>
              </a:rPr>
              <a:t>VALUES (‘0010’, ‘pragmatics’, ‘4 4</a:t>
            </a:r>
            <a:r>
              <a:rPr kumimoji="0" lang="en-US" sz="1800" b="1" baseline="30000" dirty="0">
                <a:solidFill>
                  <a:srgbClr val="66CCFF"/>
                </a:solidFill>
                <a:effectLst>
                  <a:outerShdw blurRad="38100" dist="38100" dir="2700000" algn="tl">
                    <a:srgbClr val="000000"/>
                  </a:outerShdw>
                </a:effectLst>
                <a:latin typeface="OCR A Extended" pitchFamily="49" charset="0"/>
              </a:rPr>
              <a:t>th</a:t>
            </a:r>
            <a:r>
              <a:rPr kumimoji="0" lang="en-US" sz="1800" b="1" dirty="0">
                <a:solidFill>
                  <a:srgbClr val="66CCFF"/>
                </a:solidFill>
                <a:effectLst>
                  <a:outerShdw blurRad="38100" dist="38100" dir="2700000" algn="tl">
                    <a:srgbClr val="000000"/>
                  </a:outerShdw>
                </a:effectLst>
                <a:latin typeface="OCR A Extended" pitchFamily="49" charset="0"/>
              </a:rPr>
              <a:t> </a:t>
            </a:r>
            <a:r>
              <a:rPr kumimoji="0" lang="en-US" sz="1800" b="1" dirty="0" err="1">
                <a:solidFill>
                  <a:srgbClr val="66CCFF"/>
                </a:solidFill>
                <a:effectLst>
                  <a:outerShdw blurRad="38100" dist="38100" dir="2700000" algn="tl">
                    <a:srgbClr val="000000"/>
                  </a:outerShdw>
                </a:effectLst>
                <a:latin typeface="OCR A Extended" pitchFamily="49" charset="0"/>
              </a:rPr>
              <a:t>Ln</a:t>
            </a:r>
            <a:r>
              <a:rPr kumimoji="0" lang="en-US" sz="1800" b="1" dirty="0">
                <a:solidFill>
                  <a:srgbClr val="66CCFF"/>
                </a:solidFill>
                <a:effectLst>
                  <a:outerShdw blurRad="38100" dist="38100" dir="2700000" algn="tl">
                    <a:srgbClr val="000000"/>
                  </a:outerShdw>
                </a:effectLst>
                <a:latin typeface="OCR A Extended" pitchFamily="49" charset="0"/>
              </a:rPr>
              <a:t>’, ‘</a:t>
            </a:r>
            <a:r>
              <a:rPr kumimoji="0" lang="en-US" sz="1800" b="1" dirty="0" err="1">
                <a:solidFill>
                  <a:srgbClr val="66CCFF"/>
                </a:solidFill>
                <a:effectLst>
                  <a:outerShdw blurRad="38100" dist="38100" dir="2700000" algn="tl">
                    <a:srgbClr val="000000"/>
                  </a:outerShdw>
                </a:effectLst>
                <a:latin typeface="OCR A Extended" pitchFamily="49" charset="0"/>
              </a:rPr>
              <a:t>chicago</a:t>
            </a:r>
            <a:r>
              <a:rPr kumimoji="0" lang="en-US" sz="1800" b="1" dirty="0">
                <a:solidFill>
                  <a:srgbClr val="66CCFF"/>
                </a:solidFill>
                <a:effectLst>
                  <a:outerShdw blurRad="38100" dist="38100" dir="2700000" algn="tl">
                    <a:srgbClr val="000000"/>
                  </a:outerShdw>
                </a:effectLst>
                <a:latin typeface="OCR A Extended" pitchFamily="49" charset="0"/>
              </a:rPr>
              <a:t>’, ‘</a:t>
            </a:r>
            <a:r>
              <a:rPr kumimoji="0" lang="en-US" sz="1800" b="1" dirty="0" err="1">
                <a:solidFill>
                  <a:srgbClr val="66CCFF"/>
                </a:solidFill>
                <a:effectLst>
                  <a:outerShdw blurRad="38100" dist="38100" dir="2700000" algn="tl">
                    <a:srgbClr val="000000"/>
                  </a:outerShdw>
                </a:effectLst>
                <a:latin typeface="OCR A Extended" pitchFamily="49" charset="0"/>
              </a:rPr>
              <a:t>il</a:t>
            </a:r>
            <a:r>
              <a:rPr kumimoji="0" lang="en-US" sz="1800" b="1" dirty="0">
                <a:solidFill>
                  <a:srgbClr val="66CCFF"/>
                </a:solidFill>
                <a:effectLst>
                  <a:outerShdw blurRad="38100" dist="38100" dir="2700000" algn="tl">
                    <a:srgbClr val="000000"/>
                  </a:outerShdw>
                </a:effectLst>
                <a:latin typeface="OCR A Extended" pitchFamily="49" charset="0"/>
              </a:rPr>
              <a:t>’)</a:t>
            </a:r>
          </a:p>
        </p:txBody>
      </p:sp>
      <p:graphicFrame>
        <p:nvGraphicFramePr>
          <p:cNvPr id="412753" name="Group 81"/>
          <p:cNvGraphicFramePr>
            <a:graphicFrameLocks noGrp="1"/>
          </p:cNvGraphicFramePr>
          <p:nvPr/>
        </p:nvGraphicFramePr>
        <p:xfrm>
          <a:off x="990600" y="3124200"/>
          <a:ext cx="7467600" cy="2209801"/>
        </p:xfrm>
        <a:graphic>
          <a:graphicData uri="http://schemas.openxmlformats.org/drawingml/2006/table">
            <a:tbl>
              <a:tblPr/>
              <a:tblGrid>
                <a:gridCol w="1295400"/>
                <a:gridCol w="2438400"/>
                <a:gridCol w="1866900"/>
                <a:gridCol w="1866900"/>
              </a:tblGrid>
              <a:tr h="441325">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pub_id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pub_name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address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state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4429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0010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Pragmatics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4 4</a:t>
                      </a:r>
                      <a:r>
                        <a:rPr kumimoji="0" lang="en-US" sz="2000" b="0" i="0" u="none" strike="noStrike" cap="none" normalizeH="0" baseline="30000" smtClean="0">
                          <a:ln>
                            <a:noFill/>
                          </a:ln>
                          <a:solidFill>
                            <a:schemeClr val="accent2"/>
                          </a:solidFill>
                          <a:effectLst/>
                          <a:latin typeface="Arial" charset="0"/>
                        </a:rPr>
                        <a:t>th</a:t>
                      </a:r>
                      <a:r>
                        <a:rPr kumimoji="0" lang="en-US" sz="2000" b="0" i="0" u="none" strike="noStrike" cap="none" normalizeH="0" baseline="0" smtClean="0">
                          <a:ln>
                            <a:noFill/>
                          </a:ln>
                          <a:solidFill>
                            <a:schemeClr val="accent2"/>
                          </a:solidFill>
                          <a:effectLst/>
                          <a:latin typeface="Arial" charset="0"/>
                        </a:rPr>
                        <a:t> Ln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IL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441325">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0736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New Age Books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1 1</a:t>
                      </a:r>
                      <a:r>
                        <a:rPr kumimoji="0" lang="en-US" sz="2000" b="0" i="0" u="none" strike="noStrike" cap="none" normalizeH="0" baseline="30000" smtClean="0">
                          <a:ln>
                            <a:noFill/>
                          </a:ln>
                          <a:solidFill>
                            <a:schemeClr val="accent2"/>
                          </a:solidFill>
                          <a:effectLst/>
                          <a:latin typeface="Arial" charset="0"/>
                        </a:rPr>
                        <a:t>st</a:t>
                      </a:r>
                      <a:r>
                        <a:rPr kumimoji="0" lang="en-US" sz="2000" b="0" i="0" u="none" strike="noStrike" cap="none" normalizeH="0" baseline="0" smtClean="0">
                          <a:ln>
                            <a:noFill/>
                          </a:ln>
                          <a:solidFill>
                            <a:schemeClr val="accent2"/>
                          </a:solidFill>
                          <a:effectLst/>
                          <a:latin typeface="Arial" charset="0"/>
                        </a:rPr>
                        <a:t> Street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MA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4429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0987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Binnet &amp; Hardley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2 2</a:t>
                      </a:r>
                      <a:r>
                        <a:rPr kumimoji="0" lang="en-US" sz="2000" b="0" i="0" u="none" strike="noStrike" cap="none" normalizeH="0" baseline="30000" smtClean="0">
                          <a:ln>
                            <a:noFill/>
                          </a:ln>
                          <a:solidFill>
                            <a:schemeClr val="accent2"/>
                          </a:solidFill>
                          <a:effectLst/>
                          <a:latin typeface="Arial" charset="0"/>
                        </a:rPr>
                        <a:t>nd</a:t>
                      </a:r>
                      <a:r>
                        <a:rPr kumimoji="0" lang="en-US" sz="2000" b="0" i="0" u="none" strike="noStrike" cap="none" normalizeH="0" baseline="0" smtClean="0">
                          <a:ln>
                            <a:noFill/>
                          </a:ln>
                          <a:solidFill>
                            <a:schemeClr val="accent2"/>
                          </a:solidFill>
                          <a:effectLst/>
                          <a:latin typeface="Arial" charset="0"/>
                        </a:rPr>
                        <a:t> Street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DC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441325">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1120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Algodata Infosys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3 3</a:t>
                      </a:r>
                      <a:r>
                        <a:rPr kumimoji="0" lang="en-US" sz="2000" b="0" i="0" u="none" strike="noStrike" cap="none" normalizeH="0" baseline="30000" smtClean="0">
                          <a:ln>
                            <a:noFill/>
                          </a:ln>
                          <a:solidFill>
                            <a:schemeClr val="accent2"/>
                          </a:solidFill>
                          <a:effectLst/>
                          <a:latin typeface="Arial" charset="0"/>
                        </a:rPr>
                        <a:t>rd</a:t>
                      </a:r>
                      <a:r>
                        <a:rPr kumimoji="0" lang="en-US" sz="2000" b="0" i="0" u="none" strike="noStrike" cap="none" normalizeH="0" baseline="0" smtClean="0">
                          <a:ln>
                            <a:noFill/>
                          </a:ln>
                          <a:solidFill>
                            <a:schemeClr val="accent2"/>
                          </a:solidFill>
                          <a:effectLst/>
                          <a:latin typeface="Arial" charset="0"/>
                        </a:rPr>
                        <a:t> Street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CA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r>
            </a:tbl>
          </a:graphicData>
        </a:graphic>
      </p:graphicFrame>
      <p:sp>
        <p:nvSpPr>
          <p:cNvPr id="412754" name="AutoShape 82"/>
          <p:cNvSpPr>
            <a:spLocks noChangeArrowheads="1"/>
          </p:cNvSpPr>
          <p:nvPr/>
        </p:nvSpPr>
        <p:spPr bwMode="auto">
          <a:xfrm>
            <a:off x="381000" y="2743200"/>
            <a:ext cx="1143000" cy="381000"/>
          </a:xfrm>
          <a:prstGeom prst="wedgeRectCallout">
            <a:avLst>
              <a:gd name="adj1" fmla="val 36389"/>
              <a:gd name="adj2" fmla="val -149167"/>
            </a:avLst>
          </a:prstGeom>
          <a:solidFill>
            <a:schemeClr val="tx1"/>
          </a:solidFill>
          <a:ln w="9525">
            <a:solidFill>
              <a:srgbClr val="000000"/>
            </a:solidFill>
            <a:miter lim="800000"/>
            <a:headEnd/>
            <a:tailEnd/>
          </a:ln>
        </p:spPr>
        <p:txBody>
          <a:bodyPr/>
          <a:lstStyle/>
          <a:p>
            <a:pPr algn="ctr">
              <a:buFontTx/>
              <a:buNone/>
            </a:pPr>
            <a:r>
              <a:rPr lang="en-US" sz="1800">
                <a:solidFill>
                  <a:schemeClr val="accent2"/>
                </a:solidFill>
              </a:rPr>
              <a:t>Keyword</a:t>
            </a:r>
          </a:p>
        </p:txBody>
      </p:sp>
      <p:sp>
        <p:nvSpPr>
          <p:cNvPr id="412757" name="AutoShape 85"/>
          <p:cNvSpPr>
            <a:spLocks noChangeArrowheads="1"/>
          </p:cNvSpPr>
          <p:nvPr/>
        </p:nvSpPr>
        <p:spPr bwMode="auto">
          <a:xfrm>
            <a:off x="5410200" y="2057400"/>
            <a:ext cx="1219200" cy="381000"/>
          </a:xfrm>
          <a:prstGeom prst="wedgeRectCallout">
            <a:avLst>
              <a:gd name="adj1" fmla="val -159634"/>
              <a:gd name="adj2" fmla="val 47500"/>
            </a:avLst>
          </a:prstGeom>
          <a:solidFill>
            <a:schemeClr val="tx1"/>
          </a:solidFill>
          <a:ln w="9525">
            <a:solidFill>
              <a:srgbClr val="000000"/>
            </a:solidFill>
            <a:miter lim="800000"/>
            <a:headEnd/>
            <a:tailEnd/>
          </a:ln>
        </p:spPr>
        <p:txBody>
          <a:bodyPr/>
          <a:lstStyle/>
          <a:p>
            <a:pPr algn="ctr">
              <a:buFontTx/>
              <a:buNone/>
            </a:pPr>
            <a:r>
              <a:rPr lang="en-US" sz="2000">
                <a:solidFill>
                  <a:schemeClr val="accent2"/>
                </a:solidFill>
              </a:rPr>
              <a:t>Variable</a:t>
            </a:r>
          </a:p>
        </p:txBody>
      </p:sp>
      <p:cxnSp>
        <p:nvCxnSpPr>
          <p:cNvPr id="44101" name="Straight Connector 14"/>
          <p:cNvCxnSpPr>
            <a:cxnSpLocks noChangeShapeType="1"/>
          </p:cNvCxnSpPr>
          <p:nvPr/>
        </p:nvCxnSpPr>
        <p:spPr bwMode="auto">
          <a:xfrm>
            <a:off x="395288" y="981075"/>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12674"/>
                                        </p:tgtEl>
                                        <p:attrNameLst>
                                          <p:attrName>style.visibility</p:attrName>
                                        </p:attrNameLst>
                                      </p:cBhvr>
                                      <p:to>
                                        <p:strVal val="visible"/>
                                      </p:to>
                                    </p:set>
                                    <p:anim calcmode="lin" valueType="num">
                                      <p:cBhvr>
                                        <p:cTn id="7" dur="500" fill="hold"/>
                                        <p:tgtEl>
                                          <p:spTgt spid="412674"/>
                                        </p:tgtEl>
                                        <p:attrNameLst>
                                          <p:attrName>ppt_x</p:attrName>
                                        </p:attrNameLst>
                                      </p:cBhvr>
                                      <p:tavLst>
                                        <p:tav tm="0">
                                          <p:val>
                                            <p:strVal val="#ppt_x-#ppt_w/2"/>
                                          </p:val>
                                        </p:tav>
                                        <p:tav tm="100000">
                                          <p:val>
                                            <p:strVal val="#ppt_x"/>
                                          </p:val>
                                        </p:tav>
                                      </p:tavLst>
                                    </p:anim>
                                    <p:anim calcmode="lin" valueType="num">
                                      <p:cBhvr>
                                        <p:cTn id="8" dur="500" fill="hold"/>
                                        <p:tgtEl>
                                          <p:spTgt spid="412674"/>
                                        </p:tgtEl>
                                        <p:attrNameLst>
                                          <p:attrName>ppt_y</p:attrName>
                                        </p:attrNameLst>
                                      </p:cBhvr>
                                      <p:tavLst>
                                        <p:tav tm="0">
                                          <p:val>
                                            <p:strVal val="#ppt_y"/>
                                          </p:val>
                                        </p:tav>
                                        <p:tav tm="100000">
                                          <p:val>
                                            <p:strVal val="#ppt_y"/>
                                          </p:val>
                                        </p:tav>
                                      </p:tavLst>
                                    </p:anim>
                                    <p:anim calcmode="lin" valueType="num">
                                      <p:cBhvr>
                                        <p:cTn id="9" dur="500" fill="hold"/>
                                        <p:tgtEl>
                                          <p:spTgt spid="412674"/>
                                        </p:tgtEl>
                                        <p:attrNameLst>
                                          <p:attrName>ppt_w</p:attrName>
                                        </p:attrNameLst>
                                      </p:cBhvr>
                                      <p:tavLst>
                                        <p:tav tm="0">
                                          <p:val>
                                            <p:fltVal val="0"/>
                                          </p:val>
                                        </p:tav>
                                        <p:tav tm="100000">
                                          <p:val>
                                            <p:strVal val="#ppt_w"/>
                                          </p:val>
                                        </p:tav>
                                      </p:tavLst>
                                    </p:anim>
                                    <p:anim calcmode="lin" valueType="num">
                                      <p:cBhvr>
                                        <p:cTn id="10" dur="500" fill="hold"/>
                                        <p:tgtEl>
                                          <p:spTgt spid="412674"/>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412675">
                                            <p:txEl>
                                              <p:pRg st="0" end="0"/>
                                            </p:txEl>
                                          </p:spTgt>
                                        </p:tgtEl>
                                        <p:attrNameLst>
                                          <p:attrName>style.visibility</p:attrName>
                                        </p:attrNameLst>
                                      </p:cBhvr>
                                      <p:to>
                                        <p:strVal val="visible"/>
                                      </p:to>
                                    </p:set>
                                    <p:animEffect transition="in" filter="dissolve">
                                      <p:cBhvr>
                                        <p:cTn id="14" dur="500"/>
                                        <p:tgtEl>
                                          <p:spTgt spid="412675">
                                            <p:txEl>
                                              <p:pRg st="0" end="0"/>
                                            </p:txEl>
                                          </p:spTgt>
                                        </p:tgtEl>
                                      </p:cBhvr>
                                    </p:animEffect>
                                  </p:childTnLst>
                                </p:cTn>
                              </p:par>
                            </p:childTnLst>
                          </p:cTn>
                        </p:par>
                        <p:par>
                          <p:cTn id="15" fill="hold">
                            <p:stCondLst>
                              <p:cond delay="1000"/>
                            </p:stCondLst>
                            <p:childTnLst>
                              <p:par>
                                <p:cTn id="16" presetID="15" presetClass="entr" presetSubtype="0" fill="hold" grpId="0" nodeType="afterEffect">
                                  <p:stCondLst>
                                    <p:cond delay="0"/>
                                  </p:stCondLst>
                                  <p:childTnLst>
                                    <p:set>
                                      <p:cBhvr>
                                        <p:cTn id="17" dur="1" fill="hold">
                                          <p:stCondLst>
                                            <p:cond delay="0"/>
                                          </p:stCondLst>
                                        </p:cTn>
                                        <p:tgtEl>
                                          <p:spTgt spid="412676"/>
                                        </p:tgtEl>
                                        <p:attrNameLst>
                                          <p:attrName>style.visibility</p:attrName>
                                        </p:attrNameLst>
                                      </p:cBhvr>
                                      <p:to>
                                        <p:strVal val="visible"/>
                                      </p:to>
                                    </p:set>
                                    <p:anim calcmode="lin" valueType="num">
                                      <p:cBhvr>
                                        <p:cTn id="18" dur="1000" fill="hold"/>
                                        <p:tgtEl>
                                          <p:spTgt spid="412676"/>
                                        </p:tgtEl>
                                        <p:attrNameLst>
                                          <p:attrName>ppt_w</p:attrName>
                                        </p:attrNameLst>
                                      </p:cBhvr>
                                      <p:tavLst>
                                        <p:tav tm="0">
                                          <p:val>
                                            <p:fltVal val="0"/>
                                          </p:val>
                                        </p:tav>
                                        <p:tav tm="100000">
                                          <p:val>
                                            <p:strVal val="#ppt_w"/>
                                          </p:val>
                                        </p:tav>
                                      </p:tavLst>
                                    </p:anim>
                                    <p:anim calcmode="lin" valueType="num">
                                      <p:cBhvr>
                                        <p:cTn id="19" dur="1000" fill="hold"/>
                                        <p:tgtEl>
                                          <p:spTgt spid="412676"/>
                                        </p:tgtEl>
                                        <p:attrNameLst>
                                          <p:attrName>ppt_h</p:attrName>
                                        </p:attrNameLst>
                                      </p:cBhvr>
                                      <p:tavLst>
                                        <p:tav tm="0">
                                          <p:val>
                                            <p:fltVal val="0"/>
                                          </p:val>
                                        </p:tav>
                                        <p:tav tm="100000">
                                          <p:val>
                                            <p:strVal val="#ppt_h"/>
                                          </p:val>
                                        </p:tav>
                                      </p:tavLst>
                                    </p:anim>
                                    <p:anim calcmode="lin" valueType="num">
                                      <p:cBhvr>
                                        <p:cTn id="20" dur="1000" fill="hold"/>
                                        <p:tgtEl>
                                          <p:spTgt spid="412676"/>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412676"/>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2000"/>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412706"/>
                                        </p:tgtEl>
                                        <p:attrNameLst>
                                          <p:attrName>style.visibility</p:attrName>
                                        </p:attrNameLst>
                                      </p:cBhvr>
                                      <p:to>
                                        <p:strVal val="visible"/>
                                      </p:to>
                                    </p:set>
                                  </p:childTnLst>
                                </p:cTn>
                              </p:par>
                            </p:childTnLst>
                          </p:cTn>
                        </p:par>
                        <p:par>
                          <p:cTn id="25" fill="hold">
                            <p:stCondLst>
                              <p:cond delay="7325"/>
                            </p:stCondLst>
                            <p:childTnLst>
                              <p:par>
                                <p:cTn id="26" presetID="5" presetClass="entr" presetSubtype="5" fill="hold" nodeType="afterEffect">
                                  <p:stCondLst>
                                    <p:cond delay="0"/>
                                  </p:stCondLst>
                                  <p:childTnLst>
                                    <p:set>
                                      <p:cBhvr>
                                        <p:cTn id="27" dur="1" fill="hold">
                                          <p:stCondLst>
                                            <p:cond delay="0"/>
                                          </p:stCondLst>
                                        </p:cTn>
                                        <p:tgtEl>
                                          <p:spTgt spid="412753"/>
                                        </p:tgtEl>
                                        <p:attrNameLst>
                                          <p:attrName>style.visibility</p:attrName>
                                        </p:attrNameLst>
                                      </p:cBhvr>
                                      <p:to>
                                        <p:strVal val="visible"/>
                                      </p:to>
                                    </p:set>
                                    <p:animEffect transition="in" filter="checkerboard(down)">
                                      <p:cBhvr>
                                        <p:cTn id="28" dur="500"/>
                                        <p:tgtEl>
                                          <p:spTgt spid="412753"/>
                                        </p:tgtEl>
                                      </p:cBhvr>
                                    </p:animEffect>
                                  </p:childTnLst>
                                </p:cTn>
                              </p:par>
                            </p:childTnLst>
                          </p:cTn>
                        </p:par>
                        <p:par>
                          <p:cTn id="29" fill="hold">
                            <p:stCondLst>
                              <p:cond delay="7825"/>
                            </p:stCondLst>
                            <p:childTnLst>
                              <p:par>
                                <p:cTn id="30" presetID="9" presetClass="entr" presetSubtype="0" fill="hold" grpId="0" nodeType="afterEffect">
                                  <p:stCondLst>
                                    <p:cond delay="0"/>
                                  </p:stCondLst>
                                  <p:childTnLst>
                                    <p:set>
                                      <p:cBhvr>
                                        <p:cTn id="31" dur="1" fill="hold">
                                          <p:stCondLst>
                                            <p:cond delay="0"/>
                                          </p:stCondLst>
                                        </p:cTn>
                                        <p:tgtEl>
                                          <p:spTgt spid="412705"/>
                                        </p:tgtEl>
                                        <p:attrNameLst>
                                          <p:attrName>style.visibility</p:attrName>
                                        </p:attrNameLst>
                                      </p:cBhvr>
                                      <p:to>
                                        <p:strVal val="visible"/>
                                      </p:to>
                                    </p:set>
                                    <p:animEffect transition="in" filter="dissolve">
                                      <p:cBhvr>
                                        <p:cTn id="32" dur="500"/>
                                        <p:tgtEl>
                                          <p:spTgt spid="41270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12754"/>
                                        </p:tgtEl>
                                        <p:attrNameLst>
                                          <p:attrName>style.visibility</p:attrName>
                                        </p:attrNameLst>
                                      </p:cBhvr>
                                      <p:to>
                                        <p:strVal val="visible"/>
                                      </p:to>
                                    </p:set>
                                    <p:animEffect transition="in" filter="box(out)">
                                      <p:cBhvr>
                                        <p:cTn id="37" dur="500"/>
                                        <p:tgtEl>
                                          <p:spTgt spid="412754"/>
                                        </p:tgtEl>
                                      </p:cBhvr>
                                    </p:animEffect>
                                  </p:childTnLst>
                                </p:cTn>
                              </p:par>
                            </p:childTnLst>
                          </p:cTn>
                        </p:par>
                        <p:par>
                          <p:cTn id="38" fill="hold">
                            <p:stCondLst>
                              <p:cond delay="500"/>
                            </p:stCondLst>
                            <p:childTnLst>
                              <p:par>
                                <p:cTn id="39" presetID="4" presetClass="entr" presetSubtype="32" fill="hold" grpId="0" nodeType="afterEffect">
                                  <p:stCondLst>
                                    <p:cond delay="0"/>
                                  </p:stCondLst>
                                  <p:childTnLst>
                                    <p:set>
                                      <p:cBhvr>
                                        <p:cTn id="40" dur="1" fill="hold">
                                          <p:stCondLst>
                                            <p:cond delay="0"/>
                                          </p:stCondLst>
                                        </p:cTn>
                                        <p:tgtEl>
                                          <p:spTgt spid="412757"/>
                                        </p:tgtEl>
                                        <p:attrNameLst>
                                          <p:attrName>style.visibility</p:attrName>
                                        </p:attrNameLst>
                                      </p:cBhvr>
                                      <p:to>
                                        <p:strVal val="visible"/>
                                      </p:to>
                                    </p:set>
                                    <p:animEffect transition="in" filter="box(out)">
                                      <p:cBhvr>
                                        <p:cTn id="41" dur="500"/>
                                        <p:tgtEl>
                                          <p:spTgt spid="412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autoUpdateAnimBg="0"/>
      <p:bldP spid="412675" grpId="0" build="p" autoUpdateAnimBg="0" advAuto="0"/>
      <p:bldP spid="412676" grpId="0" autoUpdateAnimBg="0"/>
      <p:bldP spid="412705" grpId="0" autoUpdateAnimBg="0"/>
      <p:bldP spid="412706" grpId="0" autoUpdateAnimBg="0"/>
      <p:bldP spid="412754" grpId="0" animBg="1" autoUpdateAnimBg="0"/>
      <p:bldP spid="412757"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C390A2AE-1525-42AF-9104-2D86B2712041}" type="slidenum">
              <a:rPr lang="en-US" altLang="en-US" smtClean="0"/>
              <a:pPr/>
              <a:t>37</a:t>
            </a:fld>
            <a:endParaRPr lang="en-US" altLang="en-US" smtClean="0"/>
          </a:p>
        </p:txBody>
      </p:sp>
      <p:sp>
        <p:nvSpPr>
          <p:cNvPr id="420866" name="Rectangle 2"/>
          <p:cNvSpPr>
            <a:spLocks noGrp="1" noChangeArrowheads="1"/>
          </p:cNvSpPr>
          <p:nvPr>
            <p:ph type="title"/>
          </p:nvPr>
        </p:nvSpPr>
        <p:spPr>
          <a:xfrm>
            <a:off x="2514600" y="457200"/>
            <a:ext cx="5410200" cy="1143000"/>
          </a:xfrm>
        </p:spPr>
        <p:txBody>
          <a:bodyPr/>
          <a:lstStyle/>
          <a:p>
            <a:pPr eaLnBrk="1" hangingPunct="1">
              <a:defRPr/>
            </a:pPr>
            <a:r>
              <a:rPr lang="en-US" smtClean="0">
                <a:effectLst>
                  <a:outerShdw blurRad="38100" dist="38100" dir="2700000" algn="tl">
                    <a:srgbClr val="000000"/>
                  </a:outerShdw>
                </a:effectLst>
              </a:rPr>
              <a:t>Types of Tables</a:t>
            </a:r>
          </a:p>
        </p:txBody>
      </p:sp>
      <p:sp>
        <p:nvSpPr>
          <p:cNvPr id="420867" name="Rectangle 3"/>
          <p:cNvSpPr>
            <a:spLocks noGrp="1" noChangeArrowheads="1"/>
          </p:cNvSpPr>
          <p:nvPr>
            <p:ph type="body" idx="1"/>
          </p:nvPr>
        </p:nvSpPr>
        <p:spPr>
          <a:xfrm>
            <a:off x="762000" y="2971800"/>
            <a:ext cx="7543800" cy="2895600"/>
          </a:xfrm>
        </p:spPr>
        <p:txBody>
          <a:bodyPr/>
          <a:lstStyle/>
          <a:p>
            <a:pPr eaLnBrk="1" hangingPunct="1">
              <a:defRPr/>
            </a:pPr>
            <a:r>
              <a:rPr lang="en-US" i="1" smtClean="0">
                <a:effectLst>
                  <a:outerShdw blurRad="38100" dist="38100" dir="2700000" algn="tl">
                    <a:srgbClr val="000000"/>
                  </a:outerShdw>
                </a:effectLst>
              </a:rPr>
              <a:t>User Tables: </a:t>
            </a:r>
            <a:r>
              <a:rPr lang="en-US" smtClean="0">
                <a:effectLst>
                  <a:outerShdw blurRad="38100" dist="38100" dir="2700000" algn="tl">
                    <a:srgbClr val="000000"/>
                  </a:outerShdw>
                </a:effectLst>
              </a:rPr>
              <a:t>contain information that is the database management system</a:t>
            </a:r>
          </a:p>
          <a:p>
            <a:pPr eaLnBrk="1" hangingPunct="1">
              <a:defRPr/>
            </a:pPr>
            <a:r>
              <a:rPr lang="en-US" i="1" smtClean="0">
                <a:effectLst>
                  <a:outerShdw blurRad="38100" dist="38100" dir="2700000" algn="tl">
                    <a:srgbClr val="000000"/>
                  </a:outerShdw>
                </a:effectLst>
              </a:rPr>
              <a:t>System Tables: </a:t>
            </a:r>
            <a:r>
              <a:rPr lang="en-US" smtClean="0">
                <a:effectLst>
                  <a:outerShdw blurRad="38100" dist="38100" dir="2700000" algn="tl">
                    <a:srgbClr val="000000"/>
                  </a:outerShdw>
                </a:effectLst>
              </a:rPr>
              <a:t>contain the database description, kept up to date by DBMS itself</a:t>
            </a:r>
          </a:p>
          <a:p>
            <a:pPr eaLnBrk="1" hangingPunct="1">
              <a:defRPr/>
            </a:pPr>
            <a:endParaRPr lang="en-US" i="1" smtClean="0">
              <a:effectLst>
                <a:outerShdw blurRad="38100" dist="38100" dir="2700000" algn="tl">
                  <a:srgbClr val="000000"/>
                </a:outerShdw>
              </a:effectLst>
            </a:endParaRPr>
          </a:p>
        </p:txBody>
      </p:sp>
      <p:sp>
        <p:nvSpPr>
          <p:cNvPr id="420897" name="Text Box 33"/>
          <p:cNvSpPr txBox="1">
            <a:spLocks noChangeArrowheads="1"/>
          </p:cNvSpPr>
          <p:nvPr/>
        </p:nvSpPr>
        <p:spPr bwMode="auto">
          <a:xfrm>
            <a:off x="914400" y="1828800"/>
            <a:ext cx="8534400" cy="1006475"/>
          </a:xfrm>
          <a:prstGeom prst="rect">
            <a:avLst/>
          </a:prstGeom>
          <a:noFill/>
          <a:ln w="9525">
            <a:noFill/>
            <a:miter lim="800000"/>
            <a:headEnd/>
            <a:tailEnd/>
          </a:ln>
          <a:effectLst/>
        </p:spPr>
        <p:txBody>
          <a:bodyPr>
            <a:spAutoFit/>
          </a:bodyPr>
          <a:lstStyle/>
          <a:p>
            <a:pPr>
              <a:spcBef>
                <a:spcPct val="50000"/>
              </a:spcBef>
              <a:buFontTx/>
              <a:buNone/>
              <a:defRPr/>
            </a:pPr>
            <a:r>
              <a:rPr kumimoji="0" lang="en-US" b="1" dirty="0">
                <a:effectLst>
                  <a:outerShdw blurRad="38100" dist="38100" dir="2700000" algn="tl">
                    <a:srgbClr val="000000"/>
                  </a:outerShdw>
                </a:effectLst>
              </a:rPr>
              <a:t>There are two types of tables which make up a relational database in SQL</a:t>
            </a:r>
          </a:p>
        </p:txBody>
      </p:sp>
      <p:graphicFrame>
        <p:nvGraphicFramePr>
          <p:cNvPr id="421005" name="Group 141"/>
          <p:cNvGraphicFramePr>
            <a:graphicFrameLocks noGrp="1"/>
          </p:cNvGraphicFramePr>
          <p:nvPr/>
        </p:nvGraphicFramePr>
        <p:xfrm>
          <a:off x="6096000" y="5410200"/>
          <a:ext cx="2209800" cy="1097280"/>
        </p:xfrm>
        <a:graphic>
          <a:graphicData uri="http://schemas.openxmlformats.org/drawingml/2006/table">
            <a:tbl>
              <a:tblPr/>
              <a:tblGrid>
                <a:gridCol w="1220788"/>
                <a:gridCol w="989012"/>
              </a:tblGrid>
              <a:tr h="33020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1800" b="0" i="0" u="none" strike="noStrike" cap="none" normalizeH="0" baseline="0" smtClean="0">
                          <a:ln>
                            <a:noFill/>
                          </a:ln>
                          <a:solidFill>
                            <a:schemeClr val="accent2"/>
                          </a:solidFill>
                          <a:effectLst/>
                          <a:latin typeface="Arial" charset="0"/>
                        </a:rPr>
                        <a:t>Relation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1800" b="0" i="0" u="none" strike="noStrike" cap="none" normalizeH="0" baseline="0" smtClean="0">
                          <a:ln>
                            <a:noFill/>
                          </a:ln>
                          <a:solidFill>
                            <a:schemeClr val="accent2"/>
                          </a:solidFill>
                          <a:effectLst/>
                          <a:latin typeface="Arial" charset="0"/>
                        </a:rPr>
                        <a:t>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r>
              <a:tr h="33020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1800" b="0" i="0" u="none" strike="noStrike" cap="none" normalizeH="0" baseline="0" smtClean="0">
                          <a:ln>
                            <a:noFill/>
                          </a:ln>
                          <a:solidFill>
                            <a:schemeClr val="accent2"/>
                          </a:solidFill>
                          <a:effectLst/>
                          <a:latin typeface="Arial" charset="0"/>
                        </a:rPr>
                        <a:t>Tuple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1800" b="0" i="0" u="none" strike="noStrike" cap="none" normalizeH="0" baseline="0" smtClean="0">
                          <a:ln>
                            <a:noFill/>
                          </a:ln>
                          <a:solidFill>
                            <a:schemeClr val="accent2"/>
                          </a:solidFill>
                          <a:effectLst/>
                          <a:latin typeface="Arial" charset="0"/>
                        </a:rPr>
                        <a:t>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r>
              <a:tr h="33020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1800" b="0" i="0" u="none" strike="noStrike" cap="none" normalizeH="0" baseline="0" smtClean="0">
                          <a:ln>
                            <a:noFill/>
                          </a:ln>
                          <a:solidFill>
                            <a:schemeClr val="accent2"/>
                          </a:solidFill>
                          <a:effectLst/>
                          <a:latin typeface="Arial" charset="0"/>
                        </a:rPr>
                        <a:t>Attribute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1800" b="0" i="0" u="none" strike="noStrike" cap="none" normalizeH="0" baseline="0" smtClean="0">
                          <a:ln>
                            <a:noFill/>
                          </a:ln>
                          <a:solidFill>
                            <a:schemeClr val="accent2"/>
                          </a:solidFill>
                          <a:effectLst/>
                          <a:latin typeface="Arial" charset="0"/>
                        </a:rPr>
                        <a:t>Column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tx2"/>
                    </a:solidFill>
                  </a:tcPr>
                </a:tc>
              </a:tr>
            </a:tbl>
          </a:graphicData>
        </a:graphic>
      </p:graphicFrame>
      <p:cxnSp>
        <p:nvCxnSpPr>
          <p:cNvPr id="45076"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20866"/>
                                        </p:tgtEl>
                                        <p:attrNameLst>
                                          <p:attrName>style.visibility</p:attrName>
                                        </p:attrNameLst>
                                      </p:cBhvr>
                                      <p:to>
                                        <p:strVal val="visible"/>
                                      </p:to>
                                    </p:set>
                                    <p:anim calcmode="lin" valueType="num">
                                      <p:cBhvr>
                                        <p:cTn id="7" dur="500" fill="hold"/>
                                        <p:tgtEl>
                                          <p:spTgt spid="420866"/>
                                        </p:tgtEl>
                                        <p:attrNameLst>
                                          <p:attrName>ppt_x</p:attrName>
                                        </p:attrNameLst>
                                      </p:cBhvr>
                                      <p:tavLst>
                                        <p:tav tm="0">
                                          <p:val>
                                            <p:strVal val="#ppt_x-#ppt_w/2"/>
                                          </p:val>
                                        </p:tav>
                                        <p:tav tm="100000">
                                          <p:val>
                                            <p:strVal val="#ppt_x"/>
                                          </p:val>
                                        </p:tav>
                                      </p:tavLst>
                                    </p:anim>
                                    <p:anim calcmode="lin" valueType="num">
                                      <p:cBhvr>
                                        <p:cTn id="8" dur="500" fill="hold"/>
                                        <p:tgtEl>
                                          <p:spTgt spid="420866"/>
                                        </p:tgtEl>
                                        <p:attrNameLst>
                                          <p:attrName>ppt_y</p:attrName>
                                        </p:attrNameLst>
                                      </p:cBhvr>
                                      <p:tavLst>
                                        <p:tav tm="0">
                                          <p:val>
                                            <p:strVal val="#ppt_y"/>
                                          </p:val>
                                        </p:tav>
                                        <p:tav tm="100000">
                                          <p:val>
                                            <p:strVal val="#ppt_y"/>
                                          </p:val>
                                        </p:tav>
                                      </p:tavLst>
                                    </p:anim>
                                    <p:anim calcmode="lin" valueType="num">
                                      <p:cBhvr>
                                        <p:cTn id="9" dur="500" fill="hold"/>
                                        <p:tgtEl>
                                          <p:spTgt spid="420866"/>
                                        </p:tgtEl>
                                        <p:attrNameLst>
                                          <p:attrName>ppt_w</p:attrName>
                                        </p:attrNameLst>
                                      </p:cBhvr>
                                      <p:tavLst>
                                        <p:tav tm="0">
                                          <p:val>
                                            <p:fltVal val="0"/>
                                          </p:val>
                                        </p:tav>
                                        <p:tav tm="100000">
                                          <p:val>
                                            <p:strVal val="#ppt_w"/>
                                          </p:val>
                                        </p:tav>
                                      </p:tavLst>
                                    </p:anim>
                                    <p:anim calcmode="lin" valueType="num">
                                      <p:cBhvr>
                                        <p:cTn id="10" dur="500" fill="hold"/>
                                        <p:tgtEl>
                                          <p:spTgt spid="42086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420897"/>
                                        </p:tgtEl>
                                        <p:attrNameLst>
                                          <p:attrName>style.visibility</p:attrName>
                                        </p:attrNameLst>
                                      </p:cBhvr>
                                      <p:to>
                                        <p:strVal val="visible"/>
                                      </p:to>
                                    </p:set>
                                    <p:animEffect transition="in" filter="dissolve">
                                      <p:cBhvr>
                                        <p:cTn id="14" dur="500"/>
                                        <p:tgtEl>
                                          <p:spTgt spid="420897"/>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420867">
                                            <p:txEl>
                                              <p:pRg st="0" end="0"/>
                                            </p:txEl>
                                          </p:spTgt>
                                        </p:tgtEl>
                                        <p:attrNameLst>
                                          <p:attrName>style.visibility</p:attrName>
                                        </p:attrNameLst>
                                      </p:cBhvr>
                                      <p:to>
                                        <p:strVal val="visible"/>
                                      </p:to>
                                    </p:set>
                                    <p:animEffect transition="in" filter="blinds(horizontal)">
                                      <p:cBhvr>
                                        <p:cTn id="18" dur="500"/>
                                        <p:tgtEl>
                                          <p:spTgt spid="420867">
                                            <p:txEl>
                                              <p:pRg st="0" end="0"/>
                                            </p:txEl>
                                          </p:spTgt>
                                        </p:tgtEl>
                                      </p:cBhvr>
                                    </p:animEffect>
                                  </p:childTnLst>
                                </p:cTn>
                              </p:par>
                            </p:childTnLst>
                          </p:cTn>
                        </p:par>
                        <p:par>
                          <p:cTn id="19" fill="hold">
                            <p:stCondLst>
                              <p:cond delay="1500"/>
                            </p:stCondLst>
                            <p:childTnLst>
                              <p:par>
                                <p:cTn id="20" presetID="3" presetClass="entr" presetSubtype="10" fill="hold" grpId="0" nodeType="afterEffect">
                                  <p:stCondLst>
                                    <p:cond delay="0"/>
                                  </p:stCondLst>
                                  <p:childTnLst>
                                    <p:set>
                                      <p:cBhvr>
                                        <p:cTn id="21" dur="1" fill="hold">
                                          <p:stCondLst>
                                            <p:cond delay="0"/>
                                          </p:stCondLst>
                                        </p:cTn>
                                        <p:tgtEl>
                                          <p:spTgt spid="420867">
                                            <p:txEl>
                                              <p:pRg st="1" end="1"/>
                                            </p:txEl>
                                          </p:spTgt>
                                        </p:tgtEl>
                                        <p:attrNameLst>
                                          <p:attrName>style.visibility</p:attrName>
                                        </p:attrNameLst>
                                      </p:cBhvr>
                                      <p:to>
                                        <p:strVal val="visible"/>
                                      </p:to>
                                    </p:set>
                                    <p:animEffect transition="in" filter="blinds(horizontal)">
                                      <p:cBhvr>
                                        <p:cTn id="22" dur="500"/>
                                        <p:tgtEl>
                                          <p:spTgt spid="420867">
                                            <p:txEl>
                                              <p:pRg st="1" end="1"/>
                                            </p:txEl>
                                          </p:spTgt>
                                        </p:tgtEl>
                                      </p:cBhvr>
                                    </p:animEffect>
                                  </p:childTnLst>
                                </p:cTn>
                              </p:par>
                            </p:childTnLst>
                          </p:cTn>
                        </p:par>
                        <p:par>
                          <p:cTn id="23" fill="hold">
                            <p:stCondLst>
                              <p:cond delay="2000"/>
                            </p:stCondLst>
                            <p:childTnLst>
                              <p:par>
                                <p:cTn id="24" presetID="4" presetClass="entr" presetSubtype="32" fill="hold" nodeType="afterEffect">
                                  <p:stCondLst>
                                    <p:cond delay="0"/>
                                  </p:stCondLst>
                                  <p:childTnLst>
                                    <p:set>
                                      <p:cBhvr>
                                        <p:cTn id="25" dur="1" fill="hold">
                                          <p:stCondLst>
                                            <p:cond delay="0"/>
                                          </p:stCondLst>
                                        </p:cTn>
                                        <p:tgtEl>
                                          <p:spTgt spid="421005"/>
                                        </p:tgtEl>
                                        <p:attrNameLst>
                                          <p:attrName>style.visibility</p:attrName>
                                        </p:attrNameLst>
                                      </p:cBhvr>
                                      <p:to>
                                        <p:strVal val="visible"/>
                                      </p:to>
                                    </p:set>
                                    <p:animEffect transition="in" filter="box(out)">
                                      <p:cBhvr>
                                        <p:cTn id="26" dur="500"/>
                                        <p:tgtEl>
                                          <p:spTgt spid="421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6" grpId="0" autoUpdateAnimBg="0"/>
      <p:bldP spid="420867" grpId="0" build="p" autoUpdateAnimBg="0" advAuto="0"/>
      <p:bldP spid="42089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399EBB4E-7A12-4884-9292-7F9546AF8BB1}" type="slidenum">
              <a:rPr lang="en-US" altLang="en-US" smtClean="0"/>
              <a:pPr/>
              <a:t>38</a:t>
            </a:fld>
            <a:endParaRPr lang="en-US" altLang="en-US" smtClean="0"/>
          </a:p>
        </p:txBody>
      </p:sp>
      <p:sp>
        <p:nvSpPr>
          <p:cNvPr id="429058" name="Rectangle 2"/>
          <p:cNvSpPr>
            <a:spLocks noGrp="1" noChangeArrowheads="1"/>
          </p:cNvSpPr>
          <p:nvPr>
            <p:ph type="title"/>
          </p:nvPr>
        </p:nvSpPr>
        <p:spPr>
          <a:xfrm>
            <a:off x="2133600" y="381000"/>
            <a:ext cx="6781800" cy="1143000"/>
          </a:xfrm>
        </p:spPr>
        <p:txBody>
          <a:bodyPr/>
          <a:lstStyle/>
          <a:p>
            <a:pPr eaLnBrk="1" hangingPunct="1">
              <a:defRPr/>
            </a:pPr>
            <a:r>
              <a:rPr lang="en-US" smtClean="0">
                <a:effectLst>
                  <a:outerShdw blurRad="38100" dist="38100" dir="2700000" algn="tl">
                    <a:srgbClr val="000000"/>
                  </a:outerShdw>
                </a:effectLst>
              </a:rPr>
              <a:t>Using SQL</a:t>
            </a:r>
          </a:p>
        </p:txBody>
      </p:sp>
      <p:sp>
        <p:nvSpPr>
          <p:cNvPr id="429059" name="Text Box 3"/>
          <p:cNvSpPr txBox="1">
            <a:spLocks noChangeArrowheads="1"/>
          </p:cNvSpPr>
          <p:nvPr/>
        </p:nvSpPr>
        <p:spPr bwMode="auto">
          <a:xfrm>
            <a:off x="914400" y="1676400"/>
            <a:ext cx="8229600" cy="946150"/>
          </a:xfrm>
          <a:prstGeom prst="rect">
            <a:avLst/>
          </a:prstGeom>
          <a:noFill/>
          <a:ln w="9525">
            <a:noFill/>
            <a:miter lim="800000"/>
            <a:headEnd/>
            <a:tailEnd/>
          </a:ln>
          <a:effectLst/>
        </p:spPr>
        <p:txBody>
          <a:bodyPr>
            <a:spAutoFit/>
          </a:bodyPr>
          <a:lstStyle/>
          <a:p>
            <a:pPr>
              <a:spcBef>
                <a:spcPct val="50000"/>
              </a:spcBef>
              <a:buFontTx/>
              <a:buNone/>
              <a:defRPr/>
            </a:pPr>
            <a:r>
              <a:rPr kumimoji="0" lang="en-US" sz="2800">
                <a:effectLst>
                  <a:outerShdw blurRad="38100" dist="38100" dir="2700000" algn="tl">
                    <a:srgbClr val="000000"/>
                  </a:outerShdw>
                </a:effectLst>
              </a:rPr>
              <a:t>To begin, you must first CREATE a database using the following SQL statement:</a:t>
            </a:r>
          </a:p>
        </p:txBody>
      </p:sp>
      <p:sp>
        <p:nvSpPr>
          <p:cNvPr id="429062" name="Rectangle 6"/>
          <p:cNvSpPr>
            <a:spLocks noChangeArrowheads="1"/>
          </p:cNvSpPr>
          <p:nvPr/>
        </p:nvSpPr>
        <p:spPr bwMode="auto">
          <a:xfrm>
            <a:off x="990600" y="2743200"/>
            <a:ext cx="7696200" cy="454025"/>
          </a:xfrm>
          <a:prstGeom prst="rect">
            <a:avLst/>
          </a:prstGeom>
          <a:noFill/>
          <a:ln w="9525">
            <a:noFill/>
            <a:miter lim="800000"/>
            <a:headEnd/>
            <a:tailEnd/>
          </a:ln>
          <a:effectLst/>
        </p:spPr>
        <p:txBody>
          <a:bodyPr/>
          <a:lstStyle/>
          <a:p>
            <a:pPr marL="342900" indent="-342900">
              <a:lnSpc>
                <a:spcPct val="90000"/>
              </a:lnSpc>
              <a:spcBef>
                <a:spcPct val="60000"/>
              </a:spcBef>
              <a:buClr>
                <a:schemeClr val="tx1"/>
              </a:buClr>
              <a:buFontTx/>
              <a:buNone/>
              <a:defRPr/>
            </a:pPr>
            <a:r>
              <a:rPr kumimoji="0" lang="en-US">
                <a:solidFill>
                  <a:srgbClr val="66CCFF"/>
                </a:solidFill>
                <a:effectLst>
                  <a:outerShdw blurRad="38100" dist="38100" dir="2700000" algn="tl">
                    <a:srgbClr val="000000"/>
                  </a:outerShdw>
                </a:effectLst>
                <a:latin typeface="OCR A Extended" pitchFamily="49" charset="0"/>
              </a:rPr>
              <a:t>CREATE DATABASE database_name</a:t>
            </a:r>
          </a:p>
        </p:txBody>
      </p:sp>
      <p:sp>
        <p:nvSpPr>
          <p:cNvPr id="429063" name="Text Box 7"/>
          <p:cNvSpPr txBox="1">
            <a:spLocks noChangeArrowheads="1"/>
          </p:cNvSpPr>
          <p:nvPr/>
        </p:nvSpPr>
        <p:spPr bwMode="auto">
          <a:xfrm>
            <a:off x="990600" y="3351213"/>
            <a:ext cx="7620000" cy="1373187"/>
          </a:xfrm>
          <a:prstGeom prst="rect">
            <a:avLst/>
          </a:prstGeom>
          <a:noFill/>
          <a:ln w="9525">
            <a:noFill/>
            <a:miter lim="800000"/>
            <a:headEnd/>
            <a:tailEnd/>
          </a:ln>
          <a:effectLst/>
        </p:spPr>
        <p:txBody>
          <a:bodyPr>
            <a:spAutoFit/>
          </a:bodyPr>
          <a:lstStyle/>
          <a:p>
            <a:pPr>
              <a:spcBef>
                <a:spcPct val="50000"/>
              </a:spcBef>
              <a:buFontTx/>
              <a:buNone/>
              <a:defRPr/>
            </a:pPr>
            <a:r>
              <a:rPr kumimoji="0" lang="en-US" sz="2800">
                <a:effectLst>
                  <a:outerShdw blurRad="38100" dist="38100" dir="2700000" algn="tl">
                    <a:srgbClr val="000000"/>
                  </a:outerShdw>
                </a:effectLst>
              </a:rPr>
              <a:t>Depending on the version of SQL being used the following statement is needed to begin using the database:</a:t>
            </a:r>
            <a:endParaRPr lang="en-US"/>
          </a:p>
        </p:txBody>
      </p:sp>
      <p:sp>
        <p:nvSpPr>
          <p:cNvPr id="429064" name="Rectangle 8"/>
          <p:cNvSpPr>
            <a:spLocks noChangeArrowheads="1"/>
          </p:cNvSpPr>
          <p:nvPr/>
        </p:nvSpPr>
        <p:spPr bwMode="auto">
          <a:xfrm>
            <a:off x="1066800" y="4953000"/>
            <a:ext cx="7696200" cy="454025"/>
          </a:xfrm>
          <a:prstGeom prst="rect">
            <a:avLst/>
          </a:prstGeom>
          <a:noFill/>
          <a:ln w="9525">
            <a:noFill/>
            <a:miter lim="800000"/>
            <a:headEnd/>
            <a:tailEnd/>
          </a:ln>
          <a:effectLst/>
        </p:spPr>
        <p:txBody>
          <a:bodyPr/>
          <a:lstStyle/>
          <a:p>
            <a:pPr marL="342900" indent="-342900">
              <a:lnSpc>
                <a:spcPct val="90000"/>
              </a:lnSpc>
              <a:spcBef>
                <a:spcPct val="60000"/>
              </a:spcBef>
              <a:buClr>
                <a:schemeClr val="tx1"/>
              </a:buClr>
              <a:buFontTx/>
              <a:buNone/>
              <a:defRPr/>
            </a:pPr>
            <a:r>
              <a:rPr kumimoji="0" lang="en-US">
                <a:solidFill>
                  <a:srgbClr val="66CCFF"/>
                </a:solidFill>
                <a:effectLst>
                  <a:outerShdw blurRad="38100" dist="38100" dir="2700000" algn="tl">
                    <a:srgbClr val="000000"/>
                  </a:outerShdw>
                </a:effectLst>
                <a:latin typeface="OCR A Extended" pitchFamily="49" charset="0"/>
              </a:rPr>
              <a:t>USE database_name</a:t>
            </a:r>
          </a:p>
        </p:txBody>
      </p:sp>
      <p:cxnSp>
        <p:nvCxnSpPr>
          <p:cNvPr id="46088"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dissolve">
                                      <p:cBhvr>
                                        <p:cTn id="7" dur="500"/>
                                        <p:tgtEl>
                                          <p:spTgt spid="429059"/>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75"/>
                                  </p:iterate>
                                  <p:childTnLst>
                                    <p:set>
                                      <p:cBhvr>
                                        <p:cTn id="10" dur="1" fill="hold">
                                          <p:stCondLst>
                                            <p:cond delay="74"/>
                                          </p:stCondLst>
                                        </p:cTn>
                                        <p:tgtEl>
                                          <p:spTgt spid="429062"/>
                                        </p:tgtEl>
                                        <p:attrNameLst>
                                          <p:attrName>style.visibility</p:attrName>
                                        </p:attrNameLst>
                                      </p:cBhvr>
                                      <p:to>
                                        <p:strVal val="visible"/>
                                      </p:to>
                                    </p:set>
                                  </p:childTnLst>
                                </p:cTn>
                              </p:par>
                            </p:childTnLst>
                          </p:cTn>
                        </p:par>
                        <p:par>
                          <p:cTn id="11" fill="hold">
                            <p:stCondLst>
                              <p:cond delay="2525"/>
                            </p:stCondLst>
                            <p:childTnLst>
                              <p:par>
                                <p:cTn id="12" presetID="9" presetClass="entr" presetSubtype="0" fill="hold" grpId="0" nodeType="afterEffect">
                                  <p:stCondLst>
                                    <p:cond delay="0"/>
                                  </p:stCondLst>
                                  <p:childTnLst>
                                    <p:set>
                                      <p:cBhvr>
                                        <p:cTn id="13" dur="1" fill="hold">
                                          <p:stCondLst>
                                            <p:cond delay="0"/>
                                          </p:stCondLst>
                                        </p:cTn>
                                        <p:tgtEl>
                                          <p:spTgt spid="429063"/>
                                        </p:tgtEl>
                                        <p:attrNameLst>
                                          <p:attrName>style.visibility</p:attrName>
                                        </p:attrNameLst>
                                      </p:cBhvr>
                                      <p:to>
                                        <p:strVal val="visible"/>
                                      </p:to>
                                    </p:set>
                                    <p:animEffect transition="in" filter="dissolve">
                                      <p:cBhvr>
                                        <p:cTn id="14" dur="500"/>
                                        <p:tgtEl>
                                          <p:spTgt spid="429063"/>
                                        </p:tgtEl>
                                      </p:cBhvr>
                                    </p:animEffect>
                                  </p:childTnLst>
                                </p:cTn>
                              </p:par>
                            </p:childTnLst>
                          </p:cTn>
                        </p:par>
                        <p:par>
                          <p:cTn id="15" fill="hold">
                            <p:stCondLst>
                              <p:cond delay="3025"/>
                            </p:stCondLst>
                            <p:childTnLst>
                              <p:par>
                                <p:cTn id="16" presetID="1" presetClass="entr" presetSubtype="0" fill="hold" grpId="0" nodeType="afterEffect">
                                  <p:stCondLst>
                                    <p:cond delay="0"/>
                                  </p:stCondLst>
                                  <p:iterate type="lt">
                                    <p:tmAbs val="75"/>
                                  </p:iterate>
                                  <p:childTnLst>
                                    <p:set>
                                      <p:cBhvr>
                                        <p:cTn id="17" dur="1" fill="hold">
                                          <p:stCondLst>
                                            <p:cond delay="74"/>
                                          </p:stCondLst>
                                        </p:cTn>
                                        <p:tgtEl>
                                          <p:spTgt spid="429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autoUpdateAnimBg="0"/>
      <p:bldP spid="429062" grpId="0" autoUpdateAnimBg="0"/>
      <p:bldP spid="429063" grpId="0" autoUpdateAnimBg="0"/>
      <p:bldP spid="42906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2F5C280D-8E07-4DD2-A255-00063228597B}" type="slidenum">
              <a:rPr lang="en-US" altLang="en-US" smtClean="0"/>
              <a:pPr/>
              <a:t>39</a:t>
            </a:fld>
            <a:endParaRPr lang="en-US" altLang="en-US" smtClean="0"/>
          </a:p>
        </p:txBody>
      </p:sp>
      <p:sp>
        <p:nvSpPr>
          <p:cNvPr id="431106" name="Rectangle 2"/>
          <p:cNvSpPr>
            <a:spLocks noGrp="1" noChangeArrowheads="1"/>
          </p:cNvSpPr>
          <p:nvPr>
            <p:ph type="title"/>
          </p:nvPr>
        </p:nvSpPr>
        <p:spPr>
          <a:xfrm>
            <a:off x="2133600" y="381000"/>
            <a:ext cx="5181600" cy="1143000"/>
          </a:xfrm>
        </p:spPr>
        <p:txBody>
          <a:bodyPr/>
          <a:lstStyle/>
          <a:p>
            <a:pPr eaLnBrk="1" hangingPunct="1">
              <a:defRPr/>
            </a:pPr>
            <a:r>
              <a:rPr lang="en-US" smtClean="0">
                <a:effectLst>
                  <a:outerShdw blurRad="38100" dist="38100" dir="2700000" algn="tl">
                    <a:srgbClr val="000000"/>
                  </a:outerShdw>
                </a:effectLst>
              </a:rPr>
              <a:t>Using SQL</a:t>
            </a:r>
          </a:p>
        </p:txBody>
      </p:sp>
      <p:sp>
        <p:nvSpPr>
          <p:cNvPr id="431107" name="Rectangle 3"/>
          <p:cNvSpPr>
            <a:spLocks noGrp="1" noChangeArrowheads="1"/>
          </p:cNvSpPr>
          <p:nvPr>
            <p:ph type="body" idx="1"/>
          </p:nvPr>
        </p:nvSpPr>
        <p:spPr>
          <a:xfrm>
            <a:off x="1066800" y="1676400"/>
            <a:ext cx="7543800" cy="1143000"/>
          </a:xfrm>
        </p:spPr>
        <p:txBody>
          <a:bodyPr/>
          <a:lstStyle/>
          <a:p>
            <a:pPr eaLnBrk="1" hangingPunct="1"/>
            <a:r>
              <a:rPr lang="en-US" smtClean="0"/>
              <a:t>To create a table in the current database, use the CREATE TABLE keyword</a:t>
            </a:r>
          </a:p>
        </p:txBody>
      </p:sp>
      <p:sp>
        <p:nvSpPr>
          <p:cNvPr id="431110" name="Text Box 6"/>
          <p:cNvSpPr txBox="1">
            <a:spLocks noChangeArrowheads="1"/>
          </p:cNvSpPr>
          <p:nvPr/>
        </p:nvSpPr>
        <p:spPr bwMode="auto">
          <a:xfrm>
            <a:off x="395288" y="2819400"/>
            <a:ext cx="8748712" cy="2032000"/>
          </a:xfrm>
          <a:prstGeom prst="rect">
            <a:avLst/>
          </a:prstGeom>
          <a:noFill/>
          <a:ln w="9525">
            <a:noFill/>
            <a:miter lim="800000"/>
            <a:headEnd/>
            <a:tailEnd/>
          </a:ln>
          <a:effectLst/>
        </p:spPr>
        <p:txBody>
          <a:bodyPr>
            <a:spAutoFit/>
          </a:bodyPr>
          <a:lstStyle/>
          <a:p>
            <a:pPr>
              <a:lnSpc>
                <a:spcPct val="90000"/>
              </a:lnSpc>
              <a:spcBef>
                <a:spcPct val="60000"/>
              </a:spcBef>
              <a:buClr>
                <a:schemeClr val="tx1"/>
              </a:buClr>
              <a:buFontTx/>
              <a:buNone/>
              <a:defRPr/>
            </a:pPr>
            <a:r>
              <a:rPr kumimoji="0" lang="en-US" dirty="0">
                <a:solidFill>
                  <a:srgbClr val="66CCFF"/>
                </a:solidFill>
                <a:effectLst>
                  <a:outerShdw blurRad="38100" dist="38100" dir="2700000" algn="tl">
                    <a:srgbClr val="000000"/>
                  </a:outerShdw>
                </a:effectLst>
                <a:latin typeface="OCR A Extended" pitchFamily="49" charset="0"/>
              </a:rPr>
              <a:t>CREATE TABLE authors</a:t>
            </a:r>
            <a:br>
              <a:rPr kumimoji="0" lang="en-US" dirty="0">
                <a:solidFill>
                  <a:srgbClr val="66CCFF"/>
                </a:solidFill>
                <a:effectLst>
                  <a:outerShdw blurRad="38100" dist="38100" dir="2700000" algn="tl">
                    <a:srgbClr val="000000"/>
                  </a:outerShdw>
                </a:effectLst>
                <a:latin typeface="OCR A Extended" pitchFamily="49" charset="0"/>
              </a:rPr>
            </a:br>
            <a:r>
              <a:rPr kumimoji="0" lang="en-US" dirty="0">
                <a:solidFill>
                  <a:srgbClr val="66CCFF"/>
                </a:solidFill>
                <a:effectLst>
                  <a:outerShdw blurRad="38100" dist="38100" dir="2700000" algn="tl">
                    <a:srgbClr val="000000"/>
                  </a:outerShdw>
                </a:effectLst>
                <a:latin typeface="OCR A Extended" pitchFamily="49" charset="0"/>
              </a:rPr>
              <a:t>(</a:t>
            </a:r>
          </a:p>
          <a:p>
            <a:pPr>
              <a:lnSpc>
                <a:spcPct val="90000"/>
              </a:lnSpc>
              <a:spcBef>
                <a:spcPct val="60000"/>
              </a:spcBef>
              <a:buClr>
                <a:schemeClr val="tx1"/>
              </a:buClr>
              <a:buFontTx/>
              <a:buNone/>
              <a:defRPr/>
            </a:pPr>
            <a:r>
              <a:rPr kumimoji="0" lang="en-US" dirty="0" err="1">
                <a:solidFill>
                  <a:srgbClr val="66CCFF"/>
                </a:solidFill>
                <a:effectLst>
                  <a:outerShdw blurRad="38100" dist="38100" dir="2700000" algn="tl">
                    <a:srgbClr val="000000"/>
                  </a:outerShdw>
                </a:effectLst>
                <a:latin typeface="OCR A Extended" pitchFamily="49" charset="0"/>
              </a:rPr>
              <a:t>auth_id</a:t>
            </a:r>
            <a:r>
              <a:rPr kumimoji="0" lang="en-US" dirty="0">
                <a:solidFill>
                  <a:srgbClr val="66CCFF"/>
                </a:solidFill>
                <a:effectLst>
                  <a:outerShdw blurRad="38100" dist="38100" dir="2700000" algn="tl">
                    <a:srgbClr val="000000"/>
                  </a:outerShdw>
                </a:effectLst>
                <a:latin typeface="OCR A Extended" pitchFamily="49" charset="0"/>
              </a:rPr>
              <a:t> </a:t>
            </a:r>
            <a:r>
              <a:rPr kumimoji="0" lang="en-US" dirty="0" err="1">
                <a:solidFill>
                  <a:srgbClr val="66CCFF"/>
                </a:solidFill>
                <a:effectLst>
                  <a:outerShdw blurRad="38100" dist="38100" dir="2700000" algn="tl">
                    <a:srgbClr val="000000"/>
                  </a:outerShdw>
                </a:effectLst>
                <a:latin typeface="OCR A Extended" pitchFamily="49" charset="0"/>
              </a:rPr>
              <a:t>int</a:t>
            </a:r>
            <a:r>
              <a:rPr kumimoji="0" lang="en-US" dirty="0">
                <a:solidFill>
                  <a:srgbClr val="66CCFF"/>
                </a:solidFill>
                <a:effectLst>
                  <a:outerShdw blurRad="38100" dist="38100" dir="2700000" algn="tl">
                    <a:srgbClr val="000000"/>
                  </a:outerShdw>
                </a:effectLst>
                <a:latin typeface="OCR A Extended" pitchFamily="49" charset="0"/>
              </a:rPr>
              <a:t>(9) PRIMARY KEY not null,</a:t>
            </a:r>
            <a:br>
              <a:rPr kumimoji="0" lang="en-US" dirty="0">
                <a:solidFill>
                  <a:srgbClr val="66CCFF"/>
                </a:solidFill>
                <a:effectLst>
                  <a:outerShdw blurRad="38100" dist="38100" dir="2700000" algn="tl">
                    <a:srgbClr val="000000"/>
                  </a:outerShdw>
                </a:effectLst>
                <a:latin typeface="OCR A Extended" pitchFamily="49" charset="0"/>
              </a:rPr>
            </a:br>
            <a:r>
              <a:rPr kumimoji="0" lang="en-US" dirty="0" err="1">
                <a:solidFill>
                  <a:srgbClr val="66CCFF"/>
                </a:solidFill>
                <a:effectLst>
                  <a:outerShdw blurRad="38100" dist="38100" dir="2700000" algn="tl">
                    <a:srgbClr val="000000"/>
                  </a:outerShdw>
                </a:effectLst>
                <a:latin typeface="OCR A Extended" pitchFamily="49" charset="0"/>
              </a:rPr>
              <a:t>auth_name</a:t>
            </a:r>
            <a:r>
              <a:rPr kumimoji="0" lang="en-US" dirty="0">
                <a:solidFill>
                  <a:srgbClr val="66CCFF"/>
                </a:solidFill>
                <a:effectLst>
                  <a:outerShdw blurRad="38100" dist="38100" dir="2700000" algn="tl">
                    <a:srgbClr val="000000"/>
                  </a:outerShdw>
                </a:effectLst>
                <a:latin typeface="OCR A Extended" pitchFamily="49" charset="0"/>
              </a:rPr>
              <a:t> char(40) not null)</a:t>
            </a:r>
            <a:endParaRPr lang="en-US" dirty="0"/>
          </a:p>
        </p:txBody>
      </p:sp>
      <p:graphicFrame>
        <p:nvGraphicFramePr>
          <p:cNvPr id="431139" name="Group 35"/>
          <p:cNvGraphicFramePr>
            <a:graphicFrameLocks noGrp="1"/>
          </p:cNvGraphicFramePr>
          <p:nvPr/>
        </p:nvGraphicFramePr>
        <p:xfrm>
          <a:off x="2362200" y="4724400"/>
          <a:ext cx="4495800" cy="876300"/>
        </p:xfrm>
        <a:graphic>
          <a:graphicData uri="http://schemas.openxmlformats.org/drawingml/2006/table">
            <a:tbl>
              <a:tblPr/>
              <a:tblGrid>
                <a:gridCol w="1560513"/>
                <a:gridCol w="2935287"/>
              </a:tblGrid>
              <a:tr h="43815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auth_name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43815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(9 digit 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(40 char string)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r>
            </a:tbl>
          </a:graphicData>
        </a:graphic>
      </p:graphicFrame>
      <p:cxnSp>
        <p:nvCxnSpPr>
          <p:cNvPr id="47121"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Effect transition="in" filter="dissolve">
                                      <p:cBhvr>
                                        <p:cTn id="7" dur="500"/>
                                        <p:tgtEl>
                                          <p:spTgt spid="431107">
                                            <p:txEl>
                                              <p:pRg st="0" end="0"/>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75"/>
                                  </p:iterate>
                                  <p:childTnLst>
                                    <p:set>
                                      <p:cBhvr>
                                        <p:cTn id="10" dur="1" fill="hold">
                                          <p:stCondLst>
                                            <p:cond delay="74"/>
                                          </p:stCondLst>
                                        </p:cTn>
                                        <p:tgtEl>
                                          <p:spTgt spid="431110"/>
                                        </p:tgtEl>
                                        <p:attrNameLst>
                                          <p:attrName>style.visibility</p:attrName>
                                        </p:attrNameLst>
                                      </p:cBhvr>
                                      <p:to>
                                        <p:strVal val="visible"/>
                                      </p:to>
                                    </p:set>
                                  </p:childTnLst>
                                </p:cTn>
                              </p:par>
                            </p:childTnLst>
                          </p:cTn>
                        </p:par>
                        <p:par>
                          <p:cTn id="11" fill="hold">
                            <p:stCondLst>
                              <p:cond delay="6125"/>
                            </p:stCondLst>
                            <p:childTnLst>
                              <p:par>
                                <p:cTn id="12" presetID="3" presetClass="entr" presetSubtype="10" fill="hold" nodeType="afterEffect">
                                  <p:stCondLst>
                                    <p:cond delay="0"/>
                                  </p:stCondLst>
                                  <p:childTnLst>
                                    <p:set>
                                      <p:cBhvr>
                                        <p:cTn id="13" dur="1" fill="hold">
                                          <p:stCondLst>
                                            <p:cond delay="0"/>
                                          </p:stCondLst>
                                        </p:cTn>
                                        <p:tgtEl>
                                          <p:spTgt spid="431139"/>
                                        </p:tgtEl>
                                        <p:attrNameLst>
                                          <p:attrName>style.visibility</p:attrName>
                                        </p:attrNameLst>
                                      </p:cBhvr>
                                      <p:to>
                                        <p:strVal val="visible"/>
                                      </p:to>
                                    </p:set>
                                    <p:animEffect transition="in" filter="blinds(horizontal)">
                                      <p:cBhvr>
                                        <p:cTn id="14" dur="500"/>
                                        <p:tgtEl>
                                          <p:spTgt spid="43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autoUpdateAnimBg="0" advAuto="0"/>
      <p:bldP spid="43111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0502967A-8ECE-4D65-BBA6-B6516C83B589}" type="slidenum">
              <a:rPr lang="en-US" altLang="en-US" smtClean="0"/>
              <a:pPr/>
              <a:t>4</a:t>
            </a:fld>
            <a:endParaRPr lang="en-US" altLang="en-US" smtClean="0"/>
          </a:p>
        </p:txBody>
      </p:sp>
      <p:sp>
        <p:nvSpPr>
          <p:cNvPr id="410627" name="Rectangle 3"/>
          <p:cNvSpPr>
            <a:spLocks noGrp="1" noChangeArrowheads="1"/>
          </p:cNvSpPr>
          <p:nvPr>
            <p:ph type="title"/>
          </p:nvPr>
        </p:nvSpPr>
        <p:spPr>
          <a:xfrm>
            <a:off x="2051050" y="404813"/>
            <a:ext cx="5797550" cy="1143000"/>
          </a:xfrm>
        </p:spPr>
        <p:txBody>
          <a:bodyPr/>
          <a:lstStyle/>
          <a:p>
            <a:pPr algn="ctr" eaLnBrk="1" hangingPunct="1">
              <a:defRPr/>
            </a:pPr>
            <a:r>
              <a:rPr lang="en-US" dirty="0" smtClean="0">
                <a:effectLst>
                  <a:outerShdw blurRad="38100" dist="38100" dir="2700000" algn="tl">
                    <a:srgbClr val="000000"/>
                  </a:outerShdw>
                </a:effectLst>
              </a:rPr>
              <a:t>SQL Requirements</a:t>
            </a:r>
          </a:p>
        </p:txBody>
      </p:sp>
      <p:sp>
        <p:nvSpPr>
          <p:cNvPr id="410628" name="Rectangle 4"/>
          <p:cNvSpPr>
            <a:spLocks noGrp="1" noChangeArrowheads="1"/>
          </p:cNvSpPr>
          <p:nvPr>
            <p:ph type="body" idx="1"/>
          </p:nvPr>
        </p:nvSpPr>
        <p:spPr>
          <a:xfrm>
            <a:off x="609600" y="2133600"/>
            <a:ext cx="8139113" cy="3382963"/>
          </a:xfrm>
        </p:spPr>
        <p:txBody>
          <a:bodyPr/>
          <a:lstStyle/>
          <a:p>
            <a:pPr eaLnBrk="1" hangingPunct="1">
              <a:defRPr/>
            </a:pPr>
            <a:r>
              <a:rPr lang="en-US" dirty="0" smtClean="0">
                <a:effectLst>
                  <a:outerShdw blurRad="38100" dist="38100" dir="2700000" algn="tl">
                    <a:srgbClr val="000000"/>
                  </a:outerShdw>
                </a:effectLst>
              </a:rPr>
              <a:t>SQL is a free form language so there is no limit to the number of words per line or fixed line break.</a:t>
            </a:r>
          </a:p>
          <a:p>
            <a:pPr eaLnBrk="1" hangingPunct="1">
              <a:defRPr/>
            </a:pPr>
            <a:r>
              <a:rPr lang="en-US" dirty="0" smtClean="0">
                <a:effectLst>
                  <a:outerShdw blurRad="38100" dist="38100" dir="2700000" algn="tl">
                    <a:srgbClr val="000000"/>
                  </a:outerShdw>
                </a:effectLst>
              </a:rPr>
              <a:t>Syntax statements, words or phrases are always in lower case; keywords are in uppercase.</a:t>
            </a:r>
          </a:p>
        </p:txBody>
      </p:sp>
      <p:cxnSp>
        <p:nvCxnSpPr>
          <p:cNvPr id="11269" name="Straight Connector 14"/>
          <p:cNvCxnSpPr>
            <a:cxnSpLocks noChangeShapeType="1"/>
          </p:cNvCxnSpPr>
          <p:nvPr/>
        </p:nvCxnSpPr>
        <p:spPr bwMode="auto">
          <a:xfrm>
            <a:off x="395288" y="1196975"/>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10627"/>
                                        </p:tgtEl>
                                        <p:attrNameLst>
                                          <p:attrName>style.visibility</p:attrName>
                                        </p:attrNameLst>
                                      </p:cBhvr>
                                      <p:to>
                                        <p:strVal val="visible"/>
                                      </p:to>
                                    </p:set>
                                    <p:anim calcmode="lin" valueType="num">
                                      <p:cBhvr>
                                        <p:cTn id="7" dur="500" fill="hold"/>
                                        <p:tgtEl>
                                          <p:spTgt spid="410627"/>
                                        </p:tgtEl>
                                        <p:attrNameLst>
                                          <p:attrName>ppt_x</p:attrName>
                                        </p:attrNameLst>
                                      </p:cBhvr>
                                      <p:tavLst>
                                        <p:tav tm="0">
                                          <p:val>
                                            <p:strVal val="#ppt_x-#ppt_w/2"/>
                                          </p:val>
                                        </p:tav>
                                        <p:tav tm="100000">
                                          <p:val>
                                            <p:strVal val="#ppt_x"/>
                                          </p:val>
                                        </p:tav>
                                      </p:tavLst>
                                    </p:anim>
                                    <p:anim calcmode="lin" valueType="num">
                                      <p:cBhvr>
                                        <p:cTn id="8" dur="500" fill="hold"/>
                                        <p:tgtEl>
                                          <p:spTgt spid="410627"/>
                                        </p:tgtEl>
                                        <p:attrNameLst>
                                          <p:attrName>ppt_y</p:attrName>
                                        </p:attrNameLst>
                                      </p:cBhvr>
                                      <p:tavLst>
                                        <p:tav tm="0">
                                          <p:val>
                                            <p:strVal val="#ppt_y"/>
                                          </p:val>
                                        </p:tav>
                                        <p:tav tm="100000">
                                          <p:val>
                                            <p:strVal val="#ppt_y"/>
                                          </p:val>
                                        </p:tav>
                                      </p:tavLst>
                                    </p:anim>
                                    <p:anim calcmode="lin" valueType="num">
                                      <p:cBhvr>
                                        <p:cTn id="9" dur="500" fill="hold"/>
                                        <p:tgtEl>
                                          <p:spTgt spid="410627"/>
                                        </p:tgtEl>
                                        <p:attrNameLst>
                                          <p:attrName>ppt_w</p:attrName>
                                        </p:attrNameLst>
                                      </p:cBhvr>
                                      <p:tavLst>
                                        <p:tav tm="0">
                                          <p:val>
                                            <p:fltVal val="0"/>
                                          </p:val>
                                        </p:tav>
                                        <p:tav tm="100000">
                                          <p:val>
                                            <p:strVal val="#ppt_w"/>
                                          </p:val>
                                        </p:tav>
                                      </p:tavLst>
                                    </p:anim>
                                    <p:anim calcmode="lin" valueType="num">
                                      <p:cBhvr>
                                        <p:cTn id="10" dur="500" fill="hold"/>
                                        <p:tgtEl>
                                          <p:spTgt spid="410627"/>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410628">
                                            <p:txEl>
                                              <p:pRg st="0" end="0"/>
                                            </p:txEl>
                                          </p:spTgt>
                                        </p:tgtEl>
                                        <p:attrNameLst>
                                          <p:attrName>style.visibility</p:attrName>
                                        </p:attrNameLst>
                                      </p:cBhvr>
                                      <p:to>
                                        <p:strVal val="visible"/>
                                      </p:to>
                                    </p:set>
                                    <p:animEffect transition="in" filter="dissolve">
                                      <p:cBhvr>
                                        <p:cTn id="14" dur="500"/>
                                        <p:tgtEl>
                                          <p:spTgt spid="410628">
                                            <p:txEl>
                                              <p:pRg st="0" end="0"/>
                                            </p:txEl>
                                          </p:spTgt>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410628">
                                            <p:txEl>
                                              <p:pRg st="1" end="1"/>
                                            </p:txEl>
                                          </p:spTgt>
                                        </p:tgtEl>
                                        <p:attrNameLst>
                                          <p:attrName>style.visibility</p:attrName>
                                        </p:attrNameLst>
                                      </p:cBhvr>
                                      <p:to>
                                        <p:strVal val="visible"/>
                                      </p:to>
                                    </p:set>
                                    <p:animEffect transition="in" filter="dissolve">
                                      <p:cBhvr>
                                        <p:cTn id="18" dur="500"/>
                                        <p:tgtEl>
                                          <p:spTgt spid="4106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autoUpdateAnimBg="0"/>
      <p:bldP spid="410628" grpId="0" build="p" autoUpdateAnimBg="0" advAuto="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6A78D7F6-A077-449D-A5A4-0ACEE4A79262}" type="slidenum">
              <a:rPr lang="en-US" altLang="en-US" smtClean="0"/>
              <a:pPr/>
              <a:t>40</a:t>
            </a:fld>
            <a:endParaRPr lang="en-US" altLang="en-US" smtClean="0"/>
          </a:p>
        </p:txBody>
      </p:sp>
      <p:sp>
        <p:nvSpPr>
          <p:cNvPr id="434178" name="Rectangle 2"/>
          <p:cNvSpPr>
            <a:spLocks noGrp="1" noChangeArrowheads="1"/>
          </p:cNvSpPr>
          <p:nvPr>
            <p:ph type="title"/>
          </p:nvPr>
        </p:nvSpPr>
        <p:spPr>
          <a:xfrm>
            <a:off x="2133600" y="381000"/>
            <a:ext cx="5181600" cy="1143000"/>
          </a:xfrm>
        </p:spPr>
        <p:txBody>
          <a:bodyPr/>
          <a:lstStyle/>
          <a:p>
            <a:pPr eaLnBrk="1" hangingPunct="1">
              <a:defRPr/>
            </a:pPr>
            <a:r>
              <a:rPr lang="en-US" smtClean="0">
                <a:effectLst>
                  <a:outerShdw blurRad="38100" dist="38100" dir="2700000" algn="tl">
                    <a:srgbClr val="000000"/>
                  </a:outerShdw>
                </a:effectLst>
              </a:rPr>
              <a:t>Using SQL</a:t>
            </a:r>
          </a:p>
        </p:txBody>
      </p:sp>
      <p:sp>
        <p:nvSpPr>
          <p:cNvPr id="434179" name="Rectangle 3"/>
          <p:cNvSpPr>
            <a:spLocks noGrp="1" noChangeArrowheads="1"/>
          </p:cNvSpPr>
          <p:nvPr>
            <p:ph type="body" idx="1"/>
          </p:nvPr>
        </p:nvSpPr>
        <p:spPr>
          <a:xfrm>
            <a:off x="1066800" y="1676400"/>
            <a:ext cx="7543800" cy="1143000"/>
          </a:xfrm>
        </p:spPr>
        <p:txBody>
          <a:bodyPr/>
          <a:lstStyle/>
          <a:p>
            <a:pPr eaLnBrk="1" hangingPunct="1"/>
            <a:r>
              <a:rPr lang="en-US" smtClean="0"/>
              <a:t>To insert data in the current table, use the keyword INSERT INTO</a:t>
            </a:r>
          </a:p>
        </p:txBody>
      </p:sp>
      <p:graphicFrame>
        <p:nvGraphicFramePr>
          <p:cNvPr id="434182" name="Group 6"/>
          <p:cNvGraphicFramePr>
            <a:graphicFrameLocks noGrp="1"/>
          </p:cNvGraphicFramePr>
          <p:nvPr/>
        </p:nvGraphicFramePr>
        <p:xfrm>
          <a:off x="2209800" y="5029200"/>
          <a:ext cx="4495800" cy="876300"/>
        </p:xfrm>
        <a:graphic>
          <a:graphicData uri="http://schemas.openxmlformats.org/drawingml/2006/table">
            <a:tbl>
              <a:tblPr/>
              <a:tblGrid>
                <a:gridCol w="1560513"/>
                <a:gridCol w="2935287"/>
              </a:tblGrid>
              <a:tr h="43815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auth_name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43815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endParaRPr kumimoji="0" lang="en-US" sz="20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endParaRPr kumimoji="0" lang="en-US" sz="2000" b="0"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r>
            </a:tbl>
          </a:graphicData>
        </a:graphic>
      </p:graphicFrame>
      <p:sp>
        <p:nvSpPr>
          <p:cNvPr id="434193" name="Text Box 17"/>
          <p:cNvSpPr txBox="1">
            <a:spLocks noChangeArrowheads="1"/>
          </p:cNvSpPr>
          <p:nvPr/>
        </p:nvSpPr>
        <p:spPr bwMode="auto">
          <a:xfrm>
            <a:off x="1066800" y="3641725"/>
            <a:ext cx="4803775" cy="549275"/>
          </a:xfrm>
          <a:prstGeom prst="rect">
            <a:avLst/>
          </a:prstGeom>
          <a:noFill/>
          <a:ln w="9525">
            <a:noFill/>
            <a:miter lim="800000"/>
            <a:headEnd/>
            <a:tailEnd/>
          </a:ln>
        </p:spPr>
        <p:txBody>
          <a:bodyPr wrap="none">
            <a:spAutoFit/>
          </a:bodyPr>
          <a:lstStyle/>
          <a:p>
            <a:r>
              <a:rPr lang="en-US"/>
              <a:t>  Then issue the statement</a:t>
            </a:r>
          </a:p>
        </p:txBody>
      </p:sp>
      <p:sp>
        <p:nvSpPr>
          <p:cNvPr id="434195" name="Text Box 19"/>
          <p:cNvSpPr txBox="1">
            <a:spLocks noChangeArrowheads="1"/>
          </p:cNvSpPr>
          <p:nvPr/>
        </p:nvSpPr>
        <p:spPr bwMode="auto">
          <a:xfrm>
            <a:off x="1447800" y="4267200"/>
            <a:ext cx="4051300" cy="457200"/>
          </a:xfrm>
          <a:prstGeom prst="rect">
            <a:avLst/>
          </a:prstGeom>
          <a:noFill/>
          <a:ln w="9525">
            <a:noFill/>
            <a:miter lim="800000"/>
            <a:headEnd/>
            <a:tailEnd/>
          </a:ln>
        </p:spPr>
        <p:txBody>
          <a:bodyPr wrap="none">
            <a:spAutoFit/>
          </a:bodyPr>
          <a:lstStyle/>
          <a:p>
            <a:pPr>
              <a:buFontTx/>
              <a:buNone/>
            </a:pPr>
            <a:r>
              <a:rPr lang="en-US" sz="2400">
                <a:solidFill>
                  <a:srgbClr val="66CCFF"/>
                </a:solidFill>
                <a:latin typeface="OCR A Extended" pitchFamily="50" charset="0"/>
              </a:rPr>
              <a:t>SELECT * FROM authors</a:t>
            </a:r>
          </a:p>
        </p:txBody>
      </p:sp>
      <p:sp>
        <p:nvSpPr>
          <p:cNvPr id="434196" name="Text Box 20"/>
          <p:cNvSpPr txBox="1">
            <a:spLocks noChangeArrowheads="1"/>
          </p:cNvSpPr>
          <p:nvPr/>
        </p:nvSpPr>
        <p:spPr bwMode="auto">
          <a:xfrm>
            <a:off x="1371600" y="2832100"/>
            <a:ext cx="7391400" cy="749300"/>
          </a:xfrm>
          <a:prstGeom prst="rect">
            <a:avLst/>
          </a:prstGeom>
          <a:noFill/>
          <a:ln w="9525">
            <a:noFill/>
            <a:miter lim="800000"/>
            <a:headEnd/>
            <a:tailEnd/>
          </a:ln>
        </p:spPr>
        <p:txBody>
          <a:bodyPr>
            <a:spAutoFit/>
          </a:bodyPr>
          <a:lstStyle/>
          <a:p>
            <a:pPr>
              <a:lnSpc>
                <a:spcPct val="90000"/>
              </a:lnSpc>
              <a:spcBef>
                <a:spcPct val="60000"/>
              </a:spcBef>
              <a:buClr>
                <a:schemeClr val="tx1"/>
              </a:buClr>
              <a:buFontTx/>
              <a:buNone/>
            </a:pPr>
            <a:r>
              <a:rPr lang="en-US" sz="2400">
                <a:solidFill>
                  <a:srgbClr val="66CCFF"/>
                </a:solidFill>
                <a:latin typeface="OCR A Extended" pitchFamily="50" charset="0"/>
              </a:rPr>
              <a:t>INSERT INTO authors</a:t>
            </a:r>
            <a:br>
              <a:rPr lang="en-US" sz="2400">
                <a:solidFill>
                  <a:srgbClr val="66CCFF"/>
                </a:solidFill>
                <a:latin typeface="OCR A Extended" pitchFamily="50" charset="0"/>
              </a:rPr>
            </a:br>
            <a:r>
              <a:rPr lang="en-US" sz="2400">
                <a:solidFill>
                  <a:srgbClr val="66CCFF"/>
                </a:solidFill>
                <a:latin typeface="OCR A Extended" pitchFamily="50" charset="0"/>
              </a:rPr>
              <a:t>values(‘000000001’, ‘John Smith’)</a:t>
            </a:r>
          </a:p>
        </p:txBody>
      </p:sp>
      <p:sp>
        <p:nvSpPr>
          <p:cNvPr id="434197" name="Text Box 21"/>
          <p:cNvSpPr txBox="1">
            <a:spLocks noChangeArrowheads="1"/>
          </p:cNvSpPr>
          <p:nvPr/>
        </p:nvSpPr>
        <p:spPr bwMode="auto">
          <a:xfrm>
            <a:off x="2209800" y="5486400"/>
            <a:ext cx="1524000" cy="396875"/>
          </a:xfrm>
          <a:prstGeom prst="rect">
            <a:avLst/>
          </a:prstGeom>
          <a:noFill/>
          <a:ln w="9525">
            <a:noFill/>
            <a:miter lim="800000"/>
            <a:headEnd/>
            <a:tailEnd/>
          </a:ln>
        </p:spPr>
        <p:txBody>
          <a:bodyPr>
            <a:spAutoFit/>
          </a:bodyPr>
          <a:lstStyle/>
          <a:p>
            <a:pPr>
              <a:spcBef>
                <a:spcPct val="50000"/>
              </a:spcBef>
              <a:buFontTx/>
              <a:buNone/>
            </a:pPr>
            <a:r>
              <a:rPr kumimoji="0" lang="en-US" sz="2000">
                <a:solidFill>
                  <a:schemeClr val="accent2"/>
                </a:solidFill>
              </a:rPr>
              <a:t>000000001</a:t>
            </a:r>
          </a:p>
        </p:txBody>
      </p:sp>
      <p:sp>
        <p:nvSpPr>
          <p:cNvPr id="434198" name="Text Box 22"/>
          <p:cNvSpPr txBox="1">
            <a:spLocks noChangeArrowheads="1"/>
          </p:cNvSpPr>
          <p:nvPr/>
        </p:nvSpPr>
        <p:spPr bwMode="auto">
          <a:xfrm>
            <a:off x="3810000" y="5486400"/>
            <a:ext cx="2362200" cy="396875"/>
          </a:xfrm>
          <a:prstGeom prst="rect">
            <a:avLst/>
          </a:prstGeom>
          <a:noFill/>
          <a:ln w="9525">
            <a:noFill/>
            <a:miter lim="800000"/>
            <a:headEnd/>
            <a:tailEnd/>
          </a:ln>
        </p:spPr>
        <p:txBody>
          <a:bodyPr>
            <a:spAutoFit/>
          </a:bodyPr>
          <a:lstStyle/>
          <a:p>
            <a:pPr>
              <a:spcBef>
                <a:spcPct val="50000"/>
              </a:spcBef>
              <a:buFontTx/>
              <a:buNone/>
            </a:pPr>
            <a:r>
              <a:rPr kumimoji="0" lang="en-US" sz="2000">
                <a:solidFill>
                  <a:schemeClr val="accent2"/>
                </a:solidFill>
              </a:rPr>
              <a:t>John Smith</a:t>
            </a:r>
          </a:p>
        </p:txBody>
      </p:sp>
      <p:cxnSp>
        <p:nvCxnSpPr>
          <p:cNvPr id="48149"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Effect transition="in" filter="dissolve">
                                      <p:cBhvr>
                                        <p:cTn id="7" dur="500"/>
                                        <p:tgtEl>
                                          <p:spTgt spid="434179">
                                            <p:txEl>
                                              <p:pRg st="0" end="0"/>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75"/>
                                  </p:iterate>
                                  <p:childTnLst>
                                    <p:set>
                                      <p:cBhvr>
                                        <p:cTn id="10" dur="1" fill="hold">
                                          <p:stCondLst>
                                            <p:cond delay="74"/>
                                          </p:stCondLst>
                                        </p:cTn>
                                        <p:tgtEl>
                                          <p:spTgt spid="434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34193"/>
                                        </p:tgtEl>
                                        <p:attrNameLst>
                                          <p:attrName>style.visibility</p:attrName>
                                        </p:attrNameLst>
                                      </p:cBhvr>
                                      <p:to>
                                        <p:strVal val="visible"/>
                                      </p:to>
                                    </p:set>
                                    <p:animEffect transition="in" filter="dissolve">
                                      <p:cBhvr>
                                        <p:cTn id="15" dur="500"/>
                                        <p:tgtEl>
                                          <p:spTgt spid="434193"/>
                                        </p:tgtEl>
                                      </p:cBhvr>
                                    </p:animEffect>
                                  </p:childTnLst>
                                </p:cTn>
                              </p:par>
                            </p:childTnLst>
                          </p:cTn>
                        </p:par>
                        <p:par>
                          <p:cTn id="16" fill="hold">
                            <p:stCondLst>
                              <p:cond delay="50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434195"/>
                                        </p:tgtEl>
                                        <p:attrNameLst>
                                          <p:attrName>style.visibility</p:attrName>
                                        </p:attrNameLst>
                                      </p:cBhvr>
                                      <p:to>
                                        <p:strVal val="visible"/>
                                      </p:to>
                                    </p:set>
                                  </p:childTnLst>
                                </p:cTn>
                              </p:par>
                            </p:childTnLst>
                          </p:cTn>
                        </p:par>
                        <p:par>
                          <p:cTn id="19" fill="hold">
                            <p:stCondLst>
                              <p:cond delay="1850"/>
                            </p:stCondLst>
                            <p:childTnLst>
                              <p:par>
                                <p:cTn id="20" presetID="5" presetClass="entr" presetSubtype="5" fill="hold" grpId="0" nodeType="afterEffect">
                                  <p:stCondLst>
                                    <p:cond delay="0"/>
                                  </p:stCondLst>
                                  <p:childTnLst>
                                    <p:set>
                                      <p:cBhvr>
                                        <p:cTn id="21" dur="1" fill="hold">
                                          <p:stCondLst>
                                            <p:cond delay="0"/>
                                          </p:stCondLst>
                                        </p:cTn>
                                        <p:tgtEl>
                                          <p:spTgt spid="434197"/>
                                        </p:tgtEl>
                                        <p:attrNameLst>
                                          <p:attrName>style.visibility</p:attrName>
                                        </p:attrNameLst>
                                      </p:cBhvr>
                                      <p:to>
                                        <p:strVal val="visible"/>
                                      </p:to>
                                    </p:set>
                                    <p:animEffect transition="in" filter="checkerboard(down)">
                                      <p:cBhvr>
                                        <p:cTn id="22" dur="500"/>
                                        <p:tgtEl>
                                          <p:spTgt spid="434197"/>
                                        </p:tgtEl>
                                      </p:cBhvr>
                                    </p:animEffect>
                                  </p:childTnLst>
                                </p:cTn>
                              </p:par>
                            </p:childTnLst>
                          </p:cTn>
                        </p:par>
                        <p:par>
                          <p:cTn id="23" fill="hold">
                            <p:stCondLst>
                              <p:cond delay="2350"/>
                            </p:stCondLst>
                            <p:childTnLst>
                              <p:par>
                                <p:cTn id="24" presetID="5" presetClass="entr" presetSubtype="5" fill="hold" grpId="0" nodeType="afterEffect">
                                  <p:stCondLst>
                                    <p:cond delay="0"/>
                                  </p:stCondLst>
                                  <p:childTnLst>
                                    <p:set>
                                      <p:cBhvr>
                                        <p:cTn id="25" dur="1" fill="hold">
                                          <p:stCondLst>
                                            <p:cond delay="0"/>
                                          </p:stCondLst>
                                        </p:cTn>
                                        <p:tgtEl>
                                          <p:spTgt spid="434198"/>
                                        </p:tgtEl>
                                        <p:attrNameLst>
                                          <p:attrName>style.visibility</p:attrName>
                                        </p:attrNameLst>
                                      </p:cBhvr>
                                      <p:to>
                                        <p:strVal val="visible"/>
                                      </p:to>
                                    </p:set>
                                    <p:animEffect transition="in" filter="checkerboard(down)">
                                      <p:cBhvr>
                                        <p:cTn id="26" dur="500"/>
                                        <p:tgtEl>
                                          <p:spTgt spid="434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autoUpdateAnimBg="0" advAuto="0"/>
      <p:bldP spid="434193" grpId="0" autoUpdateAnimBg="0"/>
      <p:bldP spid="434195" grpId="0" autoUpdateAnimBg="0"/>
      <p:bldP spid="434196" grpId="0" autoUpdateAnimBg="0"/>
      <p:bldP spid="434197" grpId="0" autoUpdateAnimBg="0"/>
      <p:bldP spid="43419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p>
            <a:fld id="{0AAA76C9-5942-4D6A-AF9E-F813BBF76117}" type="slidenum">
              <a:rPr lang="en-US" altLang="en-US" smtClean="0"/>
              <a:pPr/>
              <a:t>41</a:t>
            </a:fld>
            <a:endParaRPr lang="en-US" altLang="en-US" smtClean="0"/>
          </a:p>
        </p:txBody>
      </p:sp>
      <p:sp>
        <p:nvSpPr>
          <p:cNvPr id="435202" name="Rectangle 2"/>
          <p:cNvSpPr>
            <a:spLocks noGrp="1" noChangeArrowheads="1"/>
          </p:cNvSpPr>
          <p:nvPr>
            <p:ph type="title"/>
          </p:nvPr>
        </p:nvSpPr>
        <p:spPr>
          <a:xfrm>
            <a:off x="2133600" y="381000"/>
            <a:ext cx="5181600" cy="1143000"/>
          </a:xfrm>
        </p:spPr>
        <p:txBody>
          <a:bodyPr/>
          <a:lstStyle/>
          <a:p>
            <a:pPr eaLnBrk="1" hangingPunct="1">
              <a:defRPr/>
            </a:pPr>
            <a:r>
              <a:rPr lang="en-US" smtClean="0">
                <a:effectLst>
                  <a:outerShdw blurRad="38100" dist="38100" dir="2700000" algn="tl">
                    <a:srgbClr val="000000"/>
                  </a:outerShdw>
                </a:effectLst>
              </a:rPr>
              <a:t>Using SQL</a:t>
            </a:r>
          </a:p>
        </p:txBody>
      </p:sp>
      <p:sp>
        <p:nvSpPr>
          <p:cNvPr id="435205" name="Text Box 5"/>
          <p:cNvSpPr txBox="1">
            <a:spLocks noChangeArrowheads="1"/>
          </p:cNvSpPr>
          <p:nvPr/>
        </p:nvSpPr>
        <p:spPr bwMode="auto">
          <a:xfrm>
            <a:off x="1295400" y="4038600"/>
            <a:ext cx="7086600" cy="914400"/>
          </a:xfrm>
          <a:prstGeom prst="rect">
            <a:avLst/>
          </a:prstGeom>
          <a:noFill/>
          <a:ln w="9525">
            <a:noFill/>
            <a:miter lim="800000"/>
            <a:headEnd/>
            <a:tailEnd/>
          </a:ln>
          <a:effectLst/>
        </p:spPr>
        <p:txBody>
          <a:bodyPr>
            <a:spAutoFit/>
          </a:bodyPr>
          <a:lstStyle/>
          <a:p>
            <a:pPr>
              <a:lnSpc>
                <a:spcPct val="90000"/>
              </a:lnSpc>
              <a:spcBef>
                <a:spcPct val="60000"/>
              </a:spcBef>
              <a:buClr>
                <a:schemeClr val="tx1"/>
              </a:buClr>
              <a:buFontTx/>
              <a:buNone/>
              <a:defRPr/>
            </a:pPr>
            <a:r>
              <a:rPr kumimoji="0" lang="en-US">
                <a:solidFill>
                  <a:srgbClr val="66CCFF"/>
                </a:solidFill>
                <a:effectLst>
                  <a:outerShdw blurRad="38100" dist="38100" dir="2700000" algn="tl">
                    <a:srgbClr val="000000"/>
                  </a:outerShdw>
                </a:effectLst>
                <a:latin typeface="OCR A Extended" pitchFamily="49" charset="0"/>
              </a:rPr>
              <a:t>SELECT auth_name, auth_city</a:t>
            </a:r>
            <a:br>
              <a:rPr kumimoji="0" lang="en-US">
                <a:solidFill>
                  <a:srgbClr val="66CCFF"/>
                </a:solidFill>
                <a:effectLst>
                  <a:outerShdw blurRad="38100" dist="38100" dir="2700000" algn="tl">
                    <a:srgbClr val="000000"/>
                  </a:outerShdw>
                </a:effectLst>
                <a:latin typeface="OCR A Extended" pitchFamily="49" charset="0"/>
              </a:rPr>
            </a:br>
            <a:r>
              <a:rPr kumimoji="0" lang="en-US">
                <a:solidFill>
                  <a:srgbClr val="66CCFF"/>
                </a:solidFill>
                <a:effectLst>
                  <a:outerShdw blurRad="38100" dist="38100" dir="2700000" algn="tl">
                    <a:srgbClr val="000000"/>
                  </a:outerShdw>
                </a:effectLst>
                <a:latin typeface="OCR A Extended" pitchFamily="49" charset="0"/>
              </a:rPr>
              <a:t>FROM publishers</a:t>
            </a:r>
          </a:p>
        </p:txBody>
      </p:sp>
      <p:graphicFrame>
        <p:nvGraphicFramePr>
          <p:cNvPr id="435250" name="Group 50"/>
          <p:cNvGraphicFramePr>
            <a:graphicFrameLocks noGrp="1"/>
          </p:cNvGraphicFramePr>
          <p:nvPr/>
        </p:nvGraphicFramePr>
        <p:xfrm>
          <a:off x="1371600" y="2667000"/>
          <a:ext cx="6324600" cy="1249680"/>
        </p:xfrm>
        <a:graphic>
          <a:graphicData uri="http://schemas.openxmlformats.org/drawingml/2006/table">
            <a:tbl>
              <a:tblPr/>
              <a:tblGrid>
                <a:gridCol w="1524000"/>
                <a:gridCol w="1905000"/>
                <a:gridCol w="1371600"/>
                <a:gridCol w="1524000"/>
              </a:tblGrid>
              <a:tr h="45720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auth_name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auth_city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auth_state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3667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123456789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Jane Doe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Dearborn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MI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3667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000000001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John Smith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Taylor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MI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r>
            </a:tbl>
          </a:graphicData>
        </a:graphic>
      </p:graphicFrame>
      <p:graphicFrame>
        <p:nvGraphicFramePr>
          <p:cNvPr id="435276" name="Group 76"/>
          <p:cNvGraphicFramePr>
            <a:graphicFrameLocks noGrp="1"/>
          </p:cNvGraphicFramePr>
          <p:nvPr/>
        </p:nvGraphicFramePr>
        <p:xfrm>
          <a:off x="2971800" y="5029200"/>
          <a:ext cx="3276600" cy="1249680"/>
        </p:xfrm>
        <a:graphic>
          <a:graphicData uri="http://schemas.openxmlformats.org/drawingml/2006/table">
            <a:tbl>
              <a:tblPr/>
              <a:tblGrid>
                <a:gridCol w="1905000"/>
                <a:gridCol w="1371600"/>
              </a:tblGrid>
              <a:tr h="45720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auth_city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3667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Jane Doe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Dearborn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3667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John Smith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Taylor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r>
            </a:tbl>
          </a:graphicData>
        </a:graphic>
      </p:graphicFrame>
      <p:sp>
        <p:nvSpPr>
          <p:cNvPr id="435274" name="Text Box 74"/>
          <p:cNvSpPr txBox="1">
            <a:spLocks noChangeArrowheads="1"/>
          </p:cNvSpPr>
          <p:nvPr/>
        </p:nvSpPr>
        <p:spPr bwMode="auto">
          <a:xfrm>
            <a:off x="1295400" y="1584325"/>
            <a:ext cx="7467600" cy="1006475"/>
          </a:xfrm>
          <a:prstGeom prst="rect">
            <a:avLst/>
          </a:prstGeom>
          <a:noFill/>
          <a:ln w="9525">
            <a:noFill/>
            <a:miter lim="800000"/>
            <a:headEnd/>
            <a:tailEnd/>
          </a:ln>
        </p:spPr>
        <p:txBody>
          <a:bodyPr>
            <a:spAutoFit/>
          </a:bodyPr>
          <a:lstStyle/>
          <a:p>
            <a:pPr>
              <a:spcBef>
                <a:spcPct val="60000"/>
              </a:spcBef>
              <a:buClr>
                <a:schemeClr val="tx1"/>
              </a:buClr>
              <a:buFontTx/>
              <a:buNone/>
            </a:pPr>
            <a:r>
              <a:rPr kumimoji="0" lang="en-US"/>
              <a:t>If you only want to display the author’s name and city from the following table:</a:t>
            </a:r>
            <a:endParaRPr lang="en-US"/>
          </a:p>
        </p:txBody>
      </p:sp>
      <p:cxnSp>
        <p:nvCxnSpPr>
          <p:cNvPr id="49194" name="Straight Connector 14"/>
          <p:cNvCxnSpPr>
            <a:cxnSpLocks noChangeShapeType="1"/>
          </p:cNvCxnSpPr>
          <p:nvPr/>
        </p:nvCxnSpPr>
        <p:spPr bwMode="auto">
          <a:xfrm>
            <a:off x="395288" y="1557338"/>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5274"/>
                                        </p:tgtEl>
                                        <p:attrNameLst>
                                          <p:attrName>style.visibility</p:attrName>
                                        </p:attrNameLst>
                                      </p:cBhvr>
                                      <p:to>
                                        <p:strVal val="visible"/>
                                      </p:to>
                                    </p:set>
                                    <p:animEffect transition="in" filter="dissolve">
                                      <p:cBhvr>
                                        <p:cTn id="7" dur="500"/>
                                        <p:tgtEl>
                                          <p:spTgt spid="435274"/>
                                        </p:tgtEl>
                                      </p:cBhvr>
                                    </p:animEffect>
                                  </p:childTnLst>
                                </p:cTn>
                              </p:par>
                            </p:childTnLst>
                          </p:cTn>
                        </p:par>
                        <p:par>
                          <p:cTn id="8" fill="hold">
                            <p:stCondLst>
                              <p:cond delay="500"/>
                            </p:stCondLst>
                            <p:childTnLst>
                              <p:par>
                                <p:cTn id="9" presetID="5" presetClass="entr" presetSubtype="5" fill="hold" nodeType="afterEffect">
                                  <p:stCondLst>
                                    <p:cond delay="0"/>
                                  </p:stCondLst>
                                  <p:childTnLst>
                                    <p:set>
                                      <p:cBhvr>
                                        <p:cTn id="10" dur="1" fill="hold">
                                          <p:stCondLst>
                                            <p:cond delay="0"/>
                                          </p:stCondLst>
                                        </p:cTn>
                                        <p:tgtEl>
                                          <p:spTgt spid="435250"/>
                                        </p:tgtEl>
                                        <p:attrNameLst>
                                          <p:attrName>style.visibility</p:attrName>
                                        </p:attrNameLst>
                                      </p:cBhvr>
                                      <p:to>
                                        <p:strVal val="visible"/>
                                      </p:to>
                                    </p:set>
                                    <p:animEffect transition="in" filter="checkerboard(down)">
                                      <p:cBhvr>
                                        <p:cTn id="11" dur="500"/>
                                        <p:tgtEl>
                                          <p:spTgt spid="435250"/>
                                        </p:tgtEl>
                                      </p:cBhvr>
                                    </p:animEffect>
                                  </p:childTnLst>
                                </p:cTn>
                              </p:par>
                            </p:childTnLst>
                          </p:cTn>
                        </p:par>
                        <p:par>
                          <p:cTn id="12" fill="hold">
                            <p:stCondLst>
                              <p:cond delay="1000"/>
                            </p:stCondLst>
                            <p:childTnLst>
                              <p:par>
                                <p:cTn id="13" presetID="1" presetClass="entr" presetSubtype="0" fill="hold" grpId="0" nodeType="afterEffect">
                                  <p:stCondLst>
                                    <p:cond delay="0"/>
                                  </p:stCondLst>
                                  <p:iterate type="lt">
                                    <p:tmAbs val="75"/>
                                  </p:iterate>
                                  <p:childTnLst>
                                    <p:set>
                                      <p:cBhvr>
                                        <p:cTn id="14" dur="1" fill="hold">
                                          <p:stCondLst>
                                            <p:cond delay="74"/>
                                          </p:stCondLst>
                                        </p:cTn>
                                        <p:tgtEl>
                                          <p:spTgt spid="435205"/>
                                        </p:tgtEl>
                                        <p:attrNameLst>
                                          <p:attrName>style.visibility</p:attrName>
                                        </p:attrNameLst>
                                      </p:cBhvr>
                                      <p:to>
                                        <p:strVal val="visible"/>
                                      </p:to>
                                    </p:set>
                                  </p:childTnLst>
                                </p:cTn>
                              </p:par>
                            </p:childTnLst>
                          </p:cTn>
                        </p:par>
                        <p:par>
                          <p:cTn id="15" fill="hold">
                            <p:stCondLst>
                              <p:cond delay="3925"/>
                            </p:stCondLst>
                            <p:childTnLst>
                              <p:par>
                                <p:cTn id="16" presetID="5" presetClass="entr" presetSubtype="5" fill="hold" nodeType="afterEffect">
                                  <p:stCondLst>
                                    <p:cond delay="0"/>
                                  </p:stCondLst>
                                  <p:childTnLst>
                                    <p:set>
                                      <p:cBhvr>
                                        <p:cTn id="17" dur="1" fill="hold">
                                          <p:stCondLst>
                                            <p:cond delay="0"/>
                                          </p:stCondLst>
                                        </p:cTn>
                                        <p:tgtEl>
                                          <p:spTgt spid="435276"/>
                                        </p:tgtEl>
                                        <p:attrNameLst>
                                          <p:attrName>style.visibility</p:attrName>
                                        </p:attrNameLst>
                                      </p:cBhvr>
                                      <p:to>
                                        <p:strVal val="visible"/>
                                      </p:to>
                                    </p:set>
                                    <p:animEffect transition="in" filter="checkerboard(down)">
                                      <p:cBhvr>
                                        <p:cTn id="18" dur="500"/>
                                        <p:tgtEl>
                                          <p:spTgt spid="435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5" grpId="0" autoUpdateAnimBg="0"/>
      <p:bldP spid="43527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E2A8FD0D-0702-413B-9732-AF0103CED6E1}" type="slidenum">
              <a:rPr lang="en-US" altLang="en-US" smtClean="0"/>
              <a:pPr/>
              <a:t>42</a:t>
            </a:fld>
            <a:endParaRPr lang="en-US" altLang="en-US" smtClean="0"/>
          </a:p>
        </p:txBody>
      </p:sp>
      <p:sp>
        <p:nvSpPr>
          <p:cNvPr id="436226" name="Rectangle 2"/>
          <p:cNvSpPr>
            <a:spLocks noGrp="1" noChangeArrowheads="1"/>
          </p:cNvSpPr>
          <p:nvPr>
            <p:ph type="title"/>
          </p:nvPr>
        </p:nvSpPr>
        <p:spPr>
          <a:xfrm>
            <a:off x="2133600" y="381000"/>
            <a:ext cx="5181600" cy="1143000"/>
          </a:xfrm>
        </p:spPr>
        <p:txBody>
          <a:bodyPr/>
          <a:lstStyle/>
          <a:p>
            <a:pPr eaLnBrk="1" hangingPunct="1">
              <a:defRPr/>
            </a:pPr>
            <a:r>
              <a:rPr lang="en-US" smtClean="0">
                <a:effectLst>
                  <a:outerShdw blurRad="38100" dist="38100" dir="2700000" algn="tl">
                    <a:srgbClr val="000000"/>
                  </a:outerShdw>
                </a:effectLst>
              </a:rPr>
              <a:t>Using SQL</a:t>
            </a:r>
          </a:p>
        </p:txBody>
      </p:sp>
      <p:sp>
        <p:nvSpPr>
          <p:cNvPr id="436229" name="Text Box 5"/>
          <p:cNvSpPr txBox="1">
            <a:spLocks noChangeArrowheads="1"/>
          </p:cNvSpPr>
          <p:nvPr/>
        </p:nvSpPr>
        <p:spPr bwMode="auto">
          <a:xfrm>
            <a:off x="1066800" y="2819400"/>
            <a:ext cx="7086600" cy="914400"/>
          </a:xfrm>
          <a:prstGeom prst="rect">
            <a:avLst/>
          </a:prstGeom>
          <a:noFill/>
          <a:ln w="9525">
            <a:noFill/>
            <a:miter lim="800000"/>
            <a:headEnd/>
            <a:tailEnd/>
          </a:ln>
          <a:effectLst/>
        </p:spPr>
        <p:txBody>
          <a:bodyPr>
            <a:spAutoFit/>
          </a:bodyPr>
          <a:lstStyle/>
          <a:p>
            <a:pPr>
              <a:lnSpc>
                <a:spcPct val="90000"/>
              </a:lnSpc>
              <a:spcBef>
                <a:spcPct val="60000"/>
              </a:spcBef>
              <a:buClr>
                <a:schemeClr val="tx1"/>
              </a:buClr>
              <a:buFontTx/>
              <a:buNone/>
              <a:defRPr/>
            </a:pPr>
            <a:r>
              <a:rPr kumimoji="0" lang="en-US">
                <a:solidFill>
                  <a:srgbClr val="66CCFF"/>
                </a:solidFill>
                <a:effectLst>
                  <a:outerShdw blurRad="38100" dist="38100" dir="2700000" algn="tl">
                    <a:srgbClr val="000000"/>
                  </a:outerShdw>
                </a:effectLst>
                <a:latin typeface="OCR A Extended" pitchFamily="49" charset="0"/>
              </a:rPr>
              <a:t>DELETE from authors</a:t>
            </a:r>
            <a:br>
              <a:rPr kumimoji="0" lang="en-US">
                <a:solidFill>
                  <a:srgbClr val="66CCFF"/>
                </a:solidFill>
                <a:effectLst>
                  <a:outerShdw blurRad="38100" dist="38100" dir="2700000" algn="tl">
                    <a:srgbClr val="000000"/>
                  </a:outerShdw>
                </a:effectLst>
                <a:latin typeface="OCR A Extended" pitchFamily="49" charset="0"/>
              </a:rPr>
            </a:br>
            <a:r>
              <a:rPr kumimoji="0" lang="en-US">
                <a:solidFill>
                  <a:srgbClr val="66CCFF"/>
                </a:solidFill>
                <a:effectLst>
                  <a:outerShdw blurRad="38100" dist="38100" dir="2700000" algn="tl">
                    <a:srgbClr val="000000"/>
                  </a:outerShdw>
                </a:effectLst>
                <a:latin typeface="OCR A Extended" pitchFamily="49" charset="0"/>
              </a:rPr>
              <a:t>WHERE auth_name=‘John Smith’</a:t>
            </a:r>
          </a:p>
        </p:txBody>
      </p:sp>
      <p:graphicFrame>
        <p:nvGraphicFramePr>
          <p:cNvPr id="436241" name="Group 17"/>
          <p:cNvGraphicFramePr>
            <a:graphicFrameLocks noGrp="1"/>
          </p:cNvGraphicFramePr>
          <p:nvPr/>
        </p:nvGraphicFramePr>
        <p:xfrm>
          <a:off x="1295400" y="4114800"/>
          <a:ext cx="6324600" cy="1249680"/>
        </p:xfrm>
        <a:graphic>
          <a:graphicData uri="http://schemas.openxmlformats.org/drawingml/2006/table">
            <a:tbl>
              <a:tblPr/>
              <a:tblGrid>
                <a:gridCol w="1524000"/>
                <a:gridCol w="1905000"/>
                <a:gridCol w="1371600"/>
                <a:gridCol w="1524000"/>
              </a:tblGrid>
              <a:tr h="45720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auth_name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auth_city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auth_state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3667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123456789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Jane Doe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Dearborn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MI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3667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000000001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John Smith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Taylor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MI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r>
            </a:tbl>
          </a:graphicData>
        </a:graphic>
      </p:graphicFrame>
      <p:sp>
        <p:nvSpPr>
          <p:cNvPr id="436279" name="Text Box 55"/>
          <p:cNvSpPr txBox="1">
            <a:spLocks noChangeArrowheads="1"/>
          </p:cNvSpPr>
          <p:nvPr/>
        </p:nvSpPr>
        <p:spPr bwMode="auto">
          <a:xfrm>
            <a:off x="1143000" y="1600200"/>
            <a:ext cx="5943600" cy="1006475"/>
          </a:xfrm>
          <a:prstGeom prst="rect">
            <a:avLst/>
          </a:prstGeom>
          <a:noFill/>
          <a:ln w="9525">
            <a:noFill/>
            <a:miter lim="800000"/>
            <a:headEnd/>
            <a:tailEnd/>
          </a:ln>
        </p:spPr>
        <p:txBody>
          <a:bodyPr>
            <a:spAutoFit/>
          </a:bodyPr>
          <a:lstStyle/>
          <a:p>
            <a:pPr>
              <a:spcBef>
                <a:spcPct val="60000"/>
              </a:spcBef>
              <a:buClr>
                <a:schemeClr val="tx1"/>
              </a:buClr>
              <a:buFontTx/>
              <a:buNone/>
            </a:pPr>
            <a:r>
              <a:rPr kumimoji="0" lang="en-US"/>
              <a:t>To delete data from a table, use the DELETE statement:</a:t>
            </a:r>
            <a:endParaRPr lang="en-US"/>
          </a:p>
        </p:txBody>
      </p:sp>
      <p:sp>
        <p:nvSpPr>
          <p:cNvPr id="436280" name="Rectangle 56"/>
          <p:cNvSpPr>
            <a:spLocks noChangeArrowheads="1"/>
          </p:cNvSpPr>
          <p:nvPr/>
        </p:nvSpPr>
        <p:spPr bwMode="auto">
          <a:xfrm>
            <a:off x="1295400" y="4953000"/>
            <a:ext cx="6324600" cy="401638"/>
          </a:xfrm>
          <a:prstGeom prst="rect">
            <a:avLst/>
          </a:prstGeom>
          <a:solidFill>
            <a:schemeClr val="tx2"/>
          </a:solidFill>
          <a:ln w="9525">
            <a:solidFill>
              <a:schemeClr val="tx1"/>
            </a:solidFill>
            <a:miter lim="800000"/>
            <a:headEnd/>
            <a:tailEnd/>
          </a:ln>
        </p:spPr>
        <p:txBody>
          <a:bodyPr wrap="none" anchor="ctr"/>
          <a:lstStyle/>
          <a:p>
            <a:endParaRPr lang="en-IN"/>
          </a:p>
        </p:txBody>
      </p:sp>
      <p:cxnSp>
        <p:nvCxnSpPr>
          <p:cNvPr id="50205" name="Straight Connector 14"/>
          <p:cNvCxnSpPr>
            <a:cxnSpLocks noChangeShapeType="1"/>
          </p:cNvCxnSpPr>
          <p:nvPr/>
        </p:nvCxnSpPr>
        <p:spPr bwMode="auto">
          <a:xfrm>
            <a:off x="395288" y="1557338"/>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6279"/>
                                        </p:tgtEl>
                                        <p:attrNameLst>
                                          <p:attrName>style.visibility</p:attrName>
                                        </p:attrNameLst>
                                      </p:cBhvr>
                                      <p:to>
                                        <p:strVal val="visible"/>
                                      </p:to>
                                    </p:set>
                                    <p:animEffect transition="in" filter="dissolve">
                                      <p:cBhvr>
                                        <p:cTn id="7" dur="500"/>
                                        <p:tgtEl>
                                          <p:spTgt spid="4362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436229"/>
                                        </p:tgtEl>
                                        <p:attrNameLst>
                                          <p:attrName>style.visibility</p:attrName>
                                        </p:attrNameLst>
                                      </p:cBhvr>
                                      <p:to>
                                        <p:strVal val="visible"/>
                                      </p:to>
                                    </p:set>
                                  </p:childTnLst>
                                </p:cTn>
                              </p:par>
                            </p:childTnLst>
                          </p:cTn>
                        </p:par>
                        <p:par>
                          <p:cTn id="12" fill="hold">
                            <p:stCondLst>
                              <p:cond delay="3225"/>
                            </p:stCondLst>
                            <p:childTnLst>
                              <p:par>
                                <p:cTn id="13" presetID="5" presetClass="entr" presetSubtype="5" fill="hold" grpId="0" nodeType="afterEffect">
                                  <p:stCondLst>
                                    <p:cond delay="0"/>
                                  </p:stCondLst>
                                  <p:childTnLst>
                                    <p:set>
                                      <p:cBhvr>
                                        <p:cTn id="14" dur="1" fill="hold">
                                          <p:stCondLst>
                                            <p:cond delay="0"/>
                                          </p:stCondLst>
                                        </p:cTn>
                                        <p:tgtEl>
                                          <p:spTgt spid="436280"/>
                                        </p:tgtEl>
                                        <p:attrNameLst>
                                          <p:attrName>style.visibility</p:attrName>
                                        </p:attrNameLst>
                                      </p:cBhvr>
                                      <p:to>
                                        <p:strVal val="visible"/>
                                      </p:to>
                                    </p:set>
                                    <p:animEffect transition="in" filter="checkerboard(down)">
                                      <p:cBhvr>
                                        <p:cTn id="15" dur="500"/>
                                        <p:tgtEl>
                                          <p:spTgt spid="436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9" grpId="0" autoUpdateAnimBg="0"/>
      <p:bldP spid="436279" grpId="0" autoUpdateAnimBg="0"/>
      <p:bldP spid="43628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p>
            <a:fld id="{B47F6FB5-34F2-4C29-A863-0D2AB7920315}" type="slidenum">
              <a:rPr lang="en-US" altLang="en-US" smtClean="0"/>
              <a:pPr/>
              <a:t>43</a:t>
            </a:fld>
            <a:endParaRPr lang="en-US" altLang="en-US" smtClean="0"/>
          </a:p>
        </p:txBody>
      </p:sp>
      <p:sp>
        <p:nvSpPr>
          <p:cNvPr id="438274" name="Rectangle 2"/>
          <p:cNvSpPr>
            <a:spLocks noGrp="1" noChangeArrowheads="1"/>
          </p:cNvSpPr>
          <p:nvPr>
            <p:ph type="title"/>
          </p:nvPr>
        </p:nvSpPr>
        <p:spPr>
          <a:xfrm>
            <a:off x="2133600" y="381000"/>
            <a:ext cx="5181600" cy="1143000"/>
          </a:xfrm>
        </p:spPr>
        <p:txBody>
          <a:bodyPr/>
          <a:lstStyle/>
          <a:p>
            <a:pPr eaLnBrk="1" hangingPunct="1">
              <a:defRPr/>
            </a:pPr>
            <a:r>
              <a:rPr lang="en-US" smtClean="0">
                <a:effectLst>
                  <a:outerShdw blurRad="38100" dist="38100" dir="2700000" algn="tl">
                    <a:srgbClr val="000000"/>
                  </a:outerShdw>
                </a:effectLst>
              </a:rPr>
              <a:t>Using SQL</a:t>
            </a:r>
          </a:p>
        </p:txBody>
      </p:sp>
      <p:sp>
        <p:nvSpPr>
          <p:cNvPr id="438276" name="Text Box 4"/>
          <p:cNvSpPr txBox="1">
            <a:spLocks noChangeArrowheads="1"/>
          </p:cNvSpPr>
          <p:nvPr/>
        </p:nvSpPr>
        <p:spPr bwMode="auto">
          <a:xfrm>
            <a:off x="1066800" y="2819400"/>
            <a:ext cx="7086600" cy="914400"/>
          </a:xfrm>
          <a:prstGeom prst="rect">
            <a:avLst/>
          </a:prstGeom>
          <a:noFill/>
          <a:ln w="9525">
            <a:noFill/>
            <a:miter lim="800000"/>
            <a:headEnd/>
            <a:tailEnd/>
          </a:ln>
          <a:effectLst/>
        </p:spPr>
        <p:txBody>
          <a:bodyPr>
            <a:spAutoFit/>
          </a:bodyPr>
          <a:lstStyle/>
          <a:p>
            <a:pPr>
              <a:lnSpc>
                <a:spcPct val="90000"/>
              </a:lnSpc>
              <a:spcBef>
                <a:spcPct val="60000"/>
              </a:spcBef>
              <a:buClr>
                <a:schemeClr val="tx1"/>
              </a:buClr>
              <a:buFontTx/>
              <a:buNone/>
              <a:defRPr/>
            </a:pPr>
            <a:r>
              <a:rPr kumimoji="0" lang="en-US">
                <a:solidFill>
                  <a:srgbClr val="66CCFF"/>
                </a:solidFill>
                <a:effectLst>
                  <a:outerShdw blurRad="38100" dist="38100" dir="2700000" algn="tl">
                    <a:srgbClr val="000000"/>
                  </a:outerShdw>
                </a:effectLst>
                <a:latin typeface="OCR A Extended" pitchFamily="49" charset="0"/>
              </a:rPr>
              <a:t>UPDATE authors</a:t>
            </a:r>
            <a:br>
              <a:rPr kumimoji="0" lang="en-US">
                <a:solidFill>
                  <a:srgbClr val="66CCFF"/>
                </a:solidFill>
                <a:effectLst>
                  <a:outerShdw blurRad="38100" dist="38100" dir="2700000" algn="tl">
                    <a:srgbClr val="000000"/>
                  </a:outerShdw>
                </a:effectLst>
                <a:latin typeface="OCR A Extended" pitchFamily="49" charset="0"/>
              </a:rPr>
            </a:br>
            <a:r>
              <a:rPr kumimoji="0" lang="en-US">
                <a:solidFill>
                  <a:srgbClr val="66CCFF"/>
                </a:solidFill>
                <a:effectLst>
                  <a:outerShdw blurRad="38100" dist="38100" dir="2700000" algn="tl">
                    <a:srgbClr val="000000"/>
                  </a:outerShdw>
                </a:effectLst>
                <a:latin typeface="OCR A Extended" pitchFamily="49" charset="0"/>
              </a:rPr>
              <a:t>SET auth_name=‘hello’</a:t>
            </a:r>
          </a:p>
        </p:txBody>
      </p:sp>
      <p:graphicFrame>
        <p:nvGraphicFramePr>
          <p:cNvPr id="438277" name="Group 5"/>
          <p:cNvGraphicFramePr>
            <a:graphicFrameLocks noGrp="1"/>
          </p:cNvGraphicFramePr>
          <p:nvPr/>
        </p:nvGraphicFramePr>
        <p:xfrm>
          <a:off x="1295400" y="4114800"/>
          <a:ext cx="6324600" cy="1249680"/>
        </p:xfrm>
        <a:graphic>
          <a:graphicData uri="http://schemas.openxmlformats.org/drawingml/2006/table">
            <a:tbl>
              <a:tblPr/>
              <a:tblGrid>
                <a:gridCol w="1524000"/>
                <a:gridCol w="1905000"/>
                <a:gridCol w="1371600"/>
                <a:gridCol w="1524000"/>
              </a:tblGrid>
              <a:tr h="45720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auth_name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auth_city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auth_state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3667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123456789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Jane Doe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Dearborn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MI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3667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000000001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John Smith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Taylor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MI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r>
            </a:tbl>
          </a:graphicData>
        </a:graphic>
      </p:graphicFrame>
      <p:sp>
        <p:nvSpPr>
          <p:cNvPr id="438299" name="Text Box 27"/>
          <p:cNvSpPr txBox="1">
            <a:spLocks noChangeArrowheads="1"/>
          </p:cNvSpPr>
          <p:nvPr/>
        </p:nvSpPr>
        <p:spPr bwMode="auto">
          <a:xfrm>
            <a:off x="1143000" y="1600200"/>
            <a:ext cx="7162800" cy="1006475"/>
          </a:xfrm>
          <a:prstGeom prst="rect">
            <a:avLst/>
          </a:prstGeom>
          <a:noFill/>
          <a:ln w="9525">
            <a:noFill/>
            <a:miter lim="800000"/>
            <a:headEnd/>
            <a:tailEnd/>
          </a:ln>
        </p:spPr>
        <p:txBody>
          <a:bodyPr>
            <a:spAutoFit/>
          </a:bodyPr>
          <a:lstStyle/>
          <a:p>
            <a:pPr>
              <a:spcBef>
                <a:spcPct val="60000"/>
              </a:spcBef>
              <a:buClr>
                <a:schemeClr val="tx1"/>
              </a:buClr>
              <a:buFontTx/>
              <a:buNone/>
            </a:pPr>
            <a:r>
              <a:rPr kumimoji="0" lang="en-US"/>
              <a:t>To Update information in a database use the UPDATE keyword</a:t>
            </a:r>
            <a:endParaRPr lang="en-US"/>
          </a:p>
        </p:txBody>
      </p:sp>
      <p:sp>
        <p:nvSpPr>
          <p:cNvPr id="438302" name="Text Box 30"/>
          <p:cNvSpPr txBox="1">
            <a:spLocks noChangeArrowheads="1"/>
          </p:cNvSpPr>
          <p:nvPr/>
        </p:nvSpPr>
        <p:spPr bwMode="auto">
          <a:xfrm>
            <a:off x="2855913" y="4583113"/>
            <a:ext cx="1857375" cy="366712"/>
          </a:xfrm>
          <a:prstGeom prst="rect">
            <a:avLst/>
          </a:prstGeom>
          <a:solidFill>
            <a:schemeClr val="tx2"/>
          </a:solidFill>
          <a:ln w="9525">
            <a:noFill/>
            <a:miter lim="800000"/>
            <a:headEnd/>
            <a:tailEnd/>
          </a:ln>
        </p:spPr>
        <p:txBody>
          <a:bodyPr>
            <a:spAutoFit/>
          </a:bodyPr>
          <a:lstStyle/>
          <a:p>
            <a:pPr>
              <a:spcBef>
                <a:spcPct val="50000"/>
              </a:spcBef>
              <a:buFontTx/>
              <a:buNone/>
            </a:pPr>
            <a:r>
              <a:rPr kumimoji="0" lang="en-US" sz="1800">
                <a:solidFill>
                  <a:schemeClr val="accent2"/>
                </a:solidFill>
              </a:rPr>
              <a:t>Hello</a:t>
            </a:r>
          </a:p>
        </p:txBody>
      </p:sp>
      <p:sp>
        <p:nvSpPr>
          <p:cNvPr id="438303" name="Text Box 31"/>
          <p:cNvSpPr txBox="1">
            <a:spLocks noChangeArrowheads="1"/>
          </p:cNvSpPr>
          <p:nvPr/>
        </p:nvSpPr>
        <p:spPr bwMode="auto">
          <a:xfrm>
            <a:off x="2841625" y="4984750"/>
            <a:ext cx="1857375" cy="366713"/>
          </a:xfrm>
          <a:prstGeom prst="rect">
            <a:avLst/>
          </a:prstGeom>
          <a:solidFill>
            <a:schemeClr val="tx2"/>
          </a:solidFill>
          <a:ln w="9525">
            <a:noFill/>
            <a:miter lim="800000"/>
            <a:headEnd/>
            <a:tailEnd/>
          </a:ln>
        </p:spPr>
        <p:txBody>
          <a:bodyPr>
            <a:spAutoFit/>
          </a:bodyPr>
          <a:lstStyle/>
          <a:p>
            <a:pPr>
              <a:spcBef>
                <a:spcPct val="50000"/>
              </a:spcBef>
              <a:buFontTx/>
              <a:buNone/>
            </a:pPr>
            <a:r>
              <a:rPr kumimoji="0" lang="en-US" sz="1800">
                <a:solidFill>
                  <a:schemeClr val="accent2"/>
                </a:solidFill>
              </a:rPr>
              <a:t>Hello</a:t>
            </a:r>
          </a:p>
        </p:txBody>
      </p:sp>
      <p:sp>
        <p:nvSpPr>
          <p:cNvPr id="438304" name="Text Box 32"/>
          <p:cNvSpPr txBox="1">
            <a:spLocks noChangeArrowheads="1"/>
          </p:cNvSpPr>
          <p:nvPr/>
        </p:nvSpPr>
        <p:spPr bwMode="auto">
          <a:xfrm>
            <a:off x="1219200" y="5562600"/>
            <a:ext cx="7162800" cy="549275"/>
          </a:xfrm>
          <a:prstGeom prst="rect">
            <a:avLst/>
          </a:prstGeom>
          <a:noFill/>
          <a:ln w="9525">
            <a:noFill/>
            <a:miter lim="800000"/>
            <a:headEnd/>
            <a:tailEnd/>
          </a:ln>
          <a:effectLst/>
        </p:spPr>
        <p:txBody>
          <a:bodyPr>
            <a:spAutoFit/>
          </a:bodyPr>
          <a:lstStyle/>
          <a:p>
            <a:pPr>
              <a:spcBef>
                <a:spcPct val="60000"/>
              </a:spcBef>
              <a:buClr>
                <a:schemeClr val="tx1"/>
              </a:buClr>
              <a:buFontTx/>
              <a:buNone/>
              <a:defRPr/>
            </a:pPr>
            <a:r>
              <a:rPr kumimoji="0" lang="en-US">
                <a:solidFill>
                  <a:srgbClr val="F8F8F8"/>
                </a:solidFill>
                <a:effectLst>
                  <a:outerShdw blurRad="38100" dist="38100" dir="2700000" algn="tl">
                    <a:srgbClr val="000000"/>
                  </a:outerShdw>
                </a:effectLst>
              </a:rPr>
              <a:t>Sets all auth_name fields to hello</a:t>
            </a:r>
            <a:endParaRPr lang="en-US">
              <a:solidFill>
                <a:srgbClr val="F8F8F8"/>
              </a:solidFill>
              <a:effectLst>
                <a:outerShdw blurRad="38100" dist="38100" dir="2700000" algn="tl">
                  <a:srgbClr val="000000"/>
                </a:outerShdw>
              </a:effectLst>
            </a:endParaRPr>
          </a:p>
        </p:txBody>
      </p:sp>
      <p:cxnSp>
        <p:nvCxnSpPr>
          <p:cNvPr id="51231" name="Straight Connector 14"/>
          <p:cNvCxnSpPr>
            <a:cxnSpLocks noChangeShapeType="1"/>
          </p:cNvCxnSpPr>
          <p:nvPr/>
        </p:nvCxnSpPr>
        <p:spPr bwMode="auto">
          <a:xfrm>
            <a:off x="395288" y="1557338"/>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8299"/>
                                        </p:tgtEl>
                                        <p:attrNameLst>
                                          <p:attrName>style.visibility</p:attrName>
                                        </p:attrNameLst>
                                      </p:cBhvr>
                                      <p:to>
                                        <p:strVal val="visible"/>
                                      </p:to>
                                    </p:set>
                                    <p:animEffect transition="in" filter="dissolve">
                                      <p:cBhvr>
                                        <p:cTn id="7" dur="500"/>
                                        <p:tgtEl>
                                          <p:spTgt spid="43829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438276"/>
                                        </p:tgtEl>
                                        <p:attrNameLst>
                                          <p:attrName>style.visibility</p:attrName>
                                        </p:attrNameLst>
                                      </p:cBhvr>
                                      <p:to>
                                        <p:strVal val="visible"/>
                                      </p:to>
                                    </p:set>
                                  </p:childTnLst>
                                </p:cTn>
                              </p:par>
                            </p:childTnLst>
                          </p:cTn>
                        </p:par>
                        <p:par>
                          <p:cTn id="12" fill="hold">
                            <p:stCondLst>
                              <p:cond delay="2475"/>
                            </p:stCondLst>
                            <p:childTnLst>
                              <p:par>
                                <p:cTn id="13" presetID="5" presetClass="entr" presetSubtype="5" fill="hold" grpId="0" nodeType="afterEffect">
                                  <p:stCondLst>
                                    <p:cond delay="0"/>
                                  </p:stCondLst>
                                  <p:childTnLst>
                                    <p:set>
                                      <p:cBhvr>
                                        <p:cTn id="14" dur="1" fill="hold">
                                          <p:stCondLst>
                                            <p:cond delay="0"/>
                                          </p:stCondLst>
                                        </p:cTn>
                                        <p:tgtEl>
                                          <p:spTgt spid="438302"/>
                                        </p:tgtEl>
                                        <p:attrNameLst>
                                          <p:attrName>style.visibility</p:attrName>
                                        </p:attrNameLst>
                                      </p:cBhvr>
                                      <p:to>
                                        <p:strVal val="visible"/>
                                      </p:to>
                                    </p:set>
                                    <p:animEffect transition="in" filter="checkerboard(down)">
                                      <p:cBhvr>
                                        <p:cTn id="15" dur="500"/>
                                        <p:tgtEl>
                                          <p:spTgt spid="438302"/>
                                        </p:tgtEl>
                                      </p:cBhvr>
                                    </p:animEffect>
                                  </p:childTnLst>
                                </p:cTn>
                              </p:par>
                            </p:childTnLst>
                          </p:cTn>
                        </p:par>
                        <p:par>
                          <p:cTn id="16" fill="hold">
                            <p:stCondLst>
                              <p:cond delay="2975"/>
                            </p:stCondLst>
                            <p:childTnLst>
                              <p:par>
                                <p:cTn id="17" presetID="5" presetClass="entr" presetSubtype="5" fill="hold" grpId="0" nodeType="afterEffect">
                                  <p:stCondLst>
                                    <p:cond delay="0"/>
                                  </p:stCondLst>
                                  <p:childTnLst>
                                    <p:set>
                                      <p:cBhvr>
                                        <p:cTn id="18" dur="1" fill="hold">
                                          <p:stCondLst>
                                            <p:cond delay="0"/>
                                          </p:stCondLst>
                                        </p:cTn>
                                        <p:tgtEl>
                                          <p:spTgt spid="438303"/>
                                        </p:tgtEl>
                                        <p:attrNameLst>
                                          <p:attrName>style.visibility</p:attrName>
                                        </p:attrNameLst>
                                      </p:cBhvr>
                                      <p:to>
                                        <p:strVal val="visible"/>
                                      </p:to>
                                    </p:set>
                                    <p:animEffect transition="in" filter="checkerboard(down)">
                                      <p:cBhvr>
                                        <p:cTn id="19" dur="500"/>
                                        <p:tgtEl>
                                          <p:spTgt spid="438303"/>
                                        </p:tgtEl>
                                      </p:cBhvr>
                                    </p:animEffect>
                                  </p:childTnLst>
                                </p:cTn>
                              </p:par>
                            </p:childTnLst>
                          </p:cTn>
                        </p:par>
                        <p:par>
                          <p:cTn id="20" fill="hold">
                            <p:stCondLst>
                              <p:cond delay="3475"/>
                            </p:stCondLst>
                            <p:childTnLst>
                              <p:par>
                                <p:cTn id="21" presetID="9" presetClass="entr" presetSubtype="0" fill="hold" grpId="0" nodeType="afterEffect">
                                  <p:stCondLst>
                                    <p:cond delay="0"/>
                                  </p:stCondLst>
                                  <p:childTnLst>
                                    <p:set>
                                      <p:cBhvr>
                                        <p:cTn id="22" dur="1" fill="hold">
                                          <p:stCondLst>
                                            <p:cond delay="0"/>
                                          </p:stCondLst>
                                        </p:cTn>
                                        <p:tgtEl>
                                          <p:spTgt spid="438304"/>
                                        </p:tgtEl>
                                        <p:attrNameLst>
                                          <p:attrName>style.visibility</p:attrName>
                                        </p:attrNameLst>
                                      </p:cBhvr>
                                      <p:to>
                                        <p:strVal val="visible"/>
                                      </p:to>
                                    </p:set>
                                    <p:animEffect transition="in" filter="dissolve">
                                      <p:cBhvr>
                                        <p:cTn id="23" dur="500"/>
                                        <p:tgtEl>
                                          <p:spTgt spid="438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6" grpId="0" autoUpdateAnimBg="0"/>
      <p:bldP spid="438299" grpId="0" autoUpdateAnimBg="0"/>
      <p:bldP spid="438302" grpId="0" animBg="1" autoUpdateAnimBg="0"/>
      <p:bldP spid="438303" grpId="0" animBg="1" autoUpdateAnimBg="0"/>
      <p:bldP spid="43830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2498D5CC-FC8F-404A-AB13-1D8E6E87B497}" type="slidenum">
              <a:rPr lang="en-US" altLang="en-US" smtClean="0"/>
              <a:pPr/>
              <a:t>44</a:t>
            </a:fld>
            <a:endParaRPr lang="en-US" altLang="en-US" smtClean="0"/>
          </a:p>
        </p:txBody>
      </p:sp>
      <p:sp>
        <p:nvSpPr>
          <p:cNvPr id="439298" name="Rectangle 2"/>
          <p:cNvSpPr>
            <a:spLocks noGrp="1" noChangeArrowheads="1"/>
          </p:cNvSpPr>
          <p:nvPr>
            <p:ph type="title"/>
          </p:nvPr>
        </p:nvSpPr>
        <p:spPr>
          <a:xfrm>
            <a:off x="2133600" y="381000"/>
            <a:ext cx="5181600" cy="1143000"/>
          </a:xfrm>
        </p:spPr>
        <p:txBody>
          <a:bodyPr/>
          <a:lstStyle/>
          <a:p>
            <a:pPr eaLnBrk="1" hangingPunct="1">
              <a:defRPr/>
            </a:pPr>
            <a:r>
              <a:rPr lang="en-US" smtClean="0">
                <a:effectLst>
                  <a:outerShdw blurRad="38100" dist="38100" dir="2700000" algn="tl">
                    <a:srgbClr val="000000"/>
                  </a:outerShdw>
                </a:effectLst>
              </a:rPr>
              <a:t>Using SQL</a:t>
            </a:r>
          </a:p>
        </p:txBody>
      </p:sp>
      <p:sp>
        <p:nvSpPr>
          <p:cNvPr id="439300" name="Text Box 4"/>
          <p:cNvSpPr txBox="1">
            <a:spLocks noChangeArrowheads="1"/>
          </p:cNvSpPr>
          <p:nvPr/>
        </p:nvSpPr>
        <p:spPr bwMode="auto">
          <a:xfrm>
            <a:off x="1066800" y="2819400"/>
            <a:ext cx="7086600" cy="914400"/>
          </a:xfrm>
          <a:prstGeom prst="rect">
            <a:avLst/>
          </a:prstGeom>
          <a:noFill/>
          <a:ln w="9525">
            <a:noFill/>
            <a:miter lim="800000"/>
            <a:headEnd/>
            <a:tailEnd/>
          </a:ln>
          <a:effectLst/>
        </p:spPr>
        <p:txBody>
          <a:bodyPr>
            <a:spAutoFit/>
          </a:bodyPr>
          <a:lstStyle/>
          <a:p>
            <a:pPr>
              <a:lnSpc>
                <a:spcPct val="90000"/>
              </a:lnSpc>
              <a:spcBef>
                <a:spcPct val="60000"/>
              </a:spcBef>
              <a:buClr>
                <a:schemeClr val="tx1"/>
              </a:buClr>
              <a:buFontTx/>
              <a:buNone/>
              <a:defRPr/>
            </a:pPr>
            <a:r>
              <a:rPr kumimoji="0" lang="en-US">
                <a:solidFill>
                  <a:srgbClr val="66CCFF"/>
                </a:solidFill>
                <a:effectLst>
                  <a:outerShdw blurRad="38100" dist="38100" dir="2700000" algn="tl">
                    <a:srgbClr val="000000"/>
                  </a:outerShdw>
                </a:effectLst>
                <a:latin typeface="OCR A Extended" pitchFamily="49" charset="0"/>
              </a:rPr>
              <a:t>ALTER TABLE authors</a:t>
            </a:r>
            <a:br>
              <a:rPr kumimoji="0" lang="en-US">
                <a:solidFill>
                  <a:srgbClr val="66CCFF"/>
                </a:solidFill>
                <a:effectLst>
                  <a:outerShdw blurRad="38100" dist="38100" dir="2700000" algn="tl">
                    <a:srgbClr val="000000"/>
                  </a:outerShdw>
                </a:effectLst>
                <a:latin typeface="OCR A Extended" pitchFamily="49" charset="0"/>
              </a:rPr>
            </a:br>
            <a:r>
              <a:rPr kumimoji="0" lang="en-US">
                <a:solidFill>
                  <a:srgbClr val="66CCFF"/>
                </a:solidFill>
                <a:effectLst>
                  <a:outerShdw blurRad="38100" dist="38100" dir="2700000" algn="tl">
                    <a:srgbClr val="000000"/>
                  </a:outerShdw>
                </a:effectLst>
                <a:latin typeface="OCR A Extended" pitchFamily="49" charset="0"/>
              </a:rPr>
              <a:t>ADD birth_date datetime null</a:t>
            </a:r>
          </a:p>
        </p:txBody>
      </p:sp>
      <p:graphicFrame>
        <p:nvGraphicFramePr>
          <p:cNvPr id="439301" name="Group 5"/>
          <p:cNvGraphicFramePr>
            <a:graphicFrameLocks noGrp="1"/>
          </p:cNvGraphicFramePr>
          <p:nvPr/>
        </p:nvGraphicFramePr>
        <p:xfrm>
          <a:off x="1295400" y="4114800"/>
          <a:ext cx="6324600" cy="1249680"/>
        </p:xfrm>
        <a:graphic>
          <a:graphicData uri="http://schemas.openxmlformats.org/drawingml/2006/table">
            <a:tbl>
              <a:tblPr/>
              <a:tblGrid>
                <a:gridCol w="1524000"/>
                <a:gridCol w="1905000"/>
                <a:gridCol w="1371600"/>
                <a:gridCol w="1524000"/>
              </a:tblGrid>
              <a:tr h="45720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auth_name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auth_city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auth_state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3667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123456789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Jane Doe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Dearborn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MI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3667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000000001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John Smith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Taylor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MI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r>
            </a:tbl>
          </a:graphicData>
        </a:graphic>
      </p:graphicFrame>
      <p:sp>
        <p:nvSpPr>
          <p:cNvPr id="439323" name="Text Box 27"/>
          <p:cNvSpPr txBox="1">
            <a:spLocks noChangeArrowheads="1"/>
          </p:cNvSpPr>
          <p:nvPr/>
        </p:nvSpPr>
        <p:spPr bwMode="auto">
          <a:xfrm>
            <a:off x="1143000" y="1600200"/>
            <a:ext cx="7620000" cy="1006475"/>
          </a:xfrm>
          <a:prstGeom prst="rect">
            <a:avLst/>
          </a:prstGeom>
          <a:noFill/>
          <a:ln w="9525">
            <a:noFill/>
            <a:miter lim="800000"/>
            <a:headEnd/>
            <a:tailEnd/>
          </a:ln>
        </p:spPr>
        <p:txBody>
          <a:bodyPr>
            <a:spAutoFit/>
          </a:bodyPr>
          <a:lstStyle/>
          <a:p>
            <a:pPr>
              <a:spcBef>
                <a:spcPct val="60000"/>
              </a:spcBef>
              <a:buClr>
                <a:schemeClr val="tx1"/>
              </a:buClr>
              <a:buFontTx/>
              <a:buNone/>
            </a:pPr>
            <a:r>
              <a:rPr lang="en-US"/>
              <a:t>To change a table in a database use ALTER TABLE.  ADD adds a characteristic.</a:t>
            </a:r>
          </a:p>
        </p:txBody>
      </p:sp>
      <p:sp>
        <p:nvSpPr>
          <p:cNvPr id="439328" name="Text Box 32"/>
          <p:cNvSpPr txBox="1">
            <a:spLocks noChangeArrowheads="1"/>
          </p:cNvSpPr>
          <p:nvPr/>
        </p:nvSpPr>
        <p:spPr bwMode="auto">
          <a:xfrm>
            <a:off x="1219200" y="5410200"/>
            <a:ext cx="7162800" cy="1006475"/>
          </a:xfrm>
          <a:prstGeom prst="rect">
            <a:avLst/>
          </a:prstGeom>
          <a:noFill/>
          <a:ln w="9525">
            <a:noFill/>
            <a:miter lim="800000"/>
            <a:headEnd/>
            <a:tailEnd/>
          </a:ln>
        </p:spPr>
        <p:txBody>
          <a:bodyPr>
            <a:spAutoFit/>
          </a:bodyPr>
          <a:lstStyle/>
          <a:p>
            <a:pPr>
              <a:spcBef>
                <a:spcPct val="60000"/>
              </a:spcBef>
              <a:buClr>
                <a:schemeClr val="tx1"/>
              </a:buClr>
              <a:buFontTx/>
              <a:buNone/>
            </a:pPr>
            <a:r>
              <a:rPr lang="en-US"/>
              <a:t>ADD puts a new column in the table called birth_date</a:t>
            </a:r>
          </a:p>
        </p:txBody>
      </p:sp>
      <p:graphicFrame>
        <p:nvGraphicFramePr>
          <p:cNvPr id="439375" name="Group 79"/>
          <p:cNvGraphicFramePr>
            <a:graphicFrameLocks noGrp="1"/>
          </p:cNvGraphicFramePr>
          <p:nvPr/>
        </p:nvGraphicFramePr>
        <p:xfrm>
          <a:off x="7620000" y="4114800"/>
          <a:ext cx="1447800" cy="1249680"/>
        </p:xfrm>
        <a:graphic>
          <a:graphicData uri="http://schemas.openxmlformats.org/drawingml/2006/table">
            <a:tbl>
              <a:tblPr/>
              <a:tblGrid>
                <a:gridCol w="1447800"/>
              </a:tblGrid>
              <a:tr h="45720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birth_date</a:t>
                      </a: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r>
              <a:tr h="38100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tx2"/>
                          </a:solidFill>
                          <a:effectLst/>
                          <a:latin typeface="Arial" charset="0"/>
                        </a:rPr>
                        <a:t>.</a:t>
                      </a:r>
                      <a:endParaRPr kumimoji="0" lang="en-US" sz="2600" b="0" i="0" u="none" strike="noStrike" cap="none" normalizeH="0" baseline="0" smtClean="0">
                        <a:ln>
                          <a:noFill/>
                        </a:ln>
                        <a:solidFill>
                          <a:schemeClr val="tx2"/>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r>
              <a:tr h="34766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tx2"/>
                          </a:solidFill>
                          <a:effectLst/>
                          <a:latin typeface="Arial" charset="0"/>
                        </a:rPr>
                        <a:t>.</a:t>
                      </a:r>
                      <a:endParaRPr kumimoji="0" lang="en-US" sz="2600" b="0" i="0" u="none" strike="noStrike" cap="none" normalizeH="0" baseline="0" smtClean="0">
                        <a:ln>
                          <a:noFill/>
                        </a:ln>
                        <a:solidFill>
                          <a:schemeClr val="tx2"/>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tx2"/>
                    </a:solidFill>
                  </a:tcPr>
                </a:tc>
              </a:tr>
            </a:tbl>
          </a:graphicData>
        </a:graphic>
      </p:graphicFrame>
      <p:sp>
        <p:nvSpPr>
          <p:cNvPr id="439370" name="AutoShape 74"/>
          <p:cNvSpPr>
            <a:spLocks noChangeArrowheads="1"/>
          </p:cNvSpPr>
          <p:nvPr/>
        </p:nvSpPr>
        <p:spPr bwMode="auto">
          <a:xfrm>
            <a:off x="5943600" y="2819400"/>
            <a:ext cx="762000" cy="381000"/>
          </a:xfrm>
          <a:prstGeom prst="wedgeRectCallout">
            <a:avLst>
              <a:gd name="adj1" fmla="val -131042"/>
              <a:gd name="adj2" fmla="val 86667"/>
            </a:avLst>
          </a:prstGeom>
          <a:solidFill>
            <a:schemeClr val="tx1"/>
          </a:solidFill>
          <a:ln w="9525">
            <a:solidFill>
              <a:srgbClr val="000000"/>
            </a:solidFill>
            <a:miter lim="800000"/>
            <a:headEnd/>
            <a:tailEnd/>
          </a:ln>
        </p:spPr>
        <p:txBody>
          <a:bodyPr/>
          <a:lstStyle/>
          <a:p>
            <a:pPr algn="ctr">
              <a:buFontTx/>
              <a:buNone/>
            </a:pPr>
            <a:r>
              <a:rPr lang="en-US" sz="1800">
                <a:solidFill>
                  <a:schemeClr val="accent2"/>
                </a:solidFill>
              </a:rPr>
              <a:t>Type</a:t>
            </a:r>
          </a:p>
        </p:txBody>
      </p:sp>
      <p:sp>
        <p:nvSpPr>
          <p:cNvPr id="439371" name="AutoShape 75"/>
          <p:cNvSpPr>
            <a:spLocks noChangeArrowheads="1"/>
          </p:cNvSpPr>
          <p:nvPr/>
        </p:nvSpPr>
        <p:spPr bwMode="auto">
          <a:xfrm>
            <a:off x="7391400" y="2819400"/>
            <a:ext cx="1143000" cy="381000"/>
          </a:xfrm>
          <a:prstGeom prst="wedgeRectCallout">
            <a:avLst>
              <a:gd name="adj1" fmla="val -39444"/>
              <a:gd name="adj2" fmla="val 120417"/>
            </a:avLst>
          </a:prstGeom>
          <a:solidFill>
            <a:schemeClr val="tx1"/>
          </a:solidFill>
          <a:ln w="9525">
            <a:solidFill>
              <a:srgbClr val="000000"/>
            </a:solidFill>
            <a:miter lim="800000"/>
            <a:headEnd/>
            <a:tailEnd/>
          </a:ln>
        </p:spPr>
        <p:txBody>
          <a:bodyPr/>
          <a:lstStyle/>
          <a:p>
            <a:pPr algn="ctr">
              <a:buFontTx/>
              <a:buNone/>
            </a:pPr>
            <a:r>
              <a:rPr lang="en-US" sz="1800">
                <a:solidFill>
                  <a:schemeClr val="accent2"/>
                </a:solidFill>
              </a:rPr>
              <a:t>Initializer</a:t>
            </a:r>
          </a:p>
        </p:txBody>
      </p:sp>
      <p:cxnSp>
        <p:nvCxnSpPr>
          <p:cNvPr id="52265" name="Straight Connector 14"/>
          <p:cNvCxnSpPr>
            <a:cxnSpLocks noChangeShapeType="1"/>
          </p:cNvCxnSpPr>
          <p:nvPr/>
        </p:nvCxnSpPr>
        <p:spPr bwMode="auto">
          <a:xfrm>
            <a:off x="395288" y="1557338"/>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9323"/>
                                        </p:tgtEl>
                                        <p:attrNameLst>
                                          <p:attrName>style.visibility</p:attrName>
                                        </p:attrNameLst>
                                      </p:cBhvr>
                                      <p:to>
                                        <p:strVal val="visible"/>
                                      </p:to>
                                    </p:set>
                                    <p:animEffect transition="in" filter="dissolve">
                                      <p:cBhvr>
                                        <p:cTn id="7" dur="500"/>
                                        <p:tgtEl>
                                          <p:spTgt spid="4393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439300"/>
                                        </p:tgtEl>
                                        <p:attrNameLst>
                                          <p:attrName>style.visibility</p:attrName>
                                        </p:attrNameLst>
                                      </p:cBhvr>
                                      <p:to>
                                        <p:strVal val="visible"/>
                                      </p:to>
                                    </p:set>
                                  </p:childTnLst>
                                </p:cTn>
                              </p:par>
                            </p:childTnLst>
                          </p:cTn>
                        </p:par>
                        <p:par>
                          <p:cTn id="12" fill="hold">
                            <p:stCondLst>
                              <p:cond delay="3150"/>
                            </p:stCondLst>
                            <p:childTnLst>
                              <p:par>
                                <p:cTn id="13" presetID="5" presetClass="entr" presetSubtype="5" fill="hold" nodeType="afterEffect">
                                  <p:stCondLst>
                                    <p:cond delay="0"/>
                                  </p:stCondLst>
                                  <p:childTnLst>
                                    <p:set>
                                      <p:cBhvr>
                                        <p:cTn id="14" dur="1" fill="hold">
                                          <p:stCondLst>
                                            <p:cond delay="0"/>
                                          </p:stCondLst>
                                        </p:cTn>
                                        <p:tgtEl>
                                          <p:spTgt spid="439375"/>
                                        </p:tgtEl>
                                        <p:attrNameLst>
                                          <p:attrName>style.visibility</p:attrName>
                                        </p:attrNameLst>
                                      </p:cBhvr>
                                      <p:to>
                                        <p:strVal val="visible"/>
                                      </p:to>
                                    </p:set>
                                    <p:animEffect transition="in" filter="checkerboard(down)">
                                      <p:cBhvr>
                                        <p:cTn id="15" dur="500"/>
                                        <p:tgtEl>
                                          <p:spTgt spid="439375"/>
                                        </p:tgtEl>
                                      </p:cBhvr>
                                    </p:animEffect>
                                  </p:childTnLst>
                                </p:cTn>
                              </p:par>
                            </p:childTnLst>
                          </p:cTn>
                        </p:par>
                        <p:par>
                          <p:cTn id="16" fill="hold">
                            <p:stCondLst>
                              <p:cond delay="3650"/>
                            </p:stCondLst>
                            <p:childTnLst>
                              <p:par>
                                <p:cTn id="17" presetID="9" presetClass="entr" presetSubtype="0" fill="hold" grpId="0" nodeType="afterEffect">
                                  <p:stCondLst>
                                    <p:cond delay="0"/>
                                  </p:stCondLst>
                                  <p:childTnLst>
                                    <p:set>
                                      <p:cBhvr>
                                        <p:cTn id="18" dur="1" fill="hold">
                                          <p:stCondLst>
                                            <p:cond delay="0"/>
                                          </p:stCondLst>
                                        </p:cTn>
                                        <p:tgtEl>
                                          <p:spTgt spid="439328"/>
                                        </p:tgtEl>
                                        <p:attrNameLst>
                                          <p:attrName>style.visibility</p:attrName>
                                        </p:attrNameLst>
                                      </p:cBhvr>
                                      <p:to>
                                        <p:strVal val="visible"/>
                                      </p:to>
                                    </p:set>
                                    <p:animEffect transition="in" filter="dissolve">
                                      <p:cBhvr>
                                        <p:cTn id="19" dur="500"/>
                                        <p:tgtEl>
                                          <p:spTgt spid="43932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439370"/>
                                        </p:tgtEl>
                                        <p:attrNameLst>
                                          <p:attrName>style.visibility</p:attrName>
                                        </p:attrNameLst>
                                      </p:cBhvr>
                                      <p:to>
                                        <p:strVal val="visible"/>
                                      </p:to>
                                    </p:set>
                                    <p:animEffect transition="in" filter="box(out)">
                                      <p:cBhvr>
                                        <p:cTn id="24" dur="500"/>
                                        <p:tgtEl>
                                          <p:spTgt spid="439370"/>
                                        </p:tgtEl>
                                      </p:cBhvr>
                                    </p:animEffect>
                                  </p:child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439371"/>
                                        </p:tgtEl>
                                        <p:attrNameLst>
                                          <p:attrName>style.visibility</p:attrName>
                                        </p:attrNameLst>
                                      </p:cBhvr>
                                      <p:to>
                                        <p:strVal val="visible"/>
                                      </p:to>
                                    </p:set>
                                    <p:animEffect transition="in" filter="box(out)">
                                      <p:cBhvr>
                                        <p:cTn id="28" dur="500"/>
                                        <p:tgtEl>
                                          <p:spTgt spid="439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0" grpId="0" autoUpdateAnimBg="0"/>
      <p:bldP spid="439323" grpId="0" autoUpdateAnimBg="0"/>
      <p:bldP spid="439328" grpId="0" autoUpdateAnimBg="0"/>
      <p:bldP spid="439370" grpId="0" animBg="1" autoUpdateAnimBg="0"/>
      <p:bldP spid="439371"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DD0CA64A-6031-4F17-AD86-7CE75E2746BA}" type="slidenum">
              <a:rPr lang="en-US" altLang="en-US" smtClean="0"/>
              <a:pPr/>
              <a:t>45</a:t>
            </a:fld>
            <a:endParaRPr lang="en-US" altLang="en-US" smtClean="0"/>
          </a:p>
        </p:txBody>
      </p:sp>
      <p:sp>
        <p:nvSpPr>
          <p:cNvPr id="440322" name="Rectangle 2"/>
          <p:cNvSpPr>
            <a:spLocks noGrp="1" noChangeArrowheads="1"/>
          </p:cNvSpPr>
          <p:nvPr>
            <p:ph type="title"/>
          </p:nvPr>
        </p:nvSpPr>
        <p:spPr>
          <a:xfrm>
            <a:off x="2133600" y="381000"/>
            <a:ext cx="5181600" cy="1143000"/>
          </a:xfrm>
        </p:spPr>
        <p:txBody>
          <a:bodyPr/>
          <a:lstStyle/>
          <a:p>
            <a:pPr eaLnBrk="1" hangingPunct="1">
              <a:defRPr/>
            </a:pPr>
            <a:r>
              <a:rPr lang="en-US" smtClean="0">
                <a:effectLst>
                  <a:outerShdw blurRad="38100" dist="38100" dir="2700000" algn="tl">
                    <a:srgbClr val="000000"/>
                  </a:outerShdw>
                </a:effectLst>
              </a:rPr>
              <a:t>Using SQL</a:t>
            </a:r>
          </a:p>
        </p:txBody>
      </p:sp>
      <p:sp>
        <p:nvSpPr>
          <p:cNvPr id="440324" name="Text Box 4"/>
          <p:cNvSpPr txBox="1">
            <a:spLocks noChangeArrowheads="1"/>
          </p:cNvSpPr>
          <p:nvPr/>
        </p:nvSpPr>
        <p:spPr bwMode="auto">
          <a:xfrm>
            <a:off x="1066800" y="2819400"/>
            <a:ext cx="7086600" cy="914400"/>
          </a:xfrm>
          <a:prstGeom prst="rect">
            <a:avLst/>
          </a:prstGeom>
          <a:noFill/>
          <a:ln w="9525">
            <a:noFill/>
            <a:miter lim="800000"/>
            <a:headEnd/>
            <a:tailEnd/>
          </a:ln>
          <a:effectLst/>
        </p:spPr>
        <p:txBody>
          <a:bodyPr>
            <a:spAutoFit/>
          </a:bodyPr>
          <a:lstStyle/>
          <a:p>
            <a:pPr>
              <a:lnSpc>
                <a:spcPct val="90000"/>
              </a:lnSpc>
              <a:spcBef>
                <a:spcPct val="60000"/>
              </a:spcBef>
              <a:buClr>
                <a:schemeClr val="tx1"/>
              </a:buClr>
              <a:buFontTx/>
              <a:buNone/>
              <a:defRPr/>
            </a:pPr>
            <a:r>
              <a:rPr kumimoji="0" lang="en-US">
                <a:solidFill>
                  <a:srgbClr val="66CCFF"/>
                </a:solidFill>
                <a:effectLst>
                  <a:outerShdw blurRad="38100" dist="38100" dir="2700000" algn="tl">
                    <a:srgbClr val="000000"/>
                  </a:outerShdw>
                </a:effectLst>
                <a:latin typeface="OCR A Extended" pitchFamily="49" charset="0"/>
              </a:rPr>
              <a:t>ALTER TABLE authors</a:t>
            </a:r>
            <a:br>
              <a:rPr kumimoji="0" lang="en-US">
                <a:solidFill>
                  <a:srgbClr val="66CCFF"/>
                </a:solidFill>
                <a:effectLst>
                  <a:outerShdw blurRad="38100" dist="38100" dir="2700000" algn="tl">
                    <a:srgbClr val="000000"/>
                  </a:outerShdw>
                </a:effectLst>
                <a:latin typeface="OCR A Extended" pitchFamily="49" charset="0"/>
              </a:rPr>
            </a:br>
            <a:r>
              <a:rPr kumimoji="0" lang="en-US">
                <a:solidFill>
                  <a:srgbClr val="66CCFF"/>
                </a:solidFill>
                <a:effectLst>
                  <a:outerShdw blurRad="38100" dist="38100" dir="2700000" algn="tl">
                    <a:srgbClr val="000000"/>
                  </a:outerShdw>
                </a:effectLst>
                <a:latin typeface="OCR A Extended" pitchFamily="49" charset="0"/>
              </a:rPr>
              <a:t>DROP birth_date</a:t>
            </a:r>
          </a:p>
        </p:txBody>
      </p:sp>
      <p:graphicFrame>
        <p:nvGraphicFramePr>
          <p:cNvPr id="440325" name="Group 5"/>
          <p:cNvGraphicFramePr>
            <a:graphicFrameLocks noGrp="1"/>
          </p:cNvGraphicFramePr>
          <p:nvPr/>
        </p:nvGraphicFramePr>
        <p:xfrm>
          <a:off x="1295400" y="4114800"/>
          <a:ext cx="6324600" cy="1249680"/>
        </p:xfrm>
        <a:graphic>
          <a:graphicData uri="http://schemas.openxmlformats.org/drawingml/2006/table">
            <a:tbl>
              <a:tblPr/>
              <a:tblGrid>
                <a:gridCol w="1524000"/>
                <a:gridCol w="1905000"/>
                <a:gridCol w="1371600"/>
                <a:gridCol w="1524000"/>
              </a:tblGrid>
              <a:tr h="45720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auth_name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auth_city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auth_state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3667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123456789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Jane Doe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Dearborn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MI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3667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000000001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John Smith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Taylor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MI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r>
            </a:tbl>
          </a:graphicData>
        </a:graphic>
      </p:graphicFrame>
      <p:sp>
        <p:nvSpPr>
          <p:cNvPr id="440347" name="Text Box 27"/>
          <p:cNvSpPr txBox="1">
            <a:spLocks noChangeArrowheads="1"/>
          </p:cNvSpPr>
          <p:nvPr/>
        </p:nvSpPr>
        <p:spPr bwMode="auto">
          <a:xfrm>
            <a:off x="1143000" y="1600200"/>
            <a:ext cx="7162800" cy="1006475"/>
          </a:xfrm>
          <a:prstGeom prst="rect">
            <a:avLst/>
          </a:prstGeom>
          <a:noFill/>
          <a:ln w="9525">
            <a:noFill/>
            <a:miter lim="800000"/>
            <a:headEnd/>
            <a:tailEnd/>
          </a:ln>
        </p:spPr>
        <p:txBody>
          <a:bodyPr>
            <a:spAutoFit/>
          </a:bodyPr>
          <a:lstStyle/>
          <a:p>
            <a:pPr>
              <a:spcBef>
                <a:spcPct val="60000"/>
              </a:spcBef>
              <a:buClr>
                <a:schemeClr val="tx1"/>
              </a:buClr>
              <a:buFontTx/>
              <a:buNone/>
            </a:pPr>
            <a:r>
              <a:rPr lang="en-US"/>
              <a:t>To delete a colummn, use the keyword DROP</a:t>
            </a:r>
          </a:p>
        </p:txBody>
      </p:sp>
      <p:sp>
        <p:nvSpPr>
          <p:cNvPr id="440348" name="Text Box 28"/>
          <p:cNvSpPr txBox="1">
            <a:spLocks noChangeArrowheads="1"/>
          </p:cNvSpPr>
          <p:nvPr/>
        </p:nvSpPr>
        <p:spPr bwMode="auto">
          <a:xfrm>
            <a:off x="1219200" y="5410200"/>
            <a:ext cx="7162800" cy="1006475"/>
          </a:xfrm>
          <a:prstGeom prst="rect">
            <a:avLst/>
          </a:prstGeom>
          <a:noFill/>
          <a:ln w="9525">
            <a:noFill/>
            <a:miter lim="800000"/>
            <a:headEnd/>
            <a:tailEnd/>
          </a:ln>
        </p:spPr>
        <p:txBody>
          <a:bodyPr>
            <a:spAutoFit/>
          </a:bodyPr>
          <a:lstStyle/>
          <a:p>
            <a:pPr>
              <a:spcBef>
                <a:spcPct val="60000"/>
              </a:spcBef>
              <a:buClr>
                <a:schemeClr val="tx1"/>
              </a:buClr>
              <a:buFontTx/>
              <a:buNone/>
            </a:pPr>
            <a:r>
              <a:rPr lang="en-US"/>
              <a:t>DROP removed the birth_date characteristic from the table</a:t>
            </a:r>
          </a:p>
        </p:txBody>
      </p:sp>
      <p:graphicFrame>
        <p:nvGraphicFramePr>
          <p:cNvPr id="440349" name="Group 29"/>
          <p:cNvGraphicFramePr>
            <a:graphicFrameLocks noGrp="1"/>
          </p:cNvGraphicFramePr>
          <p:nvPr/>
        </p:nvGraphicFramePr>
        <p:xfrm>
          <a:off x="7620000" y="4114800"/>
          <a:ext cx="1447800" cy="1249680"/>
        </p:xfrm>
        <a:graphic>
          <a:graphicData uri="http://schemas.openxmlformats.org/drawingml/2006/table">
            <a:tbl>
              <a:tblPr/>
              <a:tblGrid>
                <a:gridCol w="1447800"/>
              </a:tblGrid>
              <a:tr h="45720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auth_state</a:t>
                      </a: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r>
              <a:tr h="38100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tx2"/>
                          </a:solidFill>
                          <a:effectLst/>
                          <a:latin typeface="Arial" charset="0"/>
                        </a:rPr>
                        <a:t>.</a:t>
                      </a:r>
                      <a:endParaRPr kumimoji="0" lang="en-US" sz="2600" b="0" i="0" u="none" strike="noStrike" cap="none" normalizeH="0" baseline="0" smtClean="0">
                        <a:ln>
                          <a:noFill/>
                        </a:ln>
                        <a:solidFill>
                          <a:schemeClr val="tx2"/>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r>
              <a:tr h="34766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tx2"/>
                          </a:solidFill>
                          <a:effectLst/>
                          <a:latin typeface="Arial" charset="0"/>
                        </a:rPr>
                        <a:t>.</a:t>
                      </a:r>
                      <a:endParaRPr kumimoji="0" lang="en-US" sz="2600" b="0" i="0" u="none" strike="noStrike" cap="none" normalizeH="0" baseline="0" smtClean="0">
                        <a:ln>
                          <a:noFill/>
                        </a:ln>
                        <a:solidFill>
                          <a:schemeClr val="tx2"/>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tx2"/>
                    </a:solidFill>
                  </a:tcPr>
                </a:tc>
              </a:tr>
            </a:tbl>
          </a:graphicData>
        </a:graphic>
      </p:graphicFrame>
      <p:sp>
        <p:nvSpPr>
          <p:cNvPr id="440359" name="Rectangle 39"/>
          <p:cNvSpPr>
            <a:spLocks noChangeArrowheads="1"/>
          </p:cNvSpPr>
          <p:nvPr/>
        </p:nvSpPr>
        <p:spPr bwMode="auto">
          <a:xfrm flipH="1">
            <a:off x="7621588" y="4116388"/>
            <a:ext cx="1443037" cy="1238250"/>
          </a:xfrm>
          <a:prstGeom prst="rect">
            <a:avLst/>
          </a:prstGeom>
          <a:solidFill>
            <a:schemeClr val="tx2"/>
          </a:solidFill>
          <a:ln w="9525">
            <a:solidFill>
              <a:schemeClr val="tx1"/>
            </a:solidFill>
            <a:miter lim="800000"/>
            <a:headEnd/>
            <a:tailEnd/>
          </a:ln>
        </p:spPr>
        <p:txBody>
          <a:bodyPr wrap="none" anchor="ctr"/>
          <a:lstStyle/>
          <a:p>
            <a:endParaRPr lang="en-IN"/>
          </a:p>
        </p:txBody>
      </p:sp>
      <p:cxnSp>
        <p:nvCxnSpPr>
          <p:cNvPr id="53288"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0347"/>
                                        </p:tgtEl>
                                        <p:attrNameLst>
                                          <p:attrName>style.visibility</p:attrName>
                                        </p:attrNameLst>
                                      </p:cBhvr>
                                      <p:to>
                                        <p:strVal val="visible"/>
                                      </p:to>
                                    </p:set>
                                    <p:animEffect transition="in" filter="dissolve">
                                      <p:cBhvr>
                                        <p:cTn id="7" dur="500"/>
                                        <p:tgtEl>
                                          <p:spTgt spid="4403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440324"/>
                                        </p:tgtEl>
                                        <p:attrNameLst>
                                          <p:attrName>style.visibility</p:attrName>
                                        </p:attrNameLst>
                                      </p:cBhvr>
                                      <p:to>
                                        <p:strVal val="visible"/>
                                      </p:to>
                                    </p:set>
                                  </p:childTnLst>
                                </p:cTn>
                              </p:par>
                            </p:childTnLst>
                          </p:cTn>
                        </p:par>
                        <p:par>
                          <p:cTn id="12" fill="hold">
                            <p:stCondLst>
                              <p:cond delay="2325"/>
                            </p:stCondLst>
                            <p:childTnLst>
                              <p:par>
                                <p:cTn id="13" presetID="5" presetClass="entr" presetSubtype="5" fill="hold" grpId="0" nodeType="afterEffect">
                                  <p:stCondLst>
                                    <p:cond delay="0"/>
                                  </p:stCondLst>
                                  <p:childTnLst>
                                    <p:set>
                                      <p:cBhvr>
                                        <p:cTn id="14" dur="1" fill="hold">
                                          <p:stCondLst>
                                            <p:cond delay="0"/>
                                          </p:stCondLst>
                                        </p:cTn>
                                        <p:tgtEl>
                                          <p:spTgt spid="440359"/>
                                        </p:tgtEl>
                                        <p:attrNameLst>
                                          <p:attrName>style.visibility</p:attrName>
                                        </p:attrNameLst>
                                      </p:cBhvr>
                                      <p:to>
                                        <p:strVal val="visible"/>
                                      </p:to>
                                    </p:set>
                                    <p:animEffect transition="in" filter="checkerboard(down)">
                                      <p:cBhvr>
                                        <p:cTn id="15" dur="500"/>
                                        <p:tgtEl>
                                          <p:spTgt spid="440359"/>
                                        </p:tgtEl>
                                      </p:cBhvr>
                                    </p:animEffect>
                                  </p:childTnLst>
                                </p:cTn>
                              </p:par>
                            </p:childTnLst>
                          </p:cTn>
                        </p:par>
                        <p:par>
                          <p:cTn id="16" fill="hold">
                            <p:stCondLst>
                              <p:cond delay="2825"/>
                            </p:stCondLst>
                            <p:childTnLst>
                              <p:par>
                                <p:cTn id="17" presetID="9" presetClass="entr" presetSubtype="0" fill="hold" grpId="0" nodeType="afterEffect">
                                  <p:stCondLst>
                                    <p:cond delay="0"/>
                                  </p:stCondLst>
                                  <p:childTnLst>
                                    <p:set>
                                      <p:cBhvr>
                                        <p:cTn id="18" dur="1" fill="hold">
                                          <p:stCondLst>
                                            <p:cond delay="0"/>
                                          </p:stCondLst>
                                        </p:cTn>
                                        <p:tgtEl>
                                          <p:spTgt spid="440348"/>
                                        </p:tgtEl>
                                        <p:attrNameLst>
                                          <p:attrName>style.visibility</p:attrName>
                                        </p:attrNameLst>
                                      </p:cBhvr>
                                      <p:to>
                                        <p:strVal val="visible"/>
                                      </p:to>
                                    </p:set>
                                    <p:animEffect transition="in" filter="dissolve">
                                      <p:cBhvr>
                                        <p:cTn id="19" dur="500"/>
                                        <p:tgtEl>
                                          <p:spTgt spid="440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utoUpdateAnimBg="0"/>
      <p:bldP spid="440347" grpId="0" autoUpdateAnimBg="0"/>
      <p:bldP spid="440348" grpId="0" autoUpdateAnimBg="0"/>
      <p:bldP spid="44035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3A3B7E53-C84F-447B-A516-FE8057BC505A}" type="slidenum">
              <a:rPr lang="en-US" altLang="en-US" smtClean="0"/>
              <a:pPr/>
              <a:t>46</a:t>
            </a:fld>
            <a:endParaRPr lang="en-US" altLang="en-US" smtClean="0"/>
          </a:p>
        </p:txBody>
      </p:sp>
      <p:sp>
        <p:nvSpPr>
          <p:cNvPr id="441346" name="Rectangle 2"/>
          <p:cNvSpPr>
            <a:spLocks noGrp="1" noChangeArrowheads="1"/>
          </p:cNvSpPr>
          <p:nvPr>
            <p:ph type="title"/>
          </p:nvPr>
        </p:nvSpPr>
        <p:spPr>
          <a:xfrm>
            <a:off x="2133600" y="381000"/>
            <a:ext cx="5181600" cy="1143000"/>
          </a:xfrm>
        </p:spPr>
        <p:txBody>
          <a:bodyPr/>
          <a:lstStyle/>
          <a:p>
            <a:pPr eaLnBrk="1" hangingPunct="1">
              <a:defRPr/>
            </a:pPr>
            <a:r>
              <a:rPr lang="en-US" smtClean="0">
                <a:effectLst>
                  <a:outerShdw blurRad="38100" dist="38100" dir="2700000" algn="tl">
                    <a:srgbClr val="000000"/>
                  </a:outerShdw>
                </a:effectLst>
              </a:rPr>
              <a:t>Using SQL</a:t>
            </a:r>
          </a:p>
        </p:txBody>
      </p:sp>
      <p:sp>
        <p:nvSpPr>
          <p:cNvPr id="441348" name="Text Box 4"/>
          <p:cNvSpPr txBox="1">
            <a:spLocks noChangeArrowheads="1"/>
          </p:cNvSpPr>
          <p:nvPr/>
        </p:nvSpPr>
        <p:spPr bwMode="auto">
          <a:xfrm>
            <a:off x="1143000" y="2819400"/>
            <a:ext cx="7086600" cy="503238"/>
          </a:xfrm>
          <a:prstGeom prst="rect">
            <a:avLst/>
          </a:prstGeom>
          <a:noFill/>
          <a:ln w="9525">
            <a:noFill/>
            <a:miter lim="800000"/>
            <a:headEnd/>
            <a:tailEnd/>
          </a:ln>
          <a:effectLst/>
        </p:spPr>
        <p:txBody>
          <a:bodyPr>
            <a:spAutoFit/>
          </a:bodyPr>
          <a:lstStyle/>
          <a:p>
            <a:pPr>
              <a:lnSpc>
                <a:spcPct val="90000"/>
              </a:lnSpc>
              <a:spcBef>
                <a:spcPct val="60000"/>
              </a:spcBef>
              <a:buClr>
                <a:schemeClr val="tx1"/>
              </a:buClr>
              <a:buFontTx/>
              <a:buNone/>
              <a:defRPr/>
            </a:pPr>
            <a:r>
              <a:rPr kumimoji="0" lang="en-US">
                <a:solidFill>
                  <a:srgbClr val="66CCFF"/>
                </a:solidFill>
                <a:effectLst>
                  <a:outerShdw blurRad="38100" dist="38100" dir="2700000" algn="tl">
                    <a:srgbClr val="000000"/>
                  </a:outerShdw>
                </a:effectLst>
                <a:latin typeface="OCR A Extended" pitchFamily="49" charset="0"/>
              </a:rPr>
              <a:t>DROP DATABASE authors</a:t>
            </a:r>
          </a:p>
        </p:txBody>
      </p:sp>
      <p:graphicFrame>
        <p:nvGraphicFramePr>
          <p:cNvPr id="441349" name="Group 5"/>
          <p:cNvGraphicFramePr>
            <a:graphicFrameLocks noGrp="1"/>
          </p:cNvGraphicFramePr>
          <p:nvPr/>
        </p:nvGraphicFramePr>
        <p:xfrm>
          <a:off x="1295400" y="3733800"/>
          <a:ext cx="6324600" cy="1249680"/>
        </p:xfrm>
        <a:graphic>
          <a:graphicData uri="http://schemas.openxmlformats.org/drawingml/2006/table">
            <a:tbl>
              <a:tblPr/>
              <a:tblGrid>
                <a:gridCol w="1524000"/>
                <a:gridCol w="1905000"/>
                <a:gridCol w="1371600"/>
                <a:gridCol w="1524000"/>
              </a:tblGrid>
              <a:tr h="45720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auth_name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auth_city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auth_state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3667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123456789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Jane Doe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Dearborn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MI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solidFill>
                  </a:tcPr>
                </a:tc>
              </a:tr>
              <a:tr h="366713">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000000001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John Smith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Taylor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000" b="0" i="0" u="none" strike="noStrike" cap="none" normalizeH="0" baseline="0" smtClean="0">
                          <a:ln>
                            <a:noFill/>
                          </a:ln>
                          <a:solidFill>
                            <a:schemeClr val="accent2"/>
                          </a:solidFill>
                          <a:effectLst/>
                          <a:latin typeface="Arial" charset="0"/>
                        </a:rPr>
                        <a:t>MI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solidFill>
                  </a:tcPr>
                </a:tc>
              </a:tr>
            </a:tbl>
          </a:graphicData>
        </a:graphic>
      </p:graphicFrame>
      <p:sp>
        <p:nvSpPr>
          <p:cNvPr id="441371" name="Text Box 27"/>
          <p:cNvSpPr txBox="1">
            <a:spLocks noChangeArrowheads="1"/>
          </p:cNvSpPr>
          <p:nvPr/>
        </p:nvSpPr>
        <p:spPr bwMode="auto">
          <a:xfrm>
            <a:off x="1143000" y="1600200"/>
            <a:ext cx="7162800" cy="1006475"/>
          </a:xfrm>
          <a:prstGeom prst="rect">
            <a:avLst/>
          </a:prstGeom>
          <a:noFill/>
          <a:ln w="9525">
            <a:noFill/>
            <a:miter lim="800000"/>
            <a:headEnd/>
            <a:tailEnd/>
          </a:ln>
        </p:spPr>
        <p:txBody>
          <a:bodyPr>
            <a:spAutoFit/>
          </a:bodyPr>
          <a:lstStyle/>
          <a:p>
            <a:pPr>
              <a:spcBef>
                <a:spcPct val="60000"/>
              </a:spcBef>
              <a:buClr>
                <a:schemeClr val="tx1"/>
              </a:buClr>
              <a:buFontTx/>
              <a:buNone/>
            </a:pPr>
            <a:r>
              <a:rPr lang="en-US"/>
              <a:t>The DROP statement is also used to delete an entire database.</a:t>
            </a:r>
          </a:p>
        </p:txBody>
      </p:sp>
      <p:sp>
        <p:nvSpPr>
          <p:cNvPr id="441372" name="Text Box 28"/>
          <p:cNvSpPr txBox="1">
            <a:spLocks noChangeArrowheads="1"/>
          </p:cNvSpPr>
          <p:nvPr/>
        </p:nvSpPr>
        <p:spPr bwMode="auto">
          <a:xfrm>
            <a:off x="1219200" y="5181600"/>
            <a:ext cx="7162800" cy="1006475"/>
          </a:xfrm>
          <a:prstGeom prst="rect">
            <a:avLst/>
          </a:prstGeom>
          <a:noFill/>
          <a:ln w="9525">
            <a:noFill/>
            <a:miter lim="800000"/>
            <a:headEnd/>
            <a:tailEnd/>
          </a:ln>
        </p:spPr>
        <p:txBody>
          <a:bodyPr>
            <a:spAutoFit/>
          </a:bodyPr>
          <a:lstStyle/>
          <a:p>
            <a:pPr>
              <a:spcBef>
                <a:spcPct val="60000"/>
              </a:spcBef>
              <a:buClr>
                <a:schemeClr val="tx1"/>
              </a:buClr>
              <a:buFontTx/>
              <a:buNone/>
            </a:pPr>
            <a:r>
              <a:rPr lang="en-US"/>
              <a:t>DROP removed the database and returned the memory to system</a:t>
            </a:r>
          </a:p>
        </p:txBody>
      </p:sp>
      <p:sp>
        <p:nvSpPr>
          <p:cNvPr id="441383" name="Rectangle 39"/>
          <p:cNvSpPr>
            <a:spLocks noChangeArrowheads="1"/>
          </p:cNvSpPr>
          <p:nvPr/>
        </p:nvSpPr>
        <p:spPr bwMode="auto">
          <a:xfrm flipH="1">
            <a:off x="1295400" y="3733800"/>
            <a:ext cx="6324600" cy="1238250"/>
          </a:xfrm>
          <a:prstGeom prst="rect">
            <a:avLst/>
          </a:prstGeom>
          <a:solidFill>
            <a:schemeClr val="tx2"/>
          </a:solidFill>
          <a:ln w="9525">
            <a:solidFill>
              <a:schemeClr val="tx1"/>
            </a:solidFill>
            <a:miter lim="800000"/>
            <a:headEnd/>
            <a:tailEnd/>
          </a:ln>
        </p:spPr>
        <p:txBody>
          <a:bodyPr wrap="none" anchor="ctr"/>
          <a:lstStyle/>
          <a:p>
            <a:endParaRPr lang="en-IN"/>
          </a:p>
        </p:txBody>
      </p:sp>
      <p:cxnSp>
        <p:nvCxnSpPr>
          <p:cNvPr id="54302"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1371"/>
                                        </p:tgtEl>
                                        <p:attrNameLst>
                                          <p:attrName>style.visibility</p:attrName>
                                        </p:attrNameLst>
                                      </p:cBhvr>
                                      <p:to>
                                        <p:strVal val="visible"/>
                                      </p:to>
                                    </p:set>
                                    <p:animEffect transition="in" filter="dissolve">
                                      <p:cBhvr>
                                        <p:cTn id="7" dur="500"/>
                                        <p:tgtEl>
                                          <p:spTgt spid="44137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441348"/>
                                        </p:tgtEl>
                                        <p:attrNameLst>
                                          <p:attrName>style.visibility</p:attrName>
                                        </p:attrNameLst>
                                      </p:cBhvr>
                                      <p:to>
                                        <p:strVal val="visible"/>
                                      </p:to>
                                    </p:set>
                                  </p:childTnLst>
                                </p:cTn>
                              </p:par>
                            </p:childTnLst>
                          </p:cTn>
                        </p:par>
                        <p:par>
                          <p:cTn id="12" fill="hold">
                            <p:stCondLst>
                              <p:cond delay="1425"/>
                            </p:stCondLst>
                            <p:childTnLst>
                              <p:par>
                                <p:cTn id="13" presetID="5" presetClass="entr" presetSubtype="5" fill="hold" grpId="0" nodeType="afterEffect">
                                  <p:stCondLst>
                                    <p:cond delay="0"/>
                                  </p:stCondLst>
                                  <p:childTnLst>
                                    <p:set>
                                      <p:cBhvr>
                                        <p:cTn id="14" dur="1" fill="hold">
                                          <p:stCondLst>
                                            <p:cond delay="0"/>
                                          </p:stCondLst>
                                        </p:cTn>
                                        <p:tgtEl>
                                          <p:spTgt spid="441383"/>
                                        </p:tgtEl>
                                        <p:attrNameLst>
                                          <p:attrName>style.visibility</p:attrName>
                                        </p:attrNameLst>
                                      </p:cBhvr>
                                      <p:to>
                                        <p:strVal val="visible"/>
                                      </p:to>
                                    </p:set>
                                    <p:animEffect transition="in" filter="checkerboard(down)">
                                      <p:cBhvr>
                                        <p:cTn id="15" dur="500"/>
                                        <p:tgtEl>
                                          <p:spTgt spid="441383"/>
                                        </p:tgtEl>
                                      </p:cBhvr>
                                    </p:animEffect>
                                  </p:childTnLst>
                                </p:cTn>
                              </p:par>
                            </p:childTnLst>
                          </p:cTn>
                        </p:par>
                        <p:par>
                          <p:cTn id="16" fill="hold">
                            <p:stCondLst>
                              <p:cond delay="1925"/>
                            </p:stCondLst>
                            <p:childTnLst>
                              <p:par>
                                <p:cTn id="17" presetID="9" presetClass="entr" presetSubtype="0" fill="hold" grpId="0" nodeType="afterEffect">
                                  <p:stCondLst>
                                    <p:cond delay="0"/>
                                  </p:stCondLst>
                                  <p:childTnLst>
                                    <p:set>
                                      <p:cBhvr>
                                        <p:cTn id="18" dur="1" fill="hold">
                                          <p:stCondLst>
                                            <p:cond delay="0"/>
                                          </p:stCondLst>
                                        </p:cTn>
                                        <p:tgtEl>
                                          <p:spTgt spid="441372"/>
                                        </p:tgtEl>
                                        <p:attrNameLst>
                                          <p:attrName>style.visibility</p:attrName>
                                        </p:attrNameLst>
                                      </p:cBhvr>
                                      <p:to>
                                        <p:strVal val="visible"/>
                                      </p:to>
                                    </p:set>
                                    <p:animEffect transition="in" filter="dissolve">
                                      <p:cBhvr>
                                        <p:cTn id="19" dur="500"/>
                                        <p:tgtEl>
                                          <p:spTgt spid="441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utoUpdateAnimBg="0"/>
      <p:bldP spid="441371" grpId="0" autoUpdateAnimBg="0"/>
      <p:bldP spid="441372" grpId="0" autoUpdateAnimBg="0"/>
      <p:bldP spid="44138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What is a Subquery?</a:t>
            </a:r>
            <a:endParaRPr lang="en-IN" smtClean="0"/>
          </a:p>
        </p:txBody>
      </p:sp>
      <p:sp>
        <p:nvSpPr>
          <p:cNvPr id="55299" name="Content Placeholder 2"/>
          <p:cNvSpPr>
            <a:spLocks noGrp="1"/>
          </p:cNvSpPr>
          <p:nvPr>
            <p:ph idx="1"/>
          </p:nvPr>
        </p:nvSpPr>
        <p:spPr>
          <a:xfrm>
            <a:off x="684213" y="2060575"/>
            <a:ext cx="8205787" cy="3657600"/>
          </a:xfrm>
        </p:spPr>
        <p:txBody>
          <a:bodyPr/>
          <a:lstStyle/>
          <a:p>
            <a:pPr marL="0" indent="0" algn="just">
              <a:spcBef>
                <a:spcPct val="0"/>
              </a:spcBef>
              <a:buFontTx/>
              <a:buNone/>
            </a:pPr>
            <a:r>
              <a:rPr lang="en-US" smtClean="0"/>
              <a:t>A subquery is a </a:t>
            </a:r>
            <a:r>
              <a:rPr lang="en-US" smtClean="0">
                <a:latin typeface="Courier New" pitchFamily="49" charset="0"/>
              </a:rPr>
              <a:t>SELECT</a:t>
            </a:r>
            <a:r>
              <a:rPr lang="en-US" smtClean="0"/>
              <a:t> statement embedded in a clause of another SQL statement.</a:t>
            </a:r>
          </a:p>
        </p:txBody>
      </p:sp>
      <p:sp>
        <p:nvSpPr>
          <p:cNvPr id="55300" name="Slide Number Placeholder 4"/>
          <p:cNvSpPr>
            <a:spLocks noGrp="1"/>
          </p:cNvSpPr>
          <p:nvPr>
            <p:ph type="sldNum" sz="quarter" idx="12"/>
          </p:nvPr>
        </p:nvSpPr>
        <p:spPr>
          <a:noFill/>
        </p:spPr>
        <p:txBody>
          <a:bodyPr/>
          <a:lstStyle/>
          <a:p>
            <a:fld id="{D8FE761C-BCC6-4C38-8369-0D81ACF6AB03}" type="slidenum">
              <a:rPr lang="en-US" altLang="en-US" smtClean="0"/>
              <a:pPr/>
              <a:t>47</a:t>
            </a:fld>
            <a:endParaRPr lang="en-US" altLang="en-US" smtClean="0"/>
          </a:p>
        </p:txBody>
      </p:sp>
      <p:cxnSp>
        <p:nvCxnSpPr>
          <p:cNvPr id="55301"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
        <p:nvSpPr>
          <p:cNvPr id="55302" name="Rectangle 5"/>
          <p:cNvSpPr>
            <a:spLocks noChangeArrowheads="1"/>
          </p:cNvSpPr>
          <p:nvPr/>
        </p:nvSpPr>
        <p:spPr bwMode="blackWhite">
          <a:xfrm>
            <a:off x="2484438" y="3429000"/>
            <a:ext cx="3784600" cy="2870200"/>
          </a:xfrm>
          <a:prstGeom prst="rect">
            <a:avLst/>
          </a:prstGeom>
          <a:solidFill>
            <a:srgbClr val="CCCCFF"/>
          </a:solidFill>
          <a:ln w="12700">
            <a:solidFill>
              <a:schemeClr val="tx1"/>
            </a:solidFill>
            <a:miter lim="800000"/>
            <a:headEnd/>
            <a:tailEnd/>
          </a:ln>
        </p:spPr>
        <p:txBody>
          <a:bodyPr wrap="none" lIns="90488" tIns="44450" rIns="90488" bIns="44450" anchor="ctr"/>
          <a:lstStyle/>
          <a:p>
            <a:pPr>
              <a:spcBef>
                <a:spcPct val="50000"/>
              </a:spcBef>
            </a:pPr>
            <a:endParaRPr lang="en-US"/>
          </a:p>
        </p:txBody>
      </p:sp>
      <p:sp>
        <p:nvSpPr>
          <p:cNvPr id="8" name="Rectangle 9"/>
          <p:cNvSpPr>
            <a:spLocks noChangeArrowheads="1"/>
          </p:cNvSpPr>
          <p:nvPr/>
        </p:nvSpPr>
        <p:spPr bwMode="auto">
          <a:xfrm>
            <a:off x="1033463" y="3684588"/>
            <a:ext cx="806450" cy="641350"/>
          </a:xfrm>
          <a:prstGeom prst="rect">
            <a:avLst/>
          </a:prstGeom>
          <a:noFill/>
          <a:ln w="9525">
            <a:noFill/>
            <a:miter lim="800000"/>
            <a:headEnd/>
            <a:tailEnd/>
          </a:ln>
          <a:effectLst/>
        </p:spPr>
        <p:txBody>
          <a:bodyPr wrap="none" lIns="92075" tIns="46038" rIns="92075" bIns="46038">
            <a:spAutoFit/>
          </a:bodyPr>
          <a:lstStyle/>
          <a:p>
            <a:pPr>
              <a:defRPr/>
            </a:pPr>
            <a:r>
              <a:rPr lang="en-US" sz="1800" b="1">
                <a:effectLst>
                  <a:outerShdw blurRad="38100" dist="38100" dir="2700000" algn="tl">
                    <a:srgbClr val="000000"/>
                  </a:outerShdw>
                </a:effectLst>
                <a:latin typeface="Arial" pitchFamily="34" charset="0"/>
              </a:rPr>
              <a:t>Main</a:t>
            </a:r>
          </a:p>
          <a:p>
            <a:pPr>
              <a:defRPr/>
            </a:pPr>
            <a:r>
              <a:rPr lang="en-US" sz="1800" b="1">
                <a:effectLst>
                  <a:outerShdw blurRad="38100" dist="38100" dir="2700000" algn="tl">
                    <a:srgbClr val="000000"/>
                  </a:outerShdw>
                </a:effectLst>
                <a:latin typeface="Arial" pitchFamily="34" charset="0"/>
              </a:rPr>
              <a:t>query</a:t>
            </a:r>
          </a:p>
        </p:txBody>
      </p:sp>
      <p:sp>
        <p:nvSpPr>
          <p:cNvPr id="9" name="Rectangle 10"/>
          <p:cNvSpPr>
            <a:spLocks noChangeArrowheads="1"/>
          </p:cNvSpPr>
          <p:nvPr/>
        </p:nvSpPr>
        <p:spPr bwMode="auto">
          <a:xfrm>
            <a:off x="6837363" y="4548188"/>
            <a:ext cx="1238250" cy="366712"/>
          </a:xfrm>
          <a:prstGeom prst="rect">
            <a:avLst/>
          </a:prstGeom>
          <a:noFill/>
          <a:ln w="9525">
            <a:noFill/>
            <a:miter lim="800000"/>
            <a:headEnd/>
            <a:tailEnd/>
          </a:ln>
          <a:effectLst/>
        </p:spPr>
        <p:txBody>
          <a:bodyPr wrap="none" lIns="92075" tIns="46038" rIns="92075" bIns="46038">
            <a:spAutoFit/>
          </a:bodyPr>
          <a:lstStyle/>
          <a:p>
            <a:pPr>
              <a:defRPr/>
            </a:pPr>
            <a:r>
              <a:rPr lang="en-US" sz="1800" b="1">
                <a:effectLst>
                  <a:outerShdw blurRad="38100" dist="38100" dir="2700000" algn="tl">
                    <a:srgbClr val="000000"/>
                  </a:outerShdw>
                </a:effectLst>
                <a:latin typeface="Arial" pitchFamily="34" charset="0"/>
              </a:rPr>
              <a:t>Subquery</a:t>
            </a:r>
          </a:p>
        </p:txBody>
      </p:sp>
      <p:sp>
        <p:nvSpPr>
          <p:cNvPr id="55305" name="Line 11"/>
          <p:cNvSpPr>
            <a:spLocks noChangeShapeType="1"/>
          </p:cNvSpPr>
          <p:nvPr/>
        </p:nvSpPr>
        <p:spPr bwMode="auto">
          <a:xfrm>
            <a:off x="1824038" y="3992563"/>
            <a:ext cx="609600" cy="0"/>
          </a:xfrm>
          <a:prstGeom prst="line">
            <a:avLst/>
          </a:prstGeom>
          <a:noFill/>
          <a:ln w="25400">
            <a:solidFill>
              <a:schemeClr val="tx1"/>
            </a:solidFill>
            <a:round/>
            <a:headEnd type="none" w="sm" len="sm"/>
            <a:tailEnd type="stealth" w="med" len="lg"/>
          </a:ln>
        </p:spPr>
        <p:txBody>
          <a:bodyPr/>
          <a:lstStyle/>
          <a:p>
            <a:endParaRPr lang="en-US"/>
          </a:p>
        </p:txBody>
      </p:sp>
      <p:sp>
        <p:nvSpPr>
          <p:cNvPr id="55306" name="Line 12"/>
          <p:cNvSpPr>
            <a:spLocks noChangeShapeType="1"/>
          </p:cNvSpPr>
          <p:nvPr/>
        </p:nvSpPr>
        <p:spPr bwMode="auto">
          <a:xfrm flipH="1">
            <a:off x="6307138" y="4718050"/>
            <a:ext cx="533400" cy="0"/>
          </a:xfrm>
          <a:prstGeom prst="line">
            <a:avLst/>
          </a:prstGeom>
          <a:noFill/>
          <a:ln w="25400">
            <a:solidFill>
              <a:schemeClr val="tx1"/>
            </a:solidFill>
            <a:round/>
            <a:headEnd type="none" w="sm" len="sm"/>
            <a:tailEnd type="stealth" w="med" len="lg"/>
          </a:ln>
        </p:spPr>
        <p:txBody>
          <a:bodyPr/>
          <a:lstStyle/>
          <a:p>
            <a:endParaRPr lang="en-US"/>
          </a:p>
        </p:txBody>
      </p:sp>
      <p:sp>
        <p:nvSpPr>
          <p:cNvPr id="55307" name="Rectangle 16"/>
          <p:cNvSpPr>
            <a:spLocks noChangeArrowheads="1"/>
          </p:cNvSpPr>
          <p:nvPr/>
        </p:nvSpPr>
        <p:spPr bwMode="auto">
          <a:xfrm>
            <a:off x="2700338" y="3573463"/>
            <a:ext cx="2303462" cy="928687"/>
          </a:xfrm>
          <a:prstGeom prst="rect">
            <a:avLst/>
          </a:prstGeom>
          <a:noFill/>
          <a:ln w="9525">
            <a:noFill/>
            <a:miter lim="800000"/>
            <a:headEnd/>
            <a:tailEnd/>
          </a:ln>
        </p:spPr>
        <p:txBody>
          <a:bodyPr>
            <a:spAutoFit/>
          </a:bodyPr>
          <a:lstStyle/>
          <a:p>
            <a:r>
              <a:rPr lang="en-US" sz="1600" b="1">
                <a:solidFill>
                  <a:srgbClr val="003366"/>
                </a:solidFill>
                <a:latin typeface="Courier New" pitchFamily="49" charset="0"/>
              </a:rPr>
              <a:t>SELECT ... </a:t>
            </a:r>
          </a:p>
          <a:p>
            <a:r>
              <a:rPr lang="en-US" sz="1600" b="1">
                <a:solidFill>
                  <a:srgbClr val="003366"/>
                </a:solidFill>
                <a:latin typeface="Courier New" pitchFamily="49" charset="0"/>
              </a:rPr>
              <a:t>FROM   ...</a:t>
            </a:r>
          </a:p>
          <a:p>
            <a:r>
              <a:rPr lang="en-US" sz="1600" b="1">
                <a:solidFill>
                  <a:srgbClr val="003366"/>
                </a:solidFill>
                <a:latin typeface="Courier New" pitchFamily="49" charset="0"/>
              </a:rPr>
              <a:t>WHERE  ...</a:t>
            </a:r>
          </a:p>
        </p:txBody>
      </p:sp>
      <p:sp>
        <p:nvSpPr>
          <p:cNvPr id="55308" name="Rectangle 7"/>
          <p:cNvSpPr>
            <a:spLocks noChangeArrowheads="1"/>
          </p:cNvSpPr>
          <p:nvPr/>
        </p:nvSpPr>
        <p:spPr bwMode="auto">
          <a:xfrm>
            <a:off x="4140200" y="4508500"/>
            <a:ext cx="1831975" cy="1117600"/>
          </a:xfrm>
          <a:prstGeom prst="rect">
            <a:avLst/>
          </a:prstGeom>
          <a:solidFill>
            <a:schemeClr val="accent1"/>
          </a:solidFill>
          <a:ln w="12700">
            <a:solidFill>
              <a:schemeClr val="tx1"/>
            </a:solidFill>
            <a:miter lim="800000"/>
            <a:headEnd/>
            <a:tailEnd/>
          </a:ln>
        </p:spPr>
        <p:txBody>
          <a:bodyPr wrap="none" lIns="90488" tIns="44450" rIns="90488" bIns="44450" anchor="ctr"/>
          <a:lstStyle/>
          <a:p>
            <a:pPr>
              <a:spcBef>
                <a:spcPct val="50000"/>
              </a:spcBef>
            </a:pPr>
            <a:endParaRPr lang="en-US"/>
          </a:p>
        </p:txBody>
      </p:sp>
      <p:sp>
        <p:nvSpPr>
          <p:cNvPr id="55309" name="Rectangle 8"/>
          <p:cNvSpPr>
            <a:spLocks noChangeArrowheads="1"/>
          </p:cNvSpPr>
          <p:nvPr/>
        </p:nvSpPr>
        <p:spPr bwMode="auto">
          <a:xfrm>
            <a:off x="4211638" y="4581525"/>
            <a:ext cx="1839912" cy="1035050"/>
          </a:xfrm>
          <a:prstGeom prst="rect">
            <a:avLst/>
          </a:prstGeom>
          <a:noFill/>
          <a:ln w="9525">
            <a:noFill/>
            <a:miter lim="800000"/>
            <a:headEnd/>
            <a:tailEnd/>
          </a:ln>
        </p:spPr>
        <p:txBody>
          <a:bodyPr wrap="none" lIns="92075" tIns="46038" rIns="92075" bIns="46038">
            <a:spAutoFit/>
          </a:bodyPr>
          <a:lstStyle/>
          <a:p>
            <a:pPr>
              <a:buFontTx/>
              <a:buNone/>
            </a:pPr>
            <a:r>
              <a:rPr lang="en-US" sz="1800" b="1">
                <a:solidFill>
                  <a:srgbClr val="003366"/>
                </a:solidFill>
                <a:latin typeface="Courier New" pitchFamily="49" charset="0"/>
              </a:rPr>
              <a:t>(SELECT ...</a:t>
            </a:r>
          </a:p>
          <a:p>
            <a:pPr>
              <a:buFontTx/>
              <a:buNone/>
            </a:pPr>
            <a:r>
              <a:rPr lang="en-US" sz="1800" b="1">
                <a:solidFill>
                  <a:srgbClr val="003366"/>
                </a:solidFill>
                <a:latin typeface="Courier New" pitchFamily="49" charset="0"/>
              </a:rPr>
              <a:t> FROM   ...</a:t>
            </a:r>
          </a:p>
          <a:p>
            <a:pPr>
              <a:buFontTx/>
              <a:buNone/>
            </a:pPr>
            <a:r>
              <a:rPr lang="en-US" sz="1800" b="1">
                <a:solidFill>
                  <a:srgbClr val="003366"/>
                </a:solidFill>
                <a:latin typeface="Courier New" pitchFamily="49" charset="0"/>
              </a:rPr>
              <a:t> WHERE  ...)</a:t>
            </a:r>
          </a:p>
        </p:txBody>
      </p:sp>
    </p:spTree>
  </p:cSld>
  <p:clrMapOvr>
    <a:masterClrMapping/>
  </p:clrMapOvr>
  <p:transition>
    <p:wedg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a:xfrm>
            <a:off x="827088" y="3860800"/>
            <a:ext cx="7543800" cy="3657600"/>
          </a:xfrm>
        </p:spPr>
        <p:txBody>
          <a:bodyPr/>
          <a:lstStyle/>
          <a:p>
            <a:r>
              <a:rPr lang="en-US" smtClean="0"/>
              <a:t>The subquery (inner query) executes once before the main query.</a:t>
            </a:r>
          </a:p>
          <a:p>
            <a:r>
              <a:rPr lang="en-US" smtClean="0"/>
              <a:t>The result of the subquery is used by the main query (outer query).</a:t>
            </a:r>
          </a:p>
          <a:p>
            <a:endParaRPr lang="en-IN" smtClean="0"/>
          </a:p>
        </p:txBody>
      </p:sp>
      <p:sp>
        <p:nvSpPr>
          <p:cNvPr id="56323" name="Slide Number Placeholder 4"/>
          <p:cNvSpPr>
            <a:spLocks noGrp="1"/>
          </p:cNvSpPr>
          <p:nvPr>
            <p:ph type="sldNum" sz="quarter" idx="12"/>
          </p:nvPr>
        </p:nvSpPr>
        <p:spPr>
          <a:noFill/>
        </p:spPr>
        <p:txBody>
          <a:bodyPr/>
          <a:lstStyle/>
          <a:p>
            <a:fld id="{7CEA9356-52CE-4DD1-BC10-506D6B6F0A80}" type="slidenum">
              <a:rPr lang="en-US" altLang="en-US" smtClean="0"/>
              <a:pPr/>
              <a:t>48</a:t>
            </a:fld>
            <a:endParaRPr lang="en-US" altLang="en-US" smtClean="0"/>
          </a:p>
        </p:txBody>
      </p:sp>
      <p:sp>
        <p:nvSpPr>
          <p:cNvPr id="56324" name="Rectangle 5"/>
          <p:cNvSpPr>
            <a:spLocks noChangeArrowheads="1"/>
          </p:cNvSpPr>
          <p:nvPr/>
        </p:nvSpPr>
        <p:spPr bwMode="auto">
          <a:xfrm>
            <a:off x="931863" y="2224088"/>
            <a:ext cx="7467600" cy="1468437"/>
          </a:xfrm>
          <a:prstGeom prst="rect">
            <a:avLst/>
          </a:prstGeom>
          <a:solidFill>
            <a:srgbClr val="FFFFCC"/>
          </a:solidFill>
          <a:ln w="12700">
            <a:solidFill>
              <a:schemeClr val="tx1"/>
            </a:solidFill>
            <a:miter lim="800000"/>
            <a:headEnd/>
            <a:tailEnd/>
          </a:ln>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6325" name="Rectangle 7"/>
          <p:cNvSpPr>
            <a:spLocks noChangeArrowheads="1"/>
          </p:cNvSpPr>
          <p:nvPr/>
        </p:nvSpPr>
        <p:spPr bwMode="auto">
          <a:xfrm>
            <a:off x="971550" y="2205038"/>
            <a:ext cx="6545263" cy="1296987"/>
          </a:xfrm>
          <a:prstGeom prst="rect">
            <a:avLst/>
          </a:prstGeom>
          <a:noFill/>
          <a:ln w="9525">
            <a:noFill/>
            <a:miter lim="800000"/>
            <a:headEnd/>
            <a:tailEnd/>
          </a:ln>
        </p:spPr>
        <p:txBody>
          <a:bodyPr wrap="none" lIns="92075" tIns="46038" rIns="92075" bIns="46038" anchor="ctr"/>
          <a:lstStyle/>
          <a:p>
            <a:r>
              <a:rPr lang="en-US" sz="1800" b="1">
                <a:solidFill>
                  <a:srgbClr val="000000"/>
                </a:solidFill>
                <a:latin typeface="Courier New" pitchFamily="49" charset="0"/>
              </a:rPr>
              <a:t>SELECT	</a:t>
            </a:r>
            <a:r>
              <a:rPr lang="en-US" sz="1800" b="1" i="1">
                <a:solidFill>
                  <a:srgbClr val="000000"/>
                </a:solidFill>
                <a:latin typeface="Courier New" pitchFamily="49" charset="0"/>
              </a:rPr>
              <a:t>select_list</a:t>
            </a:r>
            <a:endParaRPr lang="en-US" sz="1800" b="1">
              <a:solidFill>
                <a:srgbClr val="000000"/>
              </a:solidFill>
              <a:latin typeface="Courier New" pitchFamily="49" charset="0"/>
            </a:endParaRPr>
          </a:p>
          <a:p>
            <a:r>
              <a:rPr lang="en-US" sz="1800" b="1">
                <a:solidFill>
                  <a:srgbClr val="000000"/>
                </a:solidFill>
                <a:latin typeface="Courier New" pitchFamily="49" charset="0"/>
              </a:rPr>
              <a:t>FROM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r>
              <a:rPr lang="en-US" sz="1800" b="1">
                <a:solidFill>
                  <a:srgbClr val="000000"/>
                </a:solidFill>
                <a:latin typeface="Courier New" pitchFamily="49" charset="0"/>
              </a:rPr>
              <a:t>WHERE	</a:t>
            </a:r>
            <a:r>
              <a:rPr lang="en-US" sz="1800" b="1" i="1">
                <a:solidFill>
                  <a:srgbClr val="000000"/>
                </a:solidFill>
                <a:latin typeface="Courier New" pitchFamily="49" charset="0"/>
              </a:rPr>
              <a:t>expr operator</a:t>
            </a:r>
            <a:r>
              <a:rPr lang="en-US" sz="1800" b="1">
                <a:solidFill>
                  <a:srgbClr val="000000"/>
                </a:solidFill>
                <a:latin typeface="Courier New" pitchFamily="49" charset="0"/>
              </a:rPr>
              <a:t> (SELECT </a:t>
            </a:r>
            <a:r>
              <a:rPr lang="en-US" sz="1800" b="1" i="1">
                <a:solidFill>
                  <a:srgbClr val="000000"/>
                </a:solidFill>
                <a:latin typeface="Courier New" pitchFamily="49" charset="0"/>
              </a:rPr>
              <a:t>select_list</a:t>
            </a:r>
          </a:p>
          <a:p>
            <a:r>
              <a:rPr lang="en-US" sz="1800" b="1">
                <a:solidFill>
                  <a:srgbClr val="000000"/>
                </a:solidFill>
                <a:latin typeface="Courier New" pitchFamily="49" charset="0"/>
              </a:rPr>
              <a:t>		         FROM	  </a:t>
            </a:r>
            <a:r>
              <a:rPr lang="en-US" sz="1800" b="1" i="1">
                <a:solidFill>
                  <a:srgbClr val="000000"/>
                </a:solidFill>
                <a:latin typeface="Courier New" pitchFamily="49" charset="0"/>
              </a:rPr>
              <a:t>table</a:t>
            </a:r>
            <a:r>
              <a:rPr lang="en-US" sz="1800" b="1">
                <a:solidFill>
                  <a:srgbClr val="000000"/>
                </a:solidFill>
                <a:latin typeface="Courier New" pitchFamily="49" charset="0"/>
              </a:rPr>
              <a:t>);</a:t>
            </a:r>
          </a:p>
        </p:txBody>
      </p:sp>
      <p:sp>
        <p:nvSpPr>
          <p:cNvPr id="56326" name="Rectangle 15"/>
          <p:cNvSpPr>
            <a:spLocks noChangeArrowheads="1"/>
          </p:cNvSpPr>
          <p:nvPr/>
        </p:nvSpPr>
        <p:spPr bwMode="auto">
          <a:xfrm>
            <a:off x="3859213" y="2854325"/>
            <a:ext cx="3810000" cy="609600"/>
          </a:xfrm>
          <a:prstGeom prst="rect">
            <a:avLst/>
          </a:prstGeom>
          <a:noFill/>
          <a:ln w="25400">
            <a:solidFill>
              <a:srgbClr val="FC0128"/>
            </a:solidFill>
            <a:miter lim="800000"/>
            <a:headEnd/>
            <a:tailEnd/>
          </a:ln>
        </p:spPr>
        <p:txBody>
          <a:bodyPr wrap="none" anchor="ctr"/>
          <a:lstStyle/>
          <a:p>
            <a:endParaRPr lang="en-IN"/>
          </a:p>
        </p:txBody>
      </p:sp>
      <p:sp>
        <p:nvSpPr>
          <p:cNvPr id="9" name="Title 1"/>
          <p:cNvSpPr txBox="1">
            <a:spLocks/>
          </p:cNvSpPr>
          <p:nvPr/>
        </p:nvSpPr>
        <p:spPr bwMode="auto">
          <a:xfrm>
            <a:off x="900113" y="260350"/>
            <a:ext cx="7543800" cy="1143000"/>
          </a:xfrm>
          <a:prstGeom prst="rect">
            <a:avLst/>
          </a:prstGeom>
          <a:noFill/>
          <a:ln w="9525">
            <a:noFill/>
            <a:miter lim="800000"/>
            <a:headEnd/>
            <a:tailEnd/>
          </a:ln>
        </p:spPr>
        <p:txBody>
          <a:bodyPr anchor="ctr"/>
          <a:lstStyle/>
          <a:p>
            <a:pPr eaLnBrk="0" hangingPunct="0">
              <a:lnSpc>
                <a:spcPct val="85000"/>
              </a:lnSpc>
              <a:spcBef>
                <a:spcPct val="0"/>
              </a:spcBef>
              <a:buFontTx/>
              <a:buNone/>
              <a:defRPr/>
            </a:pPr>
            <a:r>
              <a:rPr kumimoji="0" lang="en-US" sz="4200" kern="0" dirty="0" err="1">
                <a:solidFill>
                  <a:schemeClr val="tx2"/>
                </a:solidFill>
                <a:latin typeface="+mj-lt"/>
                <a:ea typeface="+mj-ea"/>
                <a:cs typeface="+mj-cs"/>
              </a:rPr>
              <a:t>Subquery</a:t>
            </a:r>
            <a:endParaRPr kumimoji="0" lang="en-IN" sz="4200" kern="0" dirty="0">
              <a:solidFill>
                <a:schemeClr val="tx2"/>
              </a:solidFill>
              <a:latin typeface="+mj-lt"/>
              <a:ea typeface="+mj-ea"/>
              <a:cs typeface="+mj-cs"/>
            </a:endParaRPr>
          </a:p>
        </p:txBody>
      </p:sp>
      <p:cxnSp>
        <p:nvCxnSpPr>
          <p:cNvPr id="56328" name="Straight Connector 14"/>
          <p:cNvCxnSpPr>
            <a:cxnSpLocks noChangeShapeType="1"/>
          </p:cNvCxnSpPr>
          <p:nvPr/>
        </p:nvCxnSpPr>
        <p:spPr bwMode="auto">
          <a:xfrm>
            <a:off x="395288" y="1341438"/>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2"/>
          </p:nvPr>
        </p:nvSpPr>
        <p:spPr>
          <a:noFill/>
        </p:spPr>
        <p:txBody>
          <a:bodyPr/>
          <a:lstStyle/>
          <a:p>
            <a:fld id="{FAF80390-F016-4245-A4E6-8223E82B72AF}" type="slidenum">
              <a:rPr lang="en-US" altLang="en-US" smtClean="0"/>
              <a:pPr/>
              <a:t>49</a:t>
            </a:fld>
            <a:endParaRPr lang="en-US" altLang="en-US" smtClean="0"/>
          </a:p>
        </p:txBody>
      </p:sp>
      <p:sp>
        <p:nvSpPr>
          <p:cNvPr id="6" name="Title 1"/>
          <p:cNvSpPr txBox="1">
            <a:spLocks/>
          </p:cNvSpPr>
          <p:nvPr/>
        </p:nvSpPr>
        <p:spPr bwMode="auto">
          <a:xfrm>
            <a:off x="900113" y="260350"/>
            <a:ext cx="7543800" cy="1143000"/>
          </a:xfrm>
          <a:prstGeom prst="rect">
            <a:avLst/>
          </a:prstGeom>
          <a:noFill/>
          <a:ln w="9525">
            <a:noFill/>
            <a:miter lim="800000"/>
            <a:headEnd/>
            <a:tailEnd/>
          </a:ln>
        </p:spPr>
        <p:txBody>
          <a:bodyPr anchor="ctr"/>
          <a:lstStyle/>
          <a:p>
            <a:pPr eaLnBrk="0" hangingPunct="0">
              <a:lnSpc>
                <a:spcPct val="85000"/>
              </a:lnSpc>
              <a:spcBef>
                <a:spcPct val="0"/>
              </a:spcBef>
              <a:buFontTx/>
              <a:buNone/>
              <a:defRPr/>
            </a:pPr>
            <a:r>
              <a:rPr kumimoji="0" lang="en-US" sz="4200" kern="0" dirty="0" err="1">
                <a:solidFill>
                  <a:schemeClr val="tx2"/>
                </a:solidFill>
                <a:latin typeface="+mj-lt"/>
                <a:ea typeface="+mj-ea"/>
                <a:cs typeface="+mj-cs"/>
              </a:rPr>
              <a:t>Subquery</a:t>
            </a:r>
            <a:endParaRPr kumimoji="0" lang="en-IN" sz="4200" kern="0" dirty="0">
              <a:solidFill>
                <a:schemeClr val="tx2"/>
              </a:solidFill>
              <a:latin typeface="+mj-lt"/>
              <a:ea typeface="+mj-ea"/>
              <a:cs typeface="+mj-cs"/>
            </a:endParaRPr>
          </a:p>
        </p:txBody>
      </p:sp>
      <p:cxnSp>
        <p:nvCxnSpPr>
          <p:cNvPr id="57348" name="Straight Connector 14"/>
          <p:cNvCxnSpPr>
            <a:cxnSpLocks noChangeShapeType="1"/>
          </p:cNvCxnSpPr>
          <p:nvPr/>
        </p:nvCxnSpPr>
        <p:spPr bwMode="auto">
          <a:xfrm>
            <a:off x="395288" y="1341438"/>
            <a:ext cx="8748712" cy="0"/>
          </a:xfrm>
          <a:prstGeom prst="line">
            <a:avLst/>
          </a:prstGeom>
          <a:noFill/>
          <a:ln w="12700" algn="ctr">
            <a:solidFill>
              <a:schemeClr val="accent1"/>
            </a:solidFill>
            <a:round/>
            <a:headEnd/>
            <a:tailEnd/>
          </a:ln>
        </p:spPr>
      </p:cxnSp>
      <p:sp>
        <p:nvSpPr>
          <p:cNvPr id="57349" name="Rectangle 3"/>
          <p:cNvSpPr>
            <a:spLocks noChangeArrowheads="1"/>
          </p:cNvSpPr>
          <p:nvPr/>
        </p:nvSpPr>
        <p:spPr bwMode="auto">
          <a:xfrm>
            <a:off x="971550" y="1916113"/>
            <a:ext cx="7056438" cy="2233612"/>
          </a:xfrm>
          <a:prstGeom prst="rect">
            <a:avLst/>
          </a:prstGeom>
          <a:solidFill>
            <a:srgbClr val="FFFFCC"/>
          </a:solidFill>
          <a:ln w="12700">
            <a:solidFill>
              <a:schemeClr val="tx1"/>
            </a:solidFill>
            <a:miter lim="800000"/>
            <a:headEnd/>
            <a:tailEnd/>
          </a:ln>
        </p:spPr>
        <p:txBody>
          <a:bodyPr wrap="none" lIns="90488" tIns="44450" rIns="90488" bIns="44450" anchor="ctr"/>
          <a:lstStyle/>
          <a:p>
            <a:pPr>
              <a:spcBef>
                <a:spcPct val="50000"/>
              </a:spcBef>
            </a:pPr>
            <a:endParaRPr lang="en-US"/>
          </a:p>
        </p:txBody>
      </p:sp>
      <p:sp>
        <p:nvSpPr>
          <p:cNvPr id="57350" name="Rectangle 5"/>
          <p:cNvSpPr>
            <a:spLocks noChangeArrowheads="1"/>
          </p:cNvSpPr>
          <p:nvPr/>
        </p:nvSpPr>
        <p:spPr bwMode="auto">
          <a:xfrm>
            <a:off x="1116013" y="1916113"/>
            <a:ext cx="7151687" cy="2032000"/>
          </a:xfrm>
          <a:prstGeom prst="rect">
            <a:avLst/>
          </a:prstGeom>
          <a:noFill/>
          <a:ln w="9525">
            <a:noFill/>
            <a:miter lim="800000"/>
            <a:headEnd/>
            <a:tailEnd/>
          </a:ln>
        </p:spPr>
        <p:txBody>
          <a:bodyPr lIns="92075" tIns="46038" rIns="92075" bIns="46038">
            <a:spAutoFit/>
          </a:bodyPr>
          <a:lstStyle/>
          <a:p>
            <a:pPr>
              <a:buFontTx/>
              <a:buNone/>
            </a:pPr>
            <a:r>
              <a:rPr lang="en-US" sz="1800" b="1">
                <a:solidFill>
                  <a:schemeClr val="bg1"/>
                </a:solidFill>
                <a:latin typeface="Courier New" pitchFamily="49" charset="0"/>
              </a:rPr>
              <a:t>SELECT last_name</a:t>
            </a:r>
          </a:p>
          <a:p>
            <a:pPr>
              <a:buFontTx/>
              <a:buNone/>
            </a:pPr>
            <a:r>
              <a:rPr lang="en-US" sz="1800" b="1">
                <a:solidFill>
                  <a:schemeClr val="bg1"/>
                </a:solidFill>
                <a:latin typeface="Courier New" pitchFamily="49" charset="0"/>
              </a:rPr>
              <a:t>FROM   employees</a:t>
            </a:r>
          </a:p>
          <a:p>
            <a:pPr>
              <a:buFontTx/>
              <a:buNone/>
            </a:pPr>
            <a:r>
              <a:rPr lang="en-US" sz="1800" b="1">
                <a:solidFill>
                  <a:schemeClr val="bg1"/>
                </a:solidFill>
                <a:latin typeface="Courier New" pitchFamily="49" charset="0"/>
              </a:rPr>
              <a:t>WHERE  salary &gt; </a:t>
            </a:r>
          </a:p>
          <a:p>
            <a:pPr>
              <a:buFontTx/>
              <a:buNone/>
            </a:pPr>
            <a:r>
              <a:rPr lang="en-US" sz="1800" b="1">
                <a:solidFill>
                  <a:schemeClr val="bg1"/>
                </a:solidFill>
                <a:latin typeface="Courier New" pitchFamily="49" charset="0"/>
              </a:rPr>
              <a:t>                (SELECT salary</a:t>
            </a:r>
          </a:p>
          <a:p>
            <a:pPr>
              <a:buFontTx/>
              <a:buNone/>
            </a:pPr>
            <a:r>
              <a:rPr lang="en-US" sz="1800" b="1">
                <a:solidFill>
                  <a:schemeClr val="bg1"/>
                </a:solidFill>
                <a:latin typeface="Courier New" pitchFamily="49" charset="0"/>
              </a:rPr>
              <a:t>                 FROM   employees</a:t>
            </a:r>
          </a:p>
          <a:p>
            <a:pPr>
              <a:buFontTx/>
              <a:buNone/>
            </a:pPr>
            <a:r>
              <a:rPr lang="en-US" sz="1800" b="1">
                <a:solidFill>
                  <a:schemeClr val="bg1"/>
                </a:solidFill>
                <a:latin typeface="Courier New" pitchFamily="49" charset="0"/>
              </a:rPr>
              <a:t>                 WHERE  employee_id = 149) ;</a:t>
            </a:r>
          </a:p>
        </p:txBody>
      </p:sp>
      <p:grpSp>
        <p:nvGrpSpPr>
          <p:cNvPr id="57351" name="Group 10"/>
          <p:cNvGrpSpPr>
            <a:grpSpLocks/>
          </p:cNvGrpSpPr>
          <p:nvPr/>
        </p:nvGrpSpPr>
        <p:grpSpPr bwMode="auto">
          <a:xfrm>
            <a:off x="4356100" y="2276475"/>
            <a:ext cx="1322388" cy="565150"/>
            <a:chOff x="2715" y="1016"/>
            <a:chExt cx="833" cy="356"/>
          </a:xfrm>
        </p:grpSpPr>
        <p:sp>
          <p:nvSpPr>
            <p:cNvPr id="57355" name="Rectangle 8"/>
            <p:cNvSpPr>
              <a:spLocks noChangeArrowheads="1"/>
            </p:cNvSpPr>
            <p:nvPr/>
          </p:nvSpPr>
          <p:spPr bwMode="auto">
            <a:xfrm>
              <a:off x="3010" y="1016"/>
              <a:ext cx="472" cy="243"/>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lang="en-US" sz="1600" b="1">
                  <a:solidFill>
                    <a:srgbClr val="FF5050"/>
                  </a:solidFill>
                </a:rPr>
                <a:t>10500</a:t>
              </a:r>
            </a:p>
          </p:txBody>
        </p:sp>
        <p:sp>
          <p:nvSpPr>
            <p:cNvPr id="57356" name="Freeform 9"/>
            <p:cNvSpPr>
              <a:spLocks/>
            </p:cNvSpPr>
            <p:nvPr/>
          </p:nvSpPr>
          <p:spPr bwMode="auto">
            <a:xfrm>
              <a:off x="2715" y="1280"/>
              <a:ext cx="833" cy="92"/>
            </a:xfrm>
            <a:custGeom>
              <a:avLst/>
              <a:gdLst>
                <a:gd name="T0" fmla="*/ 832 w 833"/>
                <a:gd name="T1" fmla="*/ 91 h 92"/>
                <a:gd name="T2" fmla="*/ 832 w 833"/>
                <a:gd name="T3" fmla="*/ 0 h 92"/>
                <a:gd name="T4" fmla="*/ 0 w 833"/>
                <a:gd name="T5" fmla="*/ 0 h 92"/>
                <a:gd name="T6" fmla="*/ 0 60000 65536"/>
                <a:gd name="T7" fmla="*/ 0 60000 65536"/>
                <a:gd name="T8" fmla="*/ 0 60000 65536"/>
                <a:gd name="T9" fmla="*/ 0 w 833"/>
                <a:gd name="T10" fmla="*/ 0 h 92"/>
                <a:gd name="T11" fmla="*/ 833 w 833"/>
                <a:gd name="T12" fmla="*/ 92 h 92"/>
              </a:gdLst>
              <a:ahLst/>
              <a:cxnLst>
                <a:cxn ang="T6">
                  <a:pos x="T0" y="T1"/>
                </a:cxn>
                <a:cxn ang="T7">
                  <a:pos x="T2" y="T3"/>
                </a:cxn>
                <a:cxn ang="T8">
                  <a:pos x="T4" y="T5"/>
                </a:cxn>
              </a:cxnLst>
              <a:rect l="T9" t="T10" r="T11" b="T12"/>
              <a:pathLst>
                <a:path w="833" h="92">
                  <a:moveTo>
                    <a:pt x="832" y="91"/>
                  </a:moveTo>
                  <a:lnTo>
                    <a:pt x="832" y="0"/>
                  </a:lnTo>
                  <a:lnTo>
                    <a:pt x="0" y="0"/>
                  </a:lnTo>
                </a:path>
              </a:pathLst>
            </a:custGeom>
            <a:noFill/>
            <a:ln w="25400" cap="rnd" cmpd="sng">
              <a:solidFill>
                <a:schemeClr val="hlink"/>
              </a:solidFill>
              <a:prstDash val="solid"/>
              <a:round/>
              <a:headEnd type="none" w="sm" len="sm"/>
              <a:tailEnd type="stealth" w="med" len="lg"/>
            </a:ln>
          </p:spPr>
          <p:txBody>
            <a:bodyPr/>
            <a:lstStyle/>
            <a:p>
              <a:endParaRPr lang="en-US"/>
            </a:p>
          </p:txBody>
        </p:sp>
      </p:grpSp>
      <p:sp>
        <p:nvSpPr>
          <p:cNvPr id="57352" name="Rectangle 19"/>
          <p:cNvSpPr>
            <a:spLocks noChangeArrowheads="1"/>
          </p:cNvSpPr>
          <p:nvPr/>
        </p:nvSpPr>
        <p:spPr bwMode="auto">
          <a:xfrm>
            <a:off x="3419475" y="2924175"/>
            <a:ext cx="3960813" cy="1152525"/>
          </a:xfrm>
          <a:prstGeom prst="rect">
            <a:avLst/>
          </a:prstGeom>
          <a:noFill/>
          <a:ln w="25400">
            <a:solidFill>
              <a:srgbClr val="FC0128"/>
            </a:solidFill>
            <a:miter lim="800000"/>
            <a:headEnd/>
            <a:tailEnd/>
          </a:ln>
        </p:spPr>
        <p:txBody>
          <a:bodyPr wrap="none" anchor="ctr"/>
          <a:lstStyle/>
          <a:p>
            <a:endParaRPr lang="en-IN"/>
          </a:p>
        </p:txBody>
      </p:sp>
      <p:pic>
        <p:nvPicPr>
          <p:cNvPr id="57353" name="Picture 21"/>
          <p:cNvPicPr>
            <a:picLocks noChangeAspect="1" noChangeArrowheads="1"/>
          </p:cNvPicPr>
          <p:nvPr/>
        </p:nvPicPr>
        <p:blipFill>
          <a:blip r:embed="rId2"/>
          <a:srcRect/>
          <a:stretch>
            <a:fillRect/>
          </a:stretch>
        </p:blipFill>
        <p:spPr bwMode="auto">
          <a:xfrm>
            <a:off x="1116013" y="4365625"/>
            <a:ext cx="6791325" cy="1590675"/>
          </a:xfrm>
          <a:prstGeom prst="rect">
            <a:avLst/>
          </a:prstGeom>
          <a:noFill/>
          <a:ln w="25400">
            <a:noFill/>
            <a:miter lim="800000"/>
            <a:headEnd type="none" w="sm" len="sm"/>
            <a:tailEnd type="none" w="sm" len="sm"/>
          </a:ln>
        </p:spPr>
      </p:pic>
      <p:pic>
        <p:nvPicPr>
          <p:cNvPr id="57354" name="Picture 22"/>
          <p:cNvPicPr>
            <a:picLocks noChangeAspect="1" noChangeArrowheads="1"/>
          </p:cNvPicPr>
          <p:nvPr/>
        </p:nvPicPr>
        <p:blipFill>
          <a:blip r:embed="rId3"/>
          <a:srcRect/>
          <a:stretch>
            <a:fillRect/>
          </a:stretch>
        </p:blipFill>
        <p:spPr bwMode="auto">
          <a:xfrm>
            <a:off x="1116013" y="5945188"/>
            <a:ext cx="6781800" cy="219075"/>
          </a:xfrm>
          <a:prstGeom prst="rect">
            <a:avLst/>
          </a:prstGeom>
          <a:noFill/>
          <a:ln w="25400">
            <a:noFill/>
            <a:miter lim="800000"/>
            <a:headEnd type="none" w="sm" len="sm"/>
            <a:tailEnd type="none" w="sm" len="sm"/>
          </a:ln>
        </p:spPr>
      </p:pic>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5011D2B9-E2D7-4AE2-9761-3FF734839881}" type="slidenum">
              <a:rPr lang="en-US" altLang="en-US" smtClean="0"/>
              <a:pPr/>
              <a:t>5</a:t>
            </a:fld>
            <a:endParaRPr lang="en-US" altLang="en-US" smtClean="0"/>
          </a:p>
        </p:txBody>
      </p:sp>
      <p:sp>
        <p:nvSpPr>
          <p:cNvPr id="344070" name="Rectangle 6"/>
          <p:cNvSpPr>
            <a:spLocks noGrp="1" noChangeArrowheads="1"/>
          </p:cNvSpPr>
          <p:nvPr>
            <p:ph type="title"/>
          </p:nvPr>
        </p:nvSpPr>
        <p:spPr>
          <a:xfrm>
            <a:off x="3124200" y="333375"/>
            <a:ext cx="6019800" cy="1143000"/>
          </a:xfrm>
        </p:spPr>
        <p:txBody>
          <a:bodyPr/>
          <a:lstStyle/>
          <a:p>
            <a:pPr eaLnBrk="1" hangingPunct="1">
              <a:defRPr/>
            </a:pPr>
            <a:r>
              <a:rPr lang="en-US" dirty="0" smtClean="0">
                <a:effectLst>
                  <a:outerShdw blurRad="38100" dist="38100" dir="2700000" algn="tl">
                    <a:srgbClr val="000000"/>
                  </a:outerShdw>
                </a:effectLst>
              </a:rPr>
              <a:t>Design</a:t>
            </a:r>
          </a:p>
        </p:txBody>
      </p:sp>
      <p:sp>
        <p:nvSpPr>
          <p:cNvPr id="344071" name="Rectangle 7"/>
          <p:cNvSpPr>
            <a:spLocks noGrp="1" noChangeArrowheads="1"/>
          </p:cNvSpPr>
          <p:nvPr>
            <p:ph type="body" idx="1"/>
          </p:nvPr>
        </p:nvSpPr>
        <p:spPr>
          <a:xfrm>
            <a:off x="914400" y="1905000"/>
            <a:ext cx="8050213" cy="4267200"/>
          </a:xfrm>
        </p:spPr>
        <p:txBody>
          <a:bodyPr/>
          <a:lstStyle/>
          <a:p>
            <a:pPr eaLnBrk="1" hangingPunct="1">
              <a:lnSpc>
                <a:spcPct val="90000"/>
              </a:lnSpc>
            </a:pPr>
            <a:r>
              <a:rPr lang="en-US" smtClean="0"/>
              <a:t>SQL represents all information in the form of </a:t>
            </a:r>
            <a:r>
              <a:rPr lang="en-US" i="1" smtClean="0"/>
              <a:t>tables</a:t>
            </a:r>
          </a:p>
          <a:p>
            <a:pPr eaLnBrk="1" hangingPunct="1">
              <a:lnSpc>
                <a:spcPct val="90000"/>
              </a:lnSpc>
            </a:pPr>
            <a:r>
              <a:rPr lang="en-US" smtClean="0">
                <a:cs typeface="Times New Roman" pitchFamily="18" charset="0"/>
              </a:rPr>
              <a:t>Supports three relational operations: </a:t>
            </a:r>
            <a:r>
              <a:rPr lang="en-US" b="1" i="1" smtClean="0">
                <a:cs typeface="Times New Roman" pitchFamily="18" charset="0"/>
              </a:rPr>
              <a:t>selection, projection,</a:t>
            </a:r>
            <a:r>
              <a:rPr lang="en-US" i="1" smtClean="0">
                <a:cs typeface="Times New Roman" pitchFamily="18" charset="0"/>
              </a:rPr>
              <a:t> and</a:t>
            </a:r>
            <a:r>
              <a:rPr lang="en-US" b="1" i="1" smtClean="0">
                <a:cs typeface="Times New Roman" pitchFamily="18" charset="0"/>
              </a:rPr>
              <a:t> join</a:t>
            </a:r>
            <a:r>
              <a:rPr lang="en-US" smtClean="0">
                <a:cs typeface="Times New Roman" pitchFamily="18" charset="0"/>
              </a:rPr>
              <a:t>.  These are for specifying exactly what data you want to display or use</a:t>
            </a:r>
          </a:p>
          <a:p>
            <a:pPr eaLnBrk="1" hangingPunct="1">
              <a:lnSpc>
                <a:spcPct val="90000"/>
              </a:lnSpc>
            </a:pPr>
            <a:r>
              <a:rPr lang="en-US" smtClean="0"/>
              <a:t>SQL is used for data manipulation, definition and administration</a:t>
            </a:r>
          </a:p>
        </p:txBody>
      </p:sp>
      <p:cxnSp>
        <p:nvCxnSpPr>
          <p:cNvPr id="12293" name="Straight Connector 14"/>
          <p:cNvCxnSpPr>
            <a:cxnSpLocks noChangeShapeType="1"/>
          </p:cNvCxnSpPr>
          <p:nvPr/>
        </p:nvCxnSpPr>
        <p:spPr bwMode="auto">
          <a:xfrm>
            <a:off x="395288" y="1196975"/>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44070"/>
                                        </p:tgtEl>
                                        <p:attrNameLst>
                                          <p:attrName>style.visibility</p:attrName>
                                        </p:attrNameLst>
                                      </p:cBhvr>
                                      <p:to>
                                        <p:strVal val="visible"/>
                                      </p:to>
                                    </p:set>
                                    <p:anim calcmode="lin" valueType="num">
                                      <p:cBhvr>
                                        <p:cTn id="7" dur="500" fill="hold"/>
                                        <p:tgtEl>
                                          <p:spTgt spid="344070"/>
                                        </p:tgtEl>
                                        <p:attrNameLst>
                                          <p:attrName>ppt_x</p:attrName>
                                        </p:attrNameLst>
                                      </p:cBhvr>
                                      <p:tavLst>
                                        <p:tav tm="0">
                                          <p:val>
                                            <p:strVal val="#ppt_x-#ppt_w/2"/>
                                          </p:val>
                                        </p:tav>
                                        <p:tav tm="100000">
                                          <p:val>
                                            <p:strVal val="#ppt_x"/>
                                          </p:val>
                                        </p:tav>
                                      </p:tavLst>
                                    </p:anim>
                                    <p:anim calcmode="lin" valueType="num">
                                      <p:cBhvr>
                                        <p:cTn id="8" dur="500" fill="hold"/>
                                        <p:tgtEl>
                                          <p:spTgt spid="344070"/>
                                        </p:tgtEl>
                                        <p:attrNameLst>
                                          <p:attrName>ppt_y</p:attrName>
                                        </p:attrNameLst>
                                      </p:cBhvr>
                                      <p:tavLst>
                                        <p:tav tm="0">
                                          <p:val>
                                            <p:strVal val="#ppt_y"/>
                                          </p:val>
                                        </p:tav>
                                        <p:tav tm="100000">
                                          <p:val>
                                            <p:strVal val="#ppt_y"/>
                                          </p:val>
                                        </p:tav>
                                      </p:tavLst>
                                    </p:anim>
                                    <p:anim calcmode="lin" valueType="num">
                                      <p:cBhvr>
                                        <p:cTn id="9" dur="500" fill="hold"/>
                                        <p:tgtEl>
                                          <p:spTgt spid="344070"/>
                                        </p:tgtEl>
                                        <p:attrNameLst>
                                          <p:attrName>ppt_w</p:attrName>
                                        </p:attrNameLst>
                                      </p:cBhvr>
                                      <p:tavLst>
                                        <p:tav tm="0">
                                          <p:val>
                                            <p:fltVal val="0"/>
                                          </p:val>
                                        </p:tav>
                                        <p:tav tm="100000">
                                          <p:val>
                                            <p:strVal val="#ppt_w"/>
                                          </p:val>
                                        </p:tav>
                                      </p:tavLst>
                                    </p:anim>
                                    <p:anim calcmode="lin" valueType="num">
                                      <p:cBhvr>
                                        <p:cTn id="10" dur="500" fill="hold"/>
                                        <p:tgtEl>
                                          <p:spTgt spid="34407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44071">
                                            <p:txEl>
                                              <p:pRg st="0" end="0"/>
                                            </p:txEl>
                                          </p:spTgt>
                                        </p:tgtEl>
                                        <p:attrNameLst>
                                          <p:attrName>style.visibility</p:attrName>
                                        </p:attrNameLst>
                                      </p:cBhvr>
                                      <p:to>
                                        <p:strVal val="visible"/>
                                      </p:to>
                                    </p:set>
                                    <p:animEffect transition="in" filter="dissolve">
                                      <p:cBhvr>
                                        <p:cTn id="14" dur="500"/>
                                        <p:tgtEl>
                                          <p:spTgt spid="344071">
                                            <p:txEl>
                                              <p:pRg st="0" end="0"/>
                                            </p:txEl>
                                          </p:spTgt>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344071">
                                            <p:txEl>
                                              <p:pRg st="1" end="1"/>
                                            </p:txEl>
                                          </p:spTgt>
                                        </p:tgtEl>
                                        <p:attrNameLst>
                                          <p:attrName>style.visibility</p:attrName>
                                        </p:attrNameLst>
                                      </p:cBhvr>
                                      <p:to>
                                        <p:strVal val="visible"/>
                                      </p:to>
                                    </p:set>
                                    <p:animEffect transition="in" filter="dissolve">
                                      <p:cBhvr>
                                        <p:cTn id="18" dur="500"/>
                                        <p:tgtEl>
                                          <p:spTgt spid="344071">
                                            <p:txEl>
                                              <p:pRg st="1" end="1"/>
                                            </p:txEl>
                                          </p:spTgt>
                                        </p:tgtEl>
                                      </p:cBhvr>
                                    </p:animEffect>
                                  </p:childTnLst>
                                </p:cTn>
                              </p:par>
                            </p:childTnLst>
                          </p:cTn>
                        </p:par>
                        <p:par>
                          <p:cTn id="19" fill="hold">
                            <p:stCondLst>
                              <p:cond delay="1500"/>
                            </p:stCondLst>
                            <p:childTnLst>
                              <p:par>
                                <p:cTn id="20" presetID="9" presetClass="entr" presetSubtype="0" fill="hold" grpId="0" nodeType="afterEffect">
                                  <p:stCondLst>
                                    <p:cond delay="0"/>
                                  </p:stCondLst>
                                  <p:childTnLst>
                                    <p:set>
                                      <p:cBhvr>
                                        <p:cTn id="21" dur="1" fill="hold">
                                          <p:stCondLst>
                                            <p:cond delay="0"/>
                                          </p:stCondLst>
                                        </p:cTn>
                                        <p:tgtEl>
                                          <p:spTgt spid="344071">
                                            <p:txEl>
                                              <p:pRg st="2" end="2"/>
                                            </p:txEl>
                                          </p:spTgt>
                                        </p:tgtEl>
                                        <p:attrNameLst>
                                          <p:attrName>style.visibility</p:attrName>
                                        </p:attrNameLst>
                                      </p:cBhvr>
                                      <p:to>
                                        <p:strVal val="visible"/>
                                      </p:to>
                                    </p:set>
                                    <p:animEffect transition="in" filter="dissolve">
                                      <p:cBhvr>
                                        <p:cTn id="22" dur="500"/>
                                        <p:tgtEl>
                                          <p:spTgt spid="3440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0" grpId="0" autoUpdateAnimBg="0"/>
      <p:bldP spid="344071" grpId="0" build="p" autoUpdateAnimBg="0"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395288" y="333375"/>
            <a:ext cx="8748712" cy="1143000"/>
          </a:xfrm>
        </p:spPr>
        <p:txBody>
          <a:bodyPr/>
          <a:lstStyle/>
          <a:p>
            <a:pPr algn="just"/>
            <a:r>
              <a:rPr lang="en-US" sz="2800" smtClean="0"/>
              <a:t>Difference between DELETE, TRUNCATE and DROP</a:t>
            </a:r>
            <a:endParaRPr lang="en-IN" sz="2800" smtClean="0"/>
          </a:p>
        </p:txBody>
      </p:sp>
      <p:sp>
        <p:nvSpPr>
          <p:cNvPr id="58371" name="Content Placeholder 2"/>
          <p:cNvSpPr>
            <a:spLocks noGrp="1"/>
          </p:cNvSpPr>
          <p:nvPr>
            <p:ph idx="1"/>
          </p:nvPr>
        </p:nvSpPr>
        <p:spPr>
          <a:xfrm>
            <a:off x="468313" y="1196975"/>
            <a:ext cx="8351837" cy="5661025"/>
          </a:xfrm>
        </p:spPr>
        <p:txBody>
          <a:bodyPr/>
          <a:lstStyle/>
          <a:p>
            <a:pPr algn="just"/>
            <a:r>
              <a:rPr lang="en-US" sz="2400" smtClean="0"/>
              <a:t>DELETE: When you are using DELETE command in oracle the data will be deleted in the table. After that if you are using ROLLBACK the data in the table will be retrieved.</a:t>
            </a:r>
          </a:p>
          <a:p>
            <a:pPr algn="just"/>
            <a:r>
              <a:rPr lang="en-US" sz="2400" smtClean="0"/>
              <a:t>TRUNCATE: When you are using TRUNCATE command what ever data in the table, it will be deleted. After that if you are using ROLLBACK the data in the table will not be retrieved, but the structure of the table is available. </a:t>
            </a:r>
          </a:p>
          <a:p>
            <a:pPr algn="just"/>
            <a:r>
              <a:rPr lang="en-US" sz="2400" smtClean="0"/>
              <a:t>DROP: When you are using DROP the ROLLBACK command is not working and structure and data in the table also deleted.  Nothing will be available about that table.</a:t>
            </a:r>
            <a:endParaRPr lang="en-IN" sz="2400" smtClean="0"/>
          </a:p>
        </p:txBody>
      </p:sp>
      <p:sp>
        <p:nvSpPr>
          <p:cNvPr id="58372" name="Slide Number Placeholder 4"/>
          <p:cNvSpPr>
            <a:spLocks noGrp="1"/>
          </p:cNvSpPr>
          <p:nvPr>
            <p:ph type="sldNum" sz="quarter" idx="12"/>
          </p:nvPr>
        </p:nvSpPr>
        <p:spPr>
          <a:noFill/>
        </p:spPr>
        <p:txBody>
          <a:bodyPr/>
          <a:lstStyle/>
          <a:p>
            <a:fld id="{B1A4D112-10AB-4466-AEEB-4586BCD998C0}" type="slidenum">
              <a:rPr lang="en-US" altLang="en-US" smtClean="0"/>
              <a:pPr/>
              <a:t>50</a:t>
            </a:fld>
            <a:endParaRPr lang="en-US" altLang="en-US" smtClean="0"/>
          </a:p>
        </p:txBody>
      </p:sp>
    </p:spTree>
  </p:cSld>
  <p:clrMapOvr>
    <a:masterClrMapping/>
  </p:clrMapOvr>
  <p:transition>
    <p:wedg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t>Example</a:t>
            </a:r>
            <a:endParaRPr lang="en-IN" smtClean="0"/>
          </a:p>
        </p:txBody>
      </p:sp>
      <p:sp>
        <p:nvSpPr>
          <p:cNvPr id="59395" name="Content Placeholder 2"/>
          <p:cNvSpPr>
            <a:spLocks noGrp="1"/>
          </p:cNvSpPr>
          <p:nvPr>
            <p:ph idx="1"/>
          </p:nvPr>
        </p:nvSpPr>
        <p:spPr>
          <a:xfrm>
            <a:off x="914400" y="1628775"/>
            <a:ext cx="7543800" cy="4314825"/>
          </a:xfrm>
        </p:spPr>
        <p:txBody>
          <a:bodyPr/>
          <a:lstStyle/>
          <a:p>
            <a:r>
              <a:rPr lang="en-US" sz="2400" smtClean="0"/>
              <a:t>DELETE * FROM emp;</a:t>
            </a:r>
          </a:p>
          <a:p>
            <a:endParaRPr lang="en-US" sz="2400" smtClean="0"/>
          </a:p>
          <a:p>
            <a:r>
              <a:rPr lang="en-US" sz="2400" smtClean="0"/>
              <a:t>TRUNCATE TABLE emp;</a:t>
            </a:r>
          </a:p>
          <a:p>
            <a:endParaRPr lang="en-US" sz="2400" smtClean="0"/>
          </a:p>
          <a:p>
            <a:r>
              <a:rPr lang="en-US" sz="2400" smtClean="0"/>
              <a:t>DROP TABLE emp;</a:t>
            </a:r>
          </a:p>
          <a:p>
            <a:endParaRPr lang="en-IN" sz="2400" smtClean="0"/>
          </a:p>
        </p:txBody>
      </p:sp>
      <p:sp>
        <p:nvSpPr>
          <p:cNvPr id="59396" name="Slide Number Placeholder 4"/>
          <p:cNvSpPr>
            <a:spLocks noGrp="1"/>
          </p:cNvSpPr>
          <p:nvPr>
            <p:ph type="sldNum" sz="quarter" idx="12"/>
          </p:nvPr>
        </p:nvSpPr>
        <p:spPr>
          <a:noFill/>
        </p:spPr>
        <p:txBody>
          <a:bodyPr/>
          <a:lstStyle/>
          <a:p>
            <a:fld id="{8752F5C2-AF6F-4D25-BE85-961D1BC76866}" type="slidenum">
              <a:rPr lang="en-US" altLang="en-US" smtClean="0"/>
              <a:pPr/>
              <a:t>51</a:t>
            </a:fld>
            <a:endParaRPr lang="en-US" altLang="en-US" smtClean="0"/>
          </a:p>
        </p:txBody>
      </p:sp>
    </p:spTree>
  </p:cSld>
  <p:clrMapOvr>
    <a:masterClrMapping/>
  </p:clrMapOvr>
  <p:transition>
    <p:wedg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51057500-CFE0-4DAE-86F3-1AF08F0B0E6A}" type="slidenum">
              <a:rPr lang="en-US" altLang="en-US" smtClean="0"/>
              <a:pPr/>
              <a:t>52</a:t>
            </a:fld>
            <a:endParaRPr lang="en-US" altLang="en-US" smtClean="0"/>
          </a:p>
        </p:txBody>
      </p:sp>
      <p:sp>
        <p:nvSpPr>
          <p:cNvPr id="347142" name="Rectangle 6"/>
          <p:cNvSpPr>
            <a:spLocks noGrp="1" noChangeArrowheads="1"/>
          </p:cNvSpPr>
          <p:nvPr>
            <p:ph type="title"/>
          </p:nvPr>
        </p:nvSpPr>
        <p:spPr>
          <a:xfrm>
            <a:off x="2438400" y="381000"/>
            <a:ext cx="5943600" cy="1143000"/>
          </a:xfrm>
        </p:spPr>
        <p:txBody>
          <a:bodyPr/>
          <a:lstStyle/>
          <a:p>
            <a:pPr eaLnBrk="1" hangingPunct="1"/>
            <a:r>
              <a:rPr lang="en-US" smtClean="0"/>
              <a:t>Conclusion</a:t>
            </a:r>
          </a:p>
        </p:txBody>
      </p:sp>
      <p:sp>
        <p:nvSpPr>
          <p:cNvPr id="347143" name="Rectangle 7"/>
          <p:cNvSpPr>
            <a:spLocks noGrp="1" noChangeArrowheads="1"/>
          </p:cNvSpPr>
          <p:nvPr>
            <p:ph type="body" idx="1"/>
          </p:nvPr>
        </p:nvSpPr>
        <p:spPr>
          <a:xfrm>
            <a:off x="838200" y="1905000"/>
            <a:ext cx="7543800" cy="4191000"/>
          </a:xfrm>
        </p:spPr>
        <p:txBody>
          <a:bodyPr/>
          <a:lstStyle/>
          <a:p>
            <a:pPr eaLnBrk="1" hangingPunct="1"/>
            <a:r>
              <a:rPr lang="en-US" smtClean="0"/>
              <a:t>SQL simplifies data manipulation by reducing the amount of code required.</a:t>
            </a:r>
          </a:p>
          <a:p>
            <a:pPr eaLnBrk="1" hangingPunct="1"/>
            <a:r>
              <a:rPr lang="en-US" smtClean="0"/>
              <a:t>More reliable than creating a database using files with linked-list implementation</a:t>
            </a:r>
          </a:p>
        </p:txBody>
      </p:sp>
      <p:cxnSp>
        <p:nvCxnSpPr>
          <p:cNvPr id="60421"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47142"/>
                                        </p:tgtEl>
                                        <p:attrNameLst>
                                          <p:attrName>style.visibility</p:attrName>
                                        </p:attrNameLst>
                                      </p:cBhvr>
                                      <p:to>
                                        <p:strVal val="visible"/>
                                      </p:to>
                                    </p:set>
                                    <p:anim calcmode="lin" valueType="num">
                                      <p:cBhvr>
                                        <p:cTn id="7" dur="500" fill="hold"/>
                                        <p:tgtEl>
                                          <p:spTgt spid="347142"/>
                                        </p:tgtEl>
                                        <p:attrNameLst>
                                          <p:attrName>ppt_x</p:attrName>
                                        </p:attrNameLst>
                                      </p:cBhvr>
                                      <p:tavLst>
                                        <p:tav tm="0">
                                          <p:val>
                                            <p:strVal val="#ppt_x-#ppt_w/2"/>
                                          </p:val>
                                        </p:tav>
                                        <p:tav tm="100000">
                                          <p:val>
                                            <p:strVal val="#ppt_x"/>
                                          </p:val>
                                        </p:tav>
                                      </p:tavLst>
                                    </p:anim>
                                    <p:anim calcmode="lin" valueType="num">
                                      <p:cBhvr>
                                        <p:cTn id="8" dur="500" fill="hold"/>
                                        <p:tgtEl>
                                          <p:spTgt spid="347142"/>
                                        </p:tgtEl>
                                        <p:attrNameLst>
                                          <p:attrName>ppt_y</p:attrName>
                                        </p:attrNameLst>
                                      </p:cBhvr>
                                      <p:tavLst>
                                        <p:tav tm="0">
                                          <p:val>
                                            <p:strVal val="#ppt_y"/>
                                          </p:val>
                                        </p:tav>
                                        <p:tav tm="100000">
                                          <p:val>
                                            <p:strVal val="#ppt_y"/>
                                          </p:val>
                                        </p:tav>
                                      </p:tavLst>
                                    </p:anim>
                                    <p:anim calcmode="lin" valueType="num">
                                      <p:cBhvr>
                                        <p:cTn id="9" dur="500" fill="hold"/>
                                        <p:tgtEl>
                                          <p:spTgt spid="347142"/>
                                        </p:tgtEl>
                                        <p:attrNameLst>
                                          <p:attrName>ppt_w</p:attrName>
                                        </p:attrNameLst>
                                      </p:cBhvr>
                                      <p:tavLst>
                                        <p:tav tm="0">
                                          <p:val>
                                            <p:fltVal val="0"/>
                                          </p:val>
                                        </p:tav>
                                        <p:tav tm="100000">
                                          <p:val>
                                            <p:strVal val="#ppt_w"/>
                                          </p:val>
                                        </p:tav>
                                      </p:tavLst>
                                    </p:anim>
                                    <p:anim calcmode="lin" valueType="num">
                                      <p:cBhvr>
                                        <p:cTn id="10" dur="500" fill="hold"/>
                                        <p:tgtEl>
                                          <p:spTgt spid="34714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47143">
                                            <p:txEl>
                                              <p:pRg st="0" end="0"/>
                                            </p:txEl>
                                          </p:spTgt>
                                        </p:tgtEl>
                                        <p:attrNameLst>
                                          <p:attrName>style.visibility</p:attrName>
                                        </p:attrNameLst>
                                      </p:cBhvr>
                                      <p:to>
                                        <p:strVal val="visible"/>
                                      </p:to>
                                    </p:set>
                                    <p:animEffect transition="in" filter="dissolve">
                                      <p:cBhvr>
                                        <p:cTn id="14" dur="500"/>
                                        <p:tgtEl>
                                          <p:spTgt spid="347143">
                                            <p:txEl>
                                              <p:pRg st="0" end="0"/>
                                            </p:txEl>
                                          </p:spTgt>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347143">
                                            <p:txEl>
                                              <p:pRg st="1" end="1"/>
                                            </p:txEl>
                                          </p:spTgt>
                                        </p:tgtEl>
                                        <p:attrNameLst>
                                          <p:attrName>style.visibility</p:attrName>
                                        </p:attrNameLst>
                                      </p:cBhvr>
                                      <p:to>
                                        <p:strVal val="visible"/>
                                      </p:to>
                                    </p:set>
                                    <p:animEffect transition="in" filter="dissolve">
                                      <p:cBhvr>
                                        <p:cTn id="18" dur="500"/>
                                        <p:tgtEl>
                                          <p:spTgt spid="3471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2" grpId="0" autoUpdateAnimBg="0"/>
      <p:bldP spid="347143" grpId="0" build="p" autoUpdateAnimBg="0" advAuto="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3"/>
          <p:cNvSpPr>
            <a:spLocks noChangeArrowheads="1"/>
          </p:cNvSpPr>
          <p:nvPr/>
        </p:nvSpPr>
        <p:spPr bwMode="auto">
          <a:xfrm>
            <a:off x="609600" y="838200"/>
            <a:ext cx="7620000" cy="838200"/>
          </a:xfrm>
          <a:prstGeom prst="rect">
            <a:avLst/>
          </a:prstGeom>
          <a:noFill/>
          <a:ln w="9525">
            <a:noFill/>
            <a:miter lim="800000"/>
            <a:headEnd/>
            <a:tailEnd/>
          </a:ln>
        </p:spPr>
        <p:txBody>
          <a:bodyPr anchor="ctr"/>
          <a:lstStyle/>
          <a:p>
            <a:pPr algn="ctr"/>
            <a:endParaRPr lang="en-US">
              <a:solidFill>
                <a:schemeClr val="tx2"/>
              </a:solidFill>
              <a:latin typeface="Cambria" pitchFamily="18" charset="0"/>
            </a:endParaRPr>
          </a:p>
        </p:txBody>
      </p:sp>
      <p:cxnSp>
        <p:nvCxnSpPr>
          <p:cNvPr id="61443" name="Straight Connector 7"/>
          <p:cNvCxnSpPr>
            <a:cxnSpLocks noChangeShapeType="1"/>
          </p:cNvCxnSpPr>
          <p:nvPr/>
        </p:nvCxnSpPr>
        <p:spPr bwMode="auto">
          <a:xfrm>
            <a:off x="381000" y="1524000"/>
            <a:ext cx="8077200" cy="0"/>
          </a:xfrm>
          <a:prstGeom prst="line">
            <a:avLst/>
          </a:prstGeom>
          <a:noFill/>
          <a:ln w="12700" algn="ctr">
            <a:solidFill>
              <a:schemeClr val="accent1"/>
            </a:solidFill>
            <a:round/>
            <a:headEnd/>
            <a:tailEnd/>
          </a:ln>
        </p:spPr>
      </p:cxnSp>
      <p:sp>
        <p:nvSpPr>
          <p:cNvPr id="280580" name="WordArt 4"/>
          <p:cNvSpPr>
            <a:spLocks noChangeArrowheads="1" noChangeShapeType="1" noTextEdit="1"/>
          </p:cNvSpPr>
          <p:nvPr/>
        </p:nvSpPr>
        <p:spPr bwMode="auto">
          <a:xfrm>
            <a:off x="2411413" y="2895600"/>
            <a:ext cx="5040312" cy="2117725"/>
          </a:xfrm>
          <a:prstGeom prst="rect">
            <a:avLst/>
          </a:prstGeom>
        </p:spPr>
        <p:txBody>
          <a:bodyPr wrap="none" fromWordArt="1">
            <a:prstTxWarp prst="textCascadeUp">
              <a:avLst>
                <a:gd name="adj" fmla="val 100000"/>
              </a:avLst>
            </a:prstTxWarp>
            <a:scene3d>
              <a:camera prst="legacyPerspectiveFront">
                <a:rot lat="20519976"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Lucida Calligraphy"/>
              </a:rPr>
              <a:t>Thank You....</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80580"/>
                                        </p:tgtEl>
                                        <p:attrNameLst>
                                          <p:attrName>style.visibility</p:attrName>
                                        </p:attrNameLst>
                                      </p:cBhvr>
                                      <p:to>
                                        <p:strVal val="visible"/>
                                      </p:to>
                                    </p:set>
                                    <p:anim calcmode="lin" valueType="num">
                                      <p:cBhvr>
                                        <p:cTn id="7" dur="3000" fill="hold"/>
                                        <p:tgtEl>
                                          <p:spTgt spid="280580"/>
                                        </p:tgtEl>
                                        <p:attrNameLst>
                                          <p:attrName>ppt_w</p:attrName>
                                        </p:attrNameLst>
                                      </p:cBhvr>
                                      <p:tavLst>
                                        <p:tav tm="0">
                                          <p:val>
                                            <p:fltVal val="0"/>
                                          </p:val>
                                        </p:tav>
                                        <p:tav tm="100000">
                                          <p:val>
                                            <p:strVal val="#ppt_w"/>
                                          </p:val>
                                        </p:tav>
                                      </p:tavLst>
                                    </p:anim>
                                    <p:anim calcmode="lin" valueType="num">
                                      <p:cBhvr>
                                        <p:cTn id="8" dur="3000" fill="hold"/>
                                        <p:tgtEl>
                                          <p:spTgt spid="280580"/>
                                        </p:tgtEl>
                                        <p:attrNameLst>
                                          <p:attrName>ppt_h</p:attrName>
                                        </p:attrNameLst>
                                      </p:cBhvr>
                                      <p:tavLst>
                                        <p:tav tm="0">
                                          <p:val>
                                            <p:fltVal val="0"/>
                                          </p:val>
                                        </p:tav>
                                        <p:tav tm="100000">
                                          <p:val>
                                            <p:strVal val="#ppt_h"/>
                                          </p:val>
                                        </p:tav>
                                      </p:tavLst>
                                    </p:anim>
                                    <p:anim calcmode="lin" valueType="num">
                                      <p:cBhvr>
                                        <p:cTn id="9" dur="3000" fill="hold"/>
                                        <p:tgtEl>
                                          <p:spTgt spid="280580"/>
                                        </p:tgtEl>
                                        <p:attrNameLst>
                                          <p:attrName>style.rotation</p:attrName>
                                        </p:attrNameLst>
                                      </p:cBhvr>
                                      <p:tavLst>
                                        <p:tav tm="0">
                                          <p:val>
                                            <p:fltVal val="90"/>
                                          </p:val>
                                        </p:tav>
                                        <p:tav tm="100000">
                                          <p:val>
                                            <p:fltVal val="0"/>
                                          </p:val>
                                        </p:tav>
                                      </p:tavLst>
                                    </p:anim>
                                    <p:animEffect transition="in" filter="fade">
                                      <p:cBhvr>
                                        <p:cTn id="10" dur="3000"/>
                                        <p:tgtEl>
                                          <p:spTgt spid="280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1692275" y="2306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IN"/>
          </a:p>
        </p:txBody>
      </p:sp>
      <p:sp>
        <p:nvSpPr>
          <p:cNvPr id="9219" name="Rectangle 3"/>
          <p:cNvSpPr>
            <a:spLocks noChangeArrowheads="1"/>
          </p:cNvSpPr>
          <p:nvPr/>
        </p:nvSpPr>
        <p:spPr bwMode="blackWhite">
          <a:xfrm>
            <a:off x="1641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IN"/>
          </a:p>
        </p:txBody>
      </p:sp>
      <p:sp>
        <p:nvSpPr>
          <p:cNvPr id="9220" name="Rectangle 4"/>
          <p:cNvSpPr>
            <a:spLocks noChangeArrowheads="1"/>
          </p:cNvSpPr>
          <p:nvPr/>
        </p:nvSpPr>
        <p:spPr bwMode="blackWhite">
          <a:xfrm>
            <a:off x="5613400" y="22955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IN"/>
          </a:p>
        </p:txBody>
      </p:sp>
      <p:grpSp>
        <p:nvGrpSpPr>
          <p:cNvPr id="13317" name="Group 7"/>
          <p:cNvGrpSpPr>
            <a:grpSpLocks/>
          </p:cNvGrpSpPr>
          <p:nvPr/>
        </p:nvGrpSpPr>
        <p:grpSpPr bwMode="auto">
          <a:xfrm>
            <a:off x="1974850" y="2317750"/>
            <a:ext cx="1274763" cy="1327150"/>
            <a:chOff x="1244" y="1460"/>
            <a:chExt cx="803" cy="836"/>
          </a:xfrm>
        </p:grpSpPr>
        <p:sp>
          <p:nvSpPr>
            <p:cNvPr id="13385" name="Rectangle 5"/>
            <p:cNvSpPr>
              <a:spLocks noChangeArrowheads="1"/>
            </p:cNvSpPr>
            <p:nvPr/>
          </p:nvSpPr>
          <p:spPr bwMode="ltGray">
            <a:xfrm>
              <a:off x="1244" y="1460"/>
              <a:ext cx="425" cy="836"/>
            </a:xfrm>
            <a:prstGeom prst="rect">
              <a:avLst/>
            </a:prstGeom>
            <a:solidFill>
              <a:srgbClr val="CC3399"/>
            </a:solidFill>
            <a:ln w="9525">
              <a:noFill/>
              <a:miter lim="800000"/>
              <a:headEnd/>
              <a:tailEnd/>
            </a:ln>
          </p:spPr>
          <p:txBody>
            <a:bodyPr wrap="none" anchor="ctr"/>
            <a:lstStyle/>
            <a:p>
              <a:endParaRPr lang="en-IN"/>
            </a:p>
          </p:txBody>
        </p:sp>
        <p:sp>
          <p:nvSpPr>
            <p:cNvPr id="13386" name="Rectangle 6"/>
            <p:cNvSpPr>
              <a:spLocks noChangeArrowheads="1"/>
            </p:cNvSpPr>
            <p:nvPr/>
          </p:nvSpPr>
          <p:spPr bwMode="ltGray">
            <a:xfrm>
              <a:off x="1852" y="1460"/>
              <a:ext cx="195" cy="836"/>
            </a:xfrm>
            <a:prstGeom prst="rect">
              <a:avLst/>
            </a:prstGeom>
            <a:solidFill>
              <a:srgbClr val="CC3399"/>
            </a:solidFill>
            <a:ln w="9525">
              <a:noFill/>
              <a:miter lim="800000"/>
              <a:headEnd/>
              <a:tailEnd/>
            </a:ln>
          </p:spPr>
          <p:txBody>
            <a:bodyPr wrap="none" anchor="ctr"/>
            <a:lstStyle/>
            <a:p>
              <a:endParaRPr lang="en-IN"/>
            </a:p>
          </p:txBody>
        </p:sp>
      </p:grpSp>
      <p:grpSp>
        <p:nvGrpSpPr>
          <p:cNvPr id="13318" name="Group 11"/>
          <p:cNvGrpSpPr>
            <a:grpSpLocks/>
          </p:cNvGrpSpPr>
          <p:nvPr/>
        </p:nvGrpSpPr>
        <p:grpSpPr bwMode="auto">
          <a:xfrm>
            <a:off x="5622925" y="2459038"/>
            <a:ext cx="1825625" cy="1066800"/>
            <a:chOff x="3422" y="1549"/>
            <a:chExt cx="1150" cy="672"/>
          </a:xfrm>
        </p:grpSpPr>
        <p:sp>
          <p:nvSpPr>
            <p:cNvPr id="13382" name="Rectangle 8"/>
            <p:cNvSpPr>
              <a:spLocks noChangeArrowheads="1"/>
            </p:cNvSpPr>
            <p:nvPr/>
          </p:nvSpPr>
          <p:spPr bwMode="ltGray">
            <a:xfrm>
              <a:off x="3422" y="1741"/>
              <a:ext cx="1150" cy="91"/>
            </a:xfrm>
            <a:prstGeom prst="rect">
              <a:avLst/>
            </a:prstGeom>
            <a:solidFill>
              <a:srgbClr val="CC3399"/>
            </a:solidFill>
            <a:ln w="9525">
              <a:noFill/>
              <a:miter lim="800000"/>
              <a:headEnd/>
              <a:tailEnd/>
            </a:ln>
          </p:spPr>
          <p:txBody>
            <a:bodyPr wrap="none" anchor="ctr"/>
            <a:lstStyle/>
            <a:p>
              <a:endParaRPr lang="en-IN"/>
            </a:p>
          </p:txBody>
        </p:sp>
        <p:sp>
          <p:nvSpPr>
            <p:cNvPr id="13383" name="Rectangle 9"/>
            <p:cNvSpPr>
              <a:spLocks noChangeArrowheads="1"/>
            </p:cNvSpPr>
            <p:nvPr/>
          </p:nvSpPr>
          <p:spPr bwMode="ltGray">
            <a:xfrm>
              <a:off x="3422" y="2026"/>
              <a:ext cx="1150" cy="195"/>
            </a:xfrm>
            <a:prstGeom prst="rect">
              <a:avLst/>
            </a:prstGeom>
            <a:solidFill>
              <a:srgbClr val="CC3399"/>
            </a:solidFill>
            <a:ln w="9525">
              <a:noFill/>
              <a:miter lim="800000"/>
              <a:headEnd/>
              <a:tailEnd/>
            </a:ln>
          </p:spPr>
          <p:txBody>
            <a:bodyPr wrap="none" anchor="ctr"/>
            <a:lstStyle/>
            <a:p>
              <a:endParaRPr lang="en-IN"/>
            </a:p>
          </p:txBody>
        </p:sp>
        <p:sp>
          <p:nvSpPr>
            <p:cNvPr id="13384" name="Rectangle 10"/>
            <p:cNvSpPr>
              <a:spLocks noChangeArrowheads="1"/>
            </p:cNvSpPr>
            <p:nvPr/>
          </p:nvSpPr>
          <p:spPr bwMode="ltGray">
            <a:xfrm>
              <a:off x="3422" y="1549"/>
              <a:ext cx="1150" cy="85"/>
            </a:xfrm>
            <a:prstGeom prst="rect">
              <a:avLst/>
            </a:prstGeom>
            <a:solidFill>
              <a:srgbClr val="CC3399"/>
            </a:solidFill>
            <a:ln w="9525">
              <a:noFill/>
              <a:miter lim="800000"/>
              <a:headEnd/>
              <a:tailEnd/>
            </a:ln>
          </p:spPr>
          <p:txBody>
            <a:bodyPr wrap="none" anchor="ctr"/>
            <a:lstStyle/>
            <a:p>
              <a:endParaRPr lang="en-IN"/>
            </a:p>
          </p:txBody>
        </p:sp>
      </p:grpSp>
      <p:sp>
        <p:nvSpPr>
          <p:cNvPr id="13319" name="Line 12"/>
          <p:cNvSpPr>
            <a:spLocks noChangeShapeType="1"/>
          </p:cNvSpPr>
          <p:nvPr/>
        </p:nvSpPr>
        <p:spPr bwMode="auto">
          <a:xfrm>
            <a:off x="6581775" y="22828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13320" name="Line 13"/>
          <p:cNvSpPr>
            <a:spLocks noChangeShapeType="1"/>
          </p:cNvSpPr>
          <p:nvPr/>
        </p:nvSpPr>
        <p:spPr bwMode="auto">
          <a:xfrm>
            <a:off x="5886450" y="22828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13321" name="Line 14"/>
          <p:cNvSpPr>
            <a:spLocks noChangeShapeType="1"/>
          </p:cNvSpPr>
          <p:nvPr/>
        </p:nvSpPr>
        <p:spPr bwMode="auto">
          <a:xfrm>
            <a:off x="5600700" y="24542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22" name="Line 15"/>
          <p:cNvSpPr>
            <a:spLocks noChangeShapeType="1"/>
          </p:cNvSpPr>
          <p:nvPr/>
        </p:nvSpPr>
        <p:spPr bwMode="auto">
          <a:xfrm>
            <a:off x="5600700" y="26066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23" name="Line 16"/>
          <p:cNvSpPr>
            <a:spLocks noChangeShapeType="1"/>
          </p:cNvSpPr>
          <p:nvPr/>
        </p:nvSpPr>
        <p:spPr bwMode="auto">
          <a:xfrm>
            <a:off x="5600700" y="27590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24" name="Line 17"/>
          <p:cNvSpPr>
            <a:spLocks noChangeShapeType="1"/>
          </p:cNvSpPr>
          <p:nvPr/>
        </p:nvSpPr>
        <p:spPr bwMode="auto">
          <a:xfrm>
            <a:off x="5600700" y="29114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25" name="Line 18"/>
          <p:cNvSpPr>
            <a:spLocks noChangeShapeType="1"/>
          </p:cNvSpPr>
          <p:nvPr/>
        </p:nvSpPr>
        <p:spPr bwMode="auto">
          <a:xfrm>
            <a:off x="5600700" y="30638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26" name="Line 19"/>
          <p:cNvSpPr>
            <a:spLocks noChangeShapeType="1"/>
          </p:cNvSpPr>
          <p:nvPr/>
        </p:nvSpPr>
        <p:spPr bwMode="auto">
          <a:xfrm>
            <a:off x="5600700" y="32162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27" name="Line 20"/>
          <p:cNvSpPr>
            <a:spLocks noChangeShapeType="1"/>
          </p:cNvSpPr>
          <p:nvPr/>
        </p:nvSpPr>
        <p:spPr bwMode="auto">
          <a:xfrm>
            <a:off x="5600700" y="33686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28" name="Line 21"/>
          <p:cNvSpPr>
            <a:spLocks noChangeShapeType="1"/>
          </p:cNvSpPr>
          <p:nvPr/>
        </p:nvSpPr>
        <p:spPr bwMode="auto">
          <a:xfrm>
            <a:off x="5600700" y="35210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29" name="Line 22"/>
          <p:cNvSpPr>
            <a:spLocks noChangeShapeType="1"/>
          </p:cNvSpPr>
          <p:nvPr/>
        </p:nvSpPr>
        <p:spPr bwMode="auto">
          <a:xfrm>
            <a:off x="6853238" y="22828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13330" name="Line 23"/>
          <p:cNvSpPr>
            <a:spLocks noChangeShapeType="1"/>
          </p:cNvSpPr>
          <p:nvPr/>
        </p:nvSpPr>
        <p:spPr bwMode="auto">
          <a:xfrm>
            <a:off x="7178675" y="22812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3331" name="Rectangle 24"/>
          <p:cNvSpPr>
            <a:spLocks noGrp="1" noChangeArrowheads="1"/>
          </p:cNvSpPr>
          <p:nvPr>
            <p:ph type="title"/>
          </p:nvPr>
        </p:nvSpPr>
        <p:spPr>
          <a:xfrm>
            <a:off x="914400" y="609600"/>
            <a:ext cx="8410575" cy="1143000"/>
          </a:xfrm>
          <a:noFill/>
        </p:spPr>
        <p:txBody>
          <a:bodyPr/>
          <a:lstStyle/>
          <a:p>
            <a:r>
              <a:rPr lang="en-US" sz="3600" smtClean="0"/>
              <a:t>Capabilities of SQL </a:t>
            </a:r>
            <a:r>
              <a:rPr lang="en-US" sz="3600" smtClean="0">
                <a:latin typeface="Courier New" pitchFamily="49" charset="0"/>
              </a:rPr>
              <a:t>SELECT</a:t>
            </a:r>
            <a:r>
              <a:rPr lang="en-US" sz="3600" smtClean="0"/>
              <a:t> Statements</a:t>
            </a:r>
          </a:p>
        </p:txBody>
      </p:sp>
      <p:sp>
        <p:nvSpPr>
          <p:cNvPr id="9241" name="Rectangle 25"/>
          <p:cNvSpPr>
            <a:spLocks noChangeArrowheads="1"/>
          </p:cNvSpPr>
          <p:nvPr/>
        </p:nvSpPr>
        <p:spPr bwMode="blackWhite">
          <a:xfrm>
            <a:off x="5651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IN"/>
          </a:p>
        </p:txBody>
      </p:sp>
      <p:grpSp>
        <p:nvGrpSpPr>
          <p:cNvPr id="13333" name="Group 28"/>
          <p:cNvGrpSpPr>
            <a:grpSpLocks/>
          </p:cNvGrpSpPr>
          <p:nvPr/>
        </p:nvGrpSpPr>
        <p:grpSpPr bwMode="auto">
          <a:xfrm>
            <a:off x="3216275" y="4398963"/>
            <a:ext cx="2708275" cy="1330325"/>
            <a:chOff x="2026" y="2771"/>
            <a:chExt cx="1706" cy="838"/>
          </a:xfrm>
        </p:grpSpPr>
        <p:sp>
          <p:nvSpPr>
            <p:cNvPr id="13380" name="Rectangle 26"/>
            <p:cNvSpPr>
              <a:spLocks noChangeArrowheads="1"/>
            </p:cNvSpPr>
            <p:nvPr/>
          </p:nvSpPr>
          <p:spPr bwMode="ltGray">
            <a:xfrm>
              <a:off x="2026" y="2771"/>
              <a:ext cx="165" cy="835"/>
            </a:xfrm>
            <a:prstGeom prst="rect">
              <a:avLst/>
            </a:prstGeom>
            <a:solidFill>
              <a:srgbClr val="CC3399"/>
            </a:solidFill>
            <a:ln w="9525">
              <a:noFill/>
              <a:miter lim="800000"/>
              <a:headEnd/>
              <a:tailEnd/>
            </a:ln>
          </p:spPr>
          <p:txBody>
            <a:bodyPr wrap="none" anchor="ctr"/>
            <a:lstStyle/>
            <a:p>
              <a:endParaRPr lang="en-IN"/>
            </a:p>
          </p:txBody>
        </p:sp>
        <p:sp>
          <p:nvSpPr>
            <p:cNvPr id="13381" name="Rectangle 27"/>
            <p:cNvSpPr>
              <a:spLocks noChangeArrowheads="1"/>
            </p:cNvSpPr>
            <p:nvPr/>
          </p:nvSpPr>
          <p:spPr bwMode="ltGray">
            <a:xfrm>
              <a:off x="3567" y="2774"/>
              <a:ext cx="165" cy="835"/>
            </a:xfrm>
            <a:prstGeom prst="rect">
              <a:avLst/>
            </a:prstGeom>
            <a:solidFill>
              <a:srgbClr val="CC3399"/>
            </a:solidFill>
            <a:ln w="9525">
              <a:noFill/>
              <a:miter lim="800000"/>
              <a:headEnd/>
              <a:tailEnd/>
            </a:ln>
          </p:spPr>
          <p:txBody>
            <a:bodyPr wrap="none" anchor="ctr"/>
            <a:lstStyle/>
            <a:p>
              <a:endParaRPr lang="en-IN"/>
            </a:p>
          </p:txBody>
        </p:sp>
      </p:grpSp>
      <p:sp>
        <p:nvSpPr>
          <p:cNvPr id="13334" name="Rectangle 29"/>
          <p:cNvSpPr>
            <a:spLocks noChangeArrowheads="1"/>
          </p:cNvSpPr>
          <p:nvPr/>
        </p:nvSpPr>
        <p:spPr bwMode="auto">
          <a:xfrm>
            <a:off x="5505450" y="1828800"/>
            <a:ext cx="1428750" cy="427038"/>
          </a:xfrm>
          <a:prstGeom prst="rect">
            <a:avLst/>
          </a:prstGeom>
          <a:noFill/>
          <a:ln w="9525">
            <a:noFill/>
            <a:miter lim="800000"/>
            <a:headEnd/>
            <a:tailEnd/>
          </a:ln>
        </p:spPr>
        <p:txBody>
          <a:bodyPr wrap="none" lIns="92075" tIns="46038" rIns="92075" bIns="46038">
            <a:spAutoFit/>
          </a:bodyPr>
          <a:lstStyle/>
          <a:p>
            <a:r>
              <a:rPr lang="en-US" sz="2200" b="1"/>
              <a:t>Selection</a:t>
            </a:r>
          </a:p>
        </p:txBody>
      </p:sp>
      <p:sp>
        <p:nvSpPr>
          <p:cNvPr id="13335" name="Rectangle 30"/>
          <p:cNvSpPr>
            <a:spLocks noChangeArrowheads="1"/>
          </p:cNvSpPr>
          <p:nvPr/>
        </p:nvSpPr>
        <p:spPr bwMode="auto">
          <a:xfrm>
            <a:off x="1577975" y="1822450"/>
            <a:ext cx="1550988" cy="427038"/>
          </a:xfrm>
          <a:prstGeom prst="rect">
            <a:avLst/>
          </a:prstGeom>
          <a:noFill/>
          <a:ln w="9525">
            <a:noFill/>
            <a:miter lim="800000"/>
            <a:headEnd/>
            <a:tailEnd/>
          </a:ln>
        </p:spPr>
        <p:txBody>
          <a:bodyPr wrap="none" lIns="92075" tIns="46038" rIns="92075" bIns="46038">
            <a:spAutoFit/>
          </a:bodyPr>
          <a:lstStyle/>
          <a:p>
            <a:r>
              <a:rPr lang="en-US" sz="2200" b="1"/>
              <a:t>Projection</a:t>
            </a:r>
          </a:p>
        </p:txBody>
      </p:sp>
      <p:sp>
        <p:nvSpPr>
          <p:cNvPr id="13336" name="Line 31"/>
          <p:cNvSpPr>
            <a:spLocks noChangeShapeType="1"/>
          </p:cNvSpPr>
          <p:nvPr/>
        </p:nvSpPr>
        <p:spPr bwMode="auto">
          <a:xfrm>
            <a:off x="2609850" y="43783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13337" name="Line 32"/>
          <p:cNvSpPr>
            <a:spLocks noChangeShapeType="1"/>
          </p:cNvSpPr>
          <p:nvPr/>
        </p:nvSpPr>
        <p:spPr bwMode="auto">
          <a:xfrm>
            <a:off x="1914525" y="43783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13338" name="Line 33"/>
          <p:cNvSpPr>
            <a:spLocks noChangeShapeType="1"/>
          </p:cNvSpPr>
          <p:nvPr/>
        </p:nvSpPr>
        <p:spPr bwMode="auto">
          <a:xfrm>
            <a:off x="1628775" y="45497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39" name="Line 34"/>
          <p:cNvSpPr>
            <a:spLocks noChangeShapeType="1"/>
          </p:cNvSpPr>
          <p:nvPr/>
        </p:nvSpPr>
        <p:spPr bwMode="auto">
          <a:xfrm>
            <a:off x="1628775" y="47021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40" name="Line 35"/>
          <p:cNvSpPr>
            <a:spLocks noChangeShapeType="1"/>
          </p:cNvSpPr>
          <p:nvPr/>
        </p:nvSpPr>
        <p:spPr bwMode="auto">
          <a:xfrm>
            <a:off x="1628775" y="48545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41" name="Line 36"/>
          <p:cNvSpPr>
            <a:spLocks noChangeShapeType="1"/>
          </p:cNvSpPr>
          <p:nvPr/>
        </p:nvSpPr>
        <p:spPr bwMode="auto">
          <a:xfrm>
            <a:off x="1628775" y="50069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42" name="Line 37"/>
          <p:cNvSpPr>
            <a:spLocks noChangeShapeType="1"/>
          </p:cNvSpPr>
          <p:nvPr/>
        </p:nvSpPr>
        <p:spPr bwMode="auto">
          <a:xfrm>
            <a:off x="1628775" y="51593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43" name="Line 38"/>
          <p:cNvSpPr>
            <a:spLocks noChangeShapeType="1"/>
          </p:cNvSpPr>
          <p:nvPr/>
        </p:nvSpPr>
        <p:spPr bwMode="auto">
          <a:xfrm>
            <a:off x="1628775" y="53117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44" name="Line 39"/>
          <p:cNvSpPr>
            <a:spLocks noChangeShapeType="1"/>
          </p:cNvSpPr>
          <p:nvPr/>
        </p:nvSpPr>
        <p:spPr bwMode="auto">
          <a:xfrm>
            <a:off x="1628775" y="54641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45" name="Line 40"/>
          <p:cNvSpPr>
            <a:spLocks noChangeShapeType="1"/>
          </p:cNvSpPr>
          <p:nvPr/>
        </p:nvSpPr>
        <p:spPr bwMode="auto">
          <a:xfrm>
            <a:off x="1628775" y="56165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46" name="Line 41"/>
          <p:cNvSpPr>
            <a:spLocks noChangeShapeType="1"/>
          </p:cNvSpPr>
          <p:nvPr/>
        </p:nvSpPr>
        <p:spPr bwMode="auto">
          <a:xfrm>
            <a:off x="2881313" y="43783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13347" name="Line 42"/>
          <p:cNvSpPr>
            <a:spLocks noChangeShapeType="1"/>
          </p:cNvSpPr>
          <p:nvPr/>
        </p:nvSpPr>
        <p:spPr bwMode="auto">
          <a:xfrm>
            <a:off x="3206750" y="43767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3348" name="Line 43"/>
          <p:cNvSpPr>
            <a:spLocks noChangeShapeType="1"/>
          </p:cNvSpPr>
          <p:nvPr/>
        </p:nvSpPr>
        <p:spPr bwMode="auto">
          <a:xfrm>
            <a:off x="6351588" y="4392613"/>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3349" name="Line 44"/>
          <p:cNvSpPr>
            <a:spLocks noChangeShapeType="1"/>
          </p:cNvSpPr>
          <p:nvPr/>
        </p:nvSpPr>
        <p:spPr bwMode="auto">
          <a:xfrm>
            <a:off x="5924550" y="4379913"/>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3350" name="Line 45"/>
          <p:cNvSpPr>
            <a:spLocks noChangeShapeType="1"/>
          </p:cNvSpPr>
          <p:nvPr/>
        </p:nvSpPr>
        <p:spPr bwMode="auto">
          <a:xfrm>
            <a:off x="5638800" y="45513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51" name="Line 46"/>
          <p:cNvSpPr>
            <a:spLocks noChangeShapeType="1"/>
          </p:cNvSpPr>
          <p:nvPr/>
        </p:nvSpPr>
        <p:spPr bwMode="auto">
          <a:xfrm>
            <a:off x="5638800" y="47037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52" name="Line 47"/>
          <p:cNvSpPr>
            <a:spLocks noChangeShapeType="1"/>
          </p:cNvSpPr>
          <p:nvPr/>
        </p:nvSpPr>
        <p:spPr bwMode="auto">
          <a:xfrm>
            <a:off x="5638800" y="48561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53" name="Line 48"/>
          <p:cNvSpPr>
            <a:spLocks noChangeShapeType="1"/>
          </p:cNvSpPr>
          <p:nvPr/>
        </p:nvSpPr>
        <p:spPr bwMode="auto">
          <a:xfrm>
            <a:off x="5638800" y="50085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54" name="Line 49"/>
          <p:cNvSpPr>
            <a:spLocks noChangeShapeType="1"/>
          </p:cNvSpPr>
          <p:nvPr/>
        </p:nvSpPr>
        <p:spPr bwMode="auto">
          <a:xfrm>
            <a:off x="5638800" y="51609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55" name="Line 50"/>
          <p:cNvSpPr>
            <a:spLocks noChangeShapeType="1"/>
          </p:cNvSpPr>
          <p:nvPr/>
        </p:nvSpPr>
        <p:spPr bwMode="auto">
          <a:xfrm>
            <a:off x="5638800" y="53133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56" name="Line 51"/>
          <p:cNvSpPr>
            <a:spLocks noChangeShapeType="1"/>
          </p:cNvSpPr>
          <p:nvPr/>
        </p:nvSpPr>
        <p:spPr bwMode="auto">
          <a:xfrm>
            <a:off x="5638800" y="54657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57" name="Line 52"/>
          <p:cNvSpPr>
            <a:spLocks noChangeShapeType="1"/>
          </p:cNvSpPr>
          <p:nvPr/>
        </p:nvSpPr>
        <p:spPr bwMode="auto">
          <a:xfrm>
            <a:off x="5638800" y="56181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58" name="Line 53"/>
          <p:cNvSpPr>
            <a:spLocks noChangeShapeType="1"/>
          </p:cNvSpPr>
          <p:nvPr/>
        </p:nvSpPr>
        <p:spPr bwMode="auto">
          <a:xfrm>
            <a:off x="6891338" y="4379913"/>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3359" name="Line 54"/>
          <p:cNvSpPr>
            <a:spLocks noChangeShapeType="1"/>
          </p:cNvSpPr>
          <p:nvPr/>
        </p:nvSpPr>
        <p:spPr bwMode="auto">
          <a:xfrm>
            <a:off x="7216775" y="43783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13360" name="Line 55"/>
          <p:cNvSpPr>
            <a:spLocks noChangeShapeType="1"/>
          </p:cNvSpPr>
          <p:nvPr/>
        </p:nvSpPr>
        <p:spPr bwMode="auto">
          <a:xfrm>
            <a:off x="6643688" y="4375150"/>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13361" name="Rectangle 56"/>
          <p:cNvSpPr>
            <a:spLocks noChangeArrowheads="1"/>
          </p:cNvSpPr>
          <p:nvPr/>
        </p:nvSpPr>
        <p:spPr bwMode="auto">
          <a:xfrm>
            <a:off x="1541463" y="5846763"/>
            <a:ext cx="1058862" cy="396875"/>
          </a:xfrm>
          <a:prstGeom prst="rect">
            <a:avLst/>
          </a:prstGeom>
          <a:noFill/>
          <a:ln w="9525">
            <a:noFill/>
            <a:miter lim="800000"/>
            <a:headEnd/>
            <a:tailEnd/>
          </a:ln>
        </p:spPr>
        <p:txBody>
          <a:bodyPr wrap="none" lIns="92075" tIns="46038" rIns="92075" bIns="46038">
            <a:spAutoFit/>
          </a:bodyPr>
          <a:lstStyle/>
          <a:p>
            <a:r>
              <a:rPr lang="en-US" sz="2000" b="1"/>
              <a:t>Table 1</a:t>
            </a:r>
          </a:p>
        </p:txBody>
      </p:sp>
      <p:sp>
        <p:nvSpPr>
          <p:cNvPr id="13362" name="Rectangle 57"/>
          <p:cNvSpPr>
            <a:spLocks noChangeArrowheads="1"/>
          </p:cNvSpPr>
          <p:nvPr/>
        </p:nvSpPr>
        <p:spPr bwMode="auto">
          <a:xfrm>
            <a:off x="5561013" y="5842000"/>
            <a:ext cx="1058862" cy="396875"/>
          </a:xfrm>
          <a:prstGeom prst="rect">
            <a:avLst/>
          </a:prstGeom>
          <a:noFill/>
          <a:ln w="9525">
            <a:noFill/>
            <a:miter lim="800000"/>
            <a:headEnd/>
            <a:tailEnd/>
          </a:ln>
        </p:spPr>
        <p:txBody>
          <a:bodyPr wrap="none" lIns="92075" tIns="46038" rIns="92075" bIns="46038">
            <a:spAutoFit/>
          </a:bodyPr>
          <a:lstStyle/>
          <a:p>
            <a:r>
              <a:rPr lang="en-US" sz="2000" b="1"/>
              <a:t>Table 2</a:t>
            </a:r>
          </a:p>
        </p:txBody>
      </p:sp>
      <p:sp>
        <p:nvSpPr>
          <p:cNvPr id="13363" name="Rectangle 58"/>
          <p:cNvSpPr>
            <a:spLocks noChangeArrowheads="1"/>
          </p:cNvSpPr>
          <p:nvPr/>
        </p:nvSpPr>
        <p:spPr bwMode="auto">
          <a:xfrm>
            <a:off x="5570538" y="3743325"/>
            <a:ext cx="1058862" cy="396875"/>
          </a:xfrm>
          <a:prstGeom prst="rect">
            <a:avLst/>
          </a:prstGeom>
          <a:noFill/>
          <a:ln w="9525">
            <a:noFill/>
            <a:miter lim="800000"/>
            <a:headEnd/>
            <a:tailEnd/>
          </a:ln>
        </p:spPr>
        <p:txBody>
          <a:bodyPr wrap="none" lIns="92075" tIns="46038" rIns="92075" bIns="46038">
            <a:spAutoFit/>
          </a:bodyPr>
          <a:lstStyle/>
          <a:p>
            <a:r>
              <a:rPr lang="en-US" sz="2000" b="1"/>
              <a:t>Table 1</a:t>
            </a:r>
          </a:p>
        </p:txBody>
      </p:sp>
      <p:sp>
        <p:nvSpPr>
          <p:cNvPr id="13364" name="Rectangle 59"/>
          <p:cNvSpPr>
            <a:spLocks noChangeArrowheads="1"/>
          </p:cNvSpPr>
          <p:nvPr/>
        </p:nvSpPr>
        <p:spPr bwMode="auto">
          <a:xfrm>
            <a:off x="1584325" y="3746500"/>
            <a:ext cx="1058863" cy="396875"/>
          </a:xfrm>
          <a:prstGeom prst="rect">
            <a:avLst/>
          </a:prstGeom>
          <a:noFill/>
          <a:ln w="9525">
            <a:noFill/>
            <a:miter lim="800000"/>
            <a:headEnd/>
            <a:tailEnd/>
          </a:ln>
        </p:spPr>
        <p:txBody>
          <a:bodyPr wrap="none" lIns="92075" tIns="46038" rIns="92075" bIns="46038">
            <a:spAutoFit/>
          </a:bodyPr>
          <a:lstStyle/>
          <a:p>
            <a:r>
              <a:rPr lang="en-US" sz="2000" b="1"/>
              <a:t>Table 1</a:t>
            </a:r>
          </a:p>
        </p:txBody>
      </p:sp>
      <p:sp>
        <p:nvSpPr>
          <p:cNvPr id="13365" name="Line 60"/>
          <p:cNvSpPr>
            <a:spLocks noChangeShapeType="1"/>
          </p:cNvSpPr>
          <p:nvPr/>
        </p:nvSpPr>
        <p:spPr bwMode="auto">
          <a:xfrm>
            <a:off x="2660650" y="22939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3366" name="Line 61"/>
          <p:cNvSpPr>
            <a:spLocks noChangeShapeType="1"/>
          </p:cNvSpPr>
          <p:nvPr/>
        </p:nvSpPr>
        <p:spPr bwMode="auto">
          <a:xfrm>
            <a:off x="1965325" y="22939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3367" name="Line 62"/>
          <p:cNvSpPr>
            <a:spLocks noChangeShapeType="1"/>
          </p:cNvSpPr>
          <p:nvPr/>
        </p:nvSpPr>
        <p:spPr bwMode="auto">
          <a:xfrm>
            <a:off x="1679575" y="24653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68" name="Line 63"/>
          <p:cNvSpPr>
            <a:spLocks noChangeShapeType="1"/>
          </p:cNvSpPr>
          <p:nvPr/>
        </p:nvSpPr>
        <p:spPr bwMode="auto">
          <a:xfrm>
            <a:off x="1679575" y="26177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69" name="Line 64"/>
          <p:cNvSpPr>
            <a:spLocks noChangeShapeType="1"/>
          </p:cNvSpPr>
          <p:nvPr/>
        </p:nvSpPr>
        <p:spPr bwMode="auto">
          <a:xfrm>
            <a:off x="1679575" y="27701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70" name="Line 65"/>
          <p:cNvSpPr>
            <a:spLocks noChangeShapeType="1"/>
          </p:cNvSpPr>
          <p:nvPr/>
        </p:nvSpPr>
        <p:spPr bwMode="auto">
          <a:xfrm>
            <a:off x="1679575" y="29225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71" name="Line 66"/>
          <p:cNvSpPr>
            <a:spLocks noChangeShapeType="1"/>
          </p:cNvSpPr>
          <p:nvPr/>
        </p:nvSpPr>
        <p:spPr bwMode="auto">
          <a:xfrm>
            <a:off x="1679575" y="30749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72" name="Line 67"/>
          <p:cNvSpPr>
            <a:spLocks noChangeShapeType="1"/>
          </p:cNvSpPr>
          <p:nvPr/>
        </p:nvSpPr>
        <p:spPr bwMode="auto">
          <a:xfrm>
            <a:off x="1679575" y="32273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73" name="Line 68"/>
          <p:cNvSpPr>
            <a:spLocks noChangeShapeType="1"/>
          </p:cNvSpPr>
          <p:nvPr/>
        </p:nvSpPr>
        <p:spPr bwMode="auto">
          <a:xfrm>
            <a:off x="1679575" y="33797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74" name="Line 69"/>
          <p:cNvSpPr>
            <a:spLocks noChangeShapeType="1"/>
          </p:cNvSpPr>
          <p:nvPr/>
        </p:nvSpPr>
        <p:spPr bwMode="auto">
          <a:xfrm>
            <a:off x="1679575" y="35321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3375" name="Line 70"/>
          <p:cNvSpPr>
            <a:spLocks noChangeShapeType="1"/>
          </p:cNvSpPr>
          <p:nvPr/>
        </p:nvSpPr>
        <p:spPr bwMode="auto">
          <a:xfrm>
            <a:off x="2932113" y="22939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3376" name="Line 71"/>
          <p:cNvSpPr>
            <a:spLocks noChangeShapeType="1"/>
          </p:cNvSpPr>
          <p:nvPr/>
        </p:nvSpPr>
        <p:spPr bwMode="auto">
          <a:xfrm>
            <a:off x="3257550" y="2292350"/>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13377" name="Rectangle 72"/>
          <p:cNvSpPr>
            <a:spLocks noChangeArrowheads="1"/>
          </p:cNvSpPr>
          <p:nvPr/>
        </p:nvSpPr>
        <p:spPr bwMode="auto">
          <a:xfrm>
            <a:off x="4217988" y="4589463"/>
            <a:ext cx="706437" cy="396875"/>
          </a:xfrm>
          <a:prstGeom prst="rect">
            <a:avLst/>
          </a:prstGeom>
          <a:noFill/>
          <a:ln w="9525">
            <a:noFill/>
            <a:miter lim="800000"/>
            <a:headEnd/>
            <a:tailEnd/>
          </a:ln>
        </p:spPr>
        <p:txBody>
          <a:bodyPr wrap="none" lIns="92075" tIns="46038" rIns="92075" bIns="46038">
            <a:spAutoFit/>
          </a:bodyPr>
          <a:lstStyle/>
          <a:p>
            <a:r>
              <a:rPr lang="en-US" sz="2000" b="1"/>
              <a:t>Join</a:t>
            </a:r>
          </a:p>
        </p:txBody>
      </p:sp>
      <p:sp>
        <p:nvSpPr>
          <p:cNvPr id="13378" name="Line 73"/>
          <p:cNvSpPr>
            <a:spLocks noChangeShapeType="1"/>
          </p:cNvSpPr>
          <p:nvPr/>
        </p:nvSpPr>
        <p:spPr bwMode="auto">
          <a:xfrm flipV="1">
            <a:off x="3619500" y="5080000"/>
            <a:ext cx="1962150" cy="6350"/>
          </a:xfrm>
          <a:prstGeom prst="line">
            <a:avLst/>
          </a:prstGeom>
          <a:noFill/>
          <a:ln w="50800">
            <a:solidFill>
              <a:srgbClr val="FFCC00"/>
            </a:solidFill>
            <a:round/>
            <a:headEnd type="stealth" w="med" len="lg"/>
            <a:tailEnd type="stealth" w="med" len="lg"/>
          </a:ln>
        </p:spPr>
        <p:txBody>
          <a:bodyPr/>
          <a:lstStyle/>
          <a:p>
            <a:endParaRPr lang="en-US"/>
          </a:p>
        </p:txBody>
      </p:sp>
      <p:cxnSp>
        <p:nvCxnSpPr>
          <p:cNvPr id="13379"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CB2E5D1A-7B83-4262-9B21-EC5307794EC8}" type="slidenum">
              <a:rPr lang="en-US" altLang="en-US" smtClean="0"/>
              <a:pPr/>
              <a:t>7</a:t>
            </a:fld>
            <a:endParaRPr lang="en-US" altLang="en-US" smtClean="0"/>
          </a:p>
        </p:txBody>
      </p:sp>
      <p:sp>
        <p:nvSpPr>
          <p:cNvPr id="418851" name="AutoShape 35"/>
          <p:cNvSpPr>
            <a:spLocks noChangeArrowheads="1"/>
          </p:cNvSpPr>
          <p:nvPr/>
        </p:nvSpPr>
        <p:spPr bwMode="auto">
          <a:xfrm>
            <a:off x="6705600" y="1981200"/>
            <a:ext cx="2133600" cy="1524000"/>
          </a:xfrm>
          <a:prstGeom prst="wedgeRectCallout">
            <a:avLst>
              <a:gd name="adj1" fmla="val -67560"/>
              <a:gd name="adj2" fmla="val 143125"/>
            </a:avLst>
          </a:prstGeom>
          <a:solidFill>
            <a:schemeClr val="tx1"/>
          </a:solidFill>
          <a:ln w="9525">
            <a:solidFill>
              <a:schemeClr val="accent2"/>
            </a:solidFill>
            <a:miter lim="800000"/>
            <a:headEnd/>
            <a:tailEnd/>
          </a:ln>
        </p:spPr>
        <p:txBody>
          <a:bodyPr/>
          <a:lstStyle/>
          <a:p>
            <a:pPr algn="ctr">
              <a:buFontTx/>
              <a:buNone/>
            </a:pPr>
            <a:r>
              <a:rPr lang="en-US" sz="2400">
                <a:solidFill>
                  <a:schemeClr val="accent2"/>
                </a:solidFill>
              </a:rPr>
              <a:t>Rows describe the Occurrence of an Entity</a:t>
            </a:r>
          </a:p>
        </p:txBody>
      </p:sp>
      <p:sp>
        <p:nvSpPr>
          <p:cNvPr id="418818" name="Rectangle 2"/>
          <p:cNvSpPr>
            <a:spLocks noGrp="1" noChangeArrowheads="1"/>
          </p:cNvSpPr>
          <p:nvPr>
            <p:ph type="title"/>
          </p:nvPr>
        </p:nvSpPr>
        <p:spPr>
          <a:xfrm>
            <a:off x="2743200" y="457200"/>
            <a:ext cx="6019800" cy="1143000"/>
          </a:xfrm>
        </p:spPr>
        <p:txBody>
          <a:bodyPr/>
          <a:lstStyle/>
          <a:p>
            <a:pPr eaLnBrk="1" hangingPunct="1">
              <a:defRPr/>
            </a:pPr>
            <a:r>
              <a:rPr lang="en-US" smtClean="0">
                <a:effectLst>
                  <a:outerShdw blurRad="38100" dist="38100" dir="2700000" algn="tl">
                    <a:srgbClr val="000000"/>
                  </a:outerShdw>
                </a:effectLst>
              </a:rPr>
              <a:t>Table Design</a:t>
            </a:r>
          </a:p>
        </p:txBody>
      </p:sp>
      <p:graphicFrame>
        <p:nvGraphicFramePr>
          <p:cNvPr id="418849" name="Group 33"/>
          <p:cNvGraphicFramePr>
            <a:graphicFrameLocks noGrp="1"/>
          </p:cNvGraphicFramePr>
          <p:nvPr/>
        </p:nvGraphicFramePr>
        <p:xfrm>
          <a:off x="838200" y="3048000"/>
          <a:ext cx="5486400" cy="3124200"/>
        </p:xfrm>
        <a:graphic>
          <a:graphicData uri="http://schemas.openxmlformats.org/drawingml/2006/table">
            <a:tbl>
              <a:tblPr/>
              <a:tblGrid>
                <a:gridCol w="2125663"/>
                <a:gridCol w="3360737"/>
              </a:tblGrid>
              <a:tr h="78105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600" b="0" i="0" u="none" strike="noStrike" cap="none" normalizeH="0" baseline="0" smtClean="0">
                          <a:ln>
                            <a:noFill/>
                          </a:ln>
                          <a:solidFill>
                            <a:schemeClr val="accent2"/>
                          </a:solidFill>
                          <a:effectLst/>
                          <a:latin typeface="Arial" charset="0"/>
                        </a:rPr>
                        <a:t>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600" b="0" i="0" u="none" strike="noStrike" cap="none" normalizeH="0" baseline="0" smtClean="0">
                          <a:ln>
                            <a:noFill/>
                          </a:ln>
                          <a:solidFill>
                            <a:schemeClr val="accent2"/>
                          </a:solidFill>
                          <a:effectLst/>
                          <a:latin typeface="Arial" charset="0"/>
                        </a:rPr>
                        <a:t>Address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r>
              <a:tr h="78105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600" b="0" i="0" u="none" strike="noStrike" cap="none" normalizeH="0" baseline="0" smtClean="0">
                          <a:ln>
                            <a:noFill/>
                          </a:ln>
                          <a:solidFill>
                            <a:schemeClr val="accent2"/>
                          </a:solidFill>
                          <a:effectLst/>
                          <a:latin typeface="Arial" charset="0"/>
                        </a:rPr>
                        <a:t>Jane Doe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600" b="0" i="0" u="none" strike="noStrike" cap="none" normalizeH="0" baseline="0" smtClean="0">
                          <a:ln>
                            <a:noFill/>
                          </a:ln>
                          <a:solidFill>
                            <a:schemeClr val="accent2"/>
                          </a:solidFill>
                          <a:effectLst/>
                          <a:latin typeface="Arial" charset="0"/>
                        </a:rPr>
                        <a:t>123 Main Street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r>
              <a:tr h="78105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600" b="0" i="0" u="none" strike="noStrike" cap="none" normalizeH="0" baseline="0" smtClean="0">
                          <a:ln>
                            <a:noFill/>
                          </a:ln>
                          <a:solidFill>
                            <a:schemeClr val="accent2"/>
                          </a:solidFill>
                          <a:effectLst/>
                          <a:latin typeface="Arial" charset="0"/>
                        </a:rPr>
                        <a:t>John Smith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600" b="0" i="0" u="none" strike="noStrike" cap="none" normalizeH="0" baseline="0" smtClean="0">
                          <a:ln>
                            <a:noFill/>
                          </a:ln>
                          <a:solidFill>
                            <a:schemeClr val="accent2"/>
                          </a:solidFill>
                          <a:effectLst/>
                          <a:latin typeface="Arial" charset="0"/>
                        </a:rPr>
                        <a:t>456 Second Street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r>
              <a:tr h="781050">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600" b="0" i="0" u="none" strike="noStrike" cap="none" normalizeH="0" baseline="0" smtClean="0">
                          <a:ln>
                            <a:noFill/>
                          </a:ln>
                          <a:solidFill>
                            <a:schemeClr val="accent2"/>
                          </a:solidFill>
                          <a:effectLst/>
                          <a:latin typeface="Arial" charset="0"/>
                        </a:rPr>
                        <a:t>Mary Poe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60000"/>
                        </a:spcBef>
                        <a:spcAft>
                          <a:spcPct val="0"/>
                        </a:spcAft>
                        <a:buClr>
                          <a:schemeClr val="tx1"/>
                        </a:buClr>
                        <a:buSzTx/>
                        <a:buFontTx/>
                        <a:buNone/>
                        <a:tabLst/>
                      </a:pPr>
                      <a:r>
                        <a:rPr kumimoji="0" lang="en-US" sz="2600" b="0" i="0" u="none" strike="noStrike" cap="none" normalizeH="0" baseline="0" smtClean="0">
                          <a:ln>
                            <a:noFill/>
                          </a:ln>
                          <a:solidFill>
                            <a:schemeClr val="accent2"/>
                          </a:solidFill>
                          <a:effectLst/>
                          <a:latin typeface="Arial" charset="0"/>
                        </a:rPr>
                        <a:t>789 Third Ave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tx2"/>
                    </a:solidFill>
                  </a:tcPr>
                </a:tc>
              </a:tr>
            </a:tbl>
          </a:graphicData>
        </a:graphic>
      </p:graphicFrame>
      <p:sp>
        <p:nvSpPr>
          <p:cNvPr id="418854" name="AutoShape 38"/>
          <p:cNvSpPr>
            <a:spLocks noChangeArrowheads="1"/>
          </p:cNvSpPr>
          <p:nvPr/>
        </p:nvSpPr>
        <p:spPr bwMode="auto">
          <a:xfrm>
            <a:off x="2590800" y="1828800"/>
            <a:ext cx="3886200" cy="838200"/>
          </a:xfrm>
          <a:prstGeom prst="wedgeRectCallout">
            <a:avLst>
              <a:gd name="adj1" fmla="val -6699"/>
              <a:gd name="adj2" fmla="val 111741"/>
            </a:avLst>
          </a:prstGeom>
          <a:solidFill>
            <a:schemeClr val="tx1"/>
          </a:solidFill>
          <a:ln w="9525">
            <a:solidFill>
              <a:schemeClr val="accent2"/>
            </a:solidFill>
            <a:miter lim="800000"/>
            <a:headEnd/>
            <a:tailEnd/>
          </a:ln>
        </p:spPr>
        <p:txBody>
          <a:bodyPr/>
          <a:lstStyle/>
          <a:p>
            <a:pPr algn="ctr">
              <a:buFontTx/>
              <a:buNone/>
            </a:pPr>
            <a:r>
              <a:rPr lang="en-US" sz="2400">
                <a:solidFill>
                  <a:schemeClr val="accent2"/>
                </a:solidFill>
              </a:rPr>
              <a:t>Columns describe one characteristic of the entity</a:t>
            </a:r>
          </a:p>
        </p:txBody>
      </p:sp>
      <p:cxnSp>
        <p:nvCxnSpPr>
          <p:cNvPr id="14360"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18818"/>
                                        </p:tgtEl>
                                        <p:attrNameLst>
                                          <p:attrName>style.visibility</p:attrName>
                                        </p:attrNameLst>
                                      </p:cBhvr>
                                      <p:to>
                                        <p:strVal val="visible"/>
                                      </p:to>
                                    </p:set>
                                    <p:anim calcmode="lin" valueType="num">
                                      <p:cBhvr>
                                        <p:cTn id="7" dur="500" fill="hold"/>
                                        <p:tgtEl>
                                          <p:spTgt spid="418818"/>
                                        </p:tgtEl>
                                        <p:attrNameLst>
                                          <p:attrName>ppt_x</p:attrName>
                                        </p:attrNameLst>
                                      </p:cBhvr>
                                      <p:tavLst>
                                        <p:tav tm="0">
                                          <p:val>
                                            <p:strVal val="#ppt_x-#ppt_w/2"/>
                                          </p:val>
                                        </p:tav>
                                        <p:tav tm="100000">
                                          <p:val>
                                            <p:strVal val="#ppt_x"/>
                                          </p:val>
                                        </p:tav>
                                      </p:tavLst>
                                    </p:anim>
                                    <p:anim calcmode="lin" valueType="num">
                                      <p:cBhvr>
                                        <p:cTn id="8" dur="500" fill="hold"/>
                                        <p:tgtEl>
                                          <p:spTgt spid="418818"/>
                                        </p:tgtEl>
                                        <p:attrNameLst>
                                          <p:attrName>ppt_y</p:attrName>
                                        </p:attrNameLst>
                                      </p:cBhvr>
                                      <p:tavLst>
                                        <p:tav tm="0">
                                          <p:val>
                                            <p:strVal val="#ppt_y"/>
                                          </p:val>
                                        </p:tav>
                                        <p:tav tm="100000">
                                          <p:val>
                                            <p:strVal val="#ppt_y"/>
                                          </p:val>
                                        </p:tav>
                                      </p:tavLst>
                                    </p:anim>
                                    <p:anim calcmode="lin" valueType="num">
                                      <p:cBhvr>
                                        <p:cTn id="9" dur="500" fill="hold"/>
                                        <p:tgtEl>
                                          <p:spTgt spid="418818"/>
                                        </p:tgtEl>
                                        <p:attrNameLst>
                                          <p:attrName>ppt_w</p:attrName>
                                        </p:attrNameLst>
                                      </p:cBhvr>
                                      <p:tavLst>
                                        <p:tav tm="0">
                                          <p:val>
                                            <p:fltVal val="0"/>
                                          </p:val>
                                        </p:tav>
                                        <p:tav tm="100000">
                                          <p:val>
                                            <p:strVal val="#ppt_w"/>
                                          </p:val>
                                        </p:tav>
                                      </p:tavLst>
                                    </p:anim>
                                    <p:anim calcmode="lin" valueType="num">
                                      <p:cBhvr>
                                        <p:cTn id="10" dur="500" fill="hold"/>
                                        <p:tgtEl>
                                          <p:spTgt spid="418818"/>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5" presetClass="entr" presetSubtype="5" fill="hold" nodeType="afterEffect">
                                  <p:stCondLst>
                                    <p:cond delay="0"/>
                                  </p:stCondLst>
                                  <p:childTnLst>
                                    <p:set>
                                      <p:cBhvr>
                                        <p:cTn id="13" dur="1" fill="hold">
                                          <p:stCondLst>
                                            <p:cond delay="0"/>
                                          </p:stCondLst>
                                        </p:cTn>
                                        <p:tgtEl>
                                          <p:spTgt spid="418849"/>
                                        </p:tgtEl>
                                        <p:attrNameLst>
                                          <p:attrName>style.visibility</p:attrName>
                                        </p:attrNameLst>
                                      </p:cBhvr>
                                      <p:to>
                                        <p:strVal val="visible"/>
                                      </p:to>
                                    </p:set>
                                    <p:animEffect transition="in" filter="checkerboard(down)">
                                      <p:cBhvr>
                                        <p:cTn id="14" dur="500"/>
                                        <p:tgtEl>
                                          <p:spTgt spid="418849"/>
                                        </p:tgtEl>
                                      </p:cBhvr>
                                    </p:animEffect>
                                  </p:childTnLst>
                                </p:cTn>
                              </p:par>
                            </p:childTnLst>
                          </p:cTn>
                        </p:par>
                        <p:par>
                          <p:cTn id="15" fill="hold">
                            <p:stCondLst>
                              <p:cond delay="1000"/>
                            </p:stCondLst>
                            <p:childTnLst>
                              <p:par>
                                <p:cTn id="16" presetID="17" presetClass="entr" presetSubtype="4" fill="hold" grpId="0" nodeType="afterEffect">
                                  <p:stCondLst>
                                    <p:cond delay="0"/>
                                  </p:stCondLst>
                                  <p:childTnLst>
                                    <p:set>
                                      <p:cBhvr>
                                        <p:cTn id="17" dur="1" fill="hold">
                                          <p:stCondLst>
                                            <p:cond delay="0"/>
                                          </p:stCondLst>
                                        </p:cTn>
                                        <p:tgtEl>
                                          <p:spTgt spid="418854"/>
                                        </p:tgtEl>
                                        <p:attrNameLst>
                                          <p:attrName>style.visibility</p:attrName>
                                        </p:attrNameLst>
                                      </p:cBhvr>
                                      <p:to>
                                        <p:strVal val="visible"/>
                                      </p:to>
                                    </p:set>
                                    <p:anim calcmode="lin" valueType="num">
                                      <p:cBhvr>
                                        <p:cTn id="18" dur="500" fill="hold"/>
                                        <p:tgtEl>
                                          <p:spTgt spid="418854"/>
                                        </p:tgtEl>
                                        <p:attrNameLst>
                                          <p:attrName>ppt_x</p:attrName>
                                        </p:attrNameLst>
                                      </p:cBhvr>
                                      <p:tavLst>
                                        <p:tav tm="0">
                                          <p:val>
                                            <p:strVal val="#ppt_x"/>
                                          </p:val>
                                        </p:tav>
                                        <p:tav tm="100000">
                                          <p:val>
                                            <p:strVal val="#ppt_x"/>
                                          </p:val>
                                        </p:tav>
                                      </p:tavLst>
                                    </p:anim>
                                    <p:anim calcmode="lin" valueType="num">
                                      <p:cBhvr>
                                        <p:cTn id="19" dur="500" fill="hold"/>
                                        <p:tgtEl>
                                          <p:spTgt spid="418854"/>
                                        </p:tgtEl>
                                        <p:attrNameLst>
                                          <p:attrName>ppt_y</p:attrName>
                                        </p:attrNameLst>
                                      </p:cBhvr>
                                      <p:tavLst>
                                        <p:tav tm="0">
                                          <p:val>
                                            <p:strVal val="#ppt_y+#ppt_h/2"/>
                                          </p:val>
                                        </p:tav>
                                        <p:tav tm="100000">
                                          <p:val>
                                            <p:strVal val="#ppt_y"/>
                                          </p:val>
                                        </p:tav>
                                      </p:tavLst>
                                    </p:anim>
                                    <p:anim calcmode="lin" valueType="num">
                                      <p:cBhvr>
                                        <p:cTn id="20" dur="500" fill="hold"/>
                                        <p:tgtEl>
                                          <p:spTgt spid="418854"/>
                                        </p:tgtEl>
                                        <p:attrNameLst>
                                          <p:attrName>ppt_w</p:attrName>
                                        </p:attrNameLst>
                                      </p:cBhvr>
                                      <p:tavLst>
                                        <p:tav tm="0">
                                          <p:val>
                                            <p:strVal val="#ppt_w"/>
                                          </p:val>
                                        </p:tav>
                                        <p:tav tm="100000">
                                          <p:val>
                                            <p:strVal val="#ppt_w"/>
                                          </p:val>
                                        </p:tav>
                                      </p:tavLst>
                                    </p:anim>
                                    <p:anim calcmode="lin" valueType="num">
                                      <p:cBhvr>
                                        <p:cTn id="21" dur="500" fill="hold"/>
                                        <p:tgtEl>
                                          <p:spTgt spid="418854"/>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17" presetClass="entr" presetSubtype="8" fill="hold" grpId="0" nodeType="afterEffect">
                                  <p:stCondLst>
                                    <p:cond delay="0"/>
                                  </p:stCondLst>
                                  <p:childTnLst>
                                    <p:set>
                                      <p:cBhvr>
                                        <p:cTn id="24" dur="1" fill="hold">
                                          <p:stCondLst>
                                            <p:cond delay="0"/>
                                          </p:stCondLst>
                                        </p:cTn>
                                        <p:tgtEl>
                                          <p:spTgt spid="418851"/>
                                        </p:tgtEl>
                                        <p:attrNameLst>
                                          <p:attrName>style.visibility</p:attrName>
                                        </p:attrNameLst>
                                      </p:cBhvr>
                                      <p:to>
                                        <p:strVal val="visible"/>
                                      </p:to>
                                    </p:set>
                                    <p:anim calcmode="lin" valueType="num">
                                      <p:cBhvr>
                                        <p:cTn id="25" dur="500" fill="hold"/>
                                        <p:tgtEl>
                                          <p:spTgt spid="418851"/>
                                        </p:tgtEl>
                                        <p:attrNameLst>
                                          <p:attrName>ppt_x</p:attrName>
                                        </p:attrNameLst>
                                      </p:cBhvr>
                                      <p:tavLst>
                                        <p:tav tm="0">
                                          <p:val>
                                            <p:strVal val="#ppt_x-#ppt_w/2"/>
                                          </p:val>
                                        </p:tav>
                                        <p:tav tm="100000">
                                          <p:val>
                                            <p:strVal val="#ppt_x"/>
                                          </p:val>
                                        </p:tav>
                                      </p:tavLst>
                                    </p:anim>
                                    <p:anim calcmode="lin" valueType="num">
                                      <p:cBhvr>
                                        <p:cTn id="26" dur="500" fill="hold"/>
                                        <p:tgtEl>
                                          <p:spTgt spid="418851"/>
                                        </p:tgtEl>
                                        <p:attrNameLst>
                                          <p:attrName>ppt_y</p:attrName>
                                        </p:attrNameLst>
                                      </p:cBhvr>
                                      <p:tavLst>
                                        <p:tav tm="0">
                                          <p:val>
                                            <p:strVal val="#ppt_y"/>
                                          </p:val>
                                        </p:tav>
                                        <p:tav tm="100000">
                                          <p:val>
                                            <p:strVal val="#ppt_y"/>
                                          </p:val>
                                        </p:tav>
                                      </p:tavLst>
                                    </p:anim>
                                    <p:anim calcmode="lin" valueType="num">
                                      <p:cBhvr>
                                        <p:cTn id="27" dur="500" fill="hold"/>
                                        <p:tgtEl>
                                          <p:spTgt spid="418851"/>
                                        </p:tgtEl>
                                        <p:attrNameLst>
                                          <p:attrName>ppt_w</p:attrName>
                                        </p:attrNameLst>
                                      </p:cBhvr>
                                      <p:tavLst>
                                        <p:tav tm="0">
                                          <p:val>
                                            <p:fltVal val="0"/>
                                          </p:val>
                                        </p:tav>
                                        <p:tav tm="100000">
                                          <p:val>
                                            <p:strVal val="#ppt_w"/>
                                          </p:val>
                                        </p:tav>
                                      </p:tavLst>
                                    </p:anim>
                                    <p:anim calcmode="lin" valueType="num">
                                      <p:cBhvr>
                                        <p:cTn id="28" dur="500" fill="hold"/>
                                        <p:tgtEl>
                                          <p:spTgt spid="4188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51" grpId="0" animBg="1" autoUpdateAnimBg="0"/>
      <p:bldP spid="418818" grpId="0" autoUpdateAnimBg="0"/>
      <p:bldP spid="41885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r>
              <a:rPr lang="en-US" smtClean="0"/>
              <a:t>Basic </a:t>
            </a:r>
            <a:r>
              <a:rPr lang="en-US" smtClean="0">
                <a:latin typeface="Courier New" pitchFamily="49" charset="0"/>
              </a:rPr>
              <a:t>SELECT</a:t>
            </a:r>
            <a:r>
              <a:rPr lang="en-US" smtClean="0"/>
              <a:t> Statement</a:t>
            </a:r>
          </a:p>
        </p:txBody>
      </p:sp>
      <p:sp>
        <p:nvSpPr>
          <p:cNvPr id="11267" name="Rectangle 3"/>
          <p:cNvSpPr>
            <a:spLocks noChangeArrowheads="1"/>
          </p:cNvSpPr>
          <p:nvPr/>
        </p:nvSpPr>
        <p:spPr bwMode="blackWhite">
          <a:xfrm>
            <a:off x="889000" y="1825625"/>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SELECT	*|{[DISTINCT] </a:t>
            </a:r>
            <a:r>
              <a:rPr lang="en-US" sz="1800" b="1" i="1">
                <a:solidFill>
                  <a:srgbClr val="000000"/>
                </a:solidFill>
                <a:latin typeface="Courier New" pitchFamily="49" charset="0"/>
              </a:rPr>
              <a:t>column</a:t>
            </a:r>
            <a:r>
              <a:rPr lang="en-US" sz="1800" b="1">
                <a:solidFill>
                  <a:srgbClr val="000000"/>
                </a:solidFill>
                <a:latin typeface="Courier New" pitchFamily="49" charset="0"/>
              </a:rPr>
              <a:t>|</a:t>
            </a:r>
            <a:r>
              <a:rPr lang="en-US" sz="1800" b="1" i="1">
                <a:solidFill>
                  <a:srgbClr val="000000"/>
                </a:solidFill>
                <a:latin typeface="Courier New" pitchFamily="49" charset="0"/>
              </a:rPr>
              <a:t>expression</a:t>
            </a:r>
            <a:r>
              <a:rPr lang="en-US" sz="1800" b="1">
                <a:solidFill>
                  <a:srgbClr val="000000"/>
                </a:solidFill>
                <a:latin typeface="Courier New" pitchFamily="49" charset="0"/>
              </a:rPr>
              <a:t> [</a:t>
            </a:r>
            <a:r>
              <a:rPr lang="en-US" sz="1800" b="1" i="1">
                <a:solidFill>
                  <a:srgbClr val="000000"/>
                </a:solidFill>
                <a:latin typeface="Courier New" pitchFamily="49" charset="0"/>
              </a:rPr>
              <a:t>alias</a:t>
            </a:r>
            <a:r>
              <a:rPr lang="en-US" sz="1800" b="1">
                <a:solidFill>
                  <a:srgbClr val="000000"/>
                </a:solidFill>
                <a:latin typeface="Courier New" pitchFamily="49" charset="0"/>
              </a:rPr>
              <a:t>],...}</a:t>
            </a:r>
          </a:p>
          <a:p>
            <a:pPr>
              <a:tabLst>
                <a:tab pos="1200150" algn="l"/>
              </a:tabLst>
              <a:defRPr/>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p>
        </p:txBody>
      </p:sp>
      <p:sp>
        <p:nvSpPr>
          <p:cNvPr id="15364" name="Rectangle 4"/>
          <p:cNvSpPr>
            <a:spLocks noGrp="1" noChangeArrowheads="1"/>
          </p:cNvSpPr>
          <p:nvPr>
            <p:ph type="body" idx="1"/>
          </p:nvPr>
        </p:nvSpPr>
        <p:spPr>
          <a:xfrm>
            <a:off x="936625" y="3298825"/>
            <a:ext cx="7385050" cy="844550"/>
          </a:xfrm>
          <a:noFill/>
        </p:spPr>
        <p:txBody>
          <a:bodyPr/>
          <a:lstStyle/>
          <a:p>
            <a:r>
              <a:rPr lang="en-US" smtClean="0">
                <a:latin typeface="Courier New" pitchFamily="49" charset="0"/>
              </a:rPr>
              <a:t>SELECT</a:t>
            </a:r>
            <a:r>
              <a:rPr lang="en-US" smtClean="0"/>
              <a:t> identifies </a:t>
            </a:r>
            <a:r>
              <a:rPr lang="en-US" i="1" smtClean="0"/>
              <a:t>what</a:t>
            </a:r>
            <a:r>
              <a:rPr lang="en-US" smtClean="0"/>
              <a:t> columns</a:t>
            </a:r>
          </a:p>
          <a:p>
            <a:r>
              <a:rPr lang="en-US" smtClean="0">
                <a:latin typeface="Courier New" pitchFamily="49" charset="0"/>
              </a:rPr>
              <a:t>FROM</a:t>
            </a:r>
            <a:r>
              <a:rPr lang="en-US" smtClean="0"/>
              <a:t> identifies </a:t>
            </a:r>
            <a:r>
              <a:rPr lang="en-US" i="1" smtClean="0"/>
              <a:t>which</a:t>
            </a:r>
            <a:r>
              <a:rPr lang="en-US" smtClean="0"/>
              <a:t> table</a:t>
            </a:r>
          </a:p>
        </p:txBody>
      </p:sp>
      <p:cxnSp>
        <p:nvCxnSpPr>
          <p:cNvPr id="15365"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00113" y="1831975"/>
            <a:ext cx="69262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lang="en-US" sz="1800" b="1">
                <a:solidFill>
                  <a:srgbClr val="000000"/>
                </a:solidFill>
                <a:latin typeface="Courier New" pitchFamily="49" charset="0"/>
              </a:rPr>
              <a:t> </a:t>
            </a:r>
          </a:p>
        </p:txBody>
      </p:sp>
      <p:sp>
        <p:nvSpPr>
          <p:cNvPr id="16387" name="Rectangle 12"/>
          <p:cNvSpPr>
            <a:spLocks noChangeArrowheads="1"/>
          </p:cNvSpPr>
          <p:nvPr/>
        </p:nvSpPr>
        <p:spPr bwMode="blackWhite">
          <a:xfrm>
            <a:off x="925513" y="1916113"/>
            <a:ext cx="3324225" cy="655637"/>
          </a:xfrm>
          <a:prstGeom prst="rect">
            <a:avLst/>
          </a:prstGeom>
          <a:noFill/>
          <a:ln w="9525">
            <a:noFill/>
            <a:miter lim="800000"/>
            <a:headEnd/>
            <a:tailEnd/>
          </a:ln>
        </p:spPr>
        <p:txBody>
          <a:bodyPr wrap="none" lIns="92075" tIns="46038" rIns="92075" bIns="46038" anchor="ctr"/>
          <a:lstStyle/>
          <a:p>
            <a:pPr>
              <a:tabLst>
                <a:tab pos="1200150" algn="l"/>
                <a:tab pos="1658938" algn="l"/>
              </a:tabLst>
            </a:pPr>
            <a:r>
              <a:rPr lang="en-US" sz="1800" b="1">
                <a:solidFill>
                  <a:srgbClr val="000000"/>
                </a:solidFill>
                <a:latin typeface="Courier New" pitchFamily="49" charset="0"/>
              </a:rPr>
              <a:t>SELECT *</a:t>
            </a:r>
          </a:p>
          <a:p>
            <a:pPr>
              <a:tabLst>
                <a:tab pos="1200150" algn="l"/>
                <a:tab pos="1658938" algn="l"/>
              </a:tabLst>
            </a:pPr>
            <a:r>
              <a:rPr lang="en-US" sz="1800" b="1">
                <a:solidFill>
                  <a:srgbClr val="000000"/>
                </a:solidFill>
                <a:latin typeface="Courier New" pitchFamily="49" charset="0"/>
              </a:rPr>
              <a:t>FROM   departments;</a:t>
            </a:r>
          </a:p>
        </p:txBody>
      </p:sp>
      <p:sp>
        <p:nvSpPr>
          <p:cNvPr id="16388" name="Rectangle 4"/>
          <p:cNvSpPr>
            <a:spLocks noGrp="1" noChangeArrowheads="1"/>
          </p:cNvSpPr>
          <p:nvPr>
            <p:ph type="title"/>
          </p:nvPr>
        </p:nvSpPr>
        <p:spPr>
          <a:noFill/>
        </p:spPr>
        <p:txBody>
          <a:bodyPr/>
          <a:lstStyle/>
          <a:p>
            <a:r>
              <a:rPr lang="en-US" smtClean="0"/>
              <a:t>Selecting All Columns</a:t>
            </a:r>
          </a:p>
        </p:txBody>
      </p:sp>
      <p:sp>
        <p:nvSpPr>
          <p:cNvPr id="16389" name="Rectangle 14"/>
          <p:cNvSpPr>
            <a:spLocks noChangeArrowheads="1"/>
          </p:cNvSpPr>
          <p:nvPr/>
        </p:nvSpPr>
        <p:spPr bwMode="ltGray">
          <a:xfrm>
            <a:off x="2051050" y="1916113"/>
            <a:ext cx="339725" cy="307975"/>
          </a:xfrm>
          <a:prstGeom prst="rect">
            <a:avLst/>
          </a:prstGeom>
          <a:noFill/>
          <a:ln w="25400">
            <a:solidFill>
              <a:schemeClr val="hlink"/>
            </a:solidFill>
            <a:miter lim="800000"/>
            <a:headEnd/>
            <a:tailEnd/>
          </a:ln>
        </p:spPr>
        <p:txBody>
          <a:bodyPr wrap="none" anchor="ctr"/>
          <a:lstStyle/>
          <a:p>
            <a:endParaRPr lang="en-IN"/>
          </a:p>
        </p:txBody>
      </p:sp>
      <p:pic>
        <p:nvPicPr>
          <p:cNvPr id="16390" name="Picture 20"/>
          <p:cNvPicPr>
            <a:picLocks noChangeAspect="1" noChangeArrowheads="1"/>
          </p:cNvPicPr>
          <p:nvPr/>
        </p:nvPicPr>
        <p:blipFill>
          <a:blip r:embed="rId3"/>
          <a:srcRect/>
          <a:stretch>
            <a:fillRect/>
          </a:stretch>
        </p:blipFill>
        <p:spPr bwMode="auto">
          <a:xfrm>
            <a:off x="887413" y="2827338"/>
            <a:ext cx="6962775" cy="1990725"/>
          </a:xfrm>
          <a:prstGeom prst="rect">
            <a:avLst/>
          </a:prstGeom>
          <a:noFill/>
          <a:ln w="25400">
            <a:noFill/>
            <a:miter lim="800000"/>
            <a:headEnd type="none" w="sm" len="sm"/>
            <a:tailEnd type="none" w="sm" len="sm"/>
          </a:ln>
        </p:spPr>
      </p:pic>
      <p:pic>
        <p:nvPicPr>
          <p:cNvPr id="16391" name="Picture 22"/>
          <p:cNvPicPr>
            <a:picLocks noChangeAspect="1" noChangeArrowheads="1"/>
          </p:cNvPicPr>
          <p:nvPr/>
        </p:nvPicPr>
        <p:blipFill>
          <a:blip r:embed="rId4"/>
          <a:srcRect/>
          <a:stretch>
            <a:fillRect/>
          </a:stretch>
        </p:blipFill>
        <p:spPr bwMode="auto">
          <a:xfrm>
            <a:off x="882650" y="4808538"/>
            <a:ext cx="6972300" cy="238125"/>
          </a:xfrm>
          <a:prstGeom prst="rect">
            <a:avLst/>
          </a:prstGeom>
          <a:noFill/>
          <a:ln w="25400">
            <a:noFill/>
            <a:miter lim="800000"/>
            <a:headEnd type="none" w="sm" len="sm"/>
            <a:tailEnd type="none" w="sm" len="sm"/>
          </a:ln>
        </p:spPr>
      </p:pic>
      <p:cxnSp>
        <p:nvCxnSpPr>
          <p:cNvPr id="16392" name="Straight Connector 14"/>
          <p:cNvCxnSpPr>
            <a:cxnSpLocks noChangeShapeType="1"/>
          </p:cNvCxnSpPr>
          <p:nvPr/>
        </p:nvCxnSpPr>
        <p:spPr bwMode="auto">
          <a:xfrm>
            <a:off x="395288" y="1484313"/>
            <a:ext cx="8748712" cy="0"/>
          </a:xfrm>
          <a:prstGeom prst="line">
            <a:avLst/>
          </a:prstGeom>
          <a:noFill/>
          <a:ln w="12700" algn="ctr">
            <a:solidFill>
              <a:schemeClr val="accent1"/>
            </a:solidFill>
            <a:round/>
            <a:headEnd/>
            <a:tailEnd/>
          </a:ln>
        </p:spPr>
      </p:cxnSp>
    </p:spTree>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Presenting A Technical Report">
  <a:themeElements>
    <a:clrScheme name="Presenting A Technical Report 1">
      <a:dk1>
        <a:srgbClr val="F1B60F"/>
      </a:dk1>
      <a:lt1>
        <a:srgbClr val="FFFFFF"/>
      </a:lt1>
      <a:dk2>
        <a:srgbClr val="115606"/>
      </a:dk2>
      <a:lt2>
        <a:srgbClr val="F1B60F"/>
      </a:lt2>
      <a:accent1>
        <a:srgbClr val="CC9900"/>
      </a:accent1>
      <a:accent2>
        <a:srgbClr val="000000"/>
      </a:accent2>
      <a:accent3>
        <a:srgbClr val="AAB4AA"/>
      </a:accent3>
      <a:accent4>
        <a:srgbClr val="DADADA"/>
      </a:accent4>
      <a:accent5>
        <a:srgbClr val="E2CAAA"/>
      </a:accent5>
      <a:accent6>
        <a:srgbClr val="000000"/>
      </a:accent6>
      <a:hlink>
        <a:srgbClr val="FF6600"/>
      </a:hlink>
      <a:folHlink>
        <a:srgbClr val="DC5900"/>
      </a:folHlink>
    </a:clrScheme>
    <a:fontScheme name="Presenting A Technical Re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1"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1"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Presenting A Technical Report 1">
        <a:dk1>
          <a:srgbClr val="F1B60F"/>
        </a:dk1>
        <a:lt1>
          <a:srgbClr val="FFFFFF"/>
        </a:lt1>
        <a:dk2>
          <a:srgbClr val="115606"/>
        </a:dk2>
        <a:lt2>
          <a:srgbClr val="F1B60F"/>
        </a:lt2>
        <a:accent1>
          <a:srgbClr val="CC9900"/>
        </a:accent1>
        <a:accent2>
          <a:srgbClr val="000000"/>
        </a:accent2>
        <a:accent3>
          <a:srgbClr val="AAB4AA"/>
        </a:accent3>
        <a:accent4>
          <a:srgbClr val="DADADA"/>
        </a:accent4>
        <a:accent5>
          <a:srgbClr val="E2CAAA"/>
        </a:accent5>
        <a:accent6>
          <a:srgbClr val="000000"/>
        </a:accent6>
        <a:hlink>
          <a:srgbClr val="FF6600"/>
        </a:hlink>
        <a:folHlink>
          <a:srgbClr val="DC5900"/>
        </a:folHlink>
      </a:clrScheme>
      <a:clrMap bg1="dk2" tx1="lt1" bg2="dk1" tx2="lt2" accent1="accent1" accent2="accent2" accent3="accent3" accent4="accent4" accent5="accent5" accent6="accent6" hlink="hlink" folHlink="folHlink"/>
    </a:extraClrScheme>
    <a:extraClrScheme>
      <a:clrScheme name="Presenting A Technical Report 2">
        <a:dk1>
          <a:srgbClr val="FF9900"/>
        </a:dk1>
        <a:lt1>
          <a:srgbClr val="FFFFFF"/>
        </a:lt1>
        <a:dk2>
          <a:srgbClr val="4DC024"/>
        </a:dk2>
        <a:lt2>
          <a:srgbClr val="FFFFFF"/>
        </a:lt2>
        <a:accent1>
          <a:srgbClr val="FF6600"/>
        </a:accent1>
        <a:accent2>
          <a:srgbClr val="24864C"/>
        </a:accent2>
        <a:accent3>
          <a:srgbClr val="B2DCAC"/>
        </a:accent3>
        <a:accent4>
          <a:srgbClr val="DADADA"/>
        </a:accent4>
        <a:accent5>
          <a:srgbClr val="FFB8AA"/>
        </a:accent5>
        <a:accent6>
          <a:srgbClr val="207944"/>
        </a:accent6>
        <a:hlink>
          <a:srgbClr val="4D4D4D"/>
        </a:hlink>
        <a:folHlink>
          <a:srgbClr val="5F5F5F"/>
        </a:folHlink>
      </a:clrScheme>
      <a:clrMap bg1="dk2" tx1="lt1" bg2="dk1" tx2="lt2" accent1="accent1" accent2="accent2" accent3="accent3" accent4="accent4" accent5="accent5" accent6="accent6" hlink="hlink" folHlink="folHlink"/>
    </a:extraClrScheme>
    <a:extraClrScheme>
      <a:clrScheme name="Presenting A Technical Report 3">
        <a:dk1>
          <a:srgbClr val="777777"/>
        </a:dk1>
        <a:lt1>
          <a:srgbClr val="FFFFFF"/>
        </a:lt1>
        <a:dk2>
          <a:srgbClr val="727272"/>
        </a:dk2>
        <a:lt2>
          <a:srgbClr val="FFFFFF"/>
        </a:lt2>
        <a:accent1>
          <a:srgbClr val="808080"/>
        </a:accent1>
        <a:accent2>
          <a:srgbClr val="555555"/>
        </a:accent2>
        <a:accent3>
          <a:srgbClr val="BCBCBC"/>
        </a:accent3>
        <a:accent4>
          <a:srgbClr val="DADADA"/>
        </a:accent4>
        <a:accent5>
          <a:srgbClr val="C0C0C0"/>
        </a:accent5>
        <a:accent6>
          <a:srgbClr val="4C4C4C"/>
        </a:accent6>
        <a:hlink>
          <a:srgbClr val="969696"/>
        </a:hlink>
        <a:folHlink>
          <a:srgbClr val="4D4D4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Office\Templates\1033\Presenting A Technical Report.pot</Template>
  <TotalTime>3397</TotalTime>
  <Words>5149</Words>
  <Application>Microsoft Office PowerPoint</Application>
  <PresentationFormat>On-screen Show (4:3)</PresentationFormat>
  <Paragraphs>806</Paragraphs>
  <Slides>53</Slides>
  <Notes>39</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2" baseType="lpstr">
      <vt:lpstr>Arial</vt:lpstr>
      <vt:lpstr>Times New Roman</vt:lpstr>
      <vt:lpstr>Tahoma</vt:lpstr>
      <vt:lpstr>Courier New</vt:lpstr>
      <vt:lpstr>Wingdings</vt:lpstr>
      <vt:lpstr>OCR A Extended</vt:lpstr>
      <vt:lpstr>Cambria</vt:lpstr>
      <vt:lpstr>Presenting A Technical Report</vt:lpstr>
      <vt:lpstr>Document</vt:lpstr>
      <vt:lpstr>Introduction to SQL</vt:lpstr>
      <vt:lpstr>SQL Statements</vt:lpstr>
      <vt:lpstr>SQL is used for:</vt:lpstr>
      <vt:lpstr>SQL Requirements</vt:lpstr>
      <vt:lpstr>Design</vt:lpstr>
      <vt:lpstr>Capabilities of SQL SELECT Statements</vt:lpstr>
      <vt:lpstr>Table Design</vt:lpstr>
      <vt:lpstr>Basic SELECT Statement</vt:lpstr>
      <vt:lpstr>Selecting All Columns</vt:lpstr>
      <vt:lpstr>Selecting Specific Columns</vt:lpstr>
      <vt:lpstr>Writing SQL Statements</vt:lpstr>
      <vt:lpstr>Column Heading Defaults</vt:lpstr>
      <vt:lpstr>Defining a Null Value</vt:lpstr>
      <vt:lpstr>Defining a Null Value</vt:lpstr>
      <vt:lpstr>Using Column Aliases</vt:lpstr>
      <vt:lpstr>Concatenation Operator</vt:lpstr>
      <vt:lpstr>Using the Concatenation Operator</vt:lpstr>
      <vt:lpstr>Duplicate Rows</vt:lpstr>
      <vt:lpstr>Eliminating Duplicate Rows</vt:lpstr>
      <vt:lpstr>Limiting Rows Using a Selection</vt:lpstr>
      <vt:lpstr>Limiting the Rows Selected</vt:lpstr>
      <vt:lpstr>Using the WHERE Clause</vt:lpstr>
      <vt:lpstr>Character Strings and Dates</vt:lpstr>
      <vt:lpstr>Comparison Conditions</vt:lpstr>
      <vt:lpstr>Using Comparison Conditions</vt:lpstr>
      <vt:lpstr>Other Comparison Conditions</vt:lpstr>
      <vt:lpstr>Using the BETWEEN Condition</vt:lpstr>
      <vt:lpstr>Using the IN Condition</vt:lpstr>
      <vt:lpstr>Using the LIKE Condition</vt:lpstr>
      <vt:lpstr>Using the LIKE Condition</vt:lpstr>
      <vt:lpstr>Using the NULL Conditions</vt:lpstr>
      <vt:lpstr>Logical Conditions</vt:lpstr>
      <vt:lpstr>Using the AND Operator</vt:lpstr>
      <vt:lpstr>Using the OR Operator</vt:lpstr>
      <vt:lpstr>Using the NOT Operator</vt:lpstr>
      <vt:lpstr>Data Input</vt:lpstr>
      <vt:lpstr>Types of Tables</vt:lpstr>
      <vt:lpstr>Using SQL</vt:lpstr>
      <vt:lpstr>Using SQL</vt:lpstr>
      <vt:lpstr>Using SQL</vt:lpstr>
      <vt:lpstr>Using SQL</vt:lpstr>
      <vt:lpstr>Using SQL</vt:lpstr>
      <vt:lpstr>Using SQL</vt:lpstr>
      <vt:lpstr>Using SQL</vt:lpstr>
      <vt:lpstr>Using SQL</vt:lpstr>
      <vt:lpstr>Using SQL</vt:lpstr>
      <vt:lpstr>What is a Subquery?</vt:lpstr>
      <vt:lpstr>Slide 48</vt:lpstr>
      <vt:lpstr>Slide 49</vt:lpstr>
      <vt:lpstr>Difference between DELETE, TRUNCATE and DROP</vt:lpstr>
      <vt:lpstr>Example</vt:lpstr>
      <vt:lpstr>Conclusion</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Ambili</dc:creator>
  <cp:lastModifiedBy>MAHALE</cp:lastModifiedBy>
  <cp:revision>158</cp:revision>
  <cp:lastPrinted>1601-01-01T00:00:00Z</cp:lastPrinted>
  <dcterms:created xsi:type="dcterms:W3CDTF">1601-01-01T00:00:00Z</dcterms:created>
  <dcterms:modified xsi:type="dcterms:W3CDTF">2013-05-08T20:34:59Z</dcterms:modified>
</cp:coreProperties>
</file>