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636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B533951-D8CF-4EFA-9300-C736E33B951F}" type="datetimeFigureOut">
              <a:rPr lang="en-US" smtClean="0"/>
              <a:pPr/>
              <a:t>1/4/2011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B840440-DE45-47C9-9525-60B540099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3951-D8CF-4EFA-9300-C736E33B951F}" type="datetimeFigureOut">
              <a:rPr lang="en-US" smtClean="0"/>
              <a:pPr/>
              <a:t>1/4/2011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40440-DE45-47C9-9525-60B540099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3951-D8CF-4EFA-9300-C736E33B951F}" type="datetimeFigureOut">
              <a:rPr lang="en-US" smtClean="0"/>
              <a:pPr/>
              <a:t>1/4/2011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40440-DE45-47C9-9525-60B540099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B533951-D8CF-4EFA-9300-C736E33B951F}" type="datetimeFigureOut">
              <a:rPr lang="en-US" smtClean="0"/>
              <a:pPr/>
              <a:t>1/4/2011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B840440-DE45-47C9-9525-60B5400996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B533951-D8CF-4EFA-9300-C736E33B951F}" type="datetimeFigureOut">
              <a:rPr lang="en-US" smtClean="0"/>
              <a:pPr/>
              <a:t>1/4/2011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B840440-DE45-47C9-9525-60B540099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3951-D8CF-4EFA-9300-C736E33B951F}" type="datetimeFigureOut">
              <a:rPr lang="en-US" smtClean="0"/>
              <a:pPr/>
              <a:t>1/4/2011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40440-DE45-47C9-9525-60B5400996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3951-D8CF-4EFA-9300-C736E33B951F}" type="datetimeFigureOut">
              <a:rPr lang="en-US" smtClean="0"/>
              <a:pPr/>
              <a:t>1/4/2011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40440-DE45-47C9-9525-60B5400996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B533951-D8CF-4EFA-9300-C736E33B951F}" type="datetimeFigureOut">
              <a:rPr lang="en-US" smtClean="0"/>
              <a:pPr/>
              <a:t>1/4/2011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B840440-DE45-47C9-9525-60B5400996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3951-D8CF-4EFA-9300-C736E33B951F}" type="datetimeFigureOut">
              <a:rPr lang="en-US" smtClean="0"/>
              <a:pPr/>
              <a:t>1/4/2011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Adith.naveen@gmail.com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40440-DE45-47C9-9525-60B540099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B533951-D8CF-4EFA-9300-C736E33B951F}" type="datetimeFigureOut">
              <a:rPr lang="en-US" smtClean="0"/>
              <a:pPr/>
              <a:t>1/4/2011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B840440-DE45-47C9-9525-60B5400996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B533951-D8CF-4EFA-9300-C736E33B951F}" type="datetimeFigureOut">
              <a:rPr lang="en-US" smtClean="0"/>
              <a:pPr/>
              <a:t>1/4/2011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B840440-DE45-47C9-9525-60B5400996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B533951-D8CF-4EFA-9300-C736E33B951F}" type="datetimeFigureOut">
              <a:rPr lang="en-US" smtClean="0"/>
              <a:pPr/>
              <a:t>1/4/2011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Adith.naveen@gmail.com		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B840440-DE45-47C9-9525-60B5400996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dith.naveen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adith.naveen@gmail.com</a:t>
            </a:r>
            <a:endParaRPr lang="en-US" dirty="0" smtClean="0"/>
          </a:p>
          <a:p>
            <a:r>
              <a:rPr lang="en-US" dirty="0" err="1" smtClean="0"/>
              <a:t>Naveen</a:t>
            </a:r>
            <a:r>
              <a:rPr lang="en-US" smtClean="0"/>
              <a:t> Kumar K.S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3"/>
          <p:cNvSpPr txBox="1">
            <a:spLocks noChangeArrowheads="1"/>
          </p:cNvSpPr>
          <p:nvPr/>
        </p:nvSpPr>
        <p:spPr bwMode="auto">
          <a:xfrm>
            <a:off x="468313" y="1195388"/>
            <a:ext cx="443102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Disadvantages of web services</a:t>
            </a:r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539750" y="1914525"/>
            <a:ext cx="7993063" cy="3046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400" dirty="0"/>
              <a:t>Web services standards features such as transactions are currently nonexistent or still in their infancy compared to more mature distributed computing open standards such as CORBA.</a:t>
            </a:r>
          </a:p>
          <a:p>
            <a:endParaRPr lang="en-US" sz="2400" dirty="0"/>
          </a:p>
          <a:p>
            <a:r>
              <a:rPr lang="en-US" sz="2400" dirty="0"/>
              <a:t>Web services may suffer from poor performance compared to other distributed computing approaches such as RMI, CORBA, or DCOM.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274638"/>
            <a:ext cx="7467600" cy="563562"/>
          </a:xfrm>
          <a:prstGeom prst="rect">
            <a:avLst/>
          </a:prstGeom>
        </p:spPr>
        <p:txBody>
          <a:bodyPr/>
          <a:lstStyle/>
          <a:p>
            <a:r>
              <a:rPr lang="en-US" sz="3000" cap="small" dirty="0" smtClean="0">
                <a:solidFill>
                  <a:schemeClr val="tx2"/>
                </a:solidFill>
              </a:rPr>
              <a:t>+</a:t>
            </a:r>
            <a:r>
              <a:rPr lang="en-US" sz="3000" cap="small" dirty="0" err="1" smtClean="0">
                <a:solidFill>
                  <a:schemeClr val="tx2"/>
                </a:solidFill>
              </a:rPr>
              <a:t>Ve</a:t>
            </a:r>
            <a:r>
              <a:rPr lang="en-US" sz="3000" cap="small" dirty="0" smtClean="0">
                <a:solidFill>
                  <a:schemeClr val="tx2"/>
                </a:solidFill>
              </a:rPr>
              <a:t> and –</a:t>
            </a:r>
            <a:r>
              <a:rPr lang="en-US" sz="3000" cap="small" dirty="0" err="1" smtClean="0">
                <a:solidFill>
                  <a:schemeClr val="tx2"/>
                </a:solidFill>
              </a:rPr>
              <a:t>Ve</a:t>
            </a:r>
            <a:r>
              <a:rPr lang="en-US" sz="3000" cap="small" dirty="0" smtClean="0">
                <a:solidFill>
                  <a:schemeClr val="tx2"/>
                </a:solidFill>
              </a:rPr>
              <a:t> of Web 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Communication and standards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Efficient (or indeed any) communication is dependent on a shared vocabulary and grammar.</a:t>
            </a:r>
          </a:p>
          <a:p>
            <a:endParaRPr lang="en-GB" dirty="0"/>
          </a:p>
          <a:p>
            <a:r>
              <a:rPr lang="en-GB" dirty="0"/>
              <a:t>Because web services deals with inter-organisation communication these must be universal standards.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7467600" cy="609600"/>
          </a:xfrm>
        </p:spPr>
        <p:txBody>
          <a:bodyPr/>
          <a:lstStyle/>
          <a:p>
            <a:r>
              <a:rPr lang="en-GB" dirty="0"/>
              <a:t>Underlying standards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229600" cy="4781550"/>
          </a:xfrm>
        </p:spPr>
        <p:txBody>
          <a:bodyPr/>
          <a:lstStyle/>
          <a:p>
            <a:r>
              <a:rPr lang="en-GB" sz="2400" dirty="0"/>
              <a:t>The basic standards for web services are:</a:t>
            </a:r>
          </a:p>
          <a:p>
            <a:endParaRPr lang="en-GB" sz="2400" dirty="0"/>
          </a:p>
          <a:p>
            <a:r>
              <a:rPr lang="en-GB" sz="2400" dirty="0"/>
              <a:t>XML (Extensible </a:t>
            </a:r>
            <a:r>
              <a:rPr lang="en-GB" sz="2400" dirty="0" err="1"/>
              <a:t>Markup</a:t>
            </a:r>
            <a:r>
              <a:rPr lang="en-GB" sz="2400" dirty="0"/>
              <a:t> Language)</a:t>
            </a:r>
          </a:p>
          <a:p>
            <a:endParaRPr lang="en-GB" sz="2400" dirty="0"/>
          </a:p>
          <a:p>
            <a:r>
              <a:rPr lang="en-GB" sz="2400" dirty="0"/>
              <a:t>SOAP (simple object access protocol)</a:t>
            </a:r>
          </a:p>
          <a:p>
            <a:endParaRPr lang="en-GB" sz="2400" dirty="0"/>
          </a:p>
          <a:p>
            <a:r>
              <a:rPr lang="en-GB" sz="2400" dirty="0"/>
              <a:t>WSDL (web services description language)</a:t>
            </a:r>
          </a:p>
          <a:p>
            <a:endParaRPr lang="en-GB" sz="2400" dirty="0"/>
          </a:p>
          <a:p>
            <a:r>
              <a:rPr lang="en-GB" sz="2400" dirty="0"/>
              <a:t>UDDI (universal description, discovery and integration)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7467600" cy="1143000"/>
          </a:xfrm>
        </p:spPr>
        <p:txBody>
          <a:bodyPr/>
          <a:lstStyle/>
          <a:p>
            <a:r>
              <a:rPr lang="en-GB" dirty="0"/>
              <a:t>Web Services Architecture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66850"/>
            <a:ext cx="8229600" cy="4781550"/>
          </a:xfrm>
        </p:spPr>
        <p:txBody>
          <a:bodyPr/>
          <a:lstStyle/>
          <a:p>
            <a:r>
              <a:rPr lang="en-GB" dirty="0"/>
              <a:t>Web Services involve three major roles</a:t>
            </a:r>
          </a:p>
          <a:p>
            <a:pPr lvl="1"/>
            <a:r>
              <a:rPr lang="en-GB" dirty="0"/>
              <a:t>Service Provider</a:t>
            </a:r>
          </a:p>
          <a:p>
            <a:pPr lvl="1"/>
            <a:r>
              <a:rPr lang="en-GB" dirty="0"/>
              <a:t>Service Registry</a:t>
            </a:r>
          </a:p>
          <a:p>
            <a:pPr lvl="1"/>
            <a:r>
              <a:rPr lang="en-GB" dirty="0"/>
              <a:t>Service Consumer</a:t>
            </a:r>
          </a:p>
          <a:p>
            <a:pPr lvl="1"/>
            <a:endParaRPr lang="en-GB" dirty="0"/>
          </a:p>
          <a:p>
            <a:r>
              <a:rPr lang="en-GB" dirty="0"/>
              <a:t>Three major operations surround web services</a:t>
            </a:r>
          </a:p>
          <a:p>
            <a:pPr lvl="1"/>
            <a:r>
              <a:rPr lang="en-GB" dirty="0"/>
              <a:t>Publishing – making a service available</a:t>
            </a:r>
          </a:p>
          <a:p>
            <a:pPr lvl="1"/>
            <a:r>
              <a:rPr lang="en-GB" dirty="0"/>
              <a:t>Finding – locating web services</a:t>
            </a:r>
          </a:p>
          <a:p>
            <a:pPr lvl="1"/>
            <a:r>
              <a:rPr lang="en-GB" dirty="0"/>
              <a:t>Binding – using web services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Making a service available (1)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71600"/>
            <a:ext cx="8229600" cy="4781550"/>
          </a:xfrm>
        </p:spPr>
        <p:txBody>
          <a:bodyPr/>
          <a:lstStyle/>
          <a:p>
            <a:pPr>
              <a:buFontTx/>
              <a:buNone/>
            </a:pPr>
            <a:r>
              <a:rPr lang="en-GB" sz="2400"/>
              <a:t>	In order for someone to use your service they have to know about it.</a:t>
            </a:r>
          </a:p>
          <a:p>
            <a:endParaRPr lang="en-GB" sz="2400"/>
          </a:p>
          <a:p>
            <a:r>
              <a:rPr lang="en-GB" sz="2400"/>
              <a:t>To allow users to discover a service it is published to a registry (UDDI).</a:t>
            </a:r>
          </a:p>
          <a:p>
            <a:endParaRPr lang="en-GB" sz="2400"/>
          </a:p>
          <a:p>
            <a:r>
              <a:rPr lang="en-GB" sz="2400"/>
              <a:t>To allow users to interact with a service you must publish a description of it’s interface (methods &amp; arguments).</a:t>
            </a:r>
          </a:p>
          <a:p>
            <a:endParaRPr lang="en-GB" sz="2400"/>
          </a:p>
          <a:p>
            <a:r>
              <a:rPr lang="en-GB" sz="2400"/>
              <a:t>This is done using WSDL.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a service available (2)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000" dirty="0"/>
              <a:t>Once you have published a description of your service you must have a host set up to serve it.</a:t>
            </a:r>
          </a:p>
          <a:p>
            <a:endParaRPr lang="en-GB" sz="2000" dirty="0"/>
          </a:p>
          <a:p>
            <a:r>
              <a:rPr lang="en-GB" sz="2000" dirty="0"/>
              <a:t>A web server is often used to deliver services (although custom application – application communication is also possible).</a:t>
            </a:r>
          </a:p>
          <a:p>
            <a:endParaRPr lang="en-GB" sz="2000" dirty="0"/>
          </a:p>
          <a:p>
            <a:r>
              <a:rPr lang="en-GB" sz="2000" dirty="0"/>
              <a:t>This is functionality which has to be added to the web server. In the case of the apache web server a ‘container’ application (Tomcat) can be used to make the application (</a:t>
            </a:r>
            <a:r>
              <a:rPr lang="en-GB" sz="2000" dirty="0" err="1"/>
              <a:t>servlet</a:t>
            </a:r>
            <a:r>
              <a:rPr lang="en-GB" sz="2000" dirty="0"/>
              <a:t>) available to apache (deploying).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old transfer protocols are still there.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Like the grid architecture web services is layered on top of existing, mature transfer protocols.</a:t>
            </a:r>
          </a:p>
          <a:p>
            <a:endParaRPr lang="en-GB"/>
          </a:p>
          <a:p>
            <a:r>
              <a:rPr lang="en-GB"/>
              <a:t>HTTP, SMTP are still used over TCP/IP to pass the messages.</a:t>
            </a:r>
          </a:p>
          <a:p>
            <a:endParaRPr lang="en-GB"/>
          </a:p>
          <a:p>
            <a:r>
              <a:rPr lang="en-GB"/>
              <a:t>Web services, like grids, can be seen as a functionality enhancement to the existing technologies.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XML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All Web Services documents are written in XML</a:t>
            </a:r>
          </a:p>
          <a:p>
            <a:endParaRPr lang="en-GB"/>
          </a:p>
          <a:p>
            <a:r>
              <a:rPr lang="en-GB"/>
              <a:t>XML Schema are used to define the elements used in Web Services 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SOAP</a:t>
            </a: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/>
              <a:t>Actually used to communicate with the Web Service</a:t>
            </a:r>
          </a:p>
          <a:p>
            <a:endParaRPr lang="en-GB" sz="2400" dirty="0"/>
          </a:p>
          <a:p>
            <a:r>
              <a:rPr lang="en-GB" sz="2400" dirty="0"/>
              <a:t>Both the request and the response are SOAP messages</a:t>
            </a:r>
          </a:p>
          <a:p>
            <a:endParaRPr lang="en-GB" sz="2400" dirty="0"/>
          </a:p>
          <a:p>
            <a:r>
              <a:rPr lang="en-GB" sz="2400" dirty="0"/>
              <a:t>The body of the message (whose grammar is defined by the WSDL) is contained within a SOAP “envelope”</a:t>
            </a:r>
          </a:p>
          <a:p>
            <a:pPr>
              <a:buNone/>
            </a:pPr>
            <a:endParaRPr lang="en-GB" sz="2400" dirty="0"/>
          </a:p>
          <a:p>
            <a:r>
              <a:rPr lang="en-GB" sz="2400" dirty="0"/>
              <a:t>“Binds” the client to the web service</a:t>
            </a:r>
          </a:p>
          <a:p>
            <a:pPr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WSDL</a:t>
            </a: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Describes the Web Service and defines the functions that are exposed in the Web Service</a:t>
            </a:r>
          </a:p>
          <a:p>
            <a:endParaRPr lang="en-GB"/>
          </a:p>
          <a:p>
            <a:r>
              <a:rPr lang="en-GB"/>
              <a:t>Defines the XML grammar to be used in the messages</a:t>
            </a:r>
          </a:p>
          <a:p>
            <a:pPr lvl="1"/>
            <a:r>
              <a:rPr lang="en-GB"/>
              <a:t>Uses the W3C Schema language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311525" y="2760663"/>
            <a:ext cx="25908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4800" b="1">
                <a:solidFill>
                  <a:schemeClr val="folHlink"/>
                </a:solidFill>
                <a:latin typeface="Thickhead" pitchFamily="2" charset="0"/>
              </a:rPr>
              <a:t>W</a:t>
            </a:r>
            <a:r>
              <a:rPr lang="en-US" sz="3200" b="1">
                <a:solidFill>
                  <a:srgbClr val="5039D7"/>
                </a:solidFill>
                <a:latin typeface="Thickhead" pitchFamily="2" charset="0"/>
              </a:rPr>
              <a:t>EB</a:t>
            </a:r>
            <a:r>
              <a:rPr lang="en-US" sz="3200" b="1">
                <a:latin typeface="Thickhead" pitchFamily="2" charset="0"/>
              </a:rPr>
              <a:t> </a:t>
            </a:r>
          </a:p>
          <a:p>
            <a:pPr algn="ctr" rtl="0"/>
            <a:r>
              <a:rPr lang="en-US" sz="3200" b="1">
                <a:solidFill>
                  <a:srgbClr val="5039D7"/>
                </a:solidFill>
                <a:latin typeface="Thickhead" pitchFamily="2" charset="0"/>
              </a:rPr>
              <a:t>SERVICES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435600" y="1700213"/>
            <a:ext cx="14811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2000" b="1">
                <a:solidFill>
                  <a:srgbClr val="CC3300"/>
                </a:solidFill>
                <a:latin typeface="Thickhead" pitchFamily="2" charset="0"/>
              </a:rPr>
              <a:t>The world </a:t>
            </a:r>
          </a:p>
          <a:p>
            <a:pPr algn="ctr" rtl="0"/>
            <a:r>
              <a:rPr lang="en-US" sz="2000" b="1">
                <a:solidFill>
                  <a:srgbClr val="CC3300"/>
                </a:solidFill>
                <a:latin typeface="Thickhead" pitchFamily="2" charset="0"/>
              </a:rPr>
              <a:t>before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7235825" y="1125538"/>
            <a:ext cx="1081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600" b="1">
                <a:solidFill>
                  <a:srgbClr val="71B8FF"/>
                </a:solidFill>
                <a:latin typeface="Thickhead" pitchFamily="2" charset="0"/>
              </a:rPr>
              <a:t>Situation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546975" y="1882775"/>
            <a:ext cx="1128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600" b="1">
                <a:solidFill>
                  <a:srgbClr val="71B8FF"/>
                </a:solidFill>
                <a:latin typeface="Thickhead" pitchFamily="2" charset="0"/>
              </a:rPr>
              <a:t>Problems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7489825" y="3087688"/>
            <a:ext cx="1073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600" b="1">
                <a:solidFill>
                  <a:srgbClr val="71B8FF"/>
                </a:solidFill>
                <a:latin typeface="Thickhead" pitchFamily="2" charset="0"/>
              </a:rPr>
              <a:t>Solutions</a:t>
            </a:r>
          </a:p>
        </p:txBody>
      </p:sp>
      <p:cxnSp>
        <p:nvCxnSpPr>
          <p:cNvPr id="4103" name="AutoShape 7"/>
          <p:cNvCxnSpPr>
            <a:cxnSpLocks noChangeShapeType="1"/>
            <a:stCxn id="4098" idx="0"/>
            <a:endCxn id="4099" idx="1"/>
          </p:cNvCxnSpPr>
          <p:nvPr/>
        </p:nvCxnSpPr>
        <p:spPr bwMode="auto">
          <a:xfrm rot="16200000">
            <a:off x="4666456" y="1991519"/>
            <a:ext cx="709613" cy="828675"/>
          </a:xfrm>
          <a:prstGeom prst="curvedConnector2">
            <a:avLst/>
          </a:prstGeom>
          <a:noFill/>
          <a:ln w="101600">
            <a:solidFill>
              <a:srgbClr val="FF9900"/>
            </a:solidFill>
            <a:round/>
            <a:headEnd/>
            <a:tailEnd type="triangle" w="med" len="med"/>
          </a:ln>
          <a:effectLst/>
        </p:spPr>
      </p:cxnSp>
      <p:cxnSp>
        <p:nvCxnSpPr>
          <p:cNvPr id="4104" name="AutoShape 8"/>
          <p:cNvCxnSpPr>
            <a:cxnSpLocks noChangeShapeType="1"/>
            <a:stCxn id="4099" idx="0"/>
            <a:endCxn id="4100" idx="1"/>
          </p:cNvCxnSpPr>
          <p:nvPr/>
        </p:nvCxnSpPr>
        <p:spPr bwMode="auto">
          <a:xfrm rot="16200000">
            <a:off x="6503194" y="967582"/>
            <a:ext cx="406400" cy="1058862"/>
          </a:xfrm>
          <a:prstGeom prst="curvedConnector2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</p:spPr>
      </p:cxnSp>
      <p:cxnSp>
        <p:nvCxnSpPr>
          <p:cNvPr id="4105" name="AutoShape 9"/>
          <p:cNvCxnSpPr>
            <a:cxnSpLocks noChangeShapeType="1"/>
            <a:stCxn id="4099" idx="3"/>
            <a:endCxn id="4101" idx="1"/>
          </p:cNvCxnSpPr>
          <p:nvPr/>
        </p:nvCxnSpPr>
        <p:spPr bwMode="auto">
          <a:xfrm>
            <a:off x="6916738" y="2051050"/>
            <a:ext cx="630237" cy="0"/>
          </a:xfrm>
          <a:prstGeom prst="straightConnector1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</p:spPr>
      </p:cxnSp>
      <p:cxnSp>
        <p:nvCxnSpPr>
          <p:cNvPr id="4106" name="AutoShape 10"/>
          <p:cNvCxnSpPr>
            <a:cxnSpLocks noChangeShapeType="1"/>
            <a:stCxn id="4099" idx="2"/>
            <a:endCxn id="4102" idx="0"/>
          </p:cNvCxnSpPr>
          <p:nvPr/>
        </p:nvCxnSpPr>
        <p:spPr bwMode="auto">
          <a:xfrm rot="16200000" flipH="1">
            <a:off x="6758782" y="1820069"/>
            <a:ext cx="685800" cy="1849437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</p:spPr>
      </p:cxn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5260975" y="4527550"/>
            <a:ext cx="19034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2000" b="1">
                <a:solidFill>
                  <a:schemeClr val="accent2"/>
                </a:solidFill>
                <a:latin typeface="Thickhead" pitchFamily="2" charset="0"/>
              </a:rPr>
              <a:t>Motiv. for</a:t>
            </a:r>
          </a:p>
          <a:p>
            <a:pPr algn="ctr" rtl="0"/>
            <a:r>
              <a:rPr lang="en-US" sz="2000" b="1">
                <a:solidFill>
                  <a:schemeClr val="accent2"/>
                </a:solidFill>
                <a:latin typeface="Thickhead" pitchFamily="2" charset="0"/>
              </a:rPr>
              <a:t>Web Services</a:t>
            </a:r>
          </a:p>
        </p:txBody>
      </p:sp>
      <p:cxnSp>
        <p:nvCxnSpPr>
          <p:cNvPr id="4108" name="AutoShape 12"/>
          <p:cNvCxnSpPr>
            <a:cxnSpLocks noChangeShapeType="1"/>
            <a:stCxn id="4098" idx="2"/>
            <a:endCxn id="4107" idx="1"/>
          </p:cNvCxnSpPr>
          <p:nvPr/>
        </p:nvCxnSpPr>
        <p:spPr bwMode="auto">
          <a:xfrm rot="16200000" flipH="1">
            <a:off x="4530725" y="4148138"/>
            <a:ext cx="806450" cy="654050"/>
          </a:xfrm>
          <a:prstGeom prst="curvedConnector2">
            <a:avLst/>
          </a:prstGeom>
          <a:noFill/>
          <a:ln w="101600">
            <a:solidFill>
              <a:srgbClr val="FF9900"/>
            </a:solidFill>
            <a:round/>
            <a:headEnd/>
            <a:tailEnd type="triangle" w="med" len="med"/>
          </a:ln>
          <a:effectLst/>
        </p:spPr>
      </p:cxnSp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7596188" y="3995738"/>
            <a:ext cx="13096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600" b="1">
                <a:solidFill>
                  <a:schemeClr val="folHlink"/>
                </a:solidFill>
                <a:latin typeface="Thickhead" pitchFamily="2" charset="0"/>
              </a:rPr>
              <a:t>Probs. with</a:t>
            </a:r>
          </a:p>
          <a:p>
            <a:pPr algn="ctr" rtl="0"/>
            <a:r>
              <a:rPr lang="en-US" sz="1600" b="1">
                <a:solidFill>
                  <a:schemeClr val="folHlink"/>
                </a:solidFill>
                <a:latin typeface="Thickhead" pitchFamily="2" charset="0"/>
              </a:rPr>
              <a:t>Curr. sols.</a:t>
            </a:r>
          </a:p>
        </p:txBody>
      </p:sp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7164388" y="5368925"/>
            <a:ext cx="15621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600" b="1">
                <a:solidFill>
                  <a:schemeClr val="folHlink"/>
                </a:solidFill>
                <a:latin typeface="Thickhead" pitchFamily="2" charset="0"/>
              </a:rPr>
              <a:t>Web Services</a:t>
            </a:r>
          </a:p>
          <a:p>
            <a:pPr algn="ctr" rtl="0"/>
            <a:r>
              <a:rPr lang="en-US" sz="1600" b="1">
                <a:solidFill>
                  <a:schemeClr val="folHlink"/>
                </a:solidFill>
                <a:latin typeface="Thickhead" pitchFamily="2" charset="0"/>
              </a:rPr>
              <a:t>Solution</a:t>
            </a:r>
          </a:p>
        </p:txBody>
      </p:sp>
      <p:cxnSp>
        <p:nvCxnSpPr>
          <p:cNvPr id="4111" name="AutoShape 15"/>
          <p:cNvCxnSpPr>
            <a:cxnSpLocks noChangeShapeType="1"/>
            <a:stCxn id="4107" idx="3"/>
            <a:endCxn id="4109" idx="1"/>
          </p:cNvCxnSpPr>
          <p:nvPr/>
        </p:nvCxnSpPr>
        <p:spPr bwMode="auto">
          <a:xfrm flipV="1">
            <a:off x="7164388" y="4286250"/>
            <a:ext cx="431800" cy="592138"/>
          </a:xfrm>
          <a:prstGeom prst="curvedConnector3">
            <a:avLst>
              <a:gd name="adj1" fmla="val 49634"/>
            </a:avLst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</p:spPr>
      </p:cxnSp>
      <p:cxnSp>
        <p:nvCxnSpPr>
          <p:cNvPr id="4112" name="AutoShape 16"/>
          <p:cNvCxnSpPr>
            <a:cxnSpLocks noChangeShapeType="1"/>
            <a:stCxn id="4107" idx="2"/>
            <a:endCxn id="4110" idx="1"/>
          </p:cNvCxnSpPr>
          <p:nvPr/>
        </p:nvCxnSpPr>
        <p:spPr bwMode="auto">
          <a:xfrm rot="16200000" flipH="1">
            <a:off x="6473825" y="4968875"/>
            <a:ext cx="430213" cy="950913"/>
          </a:xfrm>
          <a:prstGeom prst="curvedConnector2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</p:spPr>
      </p:cxn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2627313" y="5243513"/>
            <a:ext cx="19034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2000" b="1">
                <a:solidFill>
                  <a:srgbClr val="009900"/>
                </a:solidFill>
                <a:latin typeface="Thickhead" pitchFamily="2" charset="0"/>
              </a:rPr>
              <a:t>+ve and -ve of</a:t>
            </a:r>
          </a:p>
          <a:p>
            <a:pPr algn="ctr" rtl="0"/>
            <a:r>
              <a:rPr lang="en-US" sz="2000" b="1">
                <a:solidFill>
                  <a:srgbClr val="009900"/>
                </a:solidFill>
                <a:latin typeface="Thickhead" pitchFamily="2" charset="0"/>
              </a:rPr>
              <a:t>Web Services</a:t>
            </a:r>
          </a:p>
        </p:txBody>
      </p:sp>
      <p:cxnSp>
        <p:nvCxnSpPr>
          <p:cNvPr id="4114" name="AutoShape 18"/>
          <p:cNvCxnSpPr>
            <a:cxnSpLocks noChangeShapeType="1"/>
            <a:stCxn id="4098" idx="2"/>
            <a:endCxn id="4113" idx="0"/>
          </p:cNvCxnSpPr>
          <p:nvPr/>
        </p:nvCxnSpPr>
        <p:spPr bwMode="auto">
          <a:xfrm rot="5400000">
            <a:off x="3507581" y="4144170"/>
            <a:ext cx="1171575" cy="1027112"/>
          </a:xfrm>
          <a:prstGeom prst="curvedConnector3">
            <a:avLst>
              <a:gd name="adj1" fmla="val 50000"/>
            </a:avLst>
          </a:prstGeom>
          <a:noFill/>
          <a:ln w="101600">
            <a:solidFill>
              <a:srgbClr val="FF9900"/>
            </a:solidFill>
            <a:round/>
            <a:headEnd/>
            <a:tailEnd type="triangle" w="med" len="med"/>
          </a:ln>
          <a:effectLst/>
        </p:spPr>
      </p:cxnSp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436563" y="5013325"/>
            <a:ext cx="19034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2000" b="1" dirty="0">
                <a:solidFill>
                  <a:schemeClr val="hlink"/>
                </a:solidFill>
                <a:latin typeface="Thickhead" pitchFamily="2" charset="0"/>
              </a:rPr>
              <a:t>Fund. Of</a:t>
            </a:r>
          </a:p>
          <a:p>
            <a:pPr algn="ctr" rtl="0"/>
            <a:r>
              <a:rPr lang="en-US" sz="2000" b="1" dirty="0">
                <a:solidFill>
                  <a:schemeClr val="hlink"/>
                </a:solidFill>
                <a:latin typeface="Thickhead" pitchFamily="2" charset="0"/>
              </a:rPr>
              <a:t>Web Services</a:t>
            </a:r>
          </a:p>
        </p:txBody>
      </p:sp>
      <p:cxnSp>
        <p:nvCxnSpPr>
          <p:cNvPr id="4119" name="AutoShape 23"/>
          <p:cNvCxnSpPr>
            <a:cxnSpLocks noChangeShapeType="1"/>
            <a:stCxn id="4098" idx="1"/>
            <a:endCxn id="4118" idx="0"/>
          </p:cNvCxnSpPr>
          <p:nvPr/>
        </p:nvCxnSpPr>
        <p:spPr bwMode="auto">
          <a:xfrm rot="10800000" flipV="1">
            <a:off x="1389063" y="3416300"/>
            <a:ext cx="1922462" cy="1597025"/>
          </a:xfrm>
          <a:prstGeom prst="curvedConnector2">
            <a:avLst/>
          </a:prstGeom>
          <a:noFill/>
          <a:ln w="101600">
            <a:solidFill>
              <a:srgbClr val="FF9900"/>
            </a:solidFill>
            <a:round/>
            <a:headEnd/>
            <a:tailEnd type="triangle" w="med" len="med"/>
          </a:ln>
          <a:effectLst/>
        </p:spPr>
      </p:cxnSp>
      <p:cxnSp>
        <p:nvCxnSpPr>
          <p:cNvPr id="4120" name="AutoShape 24"/>
          <p:cNvCxnSpPr>
            <a:cxnSpLocks noChangeShapeType="1"/>
            <a:stCxn id="4098" idx="1"/>
            <a:endCxn id="4121" idx="3"/>
          </p:cNvCxnSpPr>
          <p:nvPr/>
        </p:nvCxnSpPr>
        <p:spPr bwMode="auto">
          <a:xfrm rot="10800000">
            <a:off x="1752600" y="2132013"/>
            <a:ext cx="1558925" cy="1284287"/>
          </a:xfrm>
          <a:prstGeom prst="curvedConnector3">
            <a:avLst>
              <a:gd name="adj1" fmla="val 50000"/>
            </a:avLst>
          </a:prstGeom>
          <a:noFill/>
          <a:ln w="101600">
            <a:solidFill>
              <a:srgbClr val="FF9900"/>
            </a:solidFill>
            <a:round/>
            <a:headEnd/>
            <a:tailEnd type="triangle" w="med" len="med"/>
          </a:ln>
          <a:effectLst/>
        </p:spPr>
      </p:cxnSp>
      <p:sp>
        <p:nvSpPr>
          <p:cNvPr id="4121" name="Text Box 25"/>
          <p:cNvSpPr txBox="1">
            <a:spLocks noChangeArrowheads="1"/>
          </p:cNvSpPr>
          <p:nvPr/>
        </p:nvSpPr>
        <p:spPr bwMode="auto">
          <a:xfrm>
            <a:off x="468313" y="1628775"/>
            <a:ext cx="128428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2000" b="1">
                <a:solidFill>
                  <a:srgbClr val="000000"/>
                </a:solidFill>
                <a:latin typeface="Thickhead" pitchFamily="2" charset="0"/>
              </a:rPr>
              <a:t>Service </a:t>
            </a:r>
          </a:p>
          <a:p>
            <a:pPr algn="ctr" rtl="0"/>
            <a:r>
              <a:rPr lang="en-US" sz="2000" b="1">
                <a:solidFill>
                  <a:srgbClr val="000000"/>
                </a:solidFill>
                <a:latin typeface="Thickhead" pitchFamily="2" charset="0"/>
              </a:rPr>
              <a:t>Oriented</a:t>
            </a:r>
          </a:p>
          <a:p>
            <a:pPr algn="ctr" rtl="0"/>
            <a:r>
              <a:rPr lang="en-US" sz="2000" b="1">
                <a:solidFill>
                  <a:srgbClr val="000000"/>
                </a:solidFill>
                <a:latin typeface="Thickhead" pitchFamily="2" charset="0"/>
              </a:rPr>
              <a:t>Arch.</a:t>
            </a:r>
          </a:p>
        </p:txBody>
      </p:sp>
      <p:sp>
        <p:nvSpPr>
          <p:cNvPr id="4123" name="Text Box 27"/>
          <p:cNvSpPr txBox="1">
            <a:spLocks noChangeArrowheads="1"/>
          </p:cNvSpPr>
          <p:nvPr/>
        </p:nvSpPr>
        <p:spPr bwMode="auto">
          <a:xfrm>
            <a:off x="2725738" y="1052513"/>
            <a:ext cx="14144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2000" b="1">
                <a:solidFill>
                  <a:srgbClr val="FF0066"/>
                </a:solidFill>
                <a:latin typeface="Thickhead" pitchFamily="2" charset="0"/>
              </a:rPr>
              <a:t>Examples</a:t>
            </a:r>
          </a:p>
        </p:txBody>
      </p:sp>
      <p:cxnSp>
        <p:nvCxnSpPr>
          <p:cNvPr id="4124" name="AutoShape 28"/>
          <p:cNvCxnSpPr>
            <a:cxnSpLocks noChangeShapeType="1"/>
            <a:stCxn id="4098" idx="0"/>
            <a:endCxn id="4123" idx="2"/>
          </p:cNvCxnSpPr>
          <p:nvPr/>
        </p:nvCxnSpPr>
        <p:spPr bwMode="auto">
          <a:xfrm rot="5400000" flipH="1">
            <a:off x="3364706" y="1518445"/>
            <a:ext cx="1311275" cy="1173162"/>
          </a:xfrm>
          <a:prstGeom prst="curvedConnector3">
            <a:avLst>
              <a:gd name="adj1" fmla="val 50000"/>
            </a:avLst>
          </a:prstGeom>
          <a:noFill/>
          <a:ln w="101600">
            <a:solidFill>
              <a:srgbClr val="FF9900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4100" grpId="0"/>
      <p:bldP spid="4101" grpId="0"/>
      <p:bldP spid="4102" grpId="0"/>
      <p:bldP spid="4107" grpId="0"/>
      <p:bldP spid="4109" grpId="0"/>
      <p:bldP spid="4110" grpId="0"/>
      <p:bldP spid="4113" grpId="0"/>
      <p:bldP spid="4118" grpId="0"/>
      <p:bldP spid="4121" grpId="0"/>
      <p:bldP spid="41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UDDI</a:t>
            </a: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/>
              <a:t>UDDI is used to register and look up services with a central registry</a:t>
            </a:r>
          </a:p>
          <a:p>
            <a:endParaRPr lang="en-GB" sz="2400" dirty="0"/>
          </a:p>
          <a:p>
            <a:r>
              <a:rPr lang="en-GB" sz="2400" dirty="0"/>
              <a:t>Service Providers can publish information about their business and the services that they offer</a:t>
            </a:r>
          </a:p>
          <a:p>
            <a:endParaRPr lang="en-GB" sz="2400" dirty="0"/>
          </a:p>
          <a:p>
            <a:r>
              <a:rPr lang="en-GB" sz="2400" dirty="0"/>
              <a:t>Service consumers can look up services that are available by</a:t>
            </a:r>
          </a:p>
          <a:p>
            <a:pPr lvl="2"/>
            <a:r>
              <a:rPr lang="en-GB" sz="1600" dirty="0"/>
              <a:t>Business</a:t>
            </a:r>
          </a:p>
          <a:p>
            <a:pPr lvl="2"/>
            <a:r>
              <a:rPr lang="en-GB" sz="1600" dirty="0"/>
              <a:t>Service category</a:t>
            </a:r>
          </a:p>
          <a:p>
            <a:pPr lvl="2"/>
            <a:r>
              <a:rPr lang="en-GB" sz="1600" dirty="0"/>
              <a:t>Specific service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323850" y="1563688"/>
            <a:ext cx="852829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 dirty="0"/>
              <a:t>It's an architectural style of building software applications </a:t>
            </a:r>
            <a:r>
              <a:rPr lang="en-US" sz="2400" dirty="0" smtClean="0"/>
              <a:t>that</a:t>
            </a:r>
          </a:p>
          <a:p>
            <a:r>
              <a:rPr lang="en-US" sz="2400" dirty="0" smtClean="0"/>
              <a:t>promotes loose </a:t>
            </a:r>
            <a:r>
              <a:rPr lang="en-US" sz="2400" dirty="0"/>
              <a:t>coupling between components so that you </a:t>
            </a:r>
            <a:endParaRPr lang="en-US" sz="2400" dirty="0" smtClean="0"/>
          </a:p>
          <a:p>
            <a:r>
              <a:rPr lang="en-US" sz="2400" dirty="0" smtClean="0"/>
              <a:t>can </a:t>
            </a:r>
            <a:r>
              <a:rPr lang="en-US" sz="2400" dirty="0"/>
              <a:t>reuse them</a:t>
            </a:r>
            <a:r>
              <a:rPr lang="ar-SA" sz="2400" dirty="0"/>
              <a:t> </a:t>
            </a:r>
          </a:p>
        </p:txBody>
      </p:sp>
      <p:pic>
        <p:nvPicPr>
          <p:cNvPr id="6" name="Picture 28" descr="web_servic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5513" y="2747963"/>
            <a:ext cx="4895850" cy="3344862"/>
          </a:xfrm>
          <a:prstGeom prst="rect">
            <a:avLst/>
          </a:prstGeom>
          <a:noFill/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" y="274638"/>
            <a:ext cx="7467600" cy="563562"/>
          </a:xfrm>
          <a:prstGeom prst="rect">
            <a:avLst/>
          </a:prstGeom>
        </p:spPr>
        <p:txBody>
          <a:bodyPr/>
          <a:lstStyle/>
          <a:p>
            <a:r>
              <a:rPr lang="en-US" sz="3000" cap="small" dirty="0" smtClean="0">
                <a:solidFill>
                  <a:schemeClr val="tx2"/>
                </a:solidFill>
              </a:rPr>
              <a:t>Service Oriented Arch.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9400" y="2743200"/>
            <a:ext cx="297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Questions</a:t>
            </a:r>
            <a:endParaRPr 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Oval 11"/>
          <p:cNvSpPr>
            <a:spLocks noChangeArrowheads="1"/>
          </p:cNvSpPr>
          <p:nvPr/>
        </p:nvSpPr>
        <p:spPr bwMode="auto">
          <a:xfrm>
            <a:off x="2484438" y="2420938"/>
            <a:ext cx="1150937" cy="1295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rtl="0"/>
            <a:r>
              <a:rPr lang="en-US" sz="3200" b="1">
                <a:solidFill>
                  <a:srgbClr val="5039D7"/>
                </a:solidFill>
                <a:latin typeface="Thickhead" pitchFamily="2" charset="0"/>
              </a:rPr>
              <a:t>Org</a:t>
            </a:r>
          </a:p>
          <a:p>
            <a:pPr algn="ctr"/>
            <a:r>
              <a:rPr lang="en-US" sz="3200" b="1">
                <a:solidFill>
                  <a:schemeClr val="hlink"/>
                </a:solidFill>
                <a:latin typeface="Thickhead" pitchFamily="2" charset="0"/>
              </a:rPr>
              <a:t>A</a:t>
            </a:r>
          </a:p>
        </p:txBody>
      </p:sp>
      <p:sp>
        <p:nvSpPr>
          <p:cNvPr id="6156" name="AutoShape 12"/>
          <p:cNvSpPr>
            <a:spLocks noChangeArrowheads="1"/>
          </p:cNvSpPr>
          <p:nvPr/>
        </p:nvSpPr>
        <p:spPr bwMode="auto">
          <a:xfrm>
            <a:off x="611188" y="1771650"/>
            <a:ext cx="1655762" cy="433388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71B8FF"/>
                </a:solidFill>
                <a:latin typeface="Arial Black" pitchFamily="34" charset="0"/>
              </a:rPr>
              <a:t>System</a:t>
            </a:r>
            <a:r>
              <a:rPr lang="en-US">
                <a:latin typeface="Arial Black" pitchFamily="34" charset="0"/>
              </a:rPr>
              <a:t> </a:t>
            </a:r>
            <a:r>
              <a:rPr lang="en-US">
                <a:solidFill>
                  <a:schemeClr val="folHlink"/>
                </a:solidFill>
                <a:latin typeface="Arial Black" pitchFamily="34" charset="0"/>
              </a:rPr>
              <a:t>A</a:t>
            </a:r>
          </a:p>
        </p:txBody>
      </p:sp>
      <p:cxnSp>
        <p:nvCxnSpPr>
          <p:cNvPr id="6157" name="AutoShape 13"/>
          <p:cNvCxnSpPr>
            <a:cxnSpLocks noChangeShapeType="1"/>
            <a:stCxn id="6155" idx="1"/>
            <a:endCxn id="6156" idx="3"/>
          </p:cNvCxnSpPr>
          <p:nvPr/>
        </p:nvCxnSpPr>
        <p:spPr bwMode="auto">
          <a:xfrm rot="5400000" flipH="1">
            <a:off x="2149476" y="2106612"/>
            <a:ext cx="620712" cy="385763"/>
          </a:xfrm>
          <a:prstGeom prst="curvedConnector2">
            <a:avLst/>
          </a:prstGeom>
          <a:noFill/>
          <a:ln w="101600">
            <a:solidFill>
              <a:srgbClr val="FFCC00"/>
            </a:solidFill>
            <a:round/>
            <a:headEnd/>
            <a:tailEnd type="triangle" w="med" len="med"/>
          </a:ln>
          <a:effectLst/>
        </p:spPr>
      </p:cxnSp>
      <p:sp>
        <p:nvSpPr>
          <p:cNvPr id="6158" name="Rectangle 14"/>
          <p:cNvSpPr>
            <a:spLocks noChangeArrowheads="1"/>
          </p:cNvSpPr>
          <p:nvPr/>
        </p:nvSpPr>
        <p:spPr bwMode="auto">
          <a:xfrm rot="-2371588">
            <a:off x="395288" y="1362075"/>
            <a:ext cx="914400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CC0000"/>
                </a:solidFill>
                <a:latin typeface="Arial Black" pitchFamily="34" charset="0"/>
              </a:rPr>
              <a:t>Java</a:t>
            </a:r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 rot="1858031">
            <a:off x="684213" y="1989138"/>
            <a:ext cx="914400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hlink"/>
                </a:solidFill>
                <a:latin typeface="Arial Black" pitchFamily="34" charset="0"/>
              </a:rPr>
              <a:t>Windows</a:t>
            </a:r>
          </a:p>
        </p:txBody>
      </p:sp>
      <p:sp>
        <p:nvSpPr>
          <p:cNvPr id="6160" name="AutoShape 16"/>
          <p:cNvSpPr>
            <a:spLocks noChangeArrowheads="1"/>
          </p:cNvSpPr>
          <p:nvPr/>
        </p:nvSpPr>
        <p:spPr bwMode="auto">
          <a:xfrm>
            <a:off x="468313" y="3789363"/>
            <a:ext cx="1655762" cy="433387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71B8FF"/>
                </a:solidFill>
                <a:latin typeface="Arial Black" pitchFamily="34" charset="0"/>
              </a:rPr>
              <a:t>System</a:t>
            </a:r>
            <a:r>
              <a:rPr lang="en-US">
                <a:latin typeface="Arial Black" pitchFamily="34" charset="0"/>
              </a:rPr>
              <a:t> </a:t>
            </a:r>
            <a:r>
              <a:rPr lang="en-US">
                <a:solidFill>
                  <a:schemeClr val="folHlink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 rot="-2371588">
            <a:off x="325438" y="3214688"/>
            <a:ext cx="914400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CC0000"/>
                </a:solidFill>
                <a:latin typeface="Arial Black" pitchFamily="34" charset="0"/>
              </a:rPr>
              <a:t>.NET</a:t>
            </a:r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 rot="1858031">
            <a:off x="417513" y="3883025"/>
            <a:ext cx="914400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hlink"/>
                </a:solidFill>
                <a:latin typeface="Arial Black" pitchFamily="34" charset="0"/>
              </a:rPr>
              <a:t>Windows</a:t>
            </a:r>
          </a:p>
        </p:txBody>
      </p:sp>
      <p:sp>
        <p:nvSpPr>
          <p:cNvPr id="6163" name="AutoShape 19"/>
          <p:cNvSpPr>
            <a:spLocks noChangeArrowheads="1"/>
          </p:cNvSpPr>
          <p:nvPr/>
        </p:nvSpPr>
        <p:spPr bwMode="auto">
          <a:xfrm>
            <a:off x="2338388" y="4673600"/>
            <a:ext cx="1655762" cy="433388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71B8FF"/>
                </a:solidFill>
                <a:latin typeface="Arial Black" pitchFamily="34" charset="0"/>
              </a:rPr>
              <a:t>System</a:t>
            </a:r>
            <a:r>
              <a:rPr lang="en-US">
                <a:latin typeface="Arial Black" pitchFamily="34" charset="0"/>
              </a:rPr>
              <a:t> </a:t>
            </a:r>
            <a:r>
              <a:rPr lang="en-US">
                <a:solidFill>
                  <a:schemeClr val="folHlink"/>
                </a:solidFill>
                <a:latin typeface="Arial Black" pitchFamily="34" charset="0"/>
              </a:rPr>
              <a:t>C</a:t>
            </a:r>
          </a:p>
        </p:txBody>
      </p:sp>
      <p:sp>
        <p:nvSpPr>
          <p:cNvPr id="6164" name="Rectangle 20"/>
          <p:cNvSpPr>
            <a:spLocks noChangeArrowheads="1"/>
          </p:cNvSpPr>
          <p:nvPr/>
        </p:nvSpPr>
        <p:spPr bwMode="auto">
          <a:xfrm rot="-2371588">
            <a:off x="2051050" y="4337050"/>
            <a:ext cx="914400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CC0000"/>
                </a:solidFill>
                <a:latin typeface="Arial Black" pitchFamily="34" charset="0"/>
              </a:rPr>
              <a:t>C++</a:t>
            </a:r>
          </a:p>
        </p:txBody>
      </p:sp>
      <p:sp>
        <p:nvSpPr>
          <p:cNvPr id="6165" name="Rectangle 21"/>
          <p:cNvSpPr>
            <a:spLocks noChangeArrowheads="1"/>
          </p:cNvSpPr>
          <p:nvPr/>
        </p:nvSpPr>
        <p:spPr bwMode="auto">
          <a:xfrm rot="1858031">
            <a:off x="2268538" y="4940300"/>
            <a:ext cx="914400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hlink"/>
                </a:solidFill>
                <a:latin typeface="Arial Black" pitchFamily="34" charset="0"/>
              </a:rPr>
              <a:t>Linux</a:t>
            </a:r>
          </a:p>
        </p:txBody>
      </p:sp>
      <p:cxnSp>
        <p:nvCxnSpPr>
          <p:cNvPr id="6166" name="AutoShape 22"/>
          <p:cNvCxnSpPr>
            <a:cxnSpLocks noChangeShapeType="1"/>
            <a:stCxn id="6155" idx="3"/>
            <a:endCxn id="6160" idx="3"/>
          </p:cNvCxnSpPr>
          <p:nvPr/>
        </p:nvCxnSpPr>
        <p:spPr bwMode="auto">
          <a:xfrm rot="5400000">
            <a:off x="2148681" y="3502819"/>
            <a:ext cx="479425" cy="528638"/>
          </a:xfrm>
          <a:prstGeom prst="curvedConnector2">
            <a:avLst/>
          </a:prstGeom>
          <a:noFill/>
          <a:ln w="101600">
            <a:solidFill>
              <a:srgbClr val="FFCC00"/>
            </a:solidFill>
            <a:round/>
            <a:headEnd/>
            <a:tailEnd type="triangle" w="med" len="med"/>
          </a:ln>
          <a:effectLst/>
        </p:spPr>
      </p:cxnSp>
      <p:cxnSp>
        <p:nvCxnSpPr>
          <p:cNvPr id="6167" name="AutoShape 23"/>
          <p:cNvCxnSpPr>
            <a:cxnSpLocks noChangeShapeType="1"/>
            <a:stCxn id="6155" idx="5"/>
            <a:endCxn id="6163" idx="0"/>
          </p:cNvCxnSpPr>
          <p:nvPr/>
        </p:nvCxnSpPr>
        <p:spPr bwMode="auto">
          <a:xfrm rot="5400000">
            <a:off x="2743994" y="3950494"/>
            <a:ext cx="1146175" cy="300037"/>
          </a:xfrm>
          <a:prstGeom prst="curvedConnector3">
            <a:avLst>
              <a:gd name="adj1" fmla="val 58171"/>
            </a:avLst>
          </a:prstGeom>
          <a:noFill/>
          <a:ln w="101600">
            <a:solidFill>
              <a:srgbClr val="FFCC00"/>
            </a:solidFill>
            <a:round/>
            <a:headEnd/>
            <a:tailEnd type="triangle" w="med" len="med"/>
          </a:ln>
          <a:effectLst/>
        </p:spPr>
      </p:cxnSp>
      <p:sp>
        <p:nvSpPr>
          <p:cNvPr id="6168" name="Oval 24"/>
          <p:cNvSpPr>
            <a:spLocks noChangeArrowheads="1"/>
          </p:cNvSpPr>
          <p:nvPr/>
        </p:nvSpPr>
        <p:spPr bwMode="auto">
          <a:xfrm>
            <a:off x="6732588" y="2347913"/>
            <a:ext cx="1150937" cy="1295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rtl="0"/>
            <a:r>
              <a:rPr lang="en-US" sz="3200" b="1">
                <a:solidFill>
                  <a:srgbClr val="5039D7"/>
                </a:solidFill>
                <a:latin typeface="Thickhead" pitchFamily="2" charset="0"/>
              </a:rPr>
              <a:t>Org</a:t>
            </a:r>
          </a:p>
          <a:p>
            <a:pPr algn="ctr" rtl="0"/>
            <a:r>
              <a:rPr lang="en-US" sz="3200" b="1">
                <a:solidFill>
                  <a:schemeClr val="hlink"/>
                </a:solidFill>
                <a:latin typeface="Thickhead" pitchFamily="2" charset="0"/>
              </a:rPr>
              <a:t>B</a:t>
            </a:r>
          </a:p>
        </p:txBody>
      </p:sp>
      <p:sp>
        <p:nvSpPr>
          <p:cNvPr id="6169" name="AutoShape 25"/>
          <p:cNvSpPr>
            <a:spLocks noChangeArrowheads="1"/>
          </p:cNvSpPr>
          <p:nvPr/>
        </p:nvSpPr>
        <p:spPr bwMode="auto">
          <a:xfrm>
            <a:off x="4427538" y="3355975"/>
            <a:ext cx="1655762" cy="433388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71B8FF"/>
                </a:solidFill>
                <a:latin typeface="Arial Black" pitchFamily="34" charset="0"/>
              </a:rPr>
              <a:t>System</a:t>
            </a:r>
            <a:r>
              <a:rPr lang="en-US">
                <a:latin typeface="Arial Black" pitchFamily="34" charset="0"/>
              </a:rPr>
              <a:t> </a:t>
            </a:r>
            <a:r>
              <a:rPr lang="en-US">
                <a:solidFill>
                  <a:schemeClr val="folHlink"/>
                </a:solidFill>
                <a:latin typeface="Arial Black" pitchFamily="34" charset="0"/>
              </a:rPr>
              <a:t>A</a:t>
            </a:r>
          </a:p>
        </p:txBody>
      </p:sp>
      <p:sp>
        <p:nvSpPr>
          <p:cNvPr id="6170" name="Rectangle 26"/>
          <p:cNvSpPr>
            <a:spLocks noChangeArrowheads="1"/>
          </p:cNvSpPr>
          <p:nvPr/>
        </p:nvSpPr>
        <p:spPr bwMode="auto">
          <a:xfrm rot="-2371588">
            <a:off x="4284663" y="2781300"/>
            <a:ext cx="914400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CC0000"/>
                </a:solidFill>
                <a:latin typeface="Arial Black" pitchFamily="34" charset="0"/>
              </a:rPr>
              <a:t>.NET</a:t>
            </a:r>
          </a:p>
        </p:txBody>
      </p:sp>
      <p:sp>
        <p:nvSpPr>
          <p:cNvPr id="6171" name="Rectangle 27"/>
          <p:cNvSpPr>
            <a:spLocks noChangeArrowheads="1"/>
          </p:cNvSpPr>
          <p:nvPr/>
        </p:nvSpPr>
        <p:spPr bwMode="auto">
          <a:xfrm rot="1858031">
            <a:off x="4500563" y="3573463"/>
            <a:ext cx="914400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hlink"/>
                </a:solidFill>
                <a:latin typeface="Arial Black" pitchFamily="34" charset="0"/>
              </a:rPr>
              <a:t>Windows</a:t>
            </a:r>
          </a:p>
        </p:txBody>
      </p:sp>
      <p:sp>
        <p:nvSpPr>
          <p:cNvPr id="6172" name="AutoShape 28"/>
          <p:cNvSpPr>
            <a:spLocks noChangeArrowheads="1"/>
          </p:cNvSpPr>
          <p:nvPr/>
        </p:nvSpPr>
        <p:spPr bwMode="auto">
          <a:xfrm>
            <a:off x="7235825" y="5083175"/>
            <a:ext cx="1655763" cy="433388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71B8FF"/>
                </a:solidFill>
                <a:latin typeface="Arial Black" pitchFamily="34" charset="0"/>
              </a:rPr>
              <a:t>System</a:t>
            </a:r>
            <a:r>
              <a:rPr lang="en-US">
                <a:latin typeface="Arial Black" pitchFamily="34" charset="0"/>
              </a:rPr>
              <a:t> </a:t>
            </a:r>
            <a:r>
              <a:rPr lang="en-US">
                <a:solidFill>
                  <a:schemeClr val="folHlink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6173" name="Rectangle 29"/>
          <p:cNvSpPr>
            <a:spLocks noChangeArrowheads="1"/>
          </p:cNvSpPr>
          <p:nvPr/>
        </p:nvSpPr>
        <p:spPr bwMode="auto">
          <a:xfrm rot="-2371588">
            <a:off x="7164388" y="4314825"/>
            <a:ext cx="914400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CC0000"/>
                </a:solidFill>
                <a:latin typeface="Arial Black" pitchFamily="34" charset="0"/>
              </a:rPr>
              <a:t>C++</a:t>
            </a:r>
          </a:p>
        </p:txBody>
      </p:sp>
      <p:sp>
        <p:nvSpPr>
          <p:cNvPr id="6174" name="Rectangle 30"/>
          <p:cNvSpPr>
            <a:spLocks noChangeArrowheads="1"/>
          </p:cNvSpPr>
          <p:nvPr/>
        </p:nvSpPr>
        <p:spPr bwMode="auto">
          <a:xfrm rot="1858031">
            <a:off x="7258050" y="5251450"/>
            <a:ext cx="914400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hlink"/>
                </a:solidFill>
                <a:latin typeface="Arial Black" pitchFamily="34" charset="0"/>
              </a:rPr>
              <a:t>Linux</a:t>
            </a:r>
          </a:p>
        </p:txBody>
      </p:sp>
      <p:cxnSp>
        <p:nvCxnSpPr>
          <p:cNvPr id="6175" name="AutoShape 31"/>
          <p:cNvCxnSpPr>
            <a:cxnSpLocks noChangeShapeType="1"/>
            <a:endCxn id="6169" idx="3"/>
          </p:cNvCxnSpPr>
          <p:nvPr/>
        </p:nvCxnSpPr>
        <p:spPr bwMode="auto">
          <a:xfrm rot="10800000" flipV="1">
            <a:off x="6083300" y="3213100"/>
            <a:ext cx="576263" cy="360363"/>
          </a:xfrm>
          <a:prstGeom prst="curvedConnector3">
            <a:avLst>
              <a:gd name="adj1" fmla="val 50139"/>
            </a:avLst>
          </a:prstGeom>
          <a:noFill/>
          <a:ln w="101600">
            <a:solidFill>
              <a:srgbClr val="FFCC00"/>
            </a:solidFill>
            <a:round/>
            <a:headEnd/>
            <a:tailEnd type="triangle" w="med" len="med"/>
          </a:ln>
          <a:effectLst/>
        </p:spPr>
      </p:cxnSp>
      <p:cxnSp>
        <p:nvCxnSpPr>
          <p:cNvPr id="6176" name="AutoShape 32"/>
          <p:cNvCxnSpPr>
            <a:cxnSpLocks noChangeShapeType="1"/>
            <a:stCxn id="6168" idx="4"/>
            <a:endCxn id="6172" idx="0"/>
          </p:cNvCxnSpPr>
          <p:nvPr/>
        </p:nvCxnSpPr>
        <p:spPr bwMode="auto">
          <a:xfrm rot="16200000" flipH="1">
            <a:off x="6966744" y="3985419"/>
            <a:ext cx="1439862" cy="755650"/>
          </a:xfrm>
          <a:prstGeom prst="curvedConnector3">
            <a:avLst>
              <a:gd name="adj1" fmla="val 49944"/>
            </a:avLst>
          </a:prstGeom>
          <a:noFill/>
          <a:ln w="101600">
            <a:solidFill>
              <a:srgbClr val="FFCC00"/>
            </a:solidFill>
            <a:round/>
            <a:headEnd/>
            <a:tailEnd type="triangle" w="med" len="med"/>
          </a:ln>
          <a:effectLst/>
        </p:spPr>
      </p:cxnSp>
      <p:sp>
        <p:nvSpPr>
          <p:cNvPr id="6177" name="AutoShape 33"/>
          <p:cNvSpPr>
            <a:spLocks noChangeArrowheads="1"/>
          </p:cNvSpPr>
          <p:nvPr/>
        </p:nvSpPr>
        <p:spPr bwMode="auto">
          <a:xfrm rot="1951735" flipH="1">
            <a:off x="539750" y="4940300"/>
            <a:ext cx="1871663" cy="936625"/>
          </a:xfrm>
          <a:prstGeom prst="curvedUpArrow">
            <a:avLst>
              <a:gd name="adj1" fmla="val 8844"/>
              <a:gd name="adj2" fmla="val 25700"/>
              <a:gd name="adj3" fmla="val 34338"/>
            </a:avLst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8" name="AutoShape 34"/>
          <p:cNvSpPr>
            <a:spLocks noChangeArrowheads="1"/>
          </p:cNvSpPr>
          <p:nvPr/>
        </p:nvSpPr>
        <p:spPr bwMode="auto">
          <a:xfrm rot="5764261" flipH="1">
            <a:off x="-365918" y="2677319"/>
            <a:ext cx="1452562" cy="361950"/>
          </a:xfrm>
          <a:prstGeom prst="curvedUpArrow">
            <a:avLst>
              <a:gd name="adj1" fmla="val 17762"/>
              <a:gd name="adj2" fmla="val 51614"/>
              <a:gd name="adj3" fmla="val 34338"/>
            </a:avLst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9" name="AutoShape 35"/>
          <p:cNvSpPr>
            <a:spLocks noChangeArrowheads="1"/>
          </p:cNvSpPr>
          <p:nvPr/>
        </p:nvSpPr>
        <p:spPr bwMode="auto">
          <a:xfrm rot="11997722" flipH="1">
            <a:off x="1181100" y="1343025"/>
            <a:ext cx="4614863" cy="1006475"/>
          </a:xfrm>
          <a:prstGeom prst="curvedUpArrow">
            <a:avLst>
              <a:gd name="adj1" fmla="val 5901"/>
              <a:gd name="adj2" fmla="val 44578"/>
              <a:gd name="adj3" fmla="val 23366"/>
            </a:avLst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0" name="AutoShape 36"/>
          <p:cNvSpPr>
            <a:spLocks noChangeArrowheads="1"/>
          </p:cNvSpPr>
          <p:nvPr/>
        </p:nvSpPr>
        <p:spPr bwMode="auto">
          <a:xfrm rot="1800363">
            <a:off x="4505325" y="4941888"/>
            <a:ext cx="3111500" cy="790575"/>
          </a:xfrm>
          <a:prstGeom prst="curvedUpArrow">
            <a:avLst>
              <a:gd name="adj1" fmla="val 4665"/>
              <a:gd name="adj2" fmla="val 45516"/>
              <a:gd name="adj3" fmla="val 34338"/>
            </a:avLst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5" grpId="0"/>
      <p:bldP spid="6156" grpId="0"/>
      <p:bldP spid="6158" grpId="0"/>
      <p:bldP spid="6159" grpId="0"/>
      <p:bldP spid="6160" grpId="0"/>
      <p:bldP spid="6161" grpId="0"/>
      <p:bldP spid="6162" grpId="0"/>
      <p:bldP spid="6163" grpId="0"/>
      <p:bldP spid="6164" grpId="0"/>
      <p:bldP spid="6165" grpId="0"/>
      <p:bldP spid="6168" grpId="0"/>
      <p:bldP spid="6169" grpId="0"/>
      <p:bldP spid="6170" grpId="0"/>
      <p:bldP spid="6171" grpId="0"/>
      <p:bldP spid="6172" grpId="0"/>
      <p:bldP spid="6173" grpId="0"/>
      <p:bldP spid="6174" grpId="0"/>
      <p:bldP spid="6177" grpId="0" animBg="1"/>
      <p:bldP spid="6178" grpId="0" animBg="1"/>
      <p:bldP spid="6179" grpId="0" animBg="1"/>
      <p:bldP spid="618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7" name="Oval 39"/>
          <p:cNvSpPr>
            <a:spLocks noChangeArrowheads="1"/>
          </p:cNvSpPr>
          <p:nvPr/>
        </p:nvSpPr>
        <p:spPr bwMode="auto">
          <a:xfrm>
            <a:off x="1908175" y="4292600"/>
            <a:ext cx="1366838" cy="1296988"/>
          </a:xfrm>
          <a:prstGeom prst="ellipse">
            <a:avLst/>
          </a:prstGeom>
          <a:solidFill>
            <a:srgbClr val="BDDEFF">
              <a:alpha val="39999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rtl="0"/>
            <a:r>
              <a:rPr lang="en-US" sz="1600" b="1" dirty="0">
                <a:solidFill>
                  <a:srgbClr val="009900"/>
                </a:solidFill>
              </a:rPr>
              <a:t>System A</a:t>
            </a:r>
          </a:p>
          <a:p>
            <a:pPr algn="ctr" rtl="0"/>
            <a:r>
              <a:rPr lang="en-US" sz="1600" b="1" dirty="0">
                <a:solidFill>
                  <a:srgbClr val="5921AB"/>
                </a:solidFill>
              </a:rPr>
              <a:t>PL A</a:t>
            </a:r>
          </a:p>
          <a:p>
            <a:pPr algn="ctr" rtl="0"/>
            <a:r>
              <a:rPr lang="en-US" sz="1600" b="1" dirty="0"/>
              <a:t>Platform A</a:t>
            </a:r>
          </a:p>
        </p:txBody>
      </p:sp>
      <p:sp>
        <p:nvSpPr>
          <p:cNvPr id="7208" name="Oval 40"/>
          <p:cNvSpPr>
            <a:spLocks noChangeArrowheads="1"/>
          </p:cNvSpPr>
          <p:nvPr/>
        </p:nvSpPr>
        <p:spPr bwMode="auto">
          <a:xfrm>
            <a:off x="5797550" y="4292600"/>
            <a:ext cx="1366838" cy="1296988"/>
          </a:xfrm>
          <a:prstGeom prst="ellipse">
            <a:avLst/>
          </a:prstGeom>
          <a:solidFill>
            <a:srgbClr val="BDDEFF">
              <a:alpha val="39999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rtl="0"/>
            <a:r>
              <a:rPr lang="en-US" sz="1600" b="1">
                <a:solidFill>
                  <a:srgbClr val="009900"/>
                </a:solidFill>
              </a:rPr>
              <a:t>System B</a:t>
            </a:r>
          </a:p>
          <a:p>
            <a:pPr algn="ctr" rtl="0"/>
            <a:r>
              <a:rPr lang="en-US" sz="1600" b="1">
                <a:solidFill>
                  <a:srgbClr val="5921AB"/>
                </a:solidFill>
              </a:rPr>
              <a:t>PL B</a:t>
            </a:r>
          </a:p>
          <a:p>
            <a:pPr algn="ctr" rtl="0"/>
            <a:r>
              <a:rPr lang="en-US" sz="1600" b="1"/>
              <a:t>Platform B</a:t>
            </a:r>
          </a:p>
        </p:txBody>
      </p:sp>
      <p:sp>
        <p:nvSpPr>
          <p:cNvPr id="7209" name="AutoShape 41"/>
          <p:cNvSpPr>
            <a:spLocks noChangeArrowheads="1"/>
          </p:cNvSpPr>
          <p:nvPr/>
        </p:nvSpPr>
        <p:spPr bwMode="auto">
          <a:xfrm>
            <a:off x="3405188" y="4699000"/>
            <a:ext cx="2303462" cy="485775"/>
          </a:xfrm>
          <a:prstGeom prst="leftRightArrow">
            <a:avLst>
              <a:gd name="adj1" fmla="val 50000"/>
              <a:gd name="adj2" fmla="val 94837"/>
            </a:avLst>
          </a:prstGeom>
          <a:solidFill>
            <a:srgbClr val="BDDEFF">
              <a:alpha val="3999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FF0066"/>
                </a:solidFill>
              </a:rPr>
              <a:t>Bridge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90600" y="457200"/>
            <a:ext cx="67818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000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Problems</a:t>
            </a:r>
          </a:p>
          <a:p>
            <a:pPr marL="715963" indent="-350838"/>
            <a:endParaRPr lang="en-US" sz="2400" dirty="0" smtClean="0"/>
          </a:p>
          <a:p>
            <a:pPr marL="715963" indent="-350838">
              <a:buFontTx/>
              <a:buChar char="•"/>
            </a:pPr>
            <a:r>
              <a:rPr lang="en-US" sz="2400" dirty="0" smtClean="0"/>
              <a:t>Different types of platforms</a:t>
            </a:r>
          </a:p>
          <a:p>
            <a:pPr marL="715963" indent="-350838">
              <a:buFontTx/>
              <a:buChar char="•"/>
            </a:pPr>
            <a:r>
              <a:rPr lang="en-US" sz="2400" dirty="0" smtClean="0"/>
              <a:t>Different types of programming languages</a:t>
            </a:r>
          </a:p>
          <a:p>
            <a:pPr marL="715963" indent="-350838"/>
            <a:endParaRPr lang="en-US" sz="2400" dirty="0" smtClean="0"/>
          </a:p>
          <a:p>
            <a:pPr marL="715963" indent="-350838"/>
            <a:r>
              <a:rPr lang="en-US" sz="2400" i="1" u="sng" dirty="0" smtClean="0"/>
              <a:t>Solution</a:t>
            </a:r>
          </a:p>
          <a:p>
            <a:pPr marL="715963" indent="-350838"/>
            <a:endParaRPr lang="en-US" sz="2400" dirty="0" smtClean="0"/>
          </a:p>
          <a:p>
            <a:pPr marL="715963" indent="-350838"/>
            <a:r>
              <a:rPr lang="en-US" sz="2400" dirty="0" smtClean="0"/>
              <a:t>Create bridge 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7" grpId="0" animBg="1"/>
      <p:bldP spid="7208" grpId="0" animBg="1"/>
      <p:bldP spid="720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"/>
          <p:cNvSpPr>
            <a:spLocks noChangeArrowheads="1" noChangeShapeType="1" noTextEdit="1"/>
          </p:cNvSpPr>
          <p:nvPr/>
        </p:nvSpPr>
        <p:spPr bwMode="auto">
          <a:xfrm>
            <a:off x="3708400" y="3284538"/>
            <a:ext cx="96202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US" sz="3600" i="1" kern="10">
                <a:ln w="9525">
                  <a:noFill/>
                  <a:round/>
                  <a:headEnd/>
                  <a:tailEnd/>
                </a:ln>
                <a:solidFill>
                  <a:schemeClr val="folHlink"/>
                </a:solidFill>
                <a:latin typeface="Arial Black"/>
              </a:rPr>
              <a:t>ebXML</a:t>
            </a:r>
          </a:p>
        </p:txBody>
      </p:sp>
      <p:sp>
        <p:nvSpPr>
          <p:cNvPr id="6" name="WordArt 44"/>
          <p:cNvSpPr>
            <a:spLocks noChangeArrowheads="1" noChangeShapeType="1" noTextEdit="1"/>
          </p:cNvSpPr>
          <p:nvPr/>
        </p:nvSpPr>
        <p:spPr bwMode="auto">
          <a:xfrm rot="1255009">
            <a:off x="1692275" y="4437063"/>
            <a:ext cx="96202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US" sz="3600" i="1" kern="10">
                <a:ln w="9525">
                  <a:noFill/>
                  <a:round/>
                  <a:headEnd/>
                  <a:tailEnd/>
                </a:ln>
                <a:solidFill>
                  <a:srgbClr val="FF0066"/>
                </a:solidFill>
                <a:latin typeface="Arial Black"/>
              </a:rPr>
              <a:t>CORBA</a:t>
            </a:r>
          </a:p>
        </p:txBody>
      </p:sp>
      <p:sp>
        <p:nvSpPr>
          <p:cNvPr id="7" name="WordArt 45"/>
          <p:cNvSpPr>
            <a:spLocks noChangeArrowheads="1" noChangeShapeType="1" noTextEdit="1"/>
          </p:cNvSpPr>
          <p:nvPr/>
        </p:nvSpPr>
        <p:spPr bwMode="auto">
          <a:xfrm rot="943804">
            <a:off x="5867400" y="4508500"/>
            <a:ext cx="96202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US" sz="3600" i="1" kern="10">
                <a:ln w="9525">
                  <a:noFill/>
                  <a:round/>
                  <a:headEnd/>
                  <a:tailEnd/>
                </a:ln>
                <a:solidFill>
                  <a:schemeClr val="bg2"/>
                </a:solidFill>
                <a:latin typeface="Arial Black"/>
              </a:rPr>
              <a:t>COM</a:t>
            </a:r>
          </a:p>
        </p:txBody>
      </p:sp>
      <p:sp>
        <p:nvSpPr>
          <p:cNvPr id="8" name="WordArt 46"/>
          <p:cNvSpPr>
            <a:spLocks noChangeArrowheads="1" noChangeShapeType="1" noTextEdit="1"/>
          </p:cNvSpPr>
          <p:nvPr/>
        </p:nvSpPr>
        <p:spPr bwMode="auto">
          <a:xfrm rot="1623992">
            <a:off x="5651500" y="2420938"/>
            <a:ext cx="96202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US" sz="3600" i="1" kern="10" dirty="0">
                <a:ln w="9525">
                  <a:noFill/>
                  <a:round/>
                  <a:headEnd/>
                  <a:tailEnd/>
                </a:ln>
                <a:solidFill>
                  <a:schemeClr val="tx2"/>
                </a:solidFill>
                <a:latin typeface="Arial Black"/>
              </a:rPr>
              <a:t>EDI</a:t>
            </a:r>
          </a:p>
        </p:txBody>
      </p:sp>
      <p:sp>
        <p:nvSpPr>
          <p:cNvPr id="9" name="WordArt 47"/>
          <p:cNvSpPr>
            <a:spLocks noChangeArrowheads="1" noChangeShapeType="1" noTextEdit="1"/>
          </p:cNvSpPr>
          <p:nvPr/>
        </p:nvSpPr>
        <p:spPr bwMode="auto">
          <a:xfrm rot="20111148">
            <a:off x="2601913" y="2133600"/>
            <a:ext cx="96202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US" sz="3600" i="1" kern="10" dirty="0" err="1">
                <a:ln w="9525">
                  <a:noFill/>
                  <a:round/>
                  <a:headEnd/>
                  <a:tailEnd/>
                </a:ln>
                <a:solidFill>
                  <a:srgbClr val="008080"/>
                </a:solidFill>
                <a:latin typeface="Arial Black"/>
              </a:rPr>
              <a:t>ٌRMI</a:t>
            </a:r>
            <a:endParaRPr lang="en-US" sz="3600" i="1" kern="10" dirty="0">
              <a:ln w="9525">
                <a:noFill/>
                <a:round/>
                <a:headEnd/>
                <a:tailEnd/>
              </a:ln>
              <a:solidFill>
                <a:srgbClr val="008080"/>
              </a:solidFill>
              <a:latin typeface="Arial Black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457200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Another Better Solutions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3" descr="j030125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05488" y="3073400"/>
            <a:ext cx="2943225" cy="2516188"/>
          </a:xfrm>
          <a:prstGeom prst="rect">
            <a:avLst/>
          </a:prstGeom>
          <a:noFill/>
        </p:spPr>
      </p:pic>
      <p:sp>
        <p:nvSpPr>
          <p:cNvPr id="3" name="Oval 64"/>
          <p:cNvSpPr>
            <a:spLocks noChangeArrowheads="1"/>
          </p:cNvSpPr>
          <p:nvPr/>
        </p:nvSpPr>
        <p:spPr bwMode="auto">
          <a:xfrm>
            <a:off x="322263" y="3357563"/>
            <a:ext cx="865187" cy="792162"/>
          </a:xfrm>
          <a:prstGeom prst="ellipse">
            <a:avLst/>
          </a:prstGeom>
          <a:solidFill>
            <a:srgbClr val="D9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rtl="0"/>
            <a:r>
              <a:rPr lang="en-US" sz="1400" b="1"/>
              <a:t>Module </a:t>
            </a:r>
          </a:p>
          <a:p>
            <a:pPr algn="ctr" rtl="0"/>
            <a:r>
              <a:rPr lang="en-US" sz="1400" b="1"/>
              <a:t>A</a:t>
            </a:r>
          </a:p>
        </p:txBody>
      </p:sp>
      <p:sp>
        <p:nvSpPr>
          <p:cNvPr id="4" name="Oval 65"/>
          <p:cNvSpPr>
            <a:spLocks noChangeArrowheads="1"/>
          </p:cNvSpPr>
          <p:nvPr/>
        </p:nvSpPr>
        <p:spPr bwMode="auto">
          <a:xfrm>
            <a:off x="2051050" y="3357563"/>
            <a:ext cx="865188" cy="792162"/>
          </a:xfrm>
          <a:prstGeom prst="ellipse">
            <a:avLst/>
          </a:prstGeom>
          <a:solidFill>
            <a:srgbClr val="D9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rtl="0"/>
            <a:r>
              <a:rPr lang="en-US" sz="1400" b="1"/>
              <a:t>Module </a:t>
            </a:r>
          </a:p>
          <a:p>
            <a:pPr algn="ctr" rtl="0"/>
            <a:r>
              <a:rPr lang="en-US" sz="1400" b="1"/>
              <a:t>B</a:t>
            </a:r>
          </a:p>
        </p:txBody>
      </p:sp>
      <p:sp>
        <p:nvSpPr>
          <p:cNvPr id="5" name="Oval 66"/>
          <p:cNvSpPr>
            <a:spLocks noChangeArrowheads="1"/>
          </p:cNvSpPr>
          <p:nvPr/>
        </p:nvSpPr>
        <p:spPr bwMode="auto">
          <a:xfrm>
            <a:off x="1187450" y="4868863"/>
            <a:ext cx="865188" cy="792162"/>
          </a:xfrm>
          <a:prstGeom prst="ellipse">
            <a:avLst/>
          </a:prstGeom>
          <a:solidFill>
            <a:srgbClr val="D9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rtl="0"/>
            <a:r>
              <a:rPr lang="en-US" sz="1400" b="1"/>
              <a:t>Module </a:t>
            </a:r>
          </a:p>
          <a:p>
            <a:pPr algn="ctr" rtl="0"/>
            <a:r>
              <a:rPr lang="en-US" sz="1400" b="1"/>
              <a:t>C</a:t>
            </a:r>
          </a:p>
        </p:txBody>
      </p:sp>
      <p:sp>
        <p:nvSpPr>
          <p:cNvPr id="6" name="Oval 67"/>
          <p:cNvSpPr>
            <a:spLocks noChangeArrowheads="1"/>
          </p:cNvSpPr>
          <p:nvPr/>
        </p:nvSpPr>
        <p:spPr bwMode="auto">
          <a:xfrm>
            <a:off x="5076825" y="5516563"/>
            <a:ext cx="865188" cy="792162"/>
          </a:xfrm>
          <a:prstGeom prst="ellipse">
            <a:avLst/>
          </a:prstGeom>
          <a:solidFill>
            <a:srgbClr val="D9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rtl="0"/>
            <a:r>
              <a:rPr lang="en-US" sz="1400" b="1"/>
              <a:t>Module </a:t>
            </a:r>
          </a:p>
          <a:p>
            <a:pPr algn="ctr" rtl="0"/>
            <a:r>
              <a:rPr lang="en-US" sz="1400" b="1"/>
              <a:t>B</a:t>
            </a:r>
          </a:p>
        </p:txBody>
      </p:sp>
      <p:sp>
        <p:nvSpPr>
          <p:cNvPr id="7" name="Oval 68"/>
          <p:cNvSpPr>
            <a:spLocks noChangeArrowheads="1"/>
          </p:cNvSpPr>
          <p:nvPr/>
        </p:nvSpPr>
        <p:spPr bwMode="auto">
          <a:xfrm>
            <a:off x="3421063" y="5516563"/>
            <a:ext cx="865187" cy="792162"/>
          </a:xfrm>
          <a:prstGeom prst="ellipse">
            <a:avLst/>
          </a:prstGeom>
          <a:solidFill>
            <a:srgbClr val="D9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rtl="0"/>
            <a:r>
              <a:rPr lang="en-US" sz="1400" b="1"/>
              <a:t>Module </a:t>
            </a:r>
          </a:p>
          <a:p>
            <a:pPr algn="ctr" rtl="0"/>
            <a:r>
              <a:rPr lang="en-US" sz="1400" b="1"/>
              <a:t>A</a:t>
            </a:r>
          </a:p>
        </p:txBody>
      </p:sp>
      <p:cxnSp>
        <p:nvCxnSpPr>
          <p:cNvPr id="8" name="AutoShape 69"/>
          <p:cNvCxnSpPr>
            <a:cxnSpLocks noChangeShapeType="1"/>
            <a:stCxn id="4" idx="3"/>
            <a:endCxn id="5" idx="7"/>
          </p:cNvCxnSpPr>
          <p:nvPr/>
        </p:nvCxnSpPr>
        <p:spPr bwMode="auto">
          <a:xfrm flipH="1">
            <a:off x="1925638" y="4033838"/>
            <a:ext cx="252412" cy="950912"/>
          </a:xfrm>
          <a:prstGeom prst="straightConnector1">
            <a:avLst/>
          </a:prstGeom>
          <a:noFill/>
          <a:ln w="38100">
            <a:solidFill>
              <a:srgbClr val="99CCFF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" name="AutoShape 70"/>
          <p:cNvCxnSpPr>
            <a:cxnSpLocks noChangeShapeType="1"/>
            <a:stCxn id="5" idx="1"/>
            <a:endCxn id="3" idx="4"/>
          </p:cNvCxnSpPr>
          <p:nvPr/>
        </p:nvCxnSpPr>
        <p:spPr bwMode="auto">
          <a:xfrm flipH="1" flipV="1">
            <a:off x="755650" y="4149725"/>
            <a:ext cx="558800" cy="835025"/>
          </a:xfrm>
          <a:prstGeom prst="straightConnector1">
            <a:avLst/>
          </a:prstGeom>
          <a:noFill/>
          <a:ln w="38100">
            <a:solidFill>
              <a:srgbClr val="99CCFF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0" name="AutoShape 71"/>
          <p:cNvCxnSpPr>
            <a:cxnSpLocks noChangeShapeType="1"/>
            <a:stCxn id="3" idx="6"/>
            <a:endCxn id="4" idx="2"/>
          </p:cNvCxnSpPr>
          <p:nvPr/>
        </p:nvCxnSpPr>
        <p:spPr bwMode="auto">
          <a:xfrm>
            <a:off x="1187450" y="3754438"/>
            <a:ext cx="863600" cy="0"/>
          </a:xfrm>
          <a:prstGeom prst="straightConnector1">
            <a:avLst/>
          </a:prstGeom>
          <a:noFill/>
          <a:ln w="38100">
            <a:solidFill>
              <a:srgbClr val="99CCFF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1" name="AutoShape 72"/>
          <p:cNvCxnSpPr>
            <a:cxnSpLocks noChangeShapeType="1"/>
            <a:stCxn id="7" idx="6"/>
            <a:endCxn id="6" idx="2"/>
          </p:cNvCxnSpPr>
          <p:nvPr/>
        </p:nvCxnSpPr>
        <p:spPr bwMode="auto">
          <a:xfrm>
            <a:off x="4286250" y="5913438"/>
            <a:ext cx="790575" cy="0"/>
          </a:xfrm>
          <a:prstGeom prst="straightConnector1">
            <a:avLst/>
          </a:prstGeom>
          <a:noFill/>
          <a:ln w="38100">
            <a:solidFill>
              <a:srgbClr val="99CCFF"/>
            </a:solidFill>
            <a:round/>
            <a:headEnd/>
            <a:tailEnd type="triangle" w="med" len="med"/>
          </a:ln>
          <a:effectLst/>
        </p:spPr>
      </p:cxnSp>
      <p:sp>
        <p:nvSpPr>
          <p:cNvPr id="12" name="Text Box 73"/>
          <p:cNvSpPr txBox="1">
            <a:spLocks noChangeArrowheads="1"/>
          </p:cNvSpPr>
          <p:nvPr/>
        </p:nvSpPr>
        <p:spPr bwMode="auto">
          <a:xfrm>
            <a:off x="1238250" y="3514725"/>
            <a:ext cx="7413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FF0066"/>
                </a:solidFill>
              </a:rPr>
              <a:t>CORBA</a:t>
            </a:r>
          </a:p>
        </p:txBody>
      </p:sp>
      <p:sp>
        <p:nvSpPr>
          <p:cNvPr id="13" name="Text Box 74"/>
          <p:cNvSpPr txBox="1">
            <a:spLocks noChangeArrowheads="1"/>
          </p:cNvSpPr>
          <p:nvPr/>
        </p:nvSpPr>
        <p:spPr bwMode="auto">
          <a:xfrm>
            <a:off x="250825" y="4581525"/>
            <a:ext cx="7413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FF0066"/>
                </a:solidFill>
              </a:rPr>
              <a:t>CORBA</a:t>
            </a:r>
          </a:p>
        </p:txBody>
      </p:sp>
      <p:sp>
        <p:nvSpPr>
          <p:cNvPr id="14" name="Text Box 75"/>
          <p:cNvSpPr txBox="1">
            <a:spLocks noChangeArrowheads="1"/>
          </p:cNvSpPr>
          <p:nvPr/>
        </p:nvSpPr>
        <p:spPr bwMode="auto">
          <a:xfrm>
            <a:off x="2124075" y="4437063"/>
            <a:ext cx="7413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FF0066"/>
                </a:solidFill>
              </a:rPr>
              <a:t>CORBA</a:t>
            </a:r>
          </a:p>
        </p:txBody>
      </p:sp>
      <p:sp>
        <p:nvSpPr>
          <p:cNvPr id="15" name="Text Box 76"/>
          <p:cNvSpPr txBox="1">
            <a:spLocks noChangeArrowheads="1"/>
          </p:cNvSpPr>
          <p:nvPr/>
        </p:nvSpPr>
        <p:spPr bwMode="auto">
          <a:xfrm>
            <a:off x="4468813" y="5602288"/>
            <a:ext cx="463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FF0066"/>
                </a:solidFill>
              </a:rPr>
              <a:t>RMI</a:t>
            </a:r>
          </a:p>
        </p:txBody>
      </p:sp>
      <p:cxnSp>
        <p:nvCxnSpPr>
          <p:cNvPr id="16" name="AutoShape 77"/>
          <p:cNvCxnSpPr>
            <a:cxnSpLocks noChangeShapeType="1"/>
            <a:stCxn id="6" idx="0"/>
            <a:endCxn id="4" idx="6"/>
          </p:cNvCxnSpPr>
          <p:nvPr/>
        </p:nvCxnSpPr>
        <p:spPr bwMode="auto">
          <a:xfrm rot="5400000" flipH="1">
            <a:off x="3332163" y="3338513"/>
            <a:ext cx="1762125" cy="2593975"/>
          </a:xfrm>
          <a:prstGeom prst="curvedConnector2">
            <a:avLst/>
          </a:prstGeom>
          <a:noFill/>
          <a:ln w="101600">
            <a:solidFill>
              <a:srgbClr val="FFCC00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17" name="WordArt 78"/>
          <p:cNvSpPr>
            <a:spLocks noChangeArrowheads="1" noChangeShapeType="1" noTextEdit="1"/>
          </p:cNvSpPr>
          <p:nvPr/>
        </p:nvSpPr>
        <p:spPr bwMode="auto">
          <a:xfrm>
            <a:off x="4213225" y="3752850"/>
            <a:ext cx="719138" cy="9001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18" name="Rectangle 62"/>
          <p:cNvSpPr>
            <a:spLocks noChangeArrowheads="1"/>
          </p:cNvSpPr>
          <p:nvPr/>
        </p:nvSpPr>
        <p:spPr bwMode="auto">
          <a:xfrm>
            <a:off x="250825" y="1700213"/>
            <a:ext cx="7431522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dirty="0"/>
              <a:t>Involve a whole learning curve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endParaRPr lang="en-US" sz="2400" dirty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US" sz="2400" dirty="0"/>
              <a:t>Not based on standardized rules and specifications</a:t>
            </a:r>
            <a:endParaRPr lang="ar-SA" sz="2400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Problems With Current</a:t>
            </a:r>
            <a:r>
              <a:rPr kumimoji="0" lang="en-GB" sz="3000" b="0" i="0" u="none" strike="noStrike" kern="1200" cap="small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Solutions</a:t>
            </a:r>
            <a:endParaRPr kumimoji="0" lang="en-GB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12" grpId="0"/>
      <p:bldP spid="13" grpId="0"/>
      <p:bldP spid="14" grpId="0"/>
      <p:bldP spid="15" grpId="0"/>
      <p:bldP spid="17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827088" y="979488"/>
            <a:ext cx="162095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rtl="0"/>
            <a:r>
              <a:rPr lang="en-US" sz="3000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Provide</a:t>
            </a:r>
          </a:p>
        </p:txBody>
      </p:sp>
      <p:sp>
        <p:nvSpPr>
          <p:cNvPr id="7" name="Oval 25"/>
          <p:cNvSpPr>
            <a:spLocks noChangeArrowheads="1"/>
          </p:cNvSpPr>
          <p:nvPr/>
        </p:nvSpPr>
        <p:spPr bwMode="auto">
          <a:xfrm>
            <a:off x="6516688" y="4813300"/>
            <a:ext cx="1079500" cy="1079500"/>
          </a:xfrm>
          <a:prstGeom prst="ellipse">
            <a:avLst/>
          </a:prstGeom>
          <a:solidFill>
            <a:srgbClr val="D9ECFF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rtl="0"/>
            <a:r>
              <a:rPr lang="en-US" b="1">
                <a:solidFill>
                  <a:srgbClr val="5921AB"/>
                </a:solidFill>
              </a:rPr>
              <a:t>Module</a:t>
            </a:r>
          </a:p>
          <a:p>
            <a:pPr algn="ctr" rtl="0"/>
            <a:r>
              <a:rPr lang="en-US" b="1">
                <a:solidFill>
                  <a:srgbClr val="009900"/>
                </a:solidFill>
              </a:rPr>
              <a:t>B</a:t>
            </a:r>
          </a:p>
        </p:txBody>
      </p:sp>
      <p:sp>
        <p:nvSpPr>
          <p:cNvPr id="8" name="Oval 26"/>
          <p:cNvSpPr>
            <a:spLocks noChangeArrowheads="1"/>
          </p:cNvSpPr>
          <p:nvPr/>
        </p:nvSpPr>
        <p:spPr bwMode="auto">
          <a:xfrm>
            <a:off x="1547813" y="4797425"/>
            <a:ext cx="1079500" cy="1079500"/>
          </a:xfrm>
          <a:prstGeom prst="ellipse">
            <a:avLst/>
          </a:prstGeom>
          <a:solidFill>
            <a:srgbClr val="D9ECFF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rtl="0"/>
            <a:r>
              <a:rPr lang="en-US" b="1">
                <a:solidFill>
                  <a:srgbClr val="5921AB"/>
                </a:solidFill>
              </a:rPr>
              <a:t>Module</a:t>
            </a:r>
          </a:p>
          <a:p>
            <a:pPr algn="ctr" rtl="0"/>
            <a:r>
              <a:rPr lang="en-US" b="1">
                <a:solidFill>
                  <a:srgbClr val="009900"/>
                </a:solidFill>
              </a:rPr>
              <a:t>A</a:t>
            </a:r>
          </a:p>
        </p:txBody>
      </p:sp>
      <p:sp>
        <p:nvSpPr>
          <p:cNvPr id="9" name="AutoShape 31"/>
          <p:cNvSpPr>
            <a:spLocks noChangeArrowheads="1"/>
          </p:cNvSpPr>
          <p:nvPr/>
        </p:nvSpPr>
        <p:spPr bwMode="auto">
          <a:xfrm flipH="1">
            <a:off x="3132138" y="4884738"/>
            <a:ext cx="360362" cy="914400"/>
          </a:xfrm>
          <a:prstGeom prst="moon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32"/>
          <p:cNvSpPr>
            <a:spLocks noChangeArrowheads="1"/>
          </p:cNvSpPr>
          <p:nvPr/>
        </p:nvSpPr>
        <p:spPr bwMode="auto">
          <a:xfrm>
            <a:off x="5651500" y="4884738"/>
            <a:ext cx="360363" cy="914400"/>
          </a:xfrm>
          <a:prstGeom prst="moon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" name="AutoShape 39"/>
          <p:cNvCxnSpPr>
            <a:cxnSpLocks noChangeShapeType="1"/>
            <a:stCxn id="8" idx="6"/>
            <a:endCxn id="9" idx="3"/>
          </p:cNvCxnSpPr>
          <p:nvPr/>
        </p:nvCxnSpPr>
        <p:spPr bwMode="auto">
          <a:xfrm>
            <a:off x="2627313" y="5337175"/>
            <a:ext cx="685800" cy="4763"/>
          </a:xfrm>
          <a:prstGeom prst="straightConnector1">
            <a:avLst/>
          </a:prstGeom>
          <a:noFill/>
          <a:ln w="50800">
            <a:solidFill>
              <a:srgbClr val="FF0066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2" name="AutoShape 40"/>
          <p:cNvCxnSpPr>
            <a:cxnSpLocks noChangeShapeType="1"/>
            <a:stCxn id="10" idx="3"/>
            <a:endCxn id="7" idx="2"/>
          </p:cNvCxnSpPr>
          <p:nvPr/>
        </p:nvCxnSpPr>
        <p:spPr bwMode="auto">
          <a:xfrm>
            <a:off x="5832475" y="5341938"/>
            <a:ext cx="684213" cy="11112"/>
          </a:xfrm>
          <a:prstGeom prst="straightConnector1">
            <a:avLst/>
          </a:prstGeom>
          <a:noFill/>
          <a:ln w="50800">
            <a:solidFill>
              <a:srgbClr val="FF0066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13" name="Text Box 41"/>
          <p:cNvSpPr txBox="1">
            <a:spLocks noChangeArrowheads="1"/>
          </p:cNvSpPr>
          <p:nvPr/>
        </p:nvSpPr>
        <p:spPr bwMode="auto">
          <a:xfrm>
            <a:off x="1692275" y="5959475"/>
            <a:ext cx="61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b="1">
                <a:solidFill>
                  <a:srgbClr val="009900"/>
                </a:solidFill>
              </a:rPr>
              <a:t>C++</a:t>
            </a:r>
          </a:p>
        </p:txBody>
      </p:sp>
      <p:sp>
        <p:nvSpPr>
          <p:cNvPr id="14" name="Text Box 42"/>
          <p:cNvSpPr txBox="1">
            <a:spLocks noChangeArrowheads="1"/>
          </p:cNvSpPr>
          <p:nvPr/>
        </p:nvSpPr>
        <p:spPr bwMode="auto">
          <a:xfrm>
            <a:off x="6765925" y="5965825"/>
            <a:ext cx="69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b="1">
                <a:solidFill>
                  <a:srgbClr val="009900"/>
                </a:solidFill>
              </a:rPr>
              <a:t>Java</a:t>
            </a:r>
          </a:p>
        </p:txBody>
      </p:sp>
      <p:cxnSp>
        <p:nvCxnSpPr>
          <p:cNvPr id="15" name="AutoShape 51"/>
          <p:cNvCxnSpPr>
            <a:cxnSpLocks noChangeShapeType="1"/>
            <a:stCxn id="9" idx="1"/>
            <a:endCxn id="10" idx="1"/>
          </p:cNvCxnSpPr>
          <p:nvPr/>
        </p:nvCxnSpPr>
        <p:spPr bwMode="auto">
          <a:xfrm>
            <a:off x="3494088" y="5341938"/>
            <a:ext cx="2157412" cy="0"/>
          </a:xfrm>
          <a:prstGeom prst="straightConnector1">
            <a:avLst/>
          </a:prstGeom>
          <a:noFill/>
          <a:ln w="50800">
            <a:solidFill>
              <a:srgbClr val="FFCC00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16" name="Rectangle 54"/>
          <p:cNvSpPr>
            <a:spLocks noChangeArrowheads="1"/>
          </p:cNvSpPr>
          <p:nvPr/>
        </p:nvSpPr>
        <p:spPr bwMode="auto">
          <a:xfrm>
            <a:off x="755650" y="3154363"/>
            <a:ext cx="80073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rtl="0"/>
            <a:r>
              <a:rPr lang="en-US" sz="2400" dirty="0" smtClean="0"/>
              <a:t>Distributed components are interfaced via non-object-specific protocols</a:t>
            </a:r>
            <a:endParaRPr lang="ar-SA" sz="2400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914400" y="1676400"/>
            <a:ext cx="731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Standardized method of communication between</a:t>
            </a:r>
          </a:p>
          <a:p>
            <a:r>
              <a:rPr lang="en-US" sz="2400" dirty="0" smtClean="0"/>
              <a:t>software applications</a:t>
            </a:r>
            <a:r>
              <a:rPr lang="ar-SA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  <p:bldP spid="13" grpId="0"/>
      <p:bldP spid="14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4"/>
          <p:cNvSpPr txBox="1">
            <a:spLocks noChangeArrowheads="1"/>
          </p:cNvSpPr>
          <p:nvPr/>
        </p:nvSpPr>
        <p:spPr bwMode="auto">
          <a:xfrm>
            <a:off x="468313" y="1195388"/>
            <a:ext cx="40190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rtl="0"/>
            <a:r>
              <a:rPr lang="en-US" sz="2400" dirty="0"/>
              <a:t>Advantages of web services</a:t>
            </a:r>
          </a:p>
        </p:txBody>
      </p:sp>
      <p:sp>
        <p:nvSpPr>
          <p:cNvPr id="4" name="Rectangle 26"/>
          <p:cNvSpPr>
            <a:spLocks noChangeArrowheads="1"/>
          </p:cNvSpPr>
          <p:nvPr/>
        </p:nvSpPr>
        <p:spPr bwMode="auto">
          <a:xfrm>
            <a:off x="539750" y="1916113"/>
            <a:ext cx="7993063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400" dirty="0"/>
              <a:t>Web services provide interoperability between various software applications running on disparate platforms/operating systems</a:t>
            </a:r>
          </a:p>
          <a:p>
            <a:endParaRPr lang="ar-SA" sz="2400" dirty="0"/>
          </a:p>
          <a:p>
            <a:r>
              <a:rPr lang="en-US" sz="2400" dirty="0"/>
              <a:t>Web services use open standards and protocols</a:t>
            </a:r>
            <a:r>
              <a:rPr lang="ar-SA" sz="2400" dirty="0"/>
              <a:t> </a:t>
            </a:r>
            <a:endParaRPr lang="en-US" sz="2400" dirty="0"/>
          </a:p>
          <a:p>
            <a:endParaRPr lang="ar-SA" sz="2400" dirty="0"/>
          </a:p>
          <a:p>
            <a:r>
              <a:rPr lang="en-US" sz="2400" dirty="0"/>
              <a:t>By utilizing</a:t>
            </a:r>
            <a:r>
              <a:rPr lang="ar-SA" sz="2400" dirty="0"/>
              <a:t> </a:t>
            </a:r>
            <a:r>
              <a:rPr lang="en-US" sz="2400" dirty="0"/>
              <a:t>HTTP</a:t>
            </a:r>
            <a:r>
              <a:rPr lang="ar-SA" sz="2400" dirty="0"/>
              <a:t>, </a:t>
            </a:r>
            <a:r>
              <a:rPr lang="en-US" sz="2400" dirty="0"/>
              <a:t>web services can work through many common</a:t>
            </a:r>
            <a:r>
              <a:rPr lang="ar-SA" sz="2400" dirty="0"/>
              <a:t> </a:t>
            </a:r>
            <a:r>
              <a:rPr lang="en-US" sz="2400" dirty="0"/>
              <a:t>firewall</a:t>
            </a:r>
            <a:r>
              <a:rPr lang="ar-SA" sz="2400" dirty="0"/>
              <a:t> </a:t>
            </a:r>
            <a:r>
              <a:rPr lang="en-US" sz="2400" dirty="0"/>
              <a:t>security measures without requiring changes to the firewall filtering rules. Other forms of</a:t>
            </a:r>
            <a:r>
              <a:rPr lang="ar-SA" sz="2400" dirty="0"/>
              <a:t> </a:t>
            </a:r>
            <a:r>
              <a:rPr lang="en-US" sz="2400" dirty="0"/>
              <a:t>RPC</a:t>
            </a:r>
            <a:r>
              <a:rPr lang="ar-SA" sz="2400" dirty="0"/>
              <a:t> </a:t>
            </a:r>
            <a:r>
              <a:rPr lang="en-US" sz="2400" dirty="0"/>
              <a:t>may more often be blocked</a:t>
            </a:r>
            <a:endParaRPr lang="ar-SA" sz="24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274638"/>
            <a:ext cx="7467600" cy="563562"/>
          </a:xfrm>
          <a:prstGeom prst="rect">
            <a:avLst/>
          </a:prstGeom>
        </p:spPr>
        <p:txBody>
          <a:bodyPr/>
          <a:lstStyle/>
          <a:p>
            <a:r>
              <a:rPr lang="en-US" sz="3000" cap="small" dirty="0" smtClean="0">
                <a:solidFill>
                  <a:schemeClr val="tx2"/>
                </a:solidFill>
              </a:rPr>
              <a:t>+</a:t>
            </a:r>
            <a:r>
              <a:rPr lang="en-US" sz="3000" cap="small" dirty="0" err="1" smtClean="0">
                <a:solidFill>
                  <a:schemeClr val="tx2"/>
                </a:solidFill>
              </a:rPr>
              <a:t>V</a:t>
            </a:r>
            <a:r>
              <a:rPr lang="en-US" sz="3000" cap="small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sz="3000" cap="small" dirty="0" smtClean="0">
                <a:solidFill>
                  <a:schemeClr val="tx2"/>
                </a:solidFill>
              </a:rPr>
              <a:t> and –</a:t>
            </a:r>
            <a:r>
              <a:rPr lang="en-US" sz="3000" cap="small" dirty="0" err="1" smtClean="0">
                <a:solidFill>
                  <a:schemeClr val="tx2"/>
                </a:solidFill>
              </a:rPr>
              <a:t>Ve</a:t>
            </a:r>
            <a:r>
              <a:rPr lang="en-US" sz="3000" cap="small" dirty="0" smtClean="0">
                <a:solidFill>
                  <a:schemeClr val="tx2"/>
                </a:solidFill>
              </a:rPr>
              <a:t> of Web 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3"/>
          <p:cNvSpPr txBox="1">
            <a:spLocks noChangeArrowheads="1"/>
          </p:cNvSpPr>
          <p:nvPr/>
        </p:nvSpPr>
        <p:spPr bwMode="auto">
          <a:xfrm>
            <a:off x="468313" y="1195388"/>
            <a:ext cx="401904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Advantages of web services</a:t>
            </a:r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539750" y="1914525"/>
            <a:ext cx="7993063" cy="3416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rtl="0"/>
            <a:r>
              <a:rPr lang="en-US" sz="2400" dirty="0"/>
              <a:t>Web services allow software and services from different companies and locations to be combined easily to provide an integrated service</a:t>
            </a:r>
            <a:r>
              <a:rPr lang="ar-SA" sz="2400" dirty="0"/>
              <a:t>. </a:t>
            </a:r>
            <a:endParaRPr lang="en-US" sz="2400" dirty="0"/>
          </a:p>
          <a:p>
            <a:pPr rtl="0"/>
            <a:endParaRPr lang="ar-SA" sz="2400" dirty="0"/>
          </a:p>
          <a:p>
            <a:pPr rtl="0"/>
            <a:r>
              <a:rPr lang="en-US" sz="2400" dirty="0"/>
              <a:t>Web services allow the reuse of services and components within an infrastructure</a:t>
            </a:r>
            <a:r>
              <a:rPr lang="ar-SA" sz="2400" dirty="0"/>
              <a:t>. </a:t>
            </a:r>
            <a:endParaRPr lang="en-US" sz="2400" dirty="0"/>
          </a:p>
          <a:p>
            <a:pPr rtl="0"/>
            <a:endParaRPr lang="ar-SA" sz="2400" dirty="0"/>
          </a:p>
          <a:p>
            <a:pPr rtl="0"/>
            <a:r>
              <a:rPr lang="en-US" sz="2400" dirty="0"/>
              <a:t>Web services are</a:t>
            </a:r>
            <a:r>
              <a:rPr lang="ar-SA" sz="2400" dirty="0"/>
              <a:t> </a:t>
            </a:r>
            <a:r>
              <a:rPr lang="en-US" sz="2400" dirty="0"/>
              <a:t>loosely coupled</a:t>
            </a:r>
            <a:r>
              <a:rPr lang="ar-SA" sz="2400" dirty="0"/>
              <a:t> </a:t>
            </a:r>
            <a:r>
              <a:rPr lang="en-US" sz="2400" dirty="0"/>
              <a:t>thereby facilitating a distributed approach to application integration</a:t>
            </a:r>
            <a:r>
              <a:rPr lang="ar-SA" sz="2400" dirty="0"/>
              <a:t>.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274638"/>
            <a:ext cx="7467600" cy="563562"/>
          </a:xfrm>
          <a:prstGeom prst="rect">
            <a:avLst/>
          </a:prstGeom>
        </p:spPr>
        <p:txBody>
          <a:bodyPr/>
          <a:lstStyle/>
          <a:p>
            <a:r>
              <a:rPr lang="en-US" sz="3000" cap="small" dirty="0" smtClean="0">
                <a:solidFill>
                  <a:schemeClr val="tx2"/>
                </a:solidFill>
              </a:rPr>
              <a:t>+</a:t>
            </a:r>
            <a:r>
              <a:rPr lang="en-US" sz="3000" cap="small" dirty="0" err="1" smtClean="0">
                <a:solidFill>
                  <a:schemeClr val="tx2"/>
                </a:solidFill>
              </a:rPr>
              <a:t>Ve</a:t>
            </a:r>
            <a:r>
              <a:rPr lang="en-US" sz="3000" cap="small" dirty="0" smtClean="0">
                <a:solidFill>
                  <a:schemeClr val="tx2"/>
                </a:solidFill>
              </a:rPr>
              <a:t> and –</a:t>
            </a:r>
            <a:r>
              <a:rPr lang="en-US" sz="3000" cap="small" dirty="0" err="1" smtClean="0">
                <a:solidFill>
                  <a:schemeClr val="tx2"/>
                </a:solidFill>
              </a:rPr>
              <a:t>Ve</a:t>
            </a:r>
            <a:r>
              <a:rPr lang="en-US" sz="3000" cap="small" dirty="0" smtClean="0">
                <a:solidFill>
                  <a:schemeClr val="tx2"/>
                </a:solidFill>
              </a:rPr>
              <a:t> of Web 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111</TotalTime>
  <Words>780</Words>
  <Application>Microsoft Office PowerPoint</Application>
  <PresentationFormat>On-screen Show (4:3)</PresentationFormat>
  <Paragraphs>189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Oriel</vt:lpstr>
      <vt:lpstr>Web Services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Communication and standards</vt:lpstr>
      <vt:lpstr>Underlying standards</vt:lpstr>
      <vt:lpstr>Web Services Architecture</vt:lpstr>
      <vt:lpstr>Making a service available (1)</vt:lpstr>
      <vt:lpstr>Making a service available (2)</vt:lpstr>
      <vt:lpstr>The old transfer protocols are still there.</vt:lpstr>
      <vt:lpstr>XML</vt:lpstr>
      <vt:lpstr>SOAP</vt:lpstr>
      <vt:lpstr>WSDL</vt:lpstr>
      <vt:lpstr>UDDI</vt:lpstr>
      <vt:lpstr>Slide 21</vt:lpstr>
      <vt:lpstr>Slide 22</vt:lpstr>
    </vt:vector>
  </TitlesOfParts>
  <Company>ProBeta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Services</dc:title>
  <dc:creator>Naveen</dc:creator>
  <cp:lastModifiedBy>gtech123</cp:lastModifiedBy>
  <cp:revision>30</cp:revision>
  <dcterms:created xsi:type="dcterms:W3CDTF">2011-01-02T11:03:14Z</dcterms:created>
  <dcterms:modified xsi:type="dcterms:W3CDTF">2011-01-04T03:42:03Z</dcterms:modified>
</cp:coreProperties>
</file>