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7" lvl="0" marL="64008" marR="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ctr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ctr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None/>
              <a:defRPr b="0" i="0" sz="2000" u="none" cap="none" strike="noStrike">
                <a:solidFill>
                  <a:srgbClr val="0BD0D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ctr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705600" y="4206875"/>
            <a:ext cx="960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320087" y="1587"/>
            <a:ext cx="747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chemeClr val="accent2">
              <a:alpha val="24705"/>
            </a:scheme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Georgia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b="1" sz="2000"/>
            </a:lvl2pPr>
            <a:lvl3pPr indent="-228600" lvl="2" marL="13716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b="1" sz="1800"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b="1" sz="1600"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b="1" sz="1600"/>
            </a:lvl5pPr>
            <a:lvl6pPr indent="-317500" lvl="5" marL="27432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chemeClr val="accent2">
              <a:alpha val="24705"/>
            </a:scheme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Georgia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b="1" sz="2000"/>
            </a:lvl2pPr>
            <a:lvl3pPr indent="-228600" lvl="2" marL="13716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b="1" sz="1800"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b="1" sz="1600"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b="1" sz="1600"/>
            </a:lvl5pPr>
            <a:lvl6pPr indent="-317500" lvl="5" marL="27432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2000"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2000"/>
            </a:lvl2pPr>
            <a:lvl3pPr indent="-317500" lvl="2" marL="1371600" rtl="0"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800"/>
            </a:lvl3pPr>
            <a:lvl4pPr indent="-317500" lvl="3" marL="1828800" rtl="0"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600"/>
            </a:lvl4pPr>
            <a:lvl5pPr indent="-317500" lvl="4" marL="22860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600"/>
            </a:lvl5pPr>
            <a:lvl6pPr indent="-317500" lvl="5" marL="27432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2000"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2000"/>
            </a:lvl2pPr>
            <a:lvl3pPr indent="-317500" lvl="2" marL="1371600" rtl="0"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800"/>
            </a:lvl3pPr>
            <a:lvl4pPr indent="-317500" lvl="3" marL="1828800" rtl="0"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600"/>
            </a:lvl4pPr>
            <a:lvl5pPr indent="-317500" lvl="4" marL="22860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600"/>
            </a:lvl5pPr>
            <a:lvl6pPr indent="-317500" lvl="5" marL="27432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3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0" type="dt"/>
          </p:nvPr>
        </p:nvSpPr>
        <p:spPr>
          <a:xfrm>
            <a:off x="6583362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Char char="▫"/>
              <a:defRPr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▫"/>
              <a:defRPr sz="2000">
                <a:solidFill>
                  <a:srgbClr val="0BD0D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Char char="▫"/>
              <a:defRPr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▫"/>
              <a:defRPr sz="2000">
                <a:solidFill>
                  <a:srgbClr val="0BD0D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 rot="5400000">
            <a:off x="2409825" y="296862"/>
            <a:ext cx="43243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Char char="▫"/>
              <a:defRPr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▫"/>
              <a:defRPr sz="2000">
                <a:solidFill>
                  <a:srgbClr val="0BD0D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7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3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None/>
              <a:defRPr sz="1300"/>
            </a:lvl1pPr>
            <a:lvl2pPr indent="-228600" lvl="1" marL="9144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sz="1200"/>
            </a:lvl2pPr>
            <a:lvl3pPr indent="-228600" lvl="2" marL="13716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sz="1000"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sz="900"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sz="900"/>
            </a:lvl5pPr>
            <a:lvl6pPr indent="-317500" lvl="5" marL="27432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sz="1400"/>
            </a:lvl1pPr>
            <a:lvl2pPr indent="-228600" lvl="1" marL="9144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sz="1200"/>
            </a:lvl2pPr>
            <a:lvl3pPr indent="-228600" lvl="2" marL="13716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sz="1000"/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sz="900"/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SzPts val="1400"/>
              <a:buFont typeface="Georgia"/>
              <a:buNone/>
              <a:defRPr sz="900"/>
            </a:lvl5pPr>
            <a:lvl6pPr indent="-317500" lvl="5" marL="27432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3200"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2800"/>
            </a:lvl2pPr>
            <a:lvl3pPr indent="-317500" lvl="2" marL="1371600" rtl="0"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2400"/>
            </a:lvl3pPr>
            <a:lvl4pPr indent="-317500" lvl="3" marL="1828800" rtl="0"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2000"/>
            </a:lvl4pPr>
            <a:lvl5pPr indent="-317500" lvl="4" marL="22860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2000"/>
            </a:lvl5pPr>
            <a:lvl6pPr indent="-317500" lvl="5" marL="27432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2000"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900"/>
            </a:lvl2pPr>
            <a:lvl3pPr indent="-317500" lvl="2" marL="1371600" rtl="0"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800"/>
            </a:lvl3pPr>
            <a:lvl4pPr indent="-317500" lvl="3" marL="1828800" rtl="0"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800"/>
            </a:lvl4pPr>
            <a:lvl5pPr indent="-317500" lvl="4" marL="22860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800"/>
            </a:lvl5pPr>
            <a:lvl6pPr indent="-317500" lvl="5" marL="27432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2000"/>
            </a:lvl1pPr>
            <a:lvl2pPr indent="-317500" lvl="1" marL="914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900"/>
            </a:lvl2pPr>
            <a:lvl3pPr indent="-317500" lvl="2" marL="1371600" rtl="0"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800"/>
            </a:lvl3pPr>
            <a:lvl4pPr indent="-317500" lvl="3" marL="1828800" rtl="0">
              <a:spcBef>
                <a:spcPts val="300"/>
              </a:spcBef>
              <a:spcAft>
                <a:spcPts val="0"/>
              </a:spcAft>
              <a:buSzPts val="1400"/>
              <a:buChar char="⚫"/>
              <a:defRPr sz="1800"/>
            </a:lvl4pPr>
            <a:lvl5pPr indent="-317500" lvl="4" marL="22860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800"/>
            </a:lvl5pPr>
            <a:lvl6pPr indent="-317500" lvl="5" marL="27432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eorgia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eorgia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17500" lvl="5" marL="27432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8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rtl="0">
              <a:spcBef>
                <a:spcPts val="300"/>
              </a:spcBef>
              <a:spcAft>
                <a:spcPts val="0"/>
              </a:spcAft>
              <a:buSzPts val="1400"/>
              <a:buChar char="▫"/>
              <a:defRPr sz="16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rtl="0">
              <a:spcBef>
                <a:spcPts val="300"/>
              </a:spcBef>
              <a:spcAft>
                <a:spcPts val="0"/>
              </a:spcAft>
              <a:buSzPts val="1400"/>
              <a:buChar char="◦"/>
              <a:defRPr sz="1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 flipH="1" rot="10800000">
            <a:off x="5410200" y="3810000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 flipH="1" rot="10800000">
            <a:off x="5410200" y="3897312"/>
            <a:ext cx="3733800" cy="19208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 flipH="1" rot="10800000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 flipH="1" rot="10800000">
            <a:off x="5410200" y="4164012"/>
            <a:ext cx="1965325" cy="19050"/>
          </a:xfrm>
          <a:prstGeom prst="rect">
            <a:avLst/>
          </a:prstGeom>
          <a:solidFill>
            <a:schemeClr val="accent2">
              <a:alpha val="5960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 flipH="1" rot="10800000">
            <a:off x="5410200" y="4198937"/>
            <a:ext cx="1965325" cy="9525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410200" y="3962400"/>
            <a:ext cx="3063875" cy="269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377112" y="4060825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0" y="3649662"/>
            <a:ext cx="9144000" cy="2444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3675062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 flipH="1" rot="10800000">
            <a:off x="6413500" y="3643312"/>
            <a:ext cx="2730500" cy="247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▫"/>
              <a:defRPr b="0" i="0" sz="2000" u="none" cap="none" strike="noStrike">
                <a:solidFill>
                  <a:srgbClr val="0BD0D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705600" y="4206875"/>
            <a:ext cx="960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320087" y="1587"/>
            <a:ext cx="747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▫"/>
              <a:defRPr b="0" i="0" sz="2000" u="none" cap="none" strike="noStrike">
                <a:solidFill>
                  <a:srgbClr val="0BD0D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▫"/>
              <a:defRPr b="0" i="0" sz="2000" u="none" cap="none" strike="noStrike">
                <a:solidFill>
                  <a:srgbClr val="0BD0D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10" type="dt"/>
          </p:nvPr>
        </p:nvSpPr>
        <p:spPr>
          <a:xfrm>
            <a:off x="6586537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0" y="366712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 flipH="1" rot="10800000">
            <a:off x="5410200" y="360362"/>
            <a:ext cx="37338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 flipH="1" rot="10800000">
            <a:off x="5410200" y="439737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5407025" y="496887"/>
            <a:ext cx="3063875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7373937" y="588962"/>
            <a:ext cx="16002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9085262" y="-1587"/>
            <a:ext cx="5715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9043987" y="-1587"/>
            <a:ext cx="2857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9024937" y="-1587"/>
            <a:ext cx="9525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8975725" y="-1587"/>
            <a:ext cx="269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8915400" y="0"/>
            <a:ext cx="5556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8874125" y="0"/>
            <a:ext cx="7937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Georgia"/>
              <a:buChar char="▫"/>
              <a:defRPr b="0" i="0" sz="2000" u="none" cap="none" strike="noStrike">
                <a:solidFill>
                  <a:srgbClr val="0BD0D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10" type="dt"/>
          </p:nvPr>
        </p:nvSpPr>
        <p:spPr>
          <a:xfrm>
            <a:off x="6583362" y="612775"/>
            <a:ext cx="957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11" type="ftr"/>
          </p:nvPr>
        </p:nvSpPr>
        <p:spPr>
          <a:xfrm>
            <a:off x="5257800" y="612775"/>
            <a:ext cx="1325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174037" y="1587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dith.navee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Hibernate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457200" y="390048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Georgia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Adith.naveen@gmail.com</a:t>
            </a:r>
            <a:endParaRPr/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Font typeface="Georgi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Naveen Kumar K.S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7" y="981075"/>
            <a:ext cx="8696325" cy="5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Hibernate to the Rescue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Hibernate handles all of these issues</a:t>
            </a:r>
            <a:endParaRPr/>
          </a:p>
          <a:p>
            <a:pPr indent="-263525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fact, hibernate provides several options in most cases to allow you to handle them in a variety of ways.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Hibernate Architecture and API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Again, the point of Hibernate is to be non- interfering with regard to your application.</a:t>
            </a:r>
            <a:endParaRPr/>
          </a:p>
          <a:p>
            <a:pPr indent="-250825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Char char="▫"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Removing SQL and JDBC-like calls from business code as much as possible.</a:t>
            </a:r>
            <a:endParaRPr/>
          </a:p>
          <a:p>
            <a:pPr indent="-263525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hibernate architecture is actually quite simple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850" y="3717925"/>
            <a:ext cx="48101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Configuration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seen in the example code, a configuration object is the first Hibernate object you use.</a:t>
            </a:r>
            <a:endParaRPr/>
          </a:p>
          <a:p>
            <a:pPr indent="-263525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configuration object is usually created once during application initialization</a:t>
            </a:r>
            <a:endParaRPr/>
          </a:p>
          <a:p>
            <a:pPr indent="-263525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configuration object reads and establishes the properties Hibernate uses to get connected.</a:t>
            </a:r>
            <a:endParaRPr/>
          </a:p>
          <a:p>
            <a:pPr indent="-263525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 default, the Configuration loads configuration property information and mapping files from the classpath.</a:t>
            </a:r>
            <a:endParaRPr/>
          </a:p>
          <a:p>
            <a:pPr indent="-250825" lvl="1" marL="6572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The Configuration object can be told explicitly where to find files</a:t>
            </a:r>
            <a:endParaRPr/>
          </a:p>
          <a:p>
            <a:pPr indent="-263525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configuration object is used to create a SessionFactory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SessionFactory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sessionFactory is created from a configuration object</a:t>
            </a:r>
            <a:endParaRPr/>
          </a:p>
          <a:p>
            <a:pPr indent="-263525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SessionFactory sf = config.buildSessionFactory();</a:t>
            </a:r>
            <a:endParaRPr/>
          </a:p>
          <a:p>
            <a:pPr indent="-263525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3525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SessionFactory is an expensive object to create</a:t>
            </a:r>
            <a:endParaRPr/>
          </a:p>
          <a:p>
            <a:pPr indent="-250825" lvl="1" marL="6572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It too is usually created during application start up</a:t>
            </a:r>
            <a:endParaRPr/>
          </a:p>
          <a:p>
            <a:pPr indent="-250825" lvl="1" marL="6572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It should be created once and dept for later use.</a:t>
            </a:r>
            <a:endParaRPr/>
          </a:p>
          <a:p>
            <a:pPr indent="-263525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sessionFactory object is used by all the thread of an application.</a:t>
            </a:r>
            <a:endParaRPr/>
          </a:p>
          <a:p>
            <a:pPr indent="-250825" lvl="1" marL="6572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It is a thread safe object</a:t>
            </a:r>
            <a:endParaRPr/>
          </a:p>
          <a:p>
            <a:pPr indent="-250825" lvl="1" marL="6572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One SessionFactory is created per database(where connecting to multiple databases).</a:t>
            </a:r>
            <a:endParaRPr/>
          </a:p>
          <a:p>
            <a:pPr indent="-263525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SessionFactory is used to created Session objects.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Session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session object is created from the SessionFactory object.</a:t>
            </a:r>
            <a:endParaRPr/>
          </a:p>
          <a:p>
            <a:pPr indent="-250825" lvl="1" marL="6572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Session sess = sf.openSession();</a:t>
            </a:r>
            <a:endParaRPr/>
          </a:p>
          <a:p>
            <a:pPr indent="-263525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Session object is lightweight and inexpensive to create.</a:t>
            </a:r>
            <a:endParaRPr/>
          </a:p>
          <a:p>
            <a:pPr indent="-250825" lvl="1" marL="6572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Session objects provide the main interface to accomplish work with the database</a:t>
            </a:r>
            <a:endParaRPr/>
          </a:p>
          <a:p>
            <a:pPr indent="-250825" lvl="1" marL="6572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Does the work of getting a physical connection to the database(hopefully from a connection pool).</a:t>
            </a:r>
            <a:endParaRPr/>
          </a:p>
          <a:p>
            <a:pPr indent="-250825" lvl="1" marL="6572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Session objects are not thread safe.</a:t>
            </a:r>
            <a:endParaRPr/>
          </a:p>
          <a:p>
            <a:pPr indent="-250825" lvl="1" marL="6572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Session objects should not be kept open for a long time</a:t>
            </a:r>
            <a:endParaRPr/>
          </a:p>
          <a:p>
            <a:pPr indent="-250825" lvl="1" marL="6572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Georgia"/>
              <a:buChar char="▫"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Applications create and destroy these as needed.  Typically, they are created to complete a single unit of work.</a:t>
            </a:r>
            <a:endParaRPr/>
          </a:p>
          <a:p>
            <a:pPr indent="-263525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modifications are made to the database, session objects are used to create a transaction object.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Transaction objects are obtained from the session object when a modification to the database is needed.</a:t>
            </a:r>
            <a:endParaRPr/>
          </a:p>
          <a:p>
            <a:pPr indent="-250825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Session.beginTransaction();</a:t>
            </a:r>
            <a:endParaRPr/>
          </a:p>
          <a:p>
            <a:pPr indent="-263525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Transaction object provides abstraction for underlying implementation.</a:t>
            </a:r>
            <a:endParaRPr/>
          </a:p>
          <a:p>
            <a:pPr indent="-250825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Hibernate with use whatever transaction implementation is available(JDBC, JTA etc).</a:t>
            </a:r>
            <a:endParaRPr/>
          </a:p>
          <a:p>
            <a:pPr indent="-250825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It is optional; allowing developers to use their own transactional infracture.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API Basics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Configuration, SessionFactory, Session and Transaction(along with your own persistent classes)</a:t>
            </a:r>
            <a:endParaRPr/>
          </a:p>
          <a:p>
            <a:pPr indent="-263525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fact most of the Hibernate “Coding” is spent on</a:t>
            </a:r>
            <a:endParaRPr/>
          </a:p>
          <a:p>
            <a:pPr indent="-250825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hibernate.cfg.xml</a:t>
            </a:r>
            <a:endParaRPr/>
          </a:p>
          <a:p>
            <a:pPr indent="-263525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toughest part of Hibernate is getting your persistent mapping file set up.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Lifecycle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Persistent object are synchronized with the database</a:t>
            </a:r>
            <a:endParaRPr/>
          </a:p>
          <a:p>
            <a:pPr indent="-263525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Domain objects are in one of three states</a:t>
            </a:r>
            <a:endParaRPr/>
          </a:p>
          <a:p>
            <a:pPr indent="-250825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Transient</a:t>
            </a:r>
            <a:endParaRPr/>
          </a:p>
          <a:p>
            <a:pPr indent="-250825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Persistent</a:t>
            </a:r>
            <a:endParaRPr/>
          </a:p>
          <a:p>
            <a:pPr indent="-250825" lvl="1" marL="6572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Detached</a:t>
            </a:r>
            <a:endParaRPr/>
          </a:p>
          <a:p>
            <a:pPr indent="-263525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object state determine if it is kept synchronized with database</a:t>
            </a:r>
            <a:endParaRPr/>
          </a:p>
          <a:p>
            <a:pPr indent="-263525" lvl="0" marL="36512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presence of a session and certain method calls move an object between states.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87" y="866775"/>
            <a:ext cx="7667625" cy="5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Hibernate?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Hibernate is an object-relational mapping framework</a:t>
            </a:r>
            <a:endParaRPr/>
          </a:p>
          <a:p>
            <a:pPr indent="-263525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Established in 2001</a:t>
            </a:r>
            <a:endParaRPr/>
          </a:p>
          <a:p>
            <a:pPr indent="-263525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provides tools to get Java objects in an out of the database</a:t>
            </a:r>
            <a:endParaRPr/>
          </a:p>
          <a:p>
            <a:pPr indent="-263525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does so without a lot of intrusion </a:t>
            </a:r>
            <a:endParaRPr/>
          </a:p>
          <a:p>
            <a:pPr indent="-250825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You don’t have to know a lot of Hibernate API.</a:t>
            </a:r>
            <a:endParaRPr/>
          </a:p>
          <a:p>
            <a:pPr indent="-250825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You don’t have to know a lot of 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Why use Hibernate?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Too much developer time is spent getting data in and out of the database and objects(in case of java objects)</a:t>
            </a:r>
            <a:endParaRPr/>
          </a:p>
          <a:p>
            <a:pPr indent="-263525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Take a guess!</a:t>
            </a:r>
            <a:endParaRPr/>
          </a:p>
          <a:p>
            <a:pPr indent="-250825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What percentage of development time is spent writing code to persist or manage access to relational data?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Estimates Range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That’s 30-70% of your developer time…</a:t>
            </a:r>
            <a:endParaRPr/>
          </a:p>
          <a:p>
            <a:pPr indent="-250825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Not spent on design</a:t>
            </a:r>
            <a:endParaRPr/>
          </a:p>
          <a:p>
            <a:pPr indent="-250825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Not spent on writing business logic</a:t>
            </a:r>
            <a:endParaRPr/>
          </a:p>
          <a:p>
            <a:pPr indent="-250825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Not testing the application</a:t>
            </a:r>
            <a:endParaRPr/>
          </a:p>
          <a:p>
            <a:pPr indent="-250825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Not solving business problem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More on why Hibernate…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Hibernate’s stated goal “is to relieve the developer from 95 percent of common data persistence related programming task”</a:t>
            </a:r>
            <a:endParaRPr/>
          </a:p>
          <a:p>
            <a:pPr indent="-263525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Hibernate can also help your application be more platform independent/portable</a:t>
            </a:r>
            <a:endParaRPr/>
          </a:p>
          <a:p>
            <a:pPr indent="-263525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Hibernate can help with performance!</a:t>
            </a:r>
            <a:endParaRPr/>
          </a:p>
          <a:p>
            <a:pPr indent="-250825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Hibernate generates efficient queries consistently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Alternatives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00"/>
              <a:buFont typeface="Georgi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Hibernate is certainly not the only object-relational mopping framework.</a:t>
            </a:r>
            <a:endParaRPr/>
          </a:p>
          <a:p>
            <a:pPr indent="-263525" lvl="0" marL="3651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600"/>
              <a:buFont typeface="Georgia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 are man commercial &amp; open source option</a:t>
            </a:r>
            <a:endParaRPr/>
          </a:p>
          <a:p>
            <a:pPr indent="-250825" lvl="1" marL="65722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eorgia"/>
              <a:buChar char="▫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Java Persistence API – still a very young and evolving API by Sun, still finding implementation issue</a:t>
            </a:r>
            <a:endParaRPr/>
          </a:p>
          <a:p>
            <a:pPr indent="-223837" lvl="2" marL="9223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ymbol"/>
              <a:buChar char="⚫"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Java Data Objects(JDO) – </a:t>
            </a:r>
            <a:endParaRPr/>
          </a:p>
          <a:p>
            <a:pPr indent="-223837" lvl="2" marL="9223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ymbol"/>
              <a:buChar char="⚫"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EJB Container managed Persistence (CMP) – guided by specifications.</a:t>
            </a:r>
            <a:endParaRPr/>
          </a:p>
          <a:p>
            <a:pPr indent="-223837" lvl="2" marL="9223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ymbol"/>
              <a:buChar char="⚫"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iBatis – Flexible open source product but requires a log of SQL skills.</a:t>
            </a:r>
            <a:endParaRPr/>
          </a:p>
          <a:p>
            <a:pPr indent="-223837" lvl="2" marL="9223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ymbol"/>
              <a:buChar char="⚫"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TopLink – commercial product now owned by Oracle</a:t>
            </a:r>
            <a:endParaRPr/>
          </a:p>
          <a:p>
            <a:pPr indent="-223837" lvl="2" marL="922337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ymbol"/>
              <a:buChar char="⚫"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Castor- Open source ORM but not as popular or as fast as Hibernate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Inheritance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Inheritance and polymorphism are important concepts in OO programming language like java</a:t>
            </a:r>
            <a:endParaRPr/>
          </a:p>
          <a:p>
            <a:pPr indent="-250825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Add power and flexibility to our programming environments</a:t>
            </a:r>
            <a:endParaRPr/>
          </a:p>
          <a:p>
            <a:pPr indent="-263525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Databases have no equivalent concept to inheritance</a:t>
            </a:r>
            <a:endParaRPr/>
          </a:p>
          <a:p>
            <a:pPr indent="-263525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Mapping inheritance trees in java to the database creates an opportunity for creativeness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066800"/>
            <a:ext cx="8728075" cy="524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Datatypes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57200" y="2249487"/>
            <a:ext cx="82296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352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Even simple types are not easily mapped between java and the major relational databases</a:t>
            </a:r>
            <a:endParaRPr/>
          </a:p>
          <a:p>
            <a:pPr indent="-250825" lvl="1" marL="6572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For that mater, simple data types are not easily mapped among the various vendor relational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Urba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Urba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rba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Urba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