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0B17324-6163-44C8-94A1-42E8B5BDEFEE}" type="datetimeFigureOut">
              <a:rPr lang="tr-TR" smtClean="0"/>
              <a:t>4.05.2020</a:t>
            </a:fld>
            <a:endParaRPr lang="tr-TR"/>
          </a:p>
        </p:txBody>
      </p:sp>
      <p:sp>
        <p:nvSpPr>
          <p:cNvPr id="5" name="Footer Placeholder 4"/>
          <p:cNvSpPr>
            <a:spLocks noGrp="1"/>
          </p:cNvSpPr>
          <p:nvPr>
            <p:ph type="ftr" sz="quarter" idx="11"/>
          </p:nvPr>
        </p:nvSpPr>
        <p:spPr>
          <a:xfrm>
            <a:off x="2493105" y="329307"/>
            <a:ext cx="4897310"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5756D875-8DFD-47D8-8451-CB355FD3508A}" type="slidenum">
              <a:rPr lang="tr-TR" smtClean="0"/>
              <a:t>‹#›</a:t>
            </a:fld>
            <a:endParaRPr lang="tr-TR"/>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29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0B17324-6163-44C8-94A1-42E8B5BDEFEE}"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756D875-8DFD-47D8-8451-CB355FD3508A}" type="slidenum">
              <a:rPr lang="tr-TR" smtClean="0"/>
              <a:t>‹#›</a:t>
            </a:fld>
            <a:endParaRPr lang="tr-T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83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0B17324-6163-44C8-94A1-42E8B5BDEFEE}"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756D875-8DFD-47D8-8451-CB355FD3508A}" type="slidenum">
              <a:rPr lang="tr-TR" smtClean="0"/>
              <a:t>‹#›</a:t>
            </a:fld>
            <a:endParaRPr lang="tr-TR"/>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818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0B17324-6163-44C8-94A1-42E8B5BDEFEE}"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756D875-8DFD-47D8-8451-CB355FD3508A}" type="slidenum">
              <a:rPr lang="tr-TR" smtClean="0"/>
              <a:t>‹#›</a:t>
            </a:fld>
            <a:endParaRPr lang="tr-T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983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B17324-6163-44C8-94A1-42E8B5BDEFEE}"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756D875-8DFD-47D8-8451-CB355FD3508A}" type="slidenum">
              <a:rPr lang="tr-TR" smtClean="0"/>
              <a:t>‹#›</a:t>
            </a:fld>
            <a:endParaRPr lang="tr-TR"/>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94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0B17324-6163-44C8-94A1-42E8B5BDEFEE}" type="datetimeFigureOut">
              <a:rPr lang="tr-TR" smtClean="0"/>
              <a:t>4.05.2020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756D875-8DFD-47D8-8451-CB355FD3508A}" type="slidenum">
              <a:rPr lang="tr-TR" smtClean="0"/>
              <a:t>‹#›</a:t>
            </a:fld>
            <a:endParaRPr lang="tr-TR"/>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79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34695" y="2824269"/>
            <a:ext cx="4608576"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54792" y="2821491"/>
            <a:ext cx="4608576"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0B17324-6163-44C8-94A1-42E8B5BDEFEE}" type="datetimeFigureOut">
              <a:rPr lang="tr-TR" smtClean="0"/>
              <a:t>4.05.2020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756D875-8DFD-47D8-8451-CB355FD3508A}" type="slidenum">
              <a:rPr lang="tr-TR" smtClean="0"/>
              <a:t>‹#›</a:t>
            </a:fld>
            <a:endParaRPr lang="tr-TR"/>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32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0B17324-6163-44C8-94A1-42E8B5BDEFEE}" type="datetimeFigureOut">
              <a:rPr lang="tr-TR" smtClean="0"/>
              <a:t>4.05.2020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756D875-8DFD-47D8-8451-CB355FD3508A}" type="slidenum">
              <a:rPr lang="tr-TR" smtClean="0"/>
              <a:t>‹#›</a:t>
            </a:fld>
            <a:endParaRPr lang="tr-TR"/>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856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17324-6163-44C8-94A1-42E8B5BDEFEE}" type="datetimeFigureOut">
              <a:rPr lang="tr-TR" smtClean="0"/>
              <a:t>4.05.2020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756D875-8DFD-47D8-8451-CB355FD3508A}" type="slidenum">
              <a:rPr lang="tr-TR" smtClean="0"/>
              <a:t>‹#›</a:t>
            </a:fld>
            <a:endParaRPr lang="tr-TR"/>
          </a:p>
        </p:txBody>
      </p:sp>
    </p:spTree>
    <p:extLst>
      <p:ext uri="{BB962C8B-B14F-4D97-AF65-F5344CB8AC3E}">
        <p14:creationId xmlns:p14="http://schemas.microsoft.com/office/powerpoint/2010/main" val="37475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0B17324-6163-44C8-94A1-42E8B5BDEFEE}" type="datetimeFigureOut">
              <a:rPr lang="tr-TR" smtClean="0"/>
              <a:t>4.05.2020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756D875-8DFD-47D8-8451-CB355FD3508A}" type="slidenum">
              <a:rPr lang="tr-TR" smtClean="0"/>
              <a:t>‹#›</a:t>
            </a:fld>
            <a:endParaRPr lang="tr-T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592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0B17324-6163-44C8-94A1-42E8B5BDEFEE}" type="datetimeFigureOut">
              <a:rPr lang="tr-TR" smtClean="0"/>
              <a:t>4.05.2020</a:t>
            </a:fld>
            <a:endParaRPr lang="tr-TR"/>
          </a:p>
        </p:txBody>
      </p:sp>
      <p:sp>
        <p:nvSpPr>
          <p:cNvPr id="6" name="Footer Placeholder 5"/>
          <p:cNvSpPr>
            <a:spLocks noGrp="1"/>
          </p:cNvSpPr>
          <p:nvPr>
            <p:ph type="ftr" sz="quarter" idx="11"/>
          </p:nvPr>
        </p:nvSpPr>
        <p:spPr>
          <a:xfrm>
            <a:off x="1534910" y="318640"/>
            <a:ext cx="5453475" cy="320931"/>
          </a:xfrm>
        </p:spPr>
        <p:txBody>
          <a:bodyPr/>
          <a:lstStyle/>
          <a:p>
            <a:endParaRPr lang="tr-TR"/>
          </a:p>
        </p:txBody>
      </p:sp>
      <p:sp>
        <p:nvSpPr>
          <p:cNvPr id="7" name="Slide Number Placeholder 6"/>
          <p:cNvSpPr>
            <a:spLocks noGrp="1"/>
          </p:cNvSpPr>
          <p:nvPr>
            <p:ph type="sldNum" sz="quarter" idx="12"/>
          </p:nvPr>
        </p:nvSpPr>
        <p:spPr/>
        <p:txBody>
          <a:bodyPr/>
          <a:lstStyle/>
          <a:p>
            <a:fld id="{5756D875-8DFD-47D8-8451-CB355FD3508A}" type="slidenum">
              <a:rPr lang="tr-TR" smtClean="0"/>
              <a:t>‹#›</a:t>
            </a:fld>
            <a:endParaRPr lang="tr-TR"/>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672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B17324-6163-44C8-94A1-42E8B5BDEFEE}" type="datetimeFigureOut">
              <a:rPr lang="tr-TR" smtClean="0"/>
              <a:t>4.05.2020</a:t>
            </a:fld>
            <a:endParaRPr lang="tr-TR"/>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56D875-8DFD-47D8-8451-CB355FD3508A}" type="slidenum">
              <a:rPr lang="tr-TR" smtClean="0"/>
              <a:t>‹#›</a:t>
            </a:fld>
            <a:endParaRPr lang="tr-TR"/>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98836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etbrains/kotli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376528" y="887569"/>
            <a:ext cx="8561747" cy="2541431"/>
          </a:xfrm>
        </p:spPr>
        <p:txBody>
          <a:bodyPr/>
          <a:lstStyle/>
          <a:p>
            <a:r>
              <a:rPr lang="tr-TR" dirty="0" err="1"/>
              <a:t>Kotlin</a:t>
            </a:r>
            <a:r>
              <a:rPr lang="tr-TR" dirty="0"/>
              <a:t> Nedir ?</a:t>
            </a:r>
            <a:br>
              <a:rPr lang="tr-TR" dirty="0"/>
            </a:br>
            <a:endParaRPr lang="tr-TR" dirty="0"/>
          </a:p>
        </p:txBody>
      </p:sp>
      <p:pic>
        <p:nvPicPr>
          <p:cNvPr id="5" name="Resim 4">
            <a:extLst>
              <a:ext uri="{FF2B5EF4-FFF2-40B4-BE49-F238E27FC236}">
                <a16:creationId xmlns:a16="http://schemas.microsoft.com/office/drawing/2014/main" id="{F432E0E3-23FF-43A4-8BF5-A15F1C12F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144" y="3429000"/>
            <a:ext cx="4117081" cy="2316544"/>
          </a:xfrm>
          <a:prstGeom prst="rect">
            <a:avLst/>
          </a:prstGeom>
        </p:spPr>
      </p:pic>
    </p:spTree>
    <p:extLst>
      <p:ext uri="{BB962C8B-B14F-4D97-AF65-F5344CB8AC3E}">
        <p14:creationId xmlns:p14="http://schemas.microsoft.com/office/powerpoint/2010/main" val="260556329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428710" y="518962"/>
            <a:ext cx="8561747" cy="2541431"/>
          </a:xfrm>
        </p:spPr>
        <p:txBody>
          <a:bodyPr>
            <a:normAutofit fontScale="90000"/>
          </a:bodyPr>
          <a:lstStyle/>
          <a:p>
            <a:br>
              <a:rPr lang="tr-TR" sz="2100" dirty="0"/>
            </a:br>
            <a:br>
              <a:rPr lang="tr-TR" sz="2100" dirty="0"/>
            </a:br>
            <a:br>
              <a:rPr lang="tr-TR" sz="2100" dirty="0"/>
            </a:br>
            <a:r>
              <a:rPr lang="tr-TR" sz="2100" dirty="0"/>
              <a:t>Sunucu ve istemci tabanlı web uygulamaları geliştirmeyi desteklemektedir.</a:t>
            </a:r>
            <a:br>
              <a:rPr lang="tr-TR" sz="2100" dirty="0"/>
            </a:br>
            <a:r>
              <a:rPr lang="tr-TR" sz="2100" b="1" i="1" dirty="0"/>
              <a:t> </a:t>
            </a:r>
            <a:br>
              <a:rPr lang="tr-TR" sz="2100" b="1" i="1" dirty="0"/>
            </a:br>
            <a:br>
              <a:rPr lang="tr-TR" sz="2100" b="1" i="1" dirty="0"/>
            </a:br>
            <a:br>
              <a:rPr lang="tr-TR" sz="2100" b="1" i="1" dirty="0"/>
            </a:br>
            <a:r>
              <a:rPr lang="tr-TR" sz="2100" b="1" i="1" dirty="0"/>
              <a:t>  </a:t>
            </a:r>
            <a:r>
              <a:rPr lang="tr-TR" sz="2100" dirty="0" err="1"/>
              <a:t>JavaScript</a:t>
            </a:r>
            <a:r>
              <a:rPr lang="tr-TR" sz="2100" i="1" dirty="0"/>
              <a:t> </a:t>
            </a:r>
            <a:r>
              <a:rPr lang="tr-TR" sz="2100" dirty="0"/>
              <a:t>kodlarına derlenerek HTML</a:t>
            </a:r>
            <a:r>
              <a:rPr lang="tr-TR" sz="2100" b="1" dirty="0"/>
              <a:t> </a:t>
            </a:r>
            <a:r>
              <a:rPr lang="tr-TR" sz="2100" dirty="0"/>
              <a:t>sayfalarında kullanılmaktadır. </a:t>
            </a:r>
            <a:r>
              <a:rPr lang="tr-TR" sz="2100" dirty="0" err="1"/>
              <a:t>Javascript</a:t>
            </a:r>
            <a:r>
              <a:rPr lang="tr-TR" sz="2100" dirty="0"/>
              <a:t>, HTML gibi web tarafında kullanılan diller ile ilgiliyseniz </a:t>
            </a:r>
            <a:r>
              <a:rPr lang="tr-TR" sz="2100" dirty="0" err="1"/>
              <a:t>Kotlin</a:t>
            </a:r>
            <a:r>
              <a:rPr lang="tr-TR" sz="2100" dirty="0"/>
              <a:t> sizin hoşunuza gidecek olan bir dil diye düşünüyorum.</a:t>
            </a:r>
            <a:br>
              <a:rPr lang="tr-TR" sz="2100" dirty="0"/>
            </a:br>
            <a:endParaRPr lang="tr-TR" sz="2100" dirty="0"/>
          </a:p>
        </p:txBody>
      </p:sp>
    </p:spTree>
    <p:extLst>
      <p:ext uri="{BB962C8B-B14F-4D97-AF65-F5344CB8AC3E}">
        <p14:creationId xmlns:p14="http://schemas.microsoft.com/office/powerpoint/2010/main" val="260447369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544620" y="390175"/>
            <a:ext cx="8561747" cy="2541431"/>
          </a:xfrm>
        </p:spPr>
        <p:txBody>
          <a:bodyPr>
            <a:normAutofit/>
          </a:bodyPr>
          <a:lstStyle/>
          <a:p>
            <a:r>
              <a:rPr lang="tr-TR" sz="2300" dirty="0" err="1"/>
              <a:t>Kotlin</a:t>
            </a:r>
            <a:r>
              <a:rPr lang="tr-TR" sz="2300" dirty="0"/>
              <a:t> ve Java birlikte çalışmaktadır. </a:t>
            </a:r>
            <a:r>
              <a:rPr lang="tr-TR" sz="2300" dirty="0" err="1"/>
              <a:t>Javanın</a:t>
            </a:r>
            <a:r>
              <a:rPr lang="tr-TR" sz="2300" dirty="0"/>
              <a:t> içinde </a:t>
            </a:r>
            <a:r>
              <a:rPr lang="tr-TR" sz="2300" dirty="0" err="1"/>
              <a:t>Kotlin’i</a:t>
            </a:r>
            <a:r>
              <a:rPr lang="tr-TR" sz="2300" dirty="0"/>
              <a:t> , </a:t>
            </a:r>
            <a:r>
              <a:rPr lang="tr-TR" sz="2300" dirty="0" err="1"/>
              <a:t>Kotlin’in</a:t>
            </a:r>
            <a:r>
              <a:rPr lang="tr-TR" sz="2300" dirty="0"/>
              <a:t> içinde ise </a:t>
            </a:r>
            <a:r>
              <a:rPr lang="tr-TR" sz="2300" dirty="0" err="1"/>
              <a:t>Javayı</a:t>
            </a:r>
            <a:r>
              <a:rPr lang="tr-TR" sz="2300" dirty="0"/>
              <a:t> kullanabilirsiniz. </a:t>
            </a:r>
            <a:r>
              <a:rPr lang="tr-TR" sz="2300" dirty="0" err="1"/>
              <a:t>Android</a:t>
            </a:r>
            <a:r>
              <a:rPr lang="tr-TR" sz="2300" dirty="0"/>
              <a:t> </a:t>
            </a:r>
            <a:r>
              <a:rPr lang="tr-TR" sz="2300" dirty="0" err="1"/>
              <a:t>Studio</a:t>
            </a:r>
            <a:r>
              <a:rPr lang="tr-TR" sz="2300" dirty="0"/>
              <a:t> içinde yazmış olduğunuz Java kodunu kolaylıkla </a:t>
            </a:r>
            <a:r>
              <a:rPr lang="tr-TR" sz="2300" dirty="0" err="1"/>
              <a:t>Kotlin</a:t>
            </a:r>
            <a:r>
              <a:rPr lang="tr-TR" sz="2300" dirty="0"/>
              <a:t> diline çevirebilirsiniz.</a:t>
            </a:r>
          </a:p>
        </p:txBody>
      </p:sp>
    </p:spTree>
    <p:extLst>
      <p:ext uri="{BB962C8B-B14F-4D97-AF65-F5344CB8AC3E}">
        <p14:creationId xmlns:p14="http://schemas.microsoft.com/office/powerpoint/2010/main" val="4268450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557499" y="776540"/>
            <a:ext cx="8561747" cy="2541431"/>
          </a:xfrm>
        </p:spPr>
        <p:txBody>
          <a:bodyPr>
            <a:normAutofit fontScale="90000"/>
          </a:bodyPr>
          <a:lstStyle/>
          <a:p>
            <a:r>
              <a:rPr lang="tr-TR" sz="2300" dirty="0" err="1"/>
              <a:t>Kotlin</a:t>
            </a:r>
            <a:r>
              <a:rPr lang="tr-TR" sz="2300" dirty="0"/>
              <a:t>, mevcut Java kütüphanelerini kullanarak uygulama geliştirmeye olanak sağlar. Java ile birlikte çalışmaktadır. </a:t>
            </a:r>
            <a:r>
              <a:rPr lang="tr-TR" sz="2300" dirty="0" err="1"/>
              <a:t>Javadan</a:t>
            </a:r>
            <a:r>
              <a:rPr lang="tr-TR" sz="2300" dirty="0"/>
              <a:t> bağımsız halde düşünülemez.</a:t>
            </a:r>
            <a:br>
              <a:rPr lang="tr-TR" sz="2300" dirty="0"/>
            </a:br>
            <a:br>
              <a:rPr lang="tr-TR" sz="2300" dirty="0"/>
            </a:br>
            <a:br>
              <a:rPr lang="tr-TR" sz="2300" dirty="0"/>
            </a:br>
            <a:r>
              <a:rPr lang="tr-TR" sz="2300" dirty="0" err="1"/>
              <a:t>Kotlin</a:t>
            </a:r>
            <a:r>
              <a:rPr lang="tr-TR" sz="2300" dirty="0"/>
              <a:t> dilini öne çıkaran en önemli etken ise : </a:t>
            </a:r>
            <a:r>
              <a:rPr lang="tr-TR" sz="2300" b="1" i="1" dirty="0"/>
              <a:t>Google Şirketinin </a:t>
            </a:r>
            <a:r>
              <a:rPr lang="tr-TR" sz="2300" b="1" i="1" dirty="0" err="1"/>
              <a:t>Android</a:t>
            </a:r>
            <a:r>
              <a:rPr lang="tr-TR" sz="2300" b="1" i="1" dirty="0"/>
              <a:t> Developer bölümünün bu dile güvenmeleri ve </a:t>
            </a:r>
            <a:r>
              <a:rPr lang="tr-TR" sz="2300" b="1" i="1" dirty="0" err="1"/>
              <a:t>Android</a:t>
            </a:r>
            <a:r>
              <a:rPr lang="tr-TR" sz="2300" b="1" i="1" dirty="0"/>
              <a:t> uygulamaları geliştirmek için desteklemeleridir.</a:t>
            </a:r>
            <a:endParaRPr lang="tr-TR" sz="2300" dirty="0"/>
          </a:p>
        </p:txBody>
      </p:sp>
    </p:spTree>
    <p:extLst>
      <p:ext uri="{BB962C8B-B14F-4D97-AF65-F5344CB8AC3E}">
        <p14:creationId xmlns:p14="http://schemas.microsoft.com/office/powerpoint/2010/main" val="1700941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609015" y="493205"/>
            <a:ext cx="8561747" cy="2541431"/>
          </a:xfrm>
        </p:spPr>
        <p:txBody>
          <a:bodyPr>
            <a:normAutofit fontScale="90000"/>
          </a:bodyPr>
          <a:lstStyle/>
          <a:p>
            <a:r>
              <a:rPr lang="tr-TR" b="1" dirty="0" err="1"/>
              <a:t>Kotlin’in</a:t>
            </a:r>
            <a:r>
              <a:rPr lang="tr-TR" b="1" dirty="0"/>
              <a:t> Desteklediği Platformlar</a:t>
            </a:r>
          </a:p>
        </p:txBody>
      </p:sp>
      <p:pic>
        <p:nvPicPr>
          <p:cNvPr id="4" name="Resim 3">
            <a:extLst>
              <a:ext uri="{FF2B5EF4-FFF2-40B4-BE49-F238E27FC236}">
                <a16:creationId xmlns:a16="http://schemas.microsoft.com/office/drawing/2014/main" id="{946758B1-5A93-4774-B141-621823B0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203" y="3214110"/>
            <a:ext cx="4580585" cy="2574943"/>
          </a:xfrm>
          <a:prstGeom prst="rect">
            <a:avLst/>
          </a:prstGeom>
        </p:spPr>
      </p:pic>
    </p:spTree>
    <p:extLst>
      <p:ext uri="{BB962C8B-B14F-4D97-AF65-F5344CB8AC3E}">
        <p14:creationId xmlns:p14="http://schemas.microsoft.com/office/powerpoint/2010/main" val="3792907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557499" y="776540"/>
            <a:ext cx="8561747" cy="2541431"/>
          </a:xfrm>
        </p:spPr>
        <p:txBody>
          <a:bodyPr>
            <a:noAutofit/>
          </a:bodyPr>
          <a:lstStyle/>
          <a:p>
            <a:r>
              <a:rPr lang="tr-TR" sz="2300" dirty="0" err="1"/>
              <a:t>Kotlin</a:t>
            </a:r>
            <a:r>
              <a:rPr lang="tr-TR" sz="2300" dirty="0"/>
              <a:t> programlama dili ile 4 ana platformda ya da alanda çeşitli uygulamalar geliştirebilirsiniz. Aşağıda maddeler halinde geliştirme alanları listelenmiştir.</a:t>
            </a:r>
            <a:br>
              <a:rPr lang="tr-TR" sz="2300" dirty="0"/>
            </a:br>
            <a:r>
              <a:rPr lang="tr-TR" sz="2300" b="1" i="1" dirty="0"/>
              <a:t>JVM </a:t>
            </a:r>
            <a:r>
              <a:rPr lang="tr-TR" sz="2300" dirty="0"/>
              <a:t>: Server-</a:t>
            </a:r>
            <a:r>
              <a:rPr lang="tr-TR" sz="2300" dirty="0" err="1"/>
              <a:t>side</a:t>
            </a:r>
            <a:r>
              <a:rPr lang="tr-TR" sz="2300" dirty="0"/>
              <a:t> Uygulamalar</a:t>
            </a:r>
            <a:br>
              <a:rPr lang="tr-TR" sz="2300" dirty="0"/>
            </a:br>
            <a:r>
              <a:rPr lang="tr-TR" sz="2300" b="1" i="1" dirty="0" err="1"/>
              <a:t>Android</a:t>
            </a:r>
            <a:r>
              <a:rPr lang="tr-TR" sz="2300" dirty="0"/>
              <a:t> : </a:t>
            </a:r>
            <a:r>
              <a:rPr lang="tr-TR" sz="2300" dirty="0" err="1"/>
              <a:t>Android</a:t>
            </a:r>
            <a:r>
              <a:rPr lang="tr-TR" sz="2300" dirty="0"/>
              <a:t> Uygulamalar</a:t>
            </a:r>
            <a:br>
              <a:rPr lang="tr-TR" sz="2300" dirty="0"/>
            </a:br>
            <a:r>
              <a:rPr lang="tr-TR" sz="2300" b="1" i="1" dirty="0"/>
              <a:t>Browser</a:t>
            </a:r>
            <a:r>
              <a:rPr lang="tr-TR" sz="2300" dirty="0"/>
              <a:t> : </a:t>
            </a:r>
            <a:r>
              <a:rPr lang="tr-TR" sz="2300" dirty="0" err="1"/>
              <a:t>JavaScript</a:t>
            </a:r>
            <a:r>
              <a:rPr lang="tr-TR" sz="2300" dirty="0"/>
              <a:t> tabanlı Web Uygulamalar</a:t>
            </a:r>
            <a:br>
              <a:rPr lang="tr-TR" sz="2300" dirty="0"/>
            </a:br>
            <a:r>
              <a:rPr lang="tr-TR" sz="2300" b="1" i="1" dirty="0" err="1"/>
              <a:t>Native</a:t>
            </a:r>
            <a:r>
              <a:rPr lang="tr-TR" sz="2300" dirty="0"/>
              <a:t> : </a:t>
            </a:r>
            <a:r>
              <a:rPr lang="tr-TR" sz="2300" dirty="0" err="1"/>
              <a:t>MacOS</a:t>
            </a:r>
            <a:r>
              <a:rPr lang="tr-TR" sz="2300" dirty="0"/>
              <a:t>, </a:t>
            </a:r>
            <a:r>
              <a:rPr lang="tr-TR" sz="2300" dirty="0" err="1"/>
              <a:t>iOS</a:t>
            </a:r>
            <a:r>
              <a:rPr lang="tr-TR" sz="2300" dirty="0"/>
              <a:t> ve Gömülü sistemler Uygulamaları. (</a:t>
            </a:r>
            <a:r>
              <a:rPr lang="tr-TR" sz="2300" b="1" i="1" dirty="0"/>
              <a:t>Geliştirilme aşamasındadır.</a:t>
            </a:r>
            <a:r>
              <a:rPr lang="tr-TR" sz="2300" dirty="0"/>
              <a:t>)</a:t>
            </a:r>
          </a:p>
        </p:txBody>
      </p:sp>
    </p:spTree>
    <p:extLst>
      <p:ext uri="{BB962C8B-B14F-4D97-AF65-F5344CB8AC3E}">
        <p14:creationId xmlns:p14="http://schemas.microsoft.com/office/powerpoint/2010/main" val="2672393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583256" y="93960"/>
            <a:ext cx="8561747" cy="2541431"/>
          </a:xfrm>
        </p:spPr>
        <p:txBody>
          <a:bodyPr>
            <a:normAutofit/>
          </a:bodyPr>
          <a:lstStyle/>
          <a:p>
            <a:r>
              <a:rPr lang="tr-TR" b="1" dirty="0" err="1"/>
              <a:t>Kotlin</a:t>
            </a:r>
            <a:r>
              <a:rPr lang="tr-TR" b="1" dirty="0"/>
              <a:t> </a:t>
            </a:r>
            <a:r>
              <a:rPr lang="tr-TR" b="1" dirty="0" err="1"/>
              <a:t>Vs</a:t>
            </a:r>
            <a:r>
              <a:rPr lang="tr-TR" b="1" dirty="0"/>
              <a:t> Java</a:t>
            </a:r>
          </a:p>
        </p:txBody>
      </p:sp>
      <p:pic>
        <p:nvPicPr>
          <p:cNvPr id="4" name="Resim 3">
            <a:extLst>
              <a:ext uri="{FF2B5EF4-FFF2-40B4-BE49-F238E27FC236}">
                <a16:creationId xmlns:a16="http://schemas.microsoft.com/office/drawing/2014/main" id="{D54A9BA8-5CC7-4440-A0D2-BD0D24AD8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232" y="2901237"/>
            <a:ext cx="4404576" cy="2642745"/>
          </a:xfrm>
          <a:prstGeom prst="rect">
            <a:avLst/>
          </a:prstGeom>
        </p:spPr>
      </p:pic>
    </p:spTree>
    <p:extLst>
      <p:ext uri="{BB962C8B-B14F-4D97-AF65-F5344CB8AC3E}">
        <p14:creationId xmlns:p14="http://schemas.microsoft.com/office/powerpoint/2010/main" val="429312685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9E6FC-E823-4C37-AE10-26658EF49A8B}"/>
              </a:ext>
            </a:extLst>
          </p:cNvPr>
          <p:cNvSpPr>
            <a:spLocks noGrp="1"/>
          </p:cNvSpPr>
          <p:nvPr>
            <p:ph type="ctrTitle"/>
          </p:nvPr>
        </p:nvSpPr>
        <p:spPr>
          <a:xfrm>
            <a:off x="2480226" y="377295"/>
            <a:ext cx="8561747" cy="2541431"/>
          </a:xfrm>
        </p:spPr>
        <p:txBody>
          <a:bodyPr>
            <a:normAutofit fontScale="90000"/>
          </a:bodyPr>
          <a:lstStyle/>
          <a:p>
            <a:br>
              <a:rPr lang="tr-TR" sz="2300" dirty="0"/>
            </a:br>
            <a:r>
              <a:rPr lang="tr-TR" sz="2300" dirty="0"/>
              <a:t> Bu karşılaştırmayı üç ana başlık altında inceleyebiliriz.</a:t>
            </a:r>
            <a:br>
              <a:rPr lang="tr-TR" sz="2300" dirty="0"/>
            </a:br>
            <a:r>
              <a:rPr lang="tr-TR" sz="2300" dirty="0"/>
              <a:t> </a:t>
            </a:r>
            <a:br>
              <a:rPr lang="tr-TR" sz="2300" dirty="0"/>
            </a:br>
            <a:br>
              <a:rPr lang="tr-TR" sz="2300" dirty="0"/>
            </a:br>
            <a:r>
              <a:rPr lang="tr-TR" sz="2300" dirty="0"/>
              <a:t> </a:t>
            </a:r>
            <a:r>
              <a:rPr lang="tr-TR" sz="2300" dirty="0" err="1"/>
              <a:t>Kotlin’in</a:t>
            </a:r>
            <a:r>
              <a:rPr lang="tr-TR" sz="2300" dirty="0"/>
              <a:t> </a:t>
            </a:r>
            <a:r>
              <a:rPr lang="tr-TR" sz="2300" dirty="0" err="1"/>
              <a:t>Javada</a:t>
            </a:r>
            <a:r>
              <a:rPr lang="tr-TR" sz="2300" dirty="0"/>
              <a:t> olan bazı eksiklikleri gidermesi, </a:t>
            </a:r>
            <a:r>
              <a:rPr lang="tr-TR" sz="2300" dirty="0" err="1"/>
              <a:t>Kotlin</a:t>
            </a:r>
            <a:r>
              <a:rPr lang="tr-TR" sz="2300" dirty="0"/>
              <a:t> de olan Java da olmayan, Java da olup </a:t>
            </a:r>
            <a:r>
              <a:rPr lang="tr-TR" sz="2300" dirty="0" err="1"/>
              <a:t>Kotlin</a:t>
            </a:r>
            <a:r>
              <a:rPr lang="tr-TR" sz="2300" dirty="0"/>
              <a:t> de olmayan özellikler şeklinde ayırabiliriz.</a:t>
            </a:r>
            <a:br>
              <a:rPr lang="tr-TR" sz="2300" dirty="0"/>
            </a:br>
            <a:endParaRPr lang="tr-TR" sz="2300" dirty="0"/>
          </a:p>
        </p:txBody>
      </p:sp>
    </p:spTree>
    <p:extLst>
      <p:ext uri="{BB962C8B-B14F-4D97-AF65-F5344CB8AC3E}">
        <p14:creationId xmlns:p14="http://schemas.microsoft.com/office/powerpoint/2010/main" val="171338070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9E6FC-E823-4C37-AE10-26658EF49A8B}"/>
              </a:ext>
            </a:extLst>
          </p:cNvPr>
          <p:cNvSpPr>
            <a:spLocks noGrp="1"/>
          </p:cNvSpPr>
          <p:nvPr>
            <p:ph type="ctrTitle"/>
          </p:nvPr>
        </p:nvSpPr>
        <p:spPr>
          <a:xfrm>
            <a:off x="2441589" y="570478"/>
            <a:ext cx="8561747" cy="2541431"/>
          </a:xfrm>
        </p:spPr>
        <p:txBody>
          <a:bodyPr>
            <a:normAutofit/>
          </a:bodyPr>
          <a:lstStyle/>
          <a:p>
            <a:r>
              <a:rPr lang="tr-TR" sz="2400" b="1" i="1" dirty="0"/>
              <a:t>a) </a:t>
            </a:r>
            <a:r>
              <a:rPr lang="tr-TR" sz="2400" b="1" i="1" dirty="0" err="1"/>
              <a:t>Kotlin’in</a:t>
            </a:r>
            <a:r>
              <a:rPr lang="tr-TR" sz="2400" b="1" i="1" dirty="0"/>
              <a:t> </a:t>
            </a:r>
            <a:r>
              <a:rPr lang="tr-TR" sz="2400" b="1" i="1" dirty="0" err="1"/>
              <a:t>Javada</a:t>
            </a:r>
            <a:r>
              <a:rPr lang="tr-TR" sz="2400" b="1" i="1" dirty="0"/>
              <a:t> olan bazı eksiklikleri gidermesi :</a:t>
            </a:r>
            <a:br>
              <a:rPr lang="tr-TR" sz="2400" dirty="0"/>
            </a:br>
            <a:r>
              <a:rPr lang="tr-TR" sz="2400" dirty="0" err="1"/>
              <a:t>Null</a:t>
            </a:r>
            <a:r>
              <a:rPr lang="tr-TR" sz="2400" dirty="0"/>
              <a:t> referansların kontrol edilmesi,</a:t>
            </a:r>
            <a:br>
              <a:rPr lang="tr-TR" sz="2400" dirty="0"/>
            </a:br>
            <a:r>
              <a:rPr lang="tr-TR" sz="2400" dirty="0"/>
              <a:t>Ham veri türü olmaması,</a:t>
            </a:r>
            <a:br>
              <a:rPr lang="tr-TR" sz="2400" dirty="0"/>
            </a:br>
            <a:r>
              <a:rPr lang="tr-TR" sz="2400" dirty="0"/>
              <a:t>Dizilerin değişmemesi</a:t>
            </a:r>
            <a:br>
              <a:rPr lang="tr-TR" sz="2400" dirty="0"/>
            </a:br>
            <a:r>
              <a:rPr lang="tr-TR" sz="2400" dirty="0"/>
              <a:t>Doğru işlev türleri vardır.</a:t>
            </a:r>
            <a:br>
              <a:rPr lang="tr-TR" sz="2400" dirty="0"/>
            </a:br>
            <a:r>
              <a:rPr lang="tr-TR" sz="2400" dirty="0"/>
              <a:t>İstisnaları kontrol etmez.</a:t>
            </a:r>
          </a:p>
        </p:txBody>
      </p:sp>
    </p:spTree>
    <p:extLst>
      <p:ext uri="{BB962C8B-B14F-4D97-AF65-F5344CB8AC3E}">
        <p14:creationId xmlns:p14="http://schemas.microsoft.com/office/powerpoint/2010/main" val="25285821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9E6FC-E823-4C37-AE10-26658EF49A8B}"/>
              </a:ext>
            </a:extLst>
          </p:cNvPr>
          <p:cNvSpPr>
            <a:spLocks noGrp="1"/>
          </p:cNvSpPr>
          <p:nvPr>
            <p:ph type="ctrTitle"/>
          </p:nvPr>
        </p:nvSpPr>
        <p:spPr>
          <a:xfrm>
            <a:off x="2351439" y="1124270"/>
            <a:ext cx="8561747" cy="2541431"/>
          </a:xfrm>
        </p:spPr>
        <p:txBody>
          <a:bodyPr>
            <a:noAutofit/>
          </a:bodyPr>
          <a:lstStyle/>
          <a:p>
            <a:r>
              <a:rPr lang="tr-TR" sz="2100" b="1" i="1" dirty="0"/>
              <a:t>b) </a:t>
            </a:r>
            <a:r>
              <a:rPr lang="tr-TR" sz="2100" b="1" i="1" dirty="0" err="1"/>
              <a:t>Kotlin</a:t>
            </a:r>
            <a:r>
              <a:rPr lang="tr-TR" sz="2100" b="1" i="1" dirty="0"/>
              <a:t> de olan Java da olmayan özellikler :</a:t>
            </a:r>
            <a:br>
              <a:rPr lang="tr-TR" sz="2100" dirty="0"/>
            </a:br>
            <a:r>
              <a:rPr lang="tr-TR" sz="2100" dirty="0" err="1"/>
              <a:t>Null</a:t>
            </a:r>
            <a:r>
              <a:rPr lang="tr-TR" sz="2100" b="1" dirty="0" err="1"/>
              <a:t>-</a:t>
            </a:r>
            <a:r>
              <a:rPr lang="tr-TR" sz="2100" dirty="0" err="1"/>
              <a:t>safety</a:t>
            </a:r>
            <a:br>
              <a:rPr lang="tr-TR" sz="2100" dirty="0"/>
            </a:br>
            <a:r>
              <a:rPr lang="tr-TR" sz="2100" dirty="0"/>
              <a:t>Smart </a:t>
            </a:r>
            <a:r>
              <a:rPr lang="tr-TR" sz="2100" dirty="0" err="1"/>
              <a:t>casts</a:t>
            </a:r>
            <a:br>
              <a:rPr lang="tr-TR" sz="2100" dirty="0"/>
            </a:br>
            <a:r>
              <a:rPr lang="tr-TR" sz="2100" dirty="0" err="1"/>
              <a:t>String</a:t>
            </a:r>
            <a:r>
              <a:rPr lang="tr-TR" sz="2100" dirty="0"/>
              <a:t> </a:t>
            </a:r>
            <a:r>
              <a:rPr lang="tr-TR" sz="2100" dirty="0" err="1"/>
              <a:t>templates</a:t>
            </a:r>
            <a:r>
              <a:rPr lang="tr-TR" sz="2100" dirty="0"/>
              <a:t>,</a:t>
            </a:r>
            <a:br>
              <a:rPr lang="tr-TR" sz="2100" dirty="0"/>
            </a:br>
            <a:r>
              <a:rPr lang="tr-TR" sz="2100" dirty="0" err="1"/>
              <a:t>Properties</a:t>
            </a:r>
            <a:r>
              <a:rPr lang="tr-TR" sz="2100" dirty="0"/>
              <a:t>, </a:t>
            </a:r>
            <a:br>
              <a:rPr lang="tr-TR" sz="2100" dirty="0"/>
            </a:br>
            <a:r>
              <a:rPr lang="tr-TR" sz="2100" dirty="0" err="1"/>
              <a:t>Primary</a:t>
            </a:r>
            <a:r>
              <a:rPr lang="tr-TR" sz="2100" dirty="0"/>
              <a:t> </a:t>
            </a:r>
            <a:r>
              <a:rPr lang="tr-TR" sz="2100" dirty="0" err="1"/>
              <a:t>constructors</a:t>
            </a:r>
            <a:r>
              <a:rPr lang="tr-TR" sz="2100" dirty="0"/>
              <a:t>,</a:t>
            </a:r>
            <a:br>
              <a:rPr lang="tr-TR" sz="2100" dirty="0"/>
            </a:br>
            <a:r>
              <a:rPr lang="tr-TR" sz="2100" dirty="0" err="1"/>
              <a:t>Range</a:t>
            </a:r>
            <a:r>
              <a:rPr lang="tr-TR" sz="2100" b="1" dirty="0"/>
              <a:t>,</a:t>
            </a:r>
            <a:br>
              <a:rPr lang="tr-TR" sz="2100" dirty="0"/>
            </a:br>
            <a:r>
              <a:rPr lang="tr-TR" sz="2100" dirty="0" err="1"/>
              <a:t>Operator</a:t>
            </a:r>
            <a:r>
              <a:rPr lang="tr-TR" sz="2100" dirty="0"/>
              <a:t> </a:t>
            </a:r>
            <a:r>
              <a:rPr lang="tr-TR" sz="2100" dirty="0" err="1"/>
              <a:t>overloading</a:t>
            </a:r>
            <a:br>
              <a:rPr lang="tr-TR" sz="2100" dirty="0"/>
            </a:br>
            <a:r>
              <a:rPr lang="tr-TR" sz="2100" dirty="0"/>
              <a:t>Data </a:t>
            </a:r>
            <a:r>
              <a:rPr lang="tr-TR" sz="2100" dirty="0" err="1"/>
              <a:t>Classes</a:t>
            </a:r>
            <a:br>
              <a:rPr lang="tr-TR" sz="2100" dirty="0"/>
            </a:br>
            <a:endParaRPr lang="tr-TR" sz="2100" dirty="0"/>
          </a:p>
        </p:txBody>
      </p:sp>
    </p:spTree>
    <p:extLst>
      <p:ext uri="{BB962C8B-B14F-4D97-AF65-F5344CB8AC3E}">
        <p14:creationId xmlns:p14="http://schemas.microsoft.com/office/powerpoint/2010/main" val="395894456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9E6FC-E823-4C37-AE10-26658EF49A8B}"/>
              </a:ext>
            </a:extLst>
          </p:cNvPr>
          <p:cNvSpPr>
            <a:spLocks noGrp="1"/>
          </p:cNvSpPr>
          <p:nvPr>
            <p:ph type="ctrTitle"/>
          </p:nvPr>
        </p:nvSpPr>
        <p:spPr>
          <a:xfrm>
            <a:off x="2776441" y="647753"/>
            <a:ext cx="8561747" cy="2541431"/>
          </a:xfrm>
        </p:spPr>
        <p:txBody>
          <a:bodyPr>
            <a:noAutofit/>
          </a:bodyPr>
          <a:lstStyle/>
          <a:p>
            <a:r>
              <a:rPr lang="tr-TR" sz="4500" b="1" i="1" dirty="0"/>
              <a:t>  </a:t>
            </a:r>
            <a:br>
              <a:rPr lang="tr-TR" sz="4500" b="1" i="1" dirty="0"/>
            </a:br>
            <a:r>
              <a:rPr lang="tr-TR" sz="4500" b="1" i="1" dirty="0"/>
              <a:t>İZLEDİĞİNİZ İÇİN       </a:t>
            </a:r>
            <a:br>
              <a:rPr lang="tr-TR" sz="4500" b="1" i="1" dirty="0"/>
            </a:br>
            <a:br>
              <a:rPr lang="tr-TR" sz="4500" b="1" i="1" dirty="0"/>
            </a:br>
            <a:r>
              <a:rPr lang="tr-TR" sz="4500" b="1" i="1" dirty="0"/>
              <a:t>   TEŞEKKÜRLER</a:t>
            </a:r>
            <a:endParaRPr lang="tr-TR" sz="4500" dirty="0"/>
          </a:p>
        </p:txBody>
      </p:sp>
    </p:spTree>
    <p:extLst>
      <p:ext uri="{BB962C8B-B14F-4D97-AF65-F5344CB8AC3E}">
        <p14:creationId xmlns:p14="http://schemas.microsoft.com/office/powerpoint/2010/main" val="11570636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570380" y="660631"/>
            <a:ext cx="8531210" cy="3074243"/>
          </a:xfrm>
        </p:spPr>
        <p:txBody>
          <a:bodyPr>
            <a:noAutofit/>
          </a:bodyPr>
          <a:lstStyle/>
          <a:p>
            <a:r>
              <a:rPr lang="tr-TR" sz="1900" dirty="0"/>
              <a:t>*</a:t>
            </a:r>
            <a:r>
              <a:rPr lang="tr-TR" sz="1900" dirty="0" err="1"/>
              <a:t>Kotlin</a:t>
            </a:r>
            <a:r>
              <a:rPr lang="tr-TR" sz="1900" dirty="0"/>
              <a:t>, 2010 yılında </a:t>
            </a:r>
            <a:r>
              <a:rPr lang="tr-TR" sz="1900" dirty="0" err="1"/>
              <a:t>JetBrains</a:t>
            </a:r>
            <a:r>
              <a:rPr lang="tr-TR" sz="1900" dirty="0"/>
              <a:t> firması tarafından ortaya çıktı.</a:t>
            </a:r>
            <a:br>
              <a:rPr lang="tr-TR" sz="1900" dirty="0"/>
            </a:br>
            <a:br>
              <a:rPr lang="tr-TR" sz="1900" dirty="0"/>
            </a:br>
            <a:r>
              <a:rPr lang="tr-TR" sz="1900" dirty="0"/>
              <a:t>*</a:t>
            </a:r>
            <a:r>
              <a:rPr lang="tr-TR" sz="1900" dirty="0" err="1"/>
              <a:t>Kotlin</a:t>
            </a:r>
            <a:r>
              <a:rPr lang="tr-TR" sz="1900" dirty="0"/>
              <a:t>, 19 Temmuz 2011 yılında JVM Language </a:t>
            </a:r>
            <a:r>
              <a:rPr lang="tr-TR" sz="1900" dirty="0" err="1"/>
              <a:t>Summit</a:t>
            </a:r>
            <a:r>
              <a:rPr lang="tr-TR" sz="1900" dirty="0"/>
              <a:t> etkinliğinde duyuruldu.</a:t>
            </a:r>
            <a:br>
              <a:rPr lang="tr-TR" sz="1900" dirty="0"/>
            </a:br>
            <a:br>
              <a:rPr lang="tr-TR" sz="1900" dirty="0"/>
            </a:br>
            <a:r>
              <a:rPr lang="tr-TR" sz="1900" dirty="0"/>
              <a:t>*</a:t>
            </a:r>
            <a:r>
              <a:rPr lang="tr-TR" sz="1900" dirty="0" err="1"/>
              <a:t>Kotlin</a:t>
            </a:r>
            <a:r>
              <a:rPr lang="tr-TR" sz="1900" dirty="0"/>
              <a:t>, statik bir programlama dilidir.</a:t>
            </a:r>
            <a:br>
              <a:rPr lang="tr-TR" sz="1900" dirty="0"/>
            </a:br>
            <a:br>
              <a:rPr lang="tr-TR" sz="1900" dirty="0"/>
            </a:br>
            <a:r>
              <a:rPr lang="tr-TR" sz="1900" dirty="0"/>
              <a:t>*</a:t>
            </a:r>
            <a:r>
              <a:rPr lang="tr-TR" sz="1900" dirty="0" err="1"/>
              <a:t>Kotlin</a:t>
            </a:r>
            <a:r>
              <a:rPr lang="tr-TR" sz="1900" dirty="0"/>
              <a:t>, </a:t>
            </a:r>
            <a:r>
              <a:rPr lang="tr-TR" sz="1900" dirty="0" err="1"/>
              <a:t>Apache</a:t>
            </a:r>
            <a:r>
              <a:rPr lang="tr-TR" sz="1900" dirty="0"/>
              <a:t> 2.0 lisansı altında geliştirilen açık kaynak kodlu bir projedir desteklere ve yardımlara açıktır.</a:t>
            </a:r>
            <a:br>
              <a:rPr lang="tr-TR" sz="1900" dirty="0"/>
            </a:br>
            <a:endParaRPr lang="tr-TR" sz="1900" dirty="0"/>
          </a:p>
        </p:txBody>
      </p:sp>
    </p:spTree>
    <p:extLst>
      <p:ext uri="{BB962C8B-B14F-4D97-AF65-F5344CB8AC3E}">
        <p14:creationId xmlns:p14="http://schemas.microsoft.com/office/powerpoint/2010/main" val="42628550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493105" y="776540"/>
            <a:ext cx="8561747" cy="2541431"/>
          </a:xfrm>
        </p:spPr>
        <p:txBody>
          <a:bodyPr>
            <a:normAutofit/>
          </a:bodyPr>
          <a:lstStyle/>
          <a:p>
            <a:br>
              <a:rPr lang="tr-TR" sz="2100" dirty="0"/>
            </a:br>
            <a:r>
              <a:rPr lang="tr-TR" sz="2100" dirty="0"/>
              <a:t>Projenin kaynak kodları herkese açıktır. Proje destek olmak adına geliştirmeler yapabilirsiniz. Projeyi incelemek ve destek olmak için </a:t>
            </a:r>
            <a:r>
              <a:rPr lang="tr-TR" sz="2100" dirty="0" err="1"/>
              <a:t>Github</a:t>
            </a:r>
            <a:r>
              <a:rPr lang="tr-TR" sz="2100" dirty="0"/>
              <a:t> adresini ziyaret edebilirsiniz : </a:t>
            </a:r>
            <a:r>
              <a:rPr lang="tr-TR" sz="2100" b="1" dirty="0">
                <a:hlinkClick r:id="rId2"/>
              </a:rPr>
              <a:t>https://github.com/jetbrains/kotlin</a:t>
            </a:r>
            <a:br>
              <a:rPr lang="tr-TR" sz="2100" dirty="0"/>
            </a:br>
            <a:r>
              <a:rPr lang="tr-TR" sz="2100" dirty="0" err="1"/>
              <a:t>Kotlin’in</a:t>
            </a:r>
            <a:r>
              <a:rPr lang="tr-TR" sz="2100" dirty="0"/>
              <a:t> ilk geliştirmesini Rusya merkezli bir şirket olan </a:t>
            </a:r>
            <a:r>
              <a:rPr lang="tr-TR" sz="2100" dirty="0" err="1"/>
              <a:t>JetBrains’in</a:t>
            </a:r>
            <a:r>
              <a:rPr lang="tr-TR" sz="2100" dirty="0"/>
              <a:t> yazılımcıları tarafından yapılmıştır.</a:t>
            </a:r>
            <a:br>
              <a:rPr lang="tr-TR" sz="2100" dirty="0"/>
            </a:br>
            <a:r>
              <a:rPr lang="tr-TR" sz="2100" dirty="0" err="1"/>
              <a:t>Kotlin’in</a:t>
            </a:r>
            <a:r>
              <a:rPr lang="tr-TR" sz="2100" dirty="0"/>
              <a:t> ismi ise </a:t>
            </a:r>
            <a:r>
              <a:rPr lang="tr-TR" sz="2100" dirty="0" err="1"/>
              <a:t>Rusyada</a:t>
            </a:r>
            <a:r>
              <a:rPr lang="tr-TR" sz="2100" dirty="0"/>
              <a:t> bulunan </a:t>
            </a:r>
            <a:r>
              <a:rPr lang="tr-TR" sz="2100" dirty="0" err="1"/>
              <a:t>Kotlin</a:t>
            </a:r>
            <a:r>
              <a:rPr lang="tr-TR" sz="2100" dirty="0"/>
              <a:t> adasından gelmektedir.</a:t>
            </a:r>
          </a:p>
        </p:txBody>
      </p:sp>
    </p:spTree>
    <p:extLst>
      <p:ext uri="{BB962C8B-B14F-4D97-AF65-F5344CB8AC3E}">
        <p14:creationId xmlns:p14="http://schemas.microsoft.com/office/powerpoint/2010/main" val="30381582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493106" y="887569"/>
            <a:ext cx="8561747" cy="2541431"/>
          </a:xfrm>
        </p:spPr>
        <p:txBody>
          <a:bodyPr/>
          <a:lstStyle/>
          <a:p>
            <a:r>
              <a:rPr lang="tr-TR" b="1" dirty="0" err="1"/>
              <a:t>Kotlin</a:t>
            </a:r>
            <a:r>
              <a:rPr lang="tr-TR" b="1" dirty="0"/>
              <a:t> Neden Geliştirildi ?</a:t>
            </a:r>
          </a:p>
        </p:txBody>
      </p:sp>
      <p:pic>
        <p:nvPicPr>
          <p:cNvPr id="4" name="Resim 3">
            <a:extLst>
              <a:ext uri="{FF2B5EF4-FFF2-40B4-BE49-F238E27FC236}">
                <a16:creationId xmlns:a16="http://schemas.microsoft.com/office/drawing/2014/main" id="{B45F8EE2-1318-4E45-9DC3-60E54AF42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264" y="3332169"/>
            <a:ext cx="6148589" cy="2732706"/>
          </a:xfrm>
          <a:prstGeom prst="rect">
            <a:avLst/>
          </a:prstGeom>
        </p:spPr>
      </p:pic>
    </p:spTree>
    <p:extLst>
      <p:ext uri="{BB962C8B-B14F-4D97-AF65-F5344CB8AC3E}">
        <p14:creationId xmlns:p14="http://schemas.microsoft.com/office/powerpoint/2010/main" val="248990114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467347" y="1317453"/>
            <a:ext cx="8561747" cy="2541431"/>
          </a:xfrm>
        </p:spPr>
        <p:txBody>
          <a:bodyPr>
            <a:noAutofit/>
          </a:bodyPr>
          <a:lstStyle/>
          <a:p>
            <a:r>
              <a:rPr lang="tr-TR" sz="1900" dirty="0"/>
              <a:t>Birçok geliştirici gibi </a:t>
            </a:r>
            <a:r>
              <a:rPr lang="tr-TR" sz="1900" dirty="0" err="1"/>
              <a:t>sizinde</a:t>
            </a:r>
            <a:r>
              <a:rPr lang="tr-TR" sz="1900" dirty="0"/>
              <a:t> kendinize bu soruyu defalarca sorduğunuzu düşünüyorum. Java varken neden bu dile ihtiyaç duyuldu ? Ne gerek vardı ki ? Senelerdir Java ile yazıyoruz nereden çıktı bu dil ? gibi birçok geliştirici tarafından sorulmuş olan sorulara cevap olarak </a:t>
            </a:r>
            <a:r>
              <a:rPr lang="tr-TR" sz="1900" dirty="0" err="1"/>
              <a:t>JetBrains</a:t>
            </a:r>
            <a:r>
              <a:rPr lang="tr-TR" sz="1900" dirty="0"/>
              <a:t> firması ; “</a:t>
            </a:r>
            <a:r>
              <a:rPr lang="tr-TR" sz="1900" b="1" i="1" dirty="0"/>
              <a:t>Performans ve güvenliği feda etmeden Java’dan daha özlü kodlar yazmayı sağlamak için bu dili geliştirdik</a:t>
            </a:r>
            <a:r>
              <a:rPr lang="tr-TR" sz="1900" dirty="0"/>
              <a:t>” cevabını vermektedir. </a:t>
            </a:r>
            <a:r>
              <a:rPr lang="tr-TR" sz="1900" dirty="0" err="1"/>
              <a:t>Kotlin’in</a:t>
            </a:r>
            <a:r>
              <a:rPr lang="tr-TR" sz="1900" dirty="0"/>
              <a:t> temel hedefi kod satırlarını azaltmak, daha güvenli kod yazmak olarak söyleyebiliriz. </a:t>
            </a:r>
            <a:r>
              <a:rPr lang="tr-TR" sz="1900" dirty="0" err="1"/>
              <a:t>Kotlin</a:t>
            </a:r>
            <a:r>
              <a:rPr lang="tr-TR" sz="1900" dirty="0"/>
              <a:t> </a:t>
            </a:r>
            <a:r>
              <a:rPr lang="tr-TR" sz="1900" dirty="0" err="1"/>
              <a:t>Javayı</a:t>
            </a:r>
            <a:r>
              <a:rPr lang="tr-TR" sz="1900" dirty="0"/>
              <a:t> bitirdi ya bitirecek gibi yorumlar asılsızdır. </a:t>
            </a:r>
            <a:r>
              <a:rPr lang="tr-TR" sz="1900" dirty="0" err="1"/>
              <a:t>Kotlin</a:t>
            </a:r>
            <a:r>
              <a:rPr lang="tr-TR" sz="1900" dirty="0"/>
              <a:t> geliştiricilerinden olan</a:t>
            </a:r>
            <a:r>
              <a:rPr lang="tr-TR" sz="1900" b="1" i="1" dirty="0"/>
              <a:t> </a:t>
            </a:r>
            <a:r>
              <a:rPr lang="tr-TR" sz="1900" b="1" i="1" dirty="0" err="1"/>
              <a:t>Andrey</a:t>
            </a:r>
            <a:r>
              <a:rPr lang="tr-TR" sz="1900" b="1" i="1" dirty="0"/>
              <a:t> </a:t>
            </a:r>
            <a:r>
              <a:rPr lang="tr-TR" sz="1900" b="1" i="1" dirty="0" err="1"/>
              <a:t>Breslav</a:t>
            </a:r>
            <a:r>
              <a:rPr lang="tr-TR" sz="1900" b="1" i="1" dirty="0"/>
              <a:t>,</a:t>
            </a:r>
            <a:r>
              <a:rPr lang="tr-TR" sz="1900" dirty="0"/>
              <a:t> </a:t>
            </a:r>
            <a:r>
              <a:rPr lang="tr-TR" sz="1900" dirty="0" err="1"/>
              <a:t>Kotlin’in</a:t>
            </a:r>
            <a:r>
              <a:rPr lang="tr-TR" sz="1900" dirty="0"/>
              <a:t> nesne yönelimli bir dil ve Java’dan “daha iyi bir dil” olarak tasarlandığını söyledi. Ancak hala Java koduyla tamamen birlikte çalıştığı için şirketler Java’dan </a:t>
            </a:r>
            <a:r>
              <a:rPr lang="tr-TR" sz="1900" dirty="0" err="1"/>
              <a:t>Kotlin’e</a:t>
            </a:r>
            <a:r>
              <a:rPr lang="tr-TR" sz="1900" dirty="0"/>
              <a:t> kademeli bir geçiş yapıyorlar.</a:t>
            </a:r>
          </a:p>
        </p:txBody>
      </p:sp>
    </p:spTree>
    <p:extLst>
      <p:ext uri="{BB962C8B-B14F-4D97-AF65-F5344CB8AC3E}">
        <p14:creationId xmlns:p14="http://schemas.microsoft.com/office/powerpoint/2010/main" val="32729282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660530" y="887569"/>
            <a:ext cx="8561747" cy="2541431"/>
          </a:xfrm>
        </p:spPr>
        <p:txBody>
          <a:bodyPr>
            <a:normAutofit fontScale="90000"/>
          </a:bodyPr>
          <a:lstStyle/>
          <a:p>
            <a:r>
              <a:rPr lang="sv-SE" b="1" dirty="0"/>
              <a:t>Kotlin Programlama Dilini Yakından Tanıyalım</a:t>
            </a:r>
          </a:p>
        </p:txBody>
      </p:sp>
    </p:spTree>
    <p:extLst>
      <p:ext uri="{BB962C8B-B14F-4D97-AF65-F5344CB8AC3E}">
        <p14:creationId xmlns:p14="http://schemas.microsoft.com/office/powerpoint/2010/main" val="115483630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467347" y="750783"/>
            <a:ext cx="8561747" cy="2541431"/>
          </a:xfrm>
        </p:spPr>
        <p:txBody>
          <a:bodyPr>
            <a:normAutofit fontScale="90000"/>
          </a:bodyPr>
          <a:lstStyle/>
          <a:p>
            <a:r>
              <a:rPr lang="tr-TR" sz="2100" dirty="0" err="1"/>
              <a:t>Kotlin</a:t>
            </a:r>
            <a:r>
              <a:rPr lang="tr-TR" sz="2100" dirty="0"/>
              <a:t>, statik olarak </a:t>
            </a:r>
            <a:r>
              <a:rPr lang="tr-TR" sz="2100" dirty="0" err="1"/>
              <a:t>Apache</a:t>
            </a:r>
            <a:r>
              <a:rPr lang="tr-TR" sz="2100" dirty="0"/>
              <a:t> 2.0 lisansı altında geliştirilmiş ücretsiz, açık kaynak koda sahip bir programlama dilidir. </a:t>
            </a:r>
            <a:r>
              <a:rPr lang="tr-TR" sz="2100" dirty="0" err="1"/>
              <a:t>Kotlin</a:t>
            </a:r>
            <a:r>
              <a:rPr lang="tr-TR" sz="2100" dirty="0"/>
              <a:t> diline destek verip </a:t>
            </a:r>
            <a:r>
              <a:rPr lang="tr-TR" sz="2100" dirty="0" err="1"/>
              <a:t>Kotlin’in</a:t>
            </a:r>
            <a:r>
              <a:rPr lang="tr-TR" sz="2100" dirty="0"/>
              <a:t> gelişmesine katkıda bulunabilirsiniz.</a:t>
            </a:r>
            <a:br>
              <a:rPr lang="tr-TR" sz="2100" dirty="0"/>
            </a:br>
            <a:br>
              <a:rPr lang="tr-TR" sz="2100" dirty="0"/>
            </a:br>
            <a:r>
              <a:rPr lang="tr-TR" sz="2100" dirty="0" err="1"/>
              <a:t>Kotlin</a:t>
            </a:r>
            <a:r>
              <a:rPr lang="tr-TR" sz="2100" dirty="0"/>
              <a:t>, nesneye yönelimli (</a:t>
            </a:r>
            <a:r>
              <a:rPr lang="tr-TR" sz="2100" dirty="0" err="1"/>
              <a:t>object</a:t>
            </a:r>
            <a:r>
              <a:rPr lang="tr-TR" sz="2100" dirty="0"/>
              <a:t> </a:t>
            </a:r>
            <a:r>
              <a:rPr lang="tr-TR" sz="2100" dirty="0" err="1"/>
              <a:t>oriented</a:t>
            </a:r>
            <a:r>
              <a:rPr lang="tr-TR" sz="2100" dirty="0"/>
              <a:t>) fonksiyonel bir dildir. Java, C# ve C++ gibi nesne yönelimli bir programlama dilidir.</a:t>
            </a:r>
            <a:br>
              <a:rPr lang="tr-TR" sz="2100" dirty="0"/>
            </a:br>
            <a:br>
              <a:rPr lang="tr-TR" sz="2100" dirty="0"/>
            </a:br>
            <a:r>
              <a:rPr lang="tr-TR" sz="2100" dirty="0" err="1"/>
              <a:t>Perl</a:t>
            </a:r>
            <a:r>
              <a:rPr lang="tr-TR" sz="2100" dirty="0"/>
              <a:t> ve Unix/Linux </a:t>
            </a:r>
            <a:r>
              <a:rPr lang="tr-TR" sz="2100" dirty="0" err="1"/>
              <a:t>shell</a:t>
            </a:r>
            <a:r>
              <a:rPr lang="tr-TR" sz="2100" dirty="0"/>
              <a:t> </a:t>
            </a:r>
            <a:r>
              <a:rPr lang="tr-TR" sz="2100" dirty="0" err="1"/>
              <a:t>script</a:t>
            </a:r>
            <a:r>
              <a:rPr lang="tr-TR" sz="2100" dirty="0"/>
              <a:t> stili dizesine ekleme yapmayı desteklemektedir.</a:t>
            </a:r>
          </a:p>
        </p:txBody>
      </p:sp>
    </p:spTree>
    <p:extLst>
      <p:ext uri="{BB962C8B-B14F-4D97-AF65-F5344CB8AC3E}">
        <p14:creationId xmlns:p14="http://schemas.microsoft.com/office/powerpoint/2010/main" val="102513765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428711" y="707265"/>
            <a:ext cx="8561747" cy="2541431"/>
          </a:xfrm>
        </p:spPr>
        <p:txBody>
          <a:bodyPr>
            <a:normAutofit/>
          </a:bodyPr>
          <a:lstStyle/>
          <a:p>
            <a:r>
              <a:rPr lang="tr-TR" sz="2200" dirty="0" err="1"/>
              <a:t>Kotlin</a:t>
            </a:r>
            <a:r>
              <a:rPr lang="tr-TR" sz="2200" dirty="0"/>
              <a:t>, Java’ya oranla daha kısa ve daha özgün şekilde kodlama yapılmaktadır. Programcıları sevindiren ve kendine çeken en önemli özelliği sade ve kendine özgün olmasıdır.</a:t>
            </a:r>
            <a:br>
              <a:rPr lang="tr-TR" sz="2200" dirty="0"/>
            </a:br>
            <a:br>
              <a:rPr lang="tr-TR" sz="2200" dirty="0"/>
            </a:br>
            <a:br>
              <a:rPr lang="tr-TR" sz="2200" dirty="0"/>
            </a:br>
            <a:r>
              <a:rPr lang="tr-TR" sz="2200" dirty="0" err="1"/>
              <a:t>Kotlin</a:t>
            </a:r>
            <a:r>
              <a:rPr lang="tr-TR" sz="2200" dirty="0"/>
              <a:t>, Java ve </a:t>
            </a:r>
            <a:r>
              <a:rPr lang="tr-TR" sz="2200" dirty="0" err="1"/>
              <a:t>Android</a:t>
            </a:r>
            <a:r>
              <a:rPr lang="tr-TR" sz="2200" dirty="0"/>
              <a:t> ile %100 uyumlu bir şekilde çalışmaktadır. Java ile </a:t>
            </a:r>
            <a:r>
              <a:rPr lang="tr-TR" sz="2200" dirty="0" err="1"/>
              <a:t>Kotlin</a:t>
            </a:r>
            <a:r>
              <a:rPr lang="tr-TR" sz="2200" dirty="0"/>
              <a:t> bir elmanın yarısı gibi düşünülebilir.</a:t>
            </a:r>
          </a:p>
        </p:txBody>
      </p:sp>
    </p:spTree>
    <p:extLst>
      <p:ext uri="{BB962C8B-B14F-4D97-AF65-F5344CB8AC3E}">
        <p14:creationId xmlns:p14="http://schemas.microsoft.com/office/powerpoint/2010/main" val="32590953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70EBD-808D-4F35-A159-85333E540934}"/>
              </a:ext>
            </a:extLst>
          </p:cNvPr>
          <p:cNvSpPr>
            <a:spLocks noGrp="1"/>
          </p:cNvSpPr>
          <p:nvPr>
            <p:ph type="ctrTitle"/>
          </p:nvPr>
        </p:nvSpPr>
        <p:spPr>
          <a:xfrm>
            <a:off x="2505984" y="544721"/>
            <a:ext cx="8561747" cy="2541431"/>
          </a:xfrm>
        </p:spPr>
        <p:txBody>
          <a:bodyPr>
            <a:normAutofit/>
          </a:bodyPr>
          <a:lstStyle/>
          <a:p>
            <a:r>
              <a:rPr lang="tr-TR" sz="2200" dirty="0" err="1"/>
              <a:t>Kotlin</a:t>
            </a:r>
            <a:r>
              <a:rPr lang="tr-TR" sz="2200" dirty="0"/>
              <a:t>, Java’ya göre daha güvenli bir dildir. Peki bu güvenlik ne anlam ifade ediyor ? 1965 yılından beri nesne tabanlı programlarda kullanılan ve milyar dolarlık zararlara yol açan </a:t>
            </a:r>
            <a:r>
              <a:rPr lang="tr-TR" sz="2200" b="1" i="1" dirty="0" err="1"/>
              <a:t>null</a:t>
            </a:r>
            <a:r>
              <a:rPr lang="tr-TR" sz="2200" i="1" dirty="0"/>
              <a:t> </a:t>
            </a:r>
            <a:r>
              <a:rPr lang="tr-TR" sz="2200" dirty="0"/>
              <a:t>verisi </a:t>
            </a:r>
            <a:r>
              <a:rPr lang="tr-TR" sz="2200" dirty="0" err="1"/>
              <a:t>Kotlin</a:t>
            </a:r>
            <a:r>
              <a:rPr lang="tr-TR" sz="2200" dirty="0"/>
              <a:t> ile birlikte daha güvenli olarak ele alınıp sisteme zarar vermesi engellenmiştir. </a:t>
            </a:r>
            <a:r>
              <a:rPr lang="tr-TR" sz="2200" dirty="0" err="1"/>
              <a:t>Kotlin</a:t>
            </a:r>
            <a:r>
              <a:rPr lang="tr-TR" sz="2200" dirty="0"/>
              <a:t> de </a:t>
            </a:r>
            <a:r>
              <a:rPr lang="tr-TR" sz="2200" dirty="0" err="1"/>
              <a:t>Null</a:t>
            </a:r>
            <a:r>
              <a:rPr lang="tr-TR" sz="2200" dirty="0"/>
              <a:t> hatası almak için özel bir çaba harcamalısınız :)</a:t>
            </a:r>
          </a:p>
        </p:txBody>
      </p:sp>
    </p:spTree>
    <p:extLst>
      <p:ext uri="{BB962C8B-B14F-4D97-AF65-F5344CB8AC3E}">
        <p14:creationId xmlns:p14="http://schemas.microsoft.com/office/powerpoint/2010/main" val="240727409"/>
      </p:ext>
    </p:extLst>
  </p:cSld>
  <p:clrMapOvr>
    <a:masterClrMapping/>
  </p:clrMapOvr>
  <mc:AlternateContent xmlns:mc="http://schemas.openxmlformats.org/markup-compatibility/2006">
    <mc:Choice xmlns:p14="http://schemas.microsoft.com/office/powerpoint/2010/main" Requires="p14">
      <p:transition spd="slow" p14:dur="1600" advTm="7000">
        <p:blinds dir="vert"/>
      </p:transition>
    </mc:Choice>
    <mc:Fallback>
      <p:transition spd="slow" advTm="7000">
        <p:blinds dir="vert"/>
      </p:transition>
    </mc:Fallback>
  </mc:AlternateContent>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i">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16</TotalTime>
  <Words>734</Words>
  <Application>Microsoft Office PowerPoint</Application>
  <PresentationFormat>Geniş ekran</PresentationFormat>
  <Paragraphs>19</Paragraphs>
  <Slides>19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19</vt:i4>
      </vt:variant>
    </vt:vector>
  </HeadingPairs>
  <TitlesOfParts>
    <vt:vector size="22" baseType="lpstr">
      <vt:lpstr>Arial</vt:lpstr>
      <vt:lpstr>Palatino Linotype</vt:lpstr>
      <vt:lpstr>Galeri</vt:lpstr>
      <vt:lpstr>Kotlin Nedir ? </vt:lpstr>
      <vt:lpstr>*Kotlin, 2010 yılında JetBrains firması tarafından ortaya çıktı.  *Kotlin, 19 Temmuz 2011 yılında JVM Language Summit etkinliğinde duyuruldu.  *Kotlin, statik bir programlama dilidir.  *Kotlin, Apache 2.0 lisansı altında geliştirilen açık kaynak kodlu bir projedir desteklere ve yardımlara açıktır. </vt:lpstr>
      <vt:lpstr> Projenin kaynak kodları herkese açıktır. Proje destek olmak adına geliştirmeler yapabilirsiniz. Projeyi incelemek ve destek olmak için Github adresini ziyaret edebilirsiniz : https://github.com/jetbrains/kotlin Kotlin’in ilk geliştirmesini Rusya merkezli bir şirket olan JetBrains’in yazılımcıları tarafından yapılmıştır. Kotlin’in ismi ise Rusyada bulunan Kotlin adasından gelmektedir.</vt:lpstr>
      <vt:lpstr>Kotlin Neden Geliştirildi ?</vt:lpstr>
      <vt:lpstr>Birçok geliştirici gibi sizinde kendinize bu soruyu defalarca sorduğunuzu düşünüyorum. Java varken neden bu dile ihtiyaç duyuldu ? Ne gerek vardı ki ? Senelerdir Java ile yazıyoruz nereden çıktı bu dil ? gibi birçok geliştirici tarafından sorulmuş olan sorulara cevap olarak JetBrains firması ; “Performans ve güvenliği feda etmeden Java’dan daha özlü kodlar yazmayı sağlamak için bu dili geliştirdik” cevabını vermektedir. Kotlin’in temel hedefi kod satırlarını azaltmak, daha güvenli kod yazmak olarak söyleyebiliriz. Kotlin Javayı bitirdi ya bitirecek gibi yorumlar asılsızdır. Kotlin geliştiricilerinden olan Andrey Breslav, Kotlin’in nesne yönelimli bir dil ve Java’dan “daha iyi bir dil” olarak tasarlandığını söyledi. Ancak hala Java koduyla tamamen birlikte çalıştığı için şirketler Java’dan Kotlin’e kademeli bir geçiş yapıyorlar.</vt:lpstr>
      <vt:lpstr>Kotlin Programlama Dilini Yakından Tanıyalım</vt:lpstr>
      <vt:lpstr>Kotlin, statik olarak Apache 2.0 lisansı altında geliştirilmiş ücretsiz, açık kaynak koda sahip bir programlama dilidir. Kotlin diline destek verip Kotlin’in gelişmesine katkıda bulunabilirsiniz.  Kotlin, nesneye yönelimli (object oriented) fonksiyonel bir dildir. Java, C# ve C++ gibi nesne yönelimli bir programlama dilidir.  Perl ve Unix/Linux shell script stili dizesine ekleme yapmayı desteklemektedir.</vt:lpstr>
      <vt:lpstr>Kotlin, Java’ya oranla daha kısa ve daha özgün şekilde kodlama yapılmaktadır. Programcıları sevindiren ve kendine çeken en önemli özelliği sade ve kendine özgün olmasıdır.   Kotlin, Java ve Android ile %100 uyumlu bir şekilde çalışmaktadır. Java ile Kotlin bir elmanın yarısı gibi düşünülebilir.</vt:lpstr>
      <vt:lpstr>Kotlin, Java’ya göre daha güvenli bir dildir. Peki bu güvenlik ne anlam ifade ediyor ? 1965 yılından beri nesne tabanlı programlarda kullanılan ve milyar dolarlık zararlara yol açan null verisi Kotlin ile birlikte daha güvenli olarak ele alınıp sisteme zarar vermesi engellenmiştir. Kotlin de Null hatası almak için özel bir çaba harcamalısınız :)</vt:lpstr>
      <vt:lpstr>   Sunucu ve istemci tabanlı web uygulamaları geliştirmeyi desteklemektedir.       JavaScript kodlarına derlenerek HTML sayfalarında kullanılmaktadır. Javascript, HTML gibi web tarafında kullanılan diller ile ilgiliyseniz Kotlin sizin hoşunuza gidecek olan bir dil diye düşünüyorum. </vt:lpstr>
      <vt:lpstr>Kotlin ve Java birlikte çalışmaktadır. Javanın içinde Kotlin’i , Kotlin’in içinde ise Javayı kullanabilirsiniz. Android Studio içinde yazmış olduğunuz Java kodunu kolaylıkla Kotlin diline çevirebilirsiniz.</vt:lpstr>
      <vt:lpstr>Kotlin, mevcut Java kütüphanelerini kullanarak uygulama geliştirmeye olanak sağlar. Java ile birlikte çalışmaktadır. Javadan bağımsız halde düşünülemez.   Kotlin dilini öne çıkaran en önemli etken ise : Google Şirketinin Android Developer bölümünün bu dile güvenmeleri ve Android uygulamaları geliştirmek için desteklemeleridir.</vt:lpstr>
      <vt:lpstr>Kotlin’in Desteklediği Platformlar</vt:lpstr>
      <vt:lpstr>Kotlin programlama dili ile 4 ana platformda ya da alanda çeşitli uygulamalar geliştirebilirsiniz. Aşağıda maddeler halinde geliştirme alanları listelenmiştir. JVM : Server-side Uygulamalar Android : Android Uygulamalar Browser : JavaScript tabanlı Web Uygulamalar Native : MacOS, iOS ve Gömülü sistemler Uygulamaları. (Geliştirilme aşamasındadır.)</vt:lpstr>
      <vt:lpstr>Kotlin Vs Java</vt:lpstr>
      <vt:lpstr>  Bu karşılaştırmayı üç ana başlık altında inceleyebiliriz.     Kotlin’in Javada olan bazı eksiklikleri gidermesi, Kotlin de olan Java da olmayan, Java da olup Kotlin de olmayan özellikler şeklinde ayırabiliriz. </vt:lpstr>
      <vt:lpstr>a) Kotlin’in Javada olan bazı eksiklikleri gidermesi : Null referansların kontrol edilmesi, Ham veri türü olmaması, Dizilerin değişmemesi Doğru işlev türleri vardır. İstisnaları kontrol etmez.</vt:lpstr>
      <vt:lpstr>b) Kotlin de olan Java da olmayan özellikler : Null-safety Smart casts String templates, Properties,  Primary constructors, Range, Operator overloading Data Classes </vt:lpstr>
      <vt:lpstr>   İZLEDİĞİNİZ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Nedir ? </dc:title>
  <dc:creator>Emre Çetinkaya</dc:creator>
  <cp:lastModifiedBy>Emre Çetinkaya</cp:lastModifiedBy>
  <cp:revision>5</cp:revision>
  <dcterms:created xsi:type="dcterms:W3CDTF">2020-05-04T03:22:57Z</dcterms:created>
  <dcterms:modified xsi:type="dcterms:W3CDTF">2020-05-04T03:39:18Z</dcterms:modified>
</cp:coreProperties>
</file>