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50"/>
  </p:notesMasterIdLst>
  <p:handoutMasterIdLst>
    <p:handoutMasterId r:id="rId51"/>
  </p:handoutMasterIdLst>
  <p:sldIdLst>
    <p:sldId id="270" r:id="rId5"/>
    <p:sldId id="793" r:id="rId6"/>
    <p:sldId id="743" r:id="rId7"/>
    <p:sldId id="766" r:id="rId8"/>
    <p:sldId id="763" r:id="rId9"/>
    <p:sldId id="751" r:id="rId10"/>
    <p:sldId id="765" r:id="rId11"/>
    <p:sldId id="768" r:id="rId12"/>
    <p:sldId id="769" r:id="rId13"/>
    <p:sldId id="747" r:id="rId14"/>
    <p:sldId id="745" r:id="rId15"/>
    <p:sldId id="744" r:id="rId16"/>
    <p:sldId id="762" r:id="rId17"/>
    <p:sldId id="764" r:id="rId18"/>
    <p:sldId id="757" r:id="rId19"/>
    <p:sldId id="770" r:id="rId20"/>
    <p:sldId id="771" r:id="rId21"/>
    <p:sldId id="772" r:id="rId22"/>
    <p:sldId id="776" r:id="rId23"/>
    <p:sldId id="777" r:id="rId24"/>
    <p:sldId id="773" r:id="rId25"/>
    <p:sldId id="775" r:id="rId26"/>
    <p:sldId id="778" r:id="rId27"/>
    <p:sldId id="774" r:id="rId28"/>
    <p:sldId id="754" r:id="rId29"/>
    <p:sldId id="752" r:id="rId30"/>
    <p:sldId id="780" r:id="rId31"/>
    <p:sldId id="779" r:id="rId32"/>
    <p:sldId id="758" r:id="rId33"/>
    <p:sldId id="748" r:id="rId34"/>
    <p:sldId id="782" r:id="rId35"/>
    <p:sldId id="783" r:id="rId36"/>
    <p:sldId id="784" r:id="rId37"/>
    <p:sldId id="785" r:id="rId38"/>
    <p:sldId id="786" r:id="rId39"/>
    <p:sldId id="787" r:id="rId40"/>
    <p:sldId id="789" r:id="rId41"/>
    <p:sldId id="790" r:id="rId42"/>
    <p:sldId id="759" r:id="rId43"/>
    <p:sldId id="753" r:id="rId44"/>
    <p:sldId id="796" r:id="rId45"/>
    <p:sldId id="791" r:id="rId46"/>
    <p:sldId id="794" r:id="rId47"/>
    <p:sldId id="795" r:id="rId48"/>
    <p:sldId id="72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1C1E26"/>
    <a:srgbClr val="F7F7F7"/>
    <a:srgbClr val="E6E6E6"/>
    <a:srgbClr val="303342"/>
    <a:srgbClr val="485F74"/>
    <a:srgbClr val="354655"/>
    <a:srgbClr val="C80000"/>
    <a:srgbClr val="85B31F"/>
    <a:srgbClr val="3C4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71263" autoAdjust="0"/>
  </p:normalViewPr>
  <p:slideViewPr>
    <p:cSldViewPr snapToGrid="0">
      <p:cViewPr varScale="1">
        <p:scale>
          <a:sx n="112" d="100"/>
          <a:sy n="112" d="100"/>
        </p:scale>
        <p:origin x="1350" y="102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20ABC-E11D-42B4-A428-76B2C5BC0052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89D3-056A-4F4C-8125-EA71262895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4/20/2020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bloat the model</a:t>
            </a:r>
          </a:p>
          <a:p>
            <a:r>
              <a:rPr lang="en-US" dirty="0"/>
              <a:t>Doesn’t allow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renaming existing columns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adding additional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Company specific calendars or groupings of 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54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auto date/time intelligence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good date table (helper columns!)</a:t>
            </a: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relative Date Filters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Slicer</a:t>
            </a: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 auto date/time (still works)</a:t>
            </a: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use with custom date table</a:t>
            </a: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dataset is old / this feature uses actual today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relative date filters</a:t>
            </a: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for auto-updating dashboard widgets or relative date reports,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line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21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2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25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59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56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98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02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Sales Amt - </a:t>
            </a:r>
            <a:r>
              <a:rPr lang="en-US" dirty="0" err="1"/>
              <a:t>TotalYTD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Sales Amt – </a:t>
            </a:r>
            <a:r>
              <a:rPr lang="en-US" dirty="0" err="1"/>
              <a:t>PreviousYear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Sales Amt – YoY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Sales Amt – % </a:t>
            </a:r>
            <a:r>
              <a:rPr lang="en-US" dirty="0" err="1"/>
              <a:t>Chg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debug measures (push off deep explanation until later)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 Sales Amt – </a:t>
            </a:r>
            <a:r>
              <a:rPr lang="en-US" dirty="0" err="1"/>
              <a:t>PreviousMonth</a:t>
            </a:r>
            <a:r>
              <a:rPr lang="en-US" dirty="0"/>
              <a:t> / </a:t>
            </a:r>
            <a:r>
              <a:rPr lang="en-US" dirty="0" err="1"/>
              <a:t>NextMonth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Create Sales Amt – SPLY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22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 2011 MTD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1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46EF3-B0EE-452B-A29A-32B5243D43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02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 &amp; Manipulating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64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 &amp; Manipulating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60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Build Prior Period measure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discuss context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12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84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Evaluation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89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Powerful concept</a:t>
            </a:r>
          </a:p>
          <a:p>
            <a:r>
              <a:rPr lang="en-US" dirty="0"/>
              <a:t>Doesn’t just apply to Time Intelligence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893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04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TI we’re only concerned with context related to the date table…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362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00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Revisiting Prior Year &amp; YTD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28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Easy, </a:t>
            </a:r>
            <a:r>
              <a:rPr lang="en-US" dirty="0" err="1"/>
              <a:t>Ehh</a:t>
            </a:r>
            <a:r>
              <a:rPr lang="en-US" dirty="0"/>
              <a:t>, </a:t>
            </a:r>
            <a:r>
              <a:rPr lang="en-US" dirty="0" err="1"/>
              <a:t>Hard’ish</a:t>
            </a:r>
            <a:r>
              <a:rPr lang="en-US" dirty="0"/>
              <a:t>, Hard(</a:t>
            </a:r>
            <a:r>
              <a:rPr lang="en-US" dirty="0" err="1"/>
              <a:t>er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773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83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70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513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Revisiting Prior Year &amp; YTD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529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195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158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069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17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01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64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80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7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6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-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E8B7F-917A-40FD-9F8F-D4A6B732948A}"/>
              </a:ext>
            </a:extLst>
          </p:cNvPr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D560B-833C-4885-8316-1BE489327C9A}"/>
              </a:ext>
            </a:extLst>
          </p:cNvPr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D2857-3D53-41B3-A539-782F69D65980}"/>
              </a:ext>
            </a:extLst>
          </p:cNvPr>
          <p:cNvSpPr txBox="1"/>
          <p:nvPr userDrawn="1"/>
        </p:nvSpPr>
        <p:spPr>
          <a:xfrm>
            <a:off x="68580" y="6528300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https://github.com/byobi/PBI-Time-Intelligence</a:t>
            </a:r>
          </a:p>
        </p:txBody>
      </p:sp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-White HD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21E8B7F-917A-40FD-9F8F-D4A6B732948A}"/>
              </a:ext>
            </a:extLst>
          </p:cNvPr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D560B-833C-4885-8316-1BE489327C9A}"/>
              </a:ext>
            </a:extLst>
          </p:cNvPr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D2857-3D53-41B3-A539-782F69D65980}"/>
              </a:ext>
            </a:extLst>
          </p:cNvPr>
          <p:cNvSpPr txBox="1"/>
          <p:nvPr userDrawn="1"/>
        </p:nvSpPr>
        <p:spPr>
          <a:xfrm>
            <a:off x="68580" y="6528300"/>
            <a:ext cx="4846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https://github.com/byobi/PBI-Time-Intelligence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A9CAF-4013-4393-B959-5F501E667C43}"/>
              </a:ext>
            </a:extLst>
          </p:cNvPr>
          <p:cNvSpPr/>
          <p:nvPr userDrawn="1"/>
        </p:nvSpPr>
        <p:spPr>
          <a:xfrm>
            <a:off x="0" y="-1"/>
            <a:ext cx="12192000" cy="783771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7331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722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662" r:id="rId2"/>
    <p:sldLayoutId id="2147483782" r:id="rId3"/>
    <p:sldLayoutId id="214748378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hyperlink" Target="https://dax.guide/firstdate/" TargetMode="External"/><Relationship Id="rId18" Type="http://schemas.openxmlformats.org/officeDocument/2006/relationships/hyperlink" Target="https://dax.guide/openingbalancequarter/" TargetMode="External"/><Relationship Id="rId26" Type="http://schemas.openxmlformats.org/officeDocument/2006/relationships/hyperlink" Target="https://dax.guide/parallelperiod/" TargetMode="External"/><Relationship Id="rId39" Type="http://schemas.openxmlformats.org/officeDocument/2006/relationships/hyperlink" Target="https://dax.guide/nextmonth/" TargetMode="External"/><Relationship Id="rId21" Type="http://schemas.openxmlformats.org/officeDocument/2006/relationships/hyperlink" Target="https://dax.guide/firstnonblankvalue/" TargetMode="External"/><Relationship Id="rId34" Type="http://schemas.openxmlformats.org/officeDocument/2006/relationships/hyperlink" Target="https://dax.guide/previousmonth/" TargetMode="External"/><Relationship Id="rId7" Type="http://schemas.openxmlformats.org/officeDocument/2006/relationships/hyperlink" Target="https://dax.guide/sameperiodlastyear/" TargetMode="External"/><Relationship Id="rId2" Type="http://schemas.openxmlformats.org/officeDocument/2006/relationships/notesSlide" Target="../notesSlides/notesSlide17.xml"/><Relationship Id="rId16" Type="http://schemas.openxmlformats.org/officeDocument/2006/relationships/hyperlink" Target="https://dax.guide/dateadd/" TargetMode="External"/><Relationship Id="rId20" Type="http://schemas.openxmlformats.org/officeDocument/2006/relationships/hyperlink" Target="https://dax.guide/datesbetween/" TargetMode="External"/><Relationship Id="rId29" Type="http://schemas.openxmlformats.org/officeDocument/2006/relationships/hyperlink" Target="https://dax.guide/lastnonblank/" TargetMode="External"/><Relationship Id="rId4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x.guide/nextquarter/" TargetMode="External"/><Relationship Id="rId11" Type="http://schemas.openxmlformats.org/officeDocument/2006/relationships/hyperlink" Target="https://dax.guide/startofmonth/" TargetMode="External"/><Relationship Id="rId24" Type="http://schemas.openxmlformats.org/officeDocument/2006/relationships/hyperlink" Target="https://dax.guide/datesinperiod/" TargetMode="External"/><Relationship Id="rId32" Type="http://schemas.openxmlformats.org/officeDocument/2006/relationships/hyperlink" Target="https://dax.guide/datesqtd/" TargetMode="External"/><Relationship Id="rId37" Type="http://schemas.openxmlformats.org/officeDocument/2006/relationships/hyperlink" Target="https://dax.guide/previousquarter/" TargetMode="External"/><Relationship Id="rId40" Type="http://schemas.openxmlformats.org/officeDocument/2006/relationships/hyperlink" Target="https://dax.guide/previousyear/" TargetMode="External"/><Relationship Id="rId5" Type="http://schemas.openxmlformats.org/officeDocument/2006/relationships/hyperlink" Target="https://dax.guide/endofquarter/" TargetMode="External"/><Relationship Id="rId15" Type="http://schemas.openxmlformats.org/officeDocument/2006/relationships/hyperlink" Target="https://dax.guide/startofquarter/" TargetMode="External"/><Relationship Id="rId23" Type="http://schemas.openxmlformats.org/officeDocument/2006/relationships/hyperlink" Target="https://dax.guide/totalmtd/" TargetMode="External"/><Relationship Id="rId28" Type="http://schemas.openxmlformats.org/officeDocument/2006/relationships/hyperlink" Target="https://dax.guide/datesmtd/" TargetMode="External"/><Relationship Id="rId36" Type="http://schemas.openxmlformats.org/officeDocument/2006/relationships/hyperlink" Target="https://dax.guide/nextday/" TargetMode="External"/><Relationship Id="rId10" Type="http://schemas.openxmlformats.org/officeDocument/2006/relationships/hyperlink" Target="https://dax.guide/nextyear/" TargetMode="External"/><Relationship Id="rId19" Type="http://schemas.openxmlformats.org/officeDocument/2006/relationships/hyperlink" Target="https://dax.guide/startofyear/" TargetMode="External"/><Relationship Id="rId31" Type="http://schemas.openxmlformats.org/officeDocument/2006/relationships/hyperlink" Target="https://dax.guide/totalytd/" TargetMode="External"/><Relationship Id="rId4" Type="http://schemas.openxmlformats.org/officeDocument/2006/relationships/hyperlink" Target="https://dax.guide/closingbalancemonth/" TargetMode="External"/><Relationship Id="rId9" Type="http://schemas.openxmlformats.org/officeDocument/2006/relationships/hyperlink" Target="https://dax.guide/endofyear/" TargetMode="External"/><Relationship Id="rId14" Type="http://schemas.openxmlformats.org/officeDocument/2006/relationships/hyperlink" Target="https://dax.guide/openingbalancemonth/" TargetMode="External"/><Relationship Id="rId22" Type="http://schemas.openxmlformats.org/officeDocument/2006/relationships/hyperlink" Target="https://dax.guide/openingbalanceyear/" TargetMode="External"/><Relationship Id="rId27" Type="http://schemas.openxmlformats.org/officeDocument/2006/relationships/hyperlink" Target="https://dax.guide/totalqtd/" TargetMode="External"/><Relationship Id="rId30" Type="http://schemas.openxmlformats.org/officeDocument/2006/relationships/hyperlink" Target="https://dax.guide/previousday/" TargetMode="External"/><Relationship Id="rId35" Type="http://schemas.openxmlformats.org/officeDocument/2006/relationships/hyperlink" Target="https://dax.guide/datesytd/" TargetMode="External"/><Relationship Id="rId8" Type="http://schemas.openxmlformats.org/officeDocument/2006/relationships/hyperlink" Target="https://dax.guide/closingbalancequarter/" TargetMode="External"/><Relationship Id="rId3" Type="http://schemas.openxmlformats.org/officeDocument/2006/relationships/image" Target="../media/image1.png"/><Relationship Id="rId12" Type="http://schemas.openxmlformats.org/officeDocument/2006/relationships/hyperlink" Target="https://dax.guide/closingbalanceyear/" TargetMode="External"/><Relationship Id="rId17" Type="http://schemas.openxmlformats.org/officeDocument/2006/relationships/hyperlink" Target="https://dax.guide/firstnonblank/" TargetMode="External"/><Relationship Id="rId25" Type="http://schemas.openxmlformats.org/officeDocument/2006/relationships/hyperlink" Target="https://dax.guide/lastdate/" TargetMode="External"/><Relationship Id="rId33" Type="http://schemas.openxmlformats.org/officeDocument/2006/relationships/hyperlink" Target="https://dax.guide/lastnonblankvalue/" TargetMode="External"/><Relationship Id="rId38" Type="http://schemas.openxmlformats.org/officeDocument/2006/relationships/hyperlink" Target="https://dax.guide/endofmonth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@opifexsolutions.co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hyperlink" Target="https://github.com/byobi/PBI-Time-Intelligen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82257" y="4216171"/>
            <a:ext cx="60274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C1E26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Power BI Time-Intelligence</a:t>
            </a:r>
            <a:br>
              <a:rPr lang="en-US" sz="3200" b="1" dirty="0">
                <a:solidFill>
                  <a:srgbClr val="1C1E26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</a:br>
            <a:r>
              <a:rPr lang="en-US" sz="2000" b="1" dirty="0">
                <a:solidFill>
                  <a:srgbClr val="1C1E26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BEYOND THE BASICS</a:t>
            </a:r>
            <a:endParaRPr lang="en-US" sz="3200" b="1" dirty="0">
              <a:solidFill>
                <a:srgbClr val="1C1E26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61709" y="6034711"/>
            <a:ext cx="2068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pc="600" dirty="0">
                <a:solidFill>
                  <a:srgbClr val="1C1E2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BILL ANTON</a:t>
            </a:r>
          </a:p>
        </p:txBody>
      </p:sp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638FD6EA-B015-48CB-9505-20155948F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412" y="717032"/>
            <a:ext cx="2965174" cy="29651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0AC204-352E-4D46-8582-31A3ABA87850}"/>
              </a:ext>
            </a:extLst>
          </p:cNvPr>
          <p:cNvSpPr txBox="1"/>
          <p:nvPr/>
        </p:nvSpPr>
        <p:spPr>
          <a:xfrm>
            <a:off x="4052265" y="6373265"/>
            <a:ext cx="4087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600" dirty="0">
                <a:solidFill>
                  <a:srgbClr val="1C1E2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WWW.OPIFEXSOLUTIONS.COM</a:t>
            </a:r>
          </a:p>
        </p:txBody>
      </p: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1097280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Creating Date Tables (MAGIC!)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70FAA-10B5-4ECF-B781-0881C53D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57" y="1370280"/>
            <a:ext cx="4951288" cy="4688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85E7CC-BA4E-4DD0-A30B-3549D9CDB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557" y="1370280"/>
            <a:ext cx="3832581" cy="4652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9AFE5B10-FE61-436C-A9A0-555C97E56C6F}"/>
              </a:ext>
            </a:extLst>
          </p:cNvPr>
          <p:cNvSpPr/>
          <p:nvPr/>
        </p:nvSpPr>
        <p:spPr>
          <a:xfrm>
            <a:off x="2062480" y="558800"/>
            <a:ext cx="7853680" cy="5831840"/>
          </a:xfrm>
          <a:prstGeom prst="noSmoking">
            <a:avLst>
              <a:gd name="adj" fmla="val 969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plate&#10;&#10;Description automatically generated">
            <a:extLst>
              <a:ext uri="{FF2B5EF4-FFF2-40B4-BE49-F238E27FC236}">
                <a16:creationId xmlns:a16="http://schemas.microsoft.com/office/drawing/2014/main" id="{AC4195D5-8553-4EFF-BFB3-D559D9FD1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6C41FF-CD18-4723-B31D-DBE809034013}"/>
              </a:ext>
            </a:extLst>
          </p:cNvPr>
          <p:cNvSpPr/>
          <p:nvPr/>
        </p:nvSpPr>
        <p:spPr>
          <a:xfrm>
            <a:off x="974221" y="1854437"/>
            <a:ext cx="752029" cy="48711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9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EAFFD1-4278-446A-8117-B009FB359CB8}"/>
              </a:ext>
            </a:extLst>
          </p:cNvPr>
          <p:cNvSpPr/>
          <p:nvPr/>
        </p:nvSpPr>
        <p:spPr>
          <a:xfrm>
            <a:off x="0" y="0"/>
            <a:ext cx="4409440" cy="64922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4409440" y="0"/>
            <a:ext cx="77825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0" y="2867555"/>
            <a:ext cx="440944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DEMO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45AEE3-BC7E-43B2-98C2-9EEED1563704}"/>
              </a:ext>
            </a:extLst>
          </p:cNvPr>
          <p:cNvGrpSpPr/>
          <p:nvPr/>
        </p:nvGrpSpPr>
        <p:grpSpPr>
          <a:xfrm>
            <a:off x="6187440" y="2593790"/>
            <a:ext cx="4470878" cy="1304659"/>
            <a:chOff x="1745673" y="2152688"/>
            <a:chExt cx="4470878" cy="1304659"/>
          </a:xfrm>
        </p:grpSpPr>
        <p:pic>
          <p:nvPicPr>
            <p:cNvPr id="8" name="Picture 7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A077A9D3-E895-4545-AA48-658A9575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673" y="2152688"/>
              <a:ext cx="1304659" cy="13046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8642B0-5467-4BDE-9480-F41101298B1D}"/>
                </a:ext>
              </a:extLst>
            </p:cNvPr>
            <p:cNvSpPr txBox="1"/>
            <p:nvPr/>
          </p:nvSpPr>
          <p:spPr>
            <a:xfrm>
              <a:off x="3260998" y="2451074"/>
              <a:ext cx="29555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Date Tables</a:t>
              </a:r>
              <a:endParaRPr lang="en-US" sz="36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3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Date Table: Helper Columns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E388D-AA52-4E37-BE89-1E3CE043AA8C}"/>
              </a:ext>
            </a:extLst>
          </p:cNvPr>
          <p:cNvSpPr txBox="1"/>
          <p:nvPr/>
        </p:nvSpPr>
        <p:spPr>
          <a:xfrm>
            <a:off x="309153" y="1073414"/>
            <a:ext cx="82150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Work Day Flag (1/0)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[0] Weekends, Holidays, Company Closed (weather?)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[1] all other days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Sequences (sequential 1-N)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Starts from the beginning of time (i.e. first date in your Date table)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1 column for each period level (e.g. Day, Week, Month, Quarter, Year)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1 set of columns for each type of (e.g. standard, fiscal, 445,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 fontAlgn="ctr"/>
            <a:endParaRPr lang="en-US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Relative Period Flags (1/0)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 err="1"/>
              <a:t>IsToday</a:t>
            </a:r>
            <a:r>
              <a:rPr lang="en-US" dirty="0"/>
              <a:t>, </a:t>
            </a:r>
            <a:r>
              <a:rPr lang="en-US" dirty="0" err="1"/>
              <a:t>IsCurrentMonth</a:t>
            </a:r>
            <a:r>
              <a:rPr lang="en-US" dirty="0"/>
              <a:t>, </a:t>
            </a:r>
            <a:r>
              <a:rPr lang="en-US" dirty="0" err="1"/>
              <a:t>IsCurrentMonth</a:t>
            </a:r>
            <a:r>
              <a:rPr lang="en-US" dirty="0"/>
              <a:t>, </a:t>
            </a:r>
            <a:r>
              <a:rPr lang="en-US" dirty="0" err="1"/>
              <a:t>IsCurrentYear</a:t>
            </a:r>
            <a:r>
              <a:rPr lang="en-US" dirty="0"/>
              <a:t>, </a:t>
            </a:r>
            <a:r>
              <a:rPr lang="en-US" dirty="0" err="1"/>
              <a:t>isCurrentYTD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Great for auto-updating dashboards, reports, or visuals</a:t>
            </a:r>
          </a:p>
          <a:p>
            <a:pPr fontAlgn="ctr"/>
            <a:endParaRPr lang="en-US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Relative Period Indexes ( -N..-1 , 0, 1..N 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0 = Current Period, -1 = Previous Period, 1 = Next Period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dirty="0"/>
              <a:t>1 column for each period level (e.g. Day, Week, Month, Quarter, Year)</a:t>
            </a:r>
          </a:p>
          <a:p>
            <a:pPr lvl="1" fontAlgn="ctr"/>
            <a:endParaRPr lang="en-US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Days in Month, Quarter, Year,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/>
              <a:t>Day of Month, Week, Quarter, Year,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40066DE8-38AB-4772-9BB1-98FA8834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Date Tables: Key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E388D-AA52-4E37-BE89-1E3CE043AA8C}"/>
              </a:ext>
            </a:extLst>
          </p:cNvPr>
          <p:cNvSpPr txBox="1"/>
          <p:nvPr/>
        </p:nvSpPr>
        <p:spPr>
          <a:xfrm>
            <a:off x="786673" y="1160815"/>
            <a:ext cx="10618653" cy="4536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Don’t use “Auto date/time”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Required for time-intelligence functions to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Full years of contiguous DATE/DATETIME values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“Mark as Date Table”  </a:t>
            </a:r>
            <a:r>
              <a:rPr lang="en-US" sz="2400" i="1" dirty="0">
                <a:solidFill>
                  <a:schemeClr val="tx2"/>
                </a:solidFill>
                <a:latin typeface="Lato" panose="020F0502020204030203"/>
              </a:rPr>
              <a:t>(if using surrogate keys)</a:t>
            </a:r>
            <a:endParaRPr lang="en-US" sz="2800" i="1" dirty="0">
              <a:solidFill>
                <a:schemeClr val="tx2"/>
              </a:solidFill>
              <a:latin typeface="Lato" panose="020F0502020204030203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Helper columns make life much easier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Standardize and Centralize! (Dataflows? maybe)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Lato" panose="020F0502020204030203"/>
              </a:rPr>
              <a:t>Don’t use “Auto date/time” !!!!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40066DE8-38AB-4772-9BB1-98FA8834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4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7547811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Date Tables: Organizational Strategy</a:t>
            </a:r>
          </a:p>
        </p:txBody>
      </p:sp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52E05F7F-3D77-475F-8B09-8C543FAA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11AB42-D92A-4A7A-ACB3-26D9551061C5}"/>
              </a:ext>
            </a:extLst>
          </p:cNvPr>
          <p:cNvSpPr txBox="1"/>
          <p:nvPr/>
        </p:nvSpPr>
        <p:spPr>
          <a:xfrm>
            <a:off x="1302656" y="1659285"/>
            <a:ext cx="95866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800" dirty="0"/>
              <a:t>For enterprise solutions, the date table should be well thought out and centralized.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800" dirty="0"/>
              <a:t>Can be generated out of thin air if you don’t have the ability (or patience) to modify the source system.</a:t>
            </a:r>
            <a:br>
              <a:rPr lang="en-US" sz="2800" dirty="0"/>
            </a:br>
            <a:endParaRPr lang="en-US" sz="28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800" dirty="0"/>
              <a:t>Dataflows are great option for centralizing the date table making it easier to standardize across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353426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2" cy="6472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9D0646-FA04-47D2-9B09-7105516AB07B}"/>
              </a:ext>
            </a:extLst>
          </p:cNvPr>
          <p:cNvGrpSpPr/>
          <p:nvPr/>
        </p:nvGrpSpPr>
        <p:grpSpPr>
          <a:xfrm>
            <a:off x="1900730" y="2583696"/>
            <a:ext cx="8390540" cy="1304659"/>
            <a:chOff x="1745673" y="2152688"/>
            <a:chExt cx="8390540" cy="1304659"/>
          </a:xfrm>
        </p:grpSpPr>
        <p:pic>
          <p:nvPicPr>
            <p:cNvPr id="9" name="Picture 8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638FD6EA-B015-48CB-9505-20155948F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673" y="2152688"/>
              <a:ext cx="1304659" cy="130465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D46089-EF9F-41A4-900E-F47A358C7603}"/>
                </a:ext>
              </a:extLst>
            </p:cNvPr>
            <p:cNvSpPr txBox="1"/>
            <p:nvPr/>
          </p:nvSpPr>
          <p:spPr>
            <a:xfrm>
              <a:off x="3260998" y="2451074"/>
              <a:ext cx="68752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Time-Intelligence Functions</a:t>
              </a:r>
              <a:endParaRPr lang="en-US" sz="36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8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E388D-AA52-4E37-BE89-1E3CE043AA8C}"/>
              </a:ext>
            </a:extLst>
          </p:cNvPr>
          <p:cNvSpPr txBox="1"/>
          <p:nvPr/>
        </p:nvSpPr>
        <p:spPr>
          <a:xfrm>
            <a:off x="949203" y="2037636"/>
            <a:ext cx="10618653" cy="2597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Facilitate comparing and aggregating data over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Support days, months, quarters, and years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Lots </a:t>
            </a:r>
            <a:r>
              <a:rPr lang="en-US" sz="2400" strike="sngStrike" dirty="0">
                <a:solidFill>
                  <a:schemeClr val="tx2"/>
                </a:solidFill>
                <a:latin typeface="Lato" panose="020F0502020204030203"/>
              </a:rPr>
              <a:t>(40? Over 40? 37?)</a:t>
            </a: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 built-in Time-Intelligence DAX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Requires a date table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40066DE8-38AB-4772-9BB1-98FA8834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41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40066DE8-38AB-4772-9BB1-98FA8834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B63434-8066-4208-9E1E-E69AD0A4B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42781"/>
              </p:ext>
            </p:extLst>
          </p:nvPr>
        </p:nvGraphicFramePr>
        <p:xfrm>
          <a:off x="584548" y="1105420"/>
          <a:ext cx="11022903" cy="4647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7491">
                  <a:extLst>
                    <a:ext uri="{9D8B030D-6E8A-4147-A177-3AD203B41FA5}">
                      <a16:colId xmlns:a16="http://schemas.microsoft.com/office/drawing/2014/main" val="1090722962"/>
                    </a:ext>
                  </a:extLst>
                </a:gridCol>
                <a:gridCol w="2546151">
                  <a:extLst>
                    <a:ext uri="{9D8B030D-6E8A-4147-A177-3AD203B41FA5}">
                      <a16:colId xmlns:a16="http://schemas.microsoft.com/office/drawing/2014/main" val="2036334245"/>
                    </a:ext>
                  </a:extLst>
                </a:gridCol>
                <a:gridCol w="3019973">
                  <a:extLst>
                    <a:ext uri="{9D8B030D-6E8A-4147-A177-3AD203B41FA5}">
                      <a16:colId xmlns:a16="http://schemas.microsoft.com/office/drawing/2014/main" val="2267639580"/>
                    </a:ext>
                  </a:extLst>
                </a:gridCol>
                <a:gridCol w="2499288">
                  <a:extLst>
                    <a:ext uri="{9D8B030D-6E8A-4147-A177-3AD203B41FA5}">
                      <a16:colId xmlns:a16="http://schemas.microsoft.com/office/drawing/2014/main" val="1604680277"/>
                    </a:ext>
                  </a:extLst>
                </a:gridCol>
              </a:tblGrid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CLOSINGBALANCEMONTH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ENDOFQUARTER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NEXTQUARTER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SAMEPERIODLASTYEAR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181648915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CLOSINGBALANCEQUARTER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ENDOFYEAR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NEXTYEAR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STARTOFMONTH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659865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CLOSINGBALANCEYEAR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FIRSTDATE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OPENINGBALANCEMONTH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STARTOFQUARTER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759811747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DATEADD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FIRSTNONBLANK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OPENINGBALANCEQUARTER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STARTOFYEAR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631783856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 dirty="0">
                          <a:effectLst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DATESBETWEEN</a:t>
                      </a:r>
                      <a:endParaRPr lang="en-US" sz="1800" b="0" i="0" u="sng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FIRSTNONBLANKVALUE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OPENINGBALANCEYEAR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 dirty="0">
                          <a:effectLst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TOTALMTD</a:t>
                      </a:r>
                      <a:endParaRPr lang="en-US" sz="1800" b="0" i="0" u="sng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70499463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DATESINPERIOD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LASTDATE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PARALLELPERIOD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TOTALQTD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174215173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DATESMTD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LASTNONBLANK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PREVIOUSDAY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TOTALYTD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21773146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DATESQTD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LASTNONBLANKVALUE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PREVIOUSMONTH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8727742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DATESYTD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NEXTDAY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PREVIOUSQUARTER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1860115"/>
                  </a:ext>
                </a:extLst>
              </a:tr>
              <a:tr h="4647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ENDOFMONTH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3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NEXTMONTH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sng" strike="noStrike">
                          <a:effectLst/>
                          <a:hlinkClick r:id="rId4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PREVIOUSYEAR</a:t>
                      </a:r>
                      <a:endParaRPr lang="en-US" sz="1800" b="0" i="0" u="sng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028716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BCF6332-5263-42EA-8638-3446D399FA5F}"/>
              </a:ext>
            </a:extLst>
          </p:cNvPr>
          <p:cNvGrpSpPr/>
          <p:nvPr/>
        </p:nvGrpSpPr>
        <p:grpSpPr>
          <a:xfrm>
            <a:off x="3515245" y="1758050"/>
            <a:ext cx="8052611" cy="4369033"/>
            <a:chOff x="3037097" y="1014381"/>
            <a:chExt cx="8052611" cy="43690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E2EF713-AEAF-4BBF-9B6A-7FC5225E4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3037097" y="1014381"/>
              <a:ext cx="8052611" cy="43690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6C269E-C2CF-435A-A1C5-74CB66FF7861}"/>
                </a:ext>
              </a:extLst>
            </p:cNvPr>
            <p:cNvSpPr txBox="1"/>
            <p:nvPr/>
          </p:nvSpPr>
          <p:spPr>
            <a:xfrm>
              <a:off x="8116865" y="1212976"/>
              <a:ext cx="2816540" cy="523220"/>
            </a:xfrm>
            <a:prstGeom prst="rect">
              <a:avLst/>
            </a:prstGeom>
            <a:solidFill>
              <a:schemeClr val="accent5">
                <a:lumMod val="65000"/>
                <a:lumOff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B0F0"/>
                  </a:solidFill>
                </a:rPr>
                <a:t>https://dax.guide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70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EAFFD1-4278-446A-8117-B009FB359CB8}"/>
              </a:ext>
            </a:extLst>
          </p:cNvPr>
          <p:cNvSpPr/>
          <p:nvPr/>
        </p:nvSpPr>
        <p:spPr>
          <a:xfrm>
            <a:off x="0" y="0"/>
            <a:ext cx="4409440" cy="64922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4409440" y="0"/>
            <a:ext cx="77825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0" y="2867555"/>
            <a:ext cx="440944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DEMO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45AEE3-BC7E-43B2-98C2-9EEED1563704}"/>
              </a:ext>
            </a:extLst>
          </p:cNvPr>
          <p:cNvGrpSpPr/>
          <p:nvPr/>
        </p:nvGrpSpPr>
        <p:grpSpPr>
          <a:xfrm>
            <a:off x="5354692" y="2584400"/>
            <a:ext cx="5892055" cy="1323439"/>
            <a:chOff x="1745673" y="2152688"/>
            <a:chExt cx="5892055" cy="1323439"/>
          </a:xfrm>
        </p:grpSpPr>
        <p:pic>
          <p:nvPicPr>
            <p:cNvPr id="8" name="Picture 7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A077A9D3-E895-4545-AA48-658A9575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673" y="2152688"/>
              <a:ext cx="1304659" cy="13046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8642B0-5467-4BDE-9480-F41101298B1D}"/>
                </a:ext>
              </a:extLst>
            </p:cNvPr>
            <p:cNvSpPr txBox="1"/>
            <p:nvPr/>
          </p:nvSpPr>
          <p:spPr>
            <a:xfrm>
              <a:off x="3235946" y="2152688"/>
              <a:ext cx="440178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Time-Intelligence</a:t>
              </a:r>
              <a:b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</a:br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Functions</a:t>
              </a:r>
              <a:endParaRPr lang="en-US" sz="36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727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DAB5D97-3E3D-417E-862A-ABB02C591725}"/>
              </a:ext>
            </a:extLst>
          </p:cNvPr>
          <p:cNvSpPr/>
          <p:nvPr/>
        </p:nvSpPr>
        <p:spPr>
          <a:xfrm>
            <a:off x="654105" y="2690336"/>
            <a:ext cx="48863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&lt;measure&gt; =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TOTALYTD (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    &lt;base measure&gt;,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    &lt;date table&gt;[&lt;date column&gt;]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53098-2DAB-4205-ACA3-697018AB7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06569"/>
            <a:ext cx="4886325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92789C-433E-4A69-83F8-EE75A94CEF86}"/>
              </a:ext>
            </a:extLst>
          </p:cNvPr>
          <p:cNvSpPr txBox="1"/>
          <p:nvPr/>
        </p:nvSpPr>
        <p:spPr>
          <a:xfrm>
            <a:off x="624144" y="1787116"/>
            <a:ext cx="1061865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TOTALYTD</a:t>
            </a:r>
          </a:p>
        </p:txBody>
      </p:sp>
    </p:spTree>
    <p:extLst>
      <p:ext uri="{BB962C8B-B14F-4D97-AF65-F5344CB8AC3E}">
        <p14:creationId xmlns:p14="http://schemas.microsoft.com/office/powerpoint/2010/main" val="356827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F03363-7D7F-4E74-9D51-ACF88FB05674}"/>
              </a:ext>
            </a:extLst>
          </p:cNvPr>
          <p:cNvSpPr/>
          <p:nvPr/>
        </p:nvSpPr>
        <p:spPr>
          <a:xfrm>
            <a:off x="0" y="0"/>
            <a:ext cx="12192000" cy="20424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F9EE39-5746-4DED-8E74-4EE63ACA78E0}"/>
              </a:ext>
            </a:extLst>
          </p:cNvPr>
          <p:cNvSpPr/>
          <p:nvPr/>
        </p:nvSpPr>
        <p:spPr>
          <a:xfrm>
            <a:off x="6970995" y="325679"/>
            <a:ext cx="4562749" cy="1391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OPIFEX SOLUTIONS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a Power BI and Analysis Services consulting firm with deep expertise in enterprise-scale architecture, design, &amp; performance optimization.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55C221-D74C-4866-90C8-A608A96DD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92" y="352568"/>
            <a:ext cx="1058633" cy="101256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AE5AE1A-3600-47D7-B75E-C704F9526099}"/>
              </a:ext>
            </a:extLst>
          </p:cNvPr>
          <p:cNvGrpSpPr/>
          <p:nvPr/>
        </p:nvGrpSpPr>
        <p:grpSpPr>
          <a:xfrm>
            <a:off x="2146319" y="467792"/>
            <a:ext cx="3623472" cy="1182576"/>
            <a:chOff x="2113645" y="625500"/>
            <a:chExt cx="3623472" cy="11825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D9B194-45D8-4B48-98A9-2241EC283E3F}"/>
                </a:ext>
              </a:extLst>
            </p:cNvPr>
            <p:cNvSpPr txBox="1"/>
            <p:nvPr/>
          </p:nvSpPr>
          <p:spPr>
            <a:xfrm>
              <a:off x="2113645" y="625500"/>
              <a:ext cx="3623472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3200" b="1" dirty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Bill Anton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82883D-FE4E-49A1-888D-21702354964E}"/>
                </a:ext>
              </a:extLst>
            </p:cNvPr>
            <p:cNvSpPr/>
            <p:nvPr/>
          </p:nvSpPr>
          <p:spPr>
            <a:xfrm>
              <a:off x="2113645" y="1494144"/>
              <a:ext cx="2754024" cy="313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>
                  <a:solidFill>
                    <a:schemeClr val="accent1"/>
                  </a:solidFill>
                  <a:latin typeface="Lato" panose="020F0502020204030203"/>
                  <a:ea typeface="Lato Black" panose="020F0502020204030203" pitchFamily="34" charset="0"/>
                  <a:cs typeface="Lato Black" panose="020F0502020204030203" pitchFamily="34" charset="0"/>
                </a:rPr>
                <a:t>www.opifexsolutions.com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72936D-3129-49FA-B580-2C9429C47224}"/>
                </a:ext>
              </a:extLst>
            </p:cNvPr>
            <p:cNvSpPr/>
            <p:nvPr/>
          </p:nvSpPr>
          <p:spPr>
            <a:xfrm>
              <a:off x="2113645" y="1145999"/>
              <a:ext cx="3074688" cy="313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>
                  <a:solidFill>
                    <a:schemeClr val="accent1"/>
                  </a:solidFill>
                  <a:latin typeface="Lato" panose="020F0502020204030203"/>
                  <a:ea typeface="Lato Black" panose="020F0502020204030203" pitchFamily="34" charset="0"/>
                  <a:cs typeface="Lato Black" panose="020F0502020204030203" pitchFamily="34" charset="0"/>
                </a:rPr>
                <a:t>anton@opifexsolutions.com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A3EF77D-BCD4-4070-A368-F26248300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18" y="2153540"/>
            <a:ext cx="11357361" cy="2435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9117C2-2956-4345-A0FC-42483A3C4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490" y="4446881"/>
            <a:ext cx="7425019" cy="237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4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2BD53-ABF6-4A27-9750-83FE808EDB40}"/>
              </a:ext>
            </a:extLst>
          </p:cNvPr>
          <p:cNvSpPr txBox="1"/>
          <p:nvPr/>
        </p:nvSpPr>
        <p:spPr>
          <a:xfrm>
            <a:off x="624144" y="1787116"/>
            <a:ext cx="1061865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TOTALMTD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F6BC98-602C-4F26-866B-59D8A431A234}"/>
              </a:ext>
            </a:extLst>
          </p:cNvPr>
          <p:cNvSpPr/>
          <p:nvPr/>
        </p:nvSpPr>
        <p:spPr>
          <a:xfrm>
            <a:off x="654105" y="2690336"/>
            <a:ext cx="48863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&lt;measure&gt; =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TOTALMTD (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    &lt;base measure&gt;,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    &lt;date table&gt;[&lt;date column&gt;]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78800-A0FA-4B94-9393-DC0459981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4" y="1598435"/>
            <a:ext cx="5809252" cy="409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99C330-B2D6-4FD2-8B1F-C4BB28921445}"/>
              </a:ext>
            </a:extLst>
          </p:cNvPr>
          <p:cNvSpPr/>
          <p:nvPr/>
        </p:nvSpPr>
        <p:spPr>
          <a:xfrm>
            <a:off x="10060786" y="2328711"/>
            <a:ext cx="1477109" cy="361625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2BD53-ABF6-4A27-9750-83FE808EDB40}"/>
              </a:ext>
            </a:extLst>
          </p:cNvPr>
          <p:cNvSpPr txBox="1"/>
          <p:nvPr/>
        </p:nvSpPr>
        <p:spPr>
          <a:xfrm>
            <a:off x="786673" y="1160815"/>
            <a:ext cx="10618653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PREVIOUSYEAR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A3852-D79D-4468-A052-7ABE2026E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88" y="2990926"/>
            <a:ext cx="4667250" cy="204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EC414E-EAE1-47C8-A918-45DE92BBC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463" y="1819200"/>
            <a:ext cx="5362575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2084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2BD53-ABF6-4A27-9750-83FE808EDB40}"/>
              </a:ext>
            </a:extLst>
          </p:cNvPr>
          <p:cNvSpPr txBox="1"/>
          <p:nvPr/>
        </p:nvSpPr>
        <p:spPr>
          <a:xfrm>
            <a:off x="786673" y="1160815"/>
            <a:ext cx="10618653" cy="130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PREVIOUSMONTH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/>
              </a:solidFill>
              <a:latin typeface="Lato" panose="020F0502020204030203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B1849-0C60-4D99-8F6A-506FFCB7D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000" y="2232046"/>
            <a:ext cx="7467997" cy="35778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A9B58F-9A19-436A-9CAD-ED431296CA74}"/>
              </a:ext>
            </a:extLst>
          </p:cNvPr>
          <p:cNvSpPr/>
          <p:nvPr/>
        </p:nvSpPr>
        <p:spPr>
          <a:xfrm>
            <a:off x="7981465" y="3429000"/>
            <a:ext cx="1848532" cy="416490"/>
          </a:xfrm>
          <a:prstGeom prst="rect">
            <a:avLst/>
          </a:prstGeom>
          <a:solidFill>
            <a:schemeClr val="accent1">
              <a:lumMod val="20000"/>
              <a:lumOff val="80000"/>
              <a:alpha val="58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5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A8B885-9B93-4A31-8367-1A7DA8C22B58}"/>
              </a:ext>
            </a:extLst>
          </p:cNvPr>
          <p:cNvSpPr/>
          <p:nvPr/>
        </p:nvSpPr>
        <p:spPr>
          <a:xfrm>
            <a:off x="6183683" y="4935254"/>
            <a:ext cx="3849665" cy="350730"/>
          </a:xfrm>
          <a:prstGeom prst="rect">
            <a:avLst/>
          </a:prstGeom>
          <a:solidFill>
            <a:srgbClr val="00B0F0">
              <a:alpha val="20000"/>
            </a:srgbClr>
          </a:solidFill>
          <a:ln w="349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9A9103-F0FE-4CA7-B4F7-EA01FA33CA01}"/>
              </a:ext>
            </a:extLst>
          </p:cNvPr>
          <p:cNvSpPr/>
          <p:nvPr/>
        </p:nvSpPr>
        <p:spPr>
          <a:xfrm>
            <a:off x="1828800" y="4935254"/>
            <a:ext cx="3216255" cy="350730"/>
          </a:xfrm>
          <a:prstGeom prst="rect">
            <a:avLst/>
          </a:prstGeom>
          <a:solidFill>
            <a:srgbClr val="00B0F0">
              <a:alpha val="20000"/>
            </a:srgbClr>
          </a:solidFill>
          <a:ln w="3492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2BD53-ABF6-4A27-9750-83FE808EDB40}"/>
              </a:ext>
            </a:extLst>
          </p:cNvPr>
          <p:cNvSpPr txBox="1"/>
          <p:nvPr/>
        </p:nvSpPr>
        <p:spPr>
          <a:xfrm>
            <a:off x="786673" y="1160815"/>
            <a:ext cx="10618653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Debugging Time-Intelligence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54F4D-1C5F-4C1C-A417-AB2D1176BA37}"/>
              </a:ext>
            </a:extLst>
          </p:cNvPr>
          <p:cNvSpPr/>
          <p:nvPr/>
        </p:nvSpPr>
        <p:spPr>
          <a:xfrm>
            <a:off x="931101" y="23904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Dt Context =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FORMAT( MIN('Date'[Date]), "m/d/yyyy")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    &amp; " - " &amp;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FORMAT( MAX('Date'[Date]), "m/d/yyyy")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82623D-5FFA-49A8-B9CE-973DEC03D844}"/>
              </a:ext>
            </a:extLst>
          </p:cNvPr>
          <p:cNvSpPr/>
          <p:nvPr/>
        </p:nvSpPr>
        <p:spPr>
          <a:xfrm>
            <a:off x="970767" y="4081700"/>
            <a:ext cx="4354883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Dt Context - YTD=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CALCULATE(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[Dt Context],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DATESYTD( 'Date'[Date] 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48050C-F867-4FC3-9102-304B399CFD6E}"/>
              </a:ext>
            </a:extLst>
          </p:cNvPr>
          <p:cNvSpPr/>
          <p:nvPr/>
        </p:nvSpPr>
        <p:spPr>
          <a:xfrm>
            <a:off x="5325650" y="4081700"/>
            <a:ext cx="553441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Dt Context - YTD=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CALCULATE(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[Dt Context],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PREVIOUSMONTH( 'Date'[Date] 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325175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2BD53-ABF6-4A27-9750-83FE808EDB40}"/>
              </a:ext>
            </a:extLst>
          </p:cNvPr>
          <p:cNvSpPr txBox="1"/>
          <p:nvPr/>
        </p:nvSpPr>
        <p:spPr>
          <a:xfrm>
            <a:off x="786673" y="1160815"/>
            <a:ext cx="10618653" cy="118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>
                <a:solidFill>
                  <a:schemeClr val="tx2"/>
                </a:solidFill>
                <a:latin typeface="Lato" panose="020F0502020204030203"/>
              </a:rPr>
              <a:t>Pop Quiz!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65180B-9642-410A-8284-8C13CE07E995}"/>
              </a:ext>
            </a:extLst>
          </p:cNvPr>
          <p:cNvSpPr txBox="1"/>
          <p:nvPr/>
        </p:nvSpPr>
        <p:spPr>
          <a:xfrm>
            <a:off x="1394563" y="3221544"/>
            <a:ext cx="3865324" cy="12003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CALCULATE 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[Sales Amt],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DATESYTD( 'Date'[Date] 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5FCD3-20E0-4A60-8B3D-1DD10597FD23}"/>
              </a:ext>
            </a:extLst>
          </p:cNvPr>
          <p:cNvSpPr txBox="1"/>
          <p:nvPr/>
        </p:nvSpPr>
        <p:spPr>
          <a:xfrm>
            <a:off x="6932114" y="3221544"/>
            <a:ext cx="3865324" cy="12003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TOTALYTD 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[Sales Amt],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'Date'[Date]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530CF4-8A20-420A-880B-3DA63970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387" y="902374"/>
            <a:ext cx="7131224" cy="5053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12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A6DE3-CCA8-45F2-860A-A3553ACA6B3D}"/>
              </a:ext>
            </a:extLst>
          </p:cNvPr>
          <p:cNvSpPr txBox="1"/>
          <p:nvPr/>
        </p:nvSpPr>
        <p:spPr>
          <a:xfrm>
            <a:off x="786674" y="1820094"/>
            <a:ext cx="643822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SPLY = “Same Period Last Year”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  Current Year vs Prior Year 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	(2019 vs 2018)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  Current Quarter vs Same Quarter Last Year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	(2019 Q4 vs 2018 Q4)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  Current Month vs Same Month Last Year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	(2019 Dec vs 2018 Nov)</a:t>
            </a:r>
            <a:endParaRPr lang="en-US" sz="3200" dirty="0">
              <a:solidFill>
                <a:schemeClr val="tx2"/>
              </a:solidFill>
              <a:latin typeface="Lato" panose="020F0502020204030203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B7753-8B5F-4564-97D2-CE496FFF4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935" y="1275818"/>
            <a:ext cx="3593905" cy="4722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A4859D0B-E4AD-470A-8DDF-1CEE629C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63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21D67-90E8-46EF-B2F2-43DF2036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615" y="1165870"/>
            <a:ext cx="3443105" cy="4822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5A6DE3-CCA8-45F2-860A-A3553ACA6B3D}"/>
              </a:ext>
            </a:extLst>
          </p:cNvPr>
          <p:cNvSpPr txBox="1"/>
          <p:nvPr/>
        </p:nvSpPr>
        <p:spPr>
          <a:xfrm>
            <a:off x="786674" y="1820094"/>
            <a:ext cx="643822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PP = “Prior Period”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  Current Year vs Prior Year 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	(2019 vs 2018)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  Current Quarter vs Prior Quarter 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	(2019 Q4 vs 2019 Q3)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  Current Month vs Prior Month </a:t>
            </a:r>
          </a:p>
          <a:p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	(2019 Dec vs 2019 Nov)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57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Time-Intelligence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21D67-90E8-46EF-B2F2-43DF2036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897" y="1644681"/>
            <a:ext cx="3246029" cy="4546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F1DBB0-5524-4861-9C1D-2EEA446F2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78" y="1666911"/>
            <a:ext cx="3443106" cy="4524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2EDF55-3808-4A4D-8235-77B799669568}"/>
              </a:ext>
            </a:extLst>
          </p:cNvPr>
          <p:cNvSpPr txBox="1"/>
          <p:nvPr/>
        </p:nvSpPr>
        <p:spPr>
          <a:xfrm>
            <a:off x="1755432" y="1205969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SAMEPERIODLASTYEAR (SPLY)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FF299-B2D2-4304-9EDF-02A7B271EA10}"/>
              </a:ext>
            </a:extLst>
          </p:cNvPr>
          <p:cNvSpPr txBox="1"/>
          <p:nvPr/>
        </p:nvSpPr>
        <p:spPr>
          <a:xfrm>
            <a:off x="7342480" y="120423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PRIORPERIOD (PP)</a:t>
            </a:r>
          </a:p>
        </p:txBody>
      </p:sp>
    </p:spTree>
    <p:extLst>
      <p:ext uri="{BB962C8B-B14F-4D97-AF65-F5344CB8AC3E}">
        <p14:creationId xmlns:p14="http://schemas.microsoft.com/office/powerpoint/2010/main" val="2638104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EAFFD1-4278-446A-8117-B009FB359CB8}"/>
              </a:ext>
            </a:extLst>
          </p:cNvPr>
          <p:cNvSpPr/>
          <p:nvPr/>
        </p:nvSpPr>
        <p:spPr>
          <a:xfrm>
            <a:off x="0" y="0"/>
            <a:ext cx="4409440" cy="64922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4409440" y="0"/>
            <a:ext cx="77825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0" y="2867555"/>
            <a:ext cx="440944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DEMO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45AEE3-BC7E-43B2-98C2-9EEED1563704}"/>
              </a:ext>
            </a:extLst>
          </p:cNvPr>
          <p:cNvGrpSpPr/>
          <p:nvPr/>
        </p:nvGrpSpPr>
        <p:grpSpPr>
          <a:xfrm>
            <a:off x="5354692" y="2584400"/>
            <a:ext cx="5892055" cy="1815882"/>
            <a:chOff x="1745673" y="2152688"/>
            <a:chExt cx="5892055" cy="1815882"/>
          </a:xfrm>
        </p:grpSpPr>
        <p:pic>
          <p:nvPicPr>
            <p:cNvPr id="8" name="Picture 7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A077A9D3-E895-4545-AA48-658A9575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673" y="2152688"/>
              <a:ext cx="1304659" cy="13046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8642B0-5467-4BDE-9480-F41101298B1D}"/>
                </a:ext>
              </a:extLst>
            </p:cNvPr>
            <p:cNvSpPr txBox="1"/>
            <p:nvPr/>
          </p:nvSpPr>
          <p:spPr>
            <a:xfrm>
              <a:off x="3235946" y="2152688"/>
              <a:ext cx="4401782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Time-Intelligence</a:t>
              </a:r>
              <a:b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</a:br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Functions</a:t>
              </a:r>
              <a:b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</a:br>
              <a:r>
                <a:rPr lang="en-US" sz="28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(Part 2)</a:t>
              </a:r>
              <a:endParaRPr lang="en-US" sz="36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699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2" cy="6472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5ED0F8-C824-4DBB-80CC-B7741DD36DA1}"/>
              </a:ext>
            </a:extLst>
          </p:cNvPr>
          <p:cNvGrpSpPr/>
          <p:nvPr/>
        </p:nvGrpSpPr>
        <p:grpSpPr>
          <a:xfrm>
            <a:off x="2275596" y="2583696"/>
            <a:ext cx="7502118" cy="1673991"/>
            <a:chOff x="2275596" y="2583696"/>
            <a:chExt cx="7502118" cy="1673991"/>
          </a:xfrm>
        </p:grpSpPr>
        <p:pic>
          <p:nvPicPr>
            <p:cNvPr id="10" name="Picture 9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135CC2FB-814C-4705-AC83-1745EDC5D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4321" y="2583696"/>
              <a:ext cx="1304659" cy="130465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BF8F29-5207-460B-961A-D5F7647BBFF0}"/>
                </a:ext>
              </a:extLst>
            </p:cNvPr>
            <p:cNvSpPr txBox="1"/>
            <p:nvPr/>
          </p:nvSpPr>
          <p:spPr>
            <a:xfrm>
              <a:off x="4117703" y="2969645"/>
              <a:ext cx="56600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Evaluation Context</a:t>
              </a:r>
              <a:endParaRPr lang="en-US" sz="44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B3EC77-8332-4B31-B28A-8CC0C15252C8}"/>
                </a:ext>
              </a:extLst>
            </p:cNvPr>
            <p:cNvSpPr txBox="1"/>
            <p:nvPr/>
          </p:nvSpPr>
          <p:spPr>
            <a:xfrm>
              <a:off x="2275596" y="3888355"/>
              <a:ext cx="1842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INTERMEDIATE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79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BFDFE-DE42-42CA-A0FA-40E4EFADA73E}"/>
              </a:ext>
            </a:extLst>
          </p:cNvPr>
          <p:cNvSpPr txBox="1"/>
          <p:nvPr/>
        </p:nvSpPr>
        <p:spPr>
          <a:xfrm>
            <a:off x="786673" y="1820094"/>
            <a:ext cx="7380297" cy="295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Date Tables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Time Intelligence 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Understanding “Evaluation Context”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Hard(</a:t>
            </a:r>
            <a:r>
              <a:rPr lang="en-US" sz="3200" dirty="0" err="1">
                <a:solidFill>
                  <a:schemeClr val="tx2"/>
                </a:solidFill>
                <a:latin typeface="Lato" panose="020F0502020204030203"/>
              </a:rPr>
              <a:t>er</a:t>
            </a:r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) Stuff</a:t>
            </a:r>
          </a:p>
        </p:txBody>
      </p:sp>
      <p:pic>
        <p:nvPicPr>
          <p:cNvPr id="8" name="Picture 7" descr="A picture containing plate&#10;&#10;Description automatically generated">
            <a:extLst>
              <a:ext uri="{FF2B5EF4-FFF2-40B4-BE49-F238E27FC236}">
                <a16:creationId xmlns:a16="http://schemas.microsoft.com/office/drawing/2014/main" id="{630811DC-10E5-4E2C-A81B-ED7D13F8B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40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B8BBF-1470-4531-8F91-769911870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94" y="2148787"/>
            <a:ext cx="8653411" cy="2560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F8F873-CD62-49B2-A3F0-07443B87D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95" y="1799765"/>
            <a:ext cx="4659608" cy="3258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843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4B833-2115-433F-9B48-72FEBE9B8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101" y="3429000"/>
            <a:ext cx="2350745" cy="1816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9E7605-2A64-4723-B5E1-C7D3EDB3C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125" y="2714987"/>
            <a:ext cx="3271317" cy="3549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C62B1B-A7D5-4288-919C-A57BD16DB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656" y="1370961"/>
            <a:ext cx="3276108" cy="2977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3C308C-E432-4377-8923-E26C1C83DDE9}"/>
              </a:ext>
            </a:extLst>
          </p:cNvPr>
          <p:cNvSpPr/>
          <p:nvPr/>
        </p:nvSpPr>
        <p:spPr>
          <a:xfrm>
            <a:off x="963662" y="2037298"/>
            <a:ext cx="3467977" cy="3908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A3961A-B841-4D38-B801-135F1591BA6A}"/>
              </a:ext>
            </a:extLst>
          </p:cNvPr>
          <p:cNvSpPr/>
          <p:nvPr/>
        </p:nvSpPr>
        <p:spPr>
          <a:xfrm>
            <a:off x="5359251" y="3895279"/>
            <a:ext cx="3467977" cy="57228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EA6CE11-77DD-427B-B36E-517F13BB5DE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431639" y="2232736"/>
            <a:ext cx="927612" cy="1948684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F206AC-A62A-4078-857B-996854B1E46D}"/>
              </a:ext>
            </a:extLst>
          </p:cNvPr>
          <p:cNvSpPr txBox="1"/>
          <p:nvPr/>
        </p:nvSpPr>
        <p:spPr>
          <a:xfrm>
            <a:off x="7268603" y="1273190"/>
            <a:ext cx="4177747" cy="678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10" i="1" dirty="0"/>
              <a:t>Sales on </a:t>
            </a:r>
            <a:r>
              <a:rPr lang="en-US" sz="3810" b="1" i="1" u="sng" dirty="0"/>
              <a:t>Jan 1, 2012</a:t>
            </a:r>
          </a:p>
        </p:txBody>
      </p:sp>
    </p:spTree>
    <p:extLst>
      <p:ext uri="{BB962C8B-B14F-4D97-AF65-F5344CB8AC3E}">
        <p14:creationId xmlns:p14="http://schemas.microsoft.com/office/powerpoint/2010/main" val="93602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118AB-4C32-4799-8A8C-0548CCA18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551" y="2910412"/>
            <a:ext cx="2094871" cy="3158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141E7A-D948-4F7D-AD36-C305932DD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125" y="2714987"/>
            <a:ext cx="3271317" cy="3549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B3AD21-1D41-45E0-9CE0-5218D0A21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656" y="1370961"/>
            <a:ext cx="3276108" cy="2977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13C1C9-6334-4393-B661-2F84D3777A16}"/>
              </a:ext>
            </a:extLst>
          </p:cNvPr>
          <p:cNvSpPr/>
          <p:nvPr/>
        </p:nvSpPr>
        <p:spPr>
          <a:xfrm>
            <a:off x="973445" y="2057148"/>
            <a:ext cx="3467977" cy="134941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A8CE88-58CE-4BE8-81BE-7AC04E21225B}"/>
              </a:ext>
            </a:extLst>
          </p:cNvPr>
          <p:cNvSpPr/>
          <p:nvPr/>
        </p:nvSpPr>
        <p:spPr>
          <a:xfrm>
            <a:off x="5359251" y="3845135"/>
            <a:ext cx="3467977" cy="179606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04207FD-3F8A-405E-98DC-D6FB10E2972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441422" y="2731854"/>
            <a:ext cx="917829" cy="201131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B77067-839B-4D5D-9172-CA8A3E5D668E}"/>
              </a:ext>
            </a:extLst>
          </p:cNvPr>
          <p:cNvSpPr txBox="1"/>
          <p:nvPr/>
        </p:nvSpPr>
        <p:spPr>
          <a:xfrm>
            <a:off x="6626095" y="1319686"/>
            <a:ext cx="4514249" cy="678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10" i="1" dirty="0"/>
              <a:t>Sales in </a:t>
            </a:r>
            <a:r>
              <a:rPr lang="en-US" sz="3810" b="1" i="1" u="sng" dirty="0"/>
              <a:t>2012-January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39F8F5-FA04-42B1-9B2C-B1867B839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011" y="2215901"/>
            <a:ext cx="4659608" cy="3258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044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31B1F-6D41-4A99-B5A5-49217FF0A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716" y="977753"/>
            <a:ext cx="1629718" cy="1259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8E9D0F-FC6F-436B-B375-59CA39629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983" y="2825814"/>
            <a:ext cx="2703567" cy="2933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9D1013-421E-437B-84E7-5FE541E40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132" y="1526226"/>
            <a:ext cx="2707528" cy="2460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E9BEDE-8734-4096-873B-9B0F9923C628}"/>
              </a:ext>
            </a:extLst>
          </p:cNvPr>
          <p:cNvSpPr/>
          <p:nvPr/>
        </p:nvSpPr>
        <p:spPr>
          <a:xfrm>
            <a:off x="4584348" y="2055176"/>
            <a:ext cx="2866096" cy="3908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F16DE-8D1C-4CEB-8780-141EF10ADECC}"/>
              </a:ext>
            </a:extLst>
          </p:cNvPr>
          <p:cNvSpPr/>
          <p:nvPr/>
        </p:nvSpPr>
        <p:spPr>
          <a:xfrm>
            <a:off x="9069892" y="3774228"/>
            <a:ext cx="2605542" cy="52025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BEC8D6D-286C-40E0-89F4-F97D109B7A8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450444" y="2250614"/>
            <a:ext cx="1619448" cy="1783742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CBEF898-FCF7-4FF8-B2B4-5B40C0190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027" y="2836129"/>
            <a:ext cx="2086892" cy="3256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90CC178-DA4A-466E-A218-97DAEAFA7EC0}"/>
              </a:ext>
            </a:extLst>
          </p:cNvPr>
          <p:cNvSpPr/>
          <p:nvPr/>
        </p:nvSpPr>
        <p:spPr>
          <a:xfrm>
            <a:off x="923625" y="4163146"/>
            <a:ext cx="2153341" cy="3908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C231C58-51CE-4F28-9CA0-ECE46AC7023F}"/>
              </a:ext>
            </a:extLst>
          </p:cNvPr>
          <p:cNvCxnSpPr>
            <a:cxnSpLocks/>
            <a:stCxn id="9" idx="1"/>
            <a:endCxn id="13" idx="3"/>
          </p:cNvCxnSpPr>
          <p:nvPr/>
        </p:nvCxnSpPr>
        <p:spPr>
          <a:xfrm rot="10800000" flipV="1">
            <a:off x="3076966" y="2250614"/>
            <a:ext cx="1507382" cy="210797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8DDDF7A-89B3-473E-8244-32F65548DA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1700" y="977754"/>
            <a:ext cx="1191622" cy="12593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4B86E8-0844-42A5-9A86-0F0867DEB4F0}"/>
              </a:ext>
            </a:extLst>
          </p:cNvPr>
          <p:cNvSpPr txBox="1"/>
          <p:nvPr/>
        </p:nvSpPr>
        <p:spPr>
          <a:xfrm>
            <a:off x="1313511" y="1570420"/>
            <a:ext cx="1429430" cy="678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5" b="1" dirty="0"/>
              <a:t>Qty In-Stock</a:t>
            </a:r>
          </a:p>
          <a:p>
            <a:pPr algn="ctr"/>
            <a:r>
              <a:rPr lang="en-US" sz="1905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96858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DEA73-5031-4B4C-A02D-20209D266C08}"/>
              </a:ext>
            </a:extLst>
          </p:cNvPr>
          <p:cNvSpPr txBox="1"/>
          <p:nvPr/>
        </p:nvSpPr>
        <p:spPr>
          <a:xfrm>
            <a:off x="1052186" y="1550094"/>
            <a:ext cx="8906006" cy="2149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does this apply to Time-Intelligence?</a:t>
            </a:r>
          </a:p>
          <a:p>
            <a:endParaRPr lang="en-US" dirty="0"/>
          </a:p>
          <a:p>
            <a:pPr marL="342900" indent="396875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Detecting Current Context</a:t>
            </a:r>
          </a:p>
          <a:p>
            <a:pPr marL="342900" indent="396875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Manipulating Current Context</a:t>
            </a:r>
          </a:p>
        </p:txBody>
      </p:sp>
    </p:spTree>
    <p:extLst>
      <p:ext uri="{BB962C8B-B14F-4D97-AF65-F5344CB8AC3E}">
        <p14:creationId xmlns:p14="http://schemas.microsoft.com/office/powerpoint/2010/main" val="81730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DEA73-5031-4B4C-A02D-20209D266C08}"/>
              </a:ext>
            </a:extLst>
          </p:cNvPr>
          <p:cNvSpPr txBox="1"/>
          <p:nvPr/>
        </p:nvSpPr>
        <p:spPr>
          <a:xfrm>
            <a:off x="2933178" y="995839"/>
            <a:ext cx="632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Detecting “Current Context”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94942D-ED71-4961-9FD6-EAFBB67AF4EC}"/>
              </a:ext>
            </a:extLst>
          </p:cNvPr>
          <p:cNvGrpSpPr/>
          <p:nvPr/>
        </p:nvGrpSpPr>
        <p:grpSpPr>
          <a:xfrm>
            <a:off x="381000" y="1807830"/>
            <a:ext cx="1857634" cy="3817460"/>
            <a:chOff x="585731" y="2044701"/>
            <a:chExt cx="1857634" cy="38174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47098A1-4B4F-46E2-A0D7-C2483A41F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731" y="2566051"/>
              <a:ext cx="1857634" cy="329611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56D4C9-A701-4925-B1F8-227A3C7E9034}"/>
                </a:ext>
              </a:extLst>
            </p:cNvPr>
            <p:cNvSpPr txBox="1"/>
            <p:nvPr/>
          </p:nvSpPr>
          <p:spPr>
            <a:xfrm>
              <a:off x="869435" y="2044701"/>
              <a:ext cx="1290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Filters Pane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82E022-3B87-421E-9481-FC93766DFDDD}"/>
              </a:ext>
            </a:extLst>
          </p:cNvPr>
          <p:cNvGrpSpPr/>
          <p:nvPr/>
        </p:nvGrpSpPr>
        <p:grpSpPr>
          <a:xfrm>
            <a:off x="2590141" y="1807830"/>
            <a:ext cx="2541917" cy="2500351"/>
            <a:chOff x="3430731" y="2044701"/>
            <a:chExt cx="2541917" cy="25003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6F77F16-4E14-4590-8397-56455B06E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0731" y="2566051"/>
              <a:ext cx="2541917" cy="19790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E311E3-4ED7-40B5-80F6-87F1E6AB6B92}"/>
                </a:ext>
              </a:extLst>
            </p:cNvPr>
            <p:cNvSpPr txBox="1"/>
            <p:nvPr/>
          </p:nvSpPr>
          <p:spPr>
            <a:xfrm>
              <a:off x="4307799" y="2044701"/>
              <a:ext cx="787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Slicers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259A71-BEE0-4BD5-A543-E841FFE9D45B}"/>
              </a:ext>
            </a:extLst>
          </p:cNvPr>
          <p:cNvGrpSpPr/>
          <p:nvPr/>
        </p:nvGrpSpPr>
        <p:grpSpPr>
          <a:xfrm>
            <a:off x="5578317" y="1807830"/>
            <a:ext cx="2963254" cy="2930853"/>
            <a:chOff x="8133601" y="2047661"/>
            <a:chExt cx="2963254" cy="293085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260BF6-3095-45E8-9894-98CE8D5C1E82}"/>
                </a:ext>
              </a:extLst>
            </p:cNvPr>
            <p:cNvSpPr txBox="1"/>
            <p:nvPr/>
          </p:nvSpPr>
          <p:spPr>
            <a:xfrm>
              <a:off x="8952450" y="2047661"/>
              <a:ext cx="132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Cross Filters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FC2BF6C-55F0-4E54-9FE2-15D13BBA0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3601" y="2566051"/>
              <a:ext cx="2963254" cy="24124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5D5F49-6342-439F-B24B-6B272C9EF96B}"/>
              </a:ext>
            </a:extLst>
          </p:cNvPr>
          <p:cNvGrpSpPr/>
          <p:nvPr/>
        </p:nvGrpSpPr>
        <p:grpSpPr>
          <a:xfrm>
            <a:off x="8916847" y="1807830"/>
            <a:ext cx="2894153" cy="2482018"/>
            <a:chOff x="8916847" y="1807830"/>
            <a:chExt cx="2894153" cy="248201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E188766-61E1-4F35-ADF3-A03B7ABC8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16847" y="2326220"/>
              <a:ext cx="2894153" cy="19636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FB2FAF-3D06-4F35-B3EA-5CA844581D04}"/>
                </a:ext>
              </a:extLst>
            </p:cNvPr>
            <p:cNvSpPr txBox="1"/>
            <p:nvPr/>
          </p:nvSpPr>
          <p:spPr>
            <a:xfrm>
              <a:off x="9983050" y="1807830"/>
              <a:ext cx="761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Visual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440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2BD53-ABF6-4A27-9750-83FE808EDB40}"/>
              </a:ext>
            </a:extLst>
          </p:cNvPr>
          <p:cNvSpPr txBox="1"/>
          <p:nvPr/>
        </p:nvSpPr>
        <p:spPr>
          <a:xfrm>
            <a:off x="786673" y="1160815"/>
            <a:ext cx="10618653" cy="65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  <a:latin typeface="Lato" panose="020F0502020204030203"/>
              </a:rPr>
              <a:t>Remember this?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54F4D-1C5F-4C1C-A417-AB2D1176BA37}"/>
              </a:ext>
            </a:extLst>
          </p:cNvPr>
          <p:cNvSpPr/>
          <p:nvPr/>
        </p:nvSpPr>
        <p:spPr>
          <a:xfrm>
            <a:off x="1499545" y="2228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Dt Range =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FORMAT(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MIN('Date'[Date])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"mm/d/yyyy")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    &amp; " - " &amp;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    FORMAT(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MAX('Date'[Date])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"mm/d/yyyy")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9CA69-83DE-410A-8099-7B218DA94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545" y="3941912"/>
            <a:ext cx="9192908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79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EAFFD1-4278-446A-8117-B009FB359CB8}"/>
              </a:ext>
            </a:extLst>
          </p:cNvPr>
          <p:cNvSpPr/>
          <p:nvPr/>
        </p:nvSpPr>
        <p:spPr>
          <a:xfrm>
            <a:off x="0" y="0"/>
            <a:ext cx="4409440" cy="64922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4409440" y="0"/>
            <a:ext cx="77825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0" y="2867555"/>
            <a:ext cx="440944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DEMO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45AEE3-BC7E-43B2-98C2-9EEED1563704}"/>
              </a:ext>
            </a:extLst>
          </p:cNvPr>
          <p:cNvGrpSpPr/>
          <p:nvPr/>
        </p:nvGrpSpPr>
        <p:grpSpPr>
          <a:xfrm>
            <a:off x="6096000" y="2570308"/>
            <a:ext cx="4672462" cy="1351623"/>
            <a:chOff x="1745673" y="2105724"/>
            <a:chExt cx="4672462" cy="1351623"/>
          </a:xfrm>
        </p:grpSpPr>
        <p:pic>
          <p:nvPicPr>
            <p:cNvPr id="8" name="Picture 7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A077A9D3-E895-4545-AA48-658A9575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673" y="2152688"/>
              <a:ext cx="1304659" cy="13046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8642B0-5467-4BDE-9480-F41101298B1D}"/>
                </a:ext>
              </a:extLst>
            </p:cNvPr>
            <p:cNvSpPr txBox="1"/>
            <p:nvPr/>
          </p:nvSpPr>
          <p:spPr>
            <a:xfrm>
              <a:off x="3261117" y="2105724"/>
              <a:ext cx="315701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Conquering </a:t>
              </a:r>
              <a:b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</a:br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Context</a:t>
              </a:r>
              <a:endParaRPr lang="en-US" sz="36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D2D8838-D9C3-4F25-975E-D8ED6E1B0EC8}"/>
              </a:ext>
            </a:extLst>
          </p:cNvPr>
          <p:cNvSpPr txBox="1"/>
          <p:nvPr/>
        </p:nvSpPr>
        <p:spPr>
          <a:xfrm>
            <a:off x="8448327" y="472848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i="1" dirty="0">
              <a:solidFill>
                <a:schemeClr val="tx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99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17D29D8-0519-42CC-81A8-7A1B88845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554" y="1693844"/>
            <a:ext cx="6203751" cy="37077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EVALUATION CONTEXT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7C952654-1BAB-43EF-894F-A8D9F8CC1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4D4588A-3F0A-4882-861C-74C6AD8BF603}"/>
              </a:ext>
            </a:extLst>
          </p:cNvPr>
          <p:cNvSpPr/>
          <p:nvPr/>
        </p:nvSpPr>
        <p:spPr>
          <a:xfrm>
            <a:off x="5307995" y="2014215"/>
            <a:ext cx="4274416" cy="39087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0DFB8-F50B-4633-AD95-3B0AE79B2456}"/>
              </a:ext>
            </a:extLst>
          </p:cNvPr>
          <p:cNvSpPr txBox="1"/>
          <p:nvPr/>
        </p:nvSpPr>
        <p:spPr>
          <a:xfrm>
            <a:off x="472949" y="1499295"/>
            <a:ext cx="346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ato"/>
                <a:cs typeface="Latha" panose="020B0502040204020203" pitchFamily="34" charset="0"/>
              </a:rPr>
              <a:t>1. Capture the “Current Context”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853221-4BA2-4460-8D99-4D70230920C1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>
            <a:off x="2207804" y="1868627"/>
            <a:ext cx="3100191" cy="3410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890A97-C5FA-4D16-99DB-EA8D4F78295F}"/>
              </a:ext>
            </a:extLst>
          </p:cNvPr>
          <p:cNvSpPr txBox="1"/>
          <p:nvPr/>
        </p:nvSpPr>
        <p:spPr>
          <a:xfrm>
            <a:off x="472949" y="2722409"/>
            <a:ext cx="346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ato"/>
                <a:cs typeface="Latha" panose="020B0502040204020203" pitchFamily="34" charset="0"/>
              </a:rPr>
              <a:t>2. Create the “New Context”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656B0D-4A9F-411F-B6A3-09260B1B6428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>
            <a:off x="2207804" y="3091741"/>
            <a:ext cx="3100191" cy="4216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3B9CD30-67C0-4D2B-AB89-965E8AB8A18B}"/>
              </a:ext>
            </a:extLst>
          </p:cNvPr>
          <p:cNvSpPr/>
          <p:nvPr/>
        </p:nvSpPr>
        <p:spPr>
          <a:xfrm>
            <a:off x="5307995" y="2601650"/>
            <a:ext cx="5018581" cy="18235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64C84B-3D19-47DE-9944-FBF9BE8E80B0}"/>
              </a:ext>
            </a:extLst>
          </p:cNvPr>
          <p:cNvSpPr/>
          <p:nvPr/>
        </p:nvSpPr>
        <p:spPr>
          <a:xfrm>
            <a:off x="5307995" y="4621774"/>
            <a:ext cx="5550310" cy="73782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en-US" sz="2540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3200AC-25F6-4EFD-92F8-E6F20A7BA07D}"/>
              </a:ext>
            </a:extLst>
          </p:cNvPr>
          <p:cNvSpPr txBox="1"/>
          <p:nvPr/>
        </p:nvSpPr>
        <p:spPr>
          <a:xfrm>
            <a:off x="447988" y="4134364"/>
            <a:ext cx="346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ato"/>
                <a:cs typeface="Latha" panose="020B0502040204020203" pitchFamily="34" charset="0"/>
              </a:rPr>
              <a:t>3. Calculate measure within</a:t>
            </a:r>
          </a:p>
          <a:p>
            <a:r>
              <a:rPr lang="en-US" dirty="0">
                <a:solidFill>
                  <a:srgbClr val="FF0000"/>
                </a:solidFill>
                <a:latin typeface="Lato"/>
                <a:cs typeface="Latha" panose="020B0502040204020203" pitchFamily="34" charset="0"/>
              </a:rPr>
              <a:t>    “New Context”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FC5A13-B634-46F6-9E5C-B11682997A55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182843" y="4780695"/>
            <a:ext cx="3100190" cy="2816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9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13" grpId="0"/>
      <p:bldP spid="15" grpId="0" animBg="1"/>
      <p:bldP spid="23" grpId="0" animBg="1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2" cy="6472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EEA9FD-288A-4C72-AE3F-F9A73FA98288}"/>
              </a:ext>
            </a:extLst>
          </p:cNvPr>
          <p:cNvGrpSpPr/>
          <p:nvPr/>
        </p:nvGrpSpPr>
        <p:grpSpPr>
          <a:xfrm>
            <a:off x="3098304" y="2576615"/>
            <a:ext cx="5809347" cy="1704769"/>
            <a:chOff x="1307082" y="2583696"/>
            <a:chExt cx="5809347" cy="1704769"/>
          </a:xfrm>
        </p:grpSpPr>
        <p:pic>
          <p:nvPicPr>
            <p:cNvPr id="9" name="Picture 8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638FD6EA-B015-48CB-9505-20155948F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5771" y="2583696"/>
              <a:ext cx="1304659" cy="130465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D46089-EF9F-41A4-900E-F47A358C7603}"/>
                </a:ext>
              </a:extLst>
            </p:cNvPr>
            <p:cNvSpPr txBox="1"/>
            <p:nvPr/>
          </p:nvSpPr>
          <p:spPr>
            <a:xfrm>
              <a:off x="2889118" y="2820527"/>
              <a:ext cx="42273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Hard(</a:t>
              </a:r>
              <a:r>
                <a:rPr lang="en-US" sz="4800" b="1" dirty="0" err="1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er</a:t>
              </a:r>
              <a:r>
                <a:rPr lang="en-US" sz="48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) Stuff</a:t>
              </a:r>
              <a:endParaRPr lang="en-US" sz="44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5A6F8A-BB26-4658-A4AE-B103A353A4A9}"/>
                </a:ext>
              </a:extLst>
            </p:cNvPr>
            <p:cNvSpPr txBox="1"/>
            <p:nvPr/>
          </p:nvSpPr>
          <p:spPr>
            <a:xfrm>
              <a:off x="1307082" y="3888355"/>
              <a:ext cx="1582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ADVANCED</a:t>
              </a:r>
              <a:endParaRPr lang="en-US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0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749"/>
            <a:ext cx="12192002" cy="6472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72C4F3-F61F-44AA-9AC3-E60FAE7B217F}"/>
              </a:ext>
            </a:extLst>
          </p:cNvPr>
          <p:cNvGrpSpPr/>
          <p:nvPr/>
        </p:nvGrpSpPr>
        <p:grpSpPr>
          <a:xfrm>
            <a:off x="3860561" y="2582947"/>
            <a:ext cx="4470878" cy="1304659"/>
            <a:chOff x="1745673" y="2152688"/>
            <a:chExt cx="4470878" cy="1304659"/>
          </a:xfrm>
        </p:grpSpPr>
        <p:pic>
          <p:nvPicPr>
            <p:cNvPr id="10" name="Picture 9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15231A8E-62D2-4718-A54B-06CB2AEF1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673" y="2152688"/>
              <a:ext cx="1304659" cy="130465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A319FA-3D7B-47B1-9C98-74E9B89946E2}"/>
                </a:ext>
              </a:extLst>
            </p:cNvPr>
            <p:cNvSpPr txBox="1"/>
            <p:nvPr/>
          </p:nvSpPr>
          <p:spPr>
            <a:xfrm>
              <a:off x="3260998" y="2451074"/>
              <a:ext cx="29555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Date Tables</a:t>
              </a:r>
              <a:endParaRPr lang="en-US" sz="36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42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803148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HARD(ER) STUFF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DD1E9-A122-435C-B6ED-EC0987A9EF76}"/>
              </a:ext>
            </a:extLst>
          </p:cNvPr>
          <p:cNvSpPr txBox="1"/>
          <p:nvPr/>
        </p:nvSpPr>
        <p:spPr>
          <a:xfrm>
            <a:off x="786673" y="1226765"/>
            <a:ext cx="7756078" cy="373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What about…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Comparing Weeks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Incomplete periods (current vs 2019)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Adjacent periods of different size (March vs Feb)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Customizing logic at specific levels…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Lato" panose="020F0502020204030203"/>
              </a:rPr>
              <a:t>Year = SPLY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Lato" panose="020F0502020204030203"/>
              </a:rPr>
              <a:t>Quarter = PQ (previous quarter)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Lato" panose="020F0502020204030203"/>
              </a:rPr>
              <a:t>Month = SPLQ (same-period-last-quarter)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ECDF19A4-1B9D-4919-8E18-677130A7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67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EAFFD1-4278-446A-8117-B009FB359CB8}"/>
              </a:ext>
            </a:extLst>
          </p:cNvPr>
          <p:cNvSpPr/>
          <p:nvPr/>
        </p:nvSpPr>
        <p:spPr>
          <a:xfrm>
            <a:off x="0" y="0"/>
            <a:ext cx="4409440" cy="649224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4409440" y="0"/>
            <a:ext cx="778256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0" y="2867555"/>
            <a:ext cx="440944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DEMO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45AEE3-BC7E-43B2-98C2-9EEED1563704}"/>
              </a:ext>
            </a:extLst>
          </p:cNvPr>
          <p:cNvGrpSpPr/>
          <p:nvPr/>
        </p:nvGrpSpPr>
        <p:grpSpPr>
          <a:xfrm>
            <a:off x="6096000" y="2570308"/>
            <a:ext cx="4209611" cy="1351623"/>
            <a:chOff x="1745673" y="2105724"/>
            <a:chExt cx="4209611" cy="1351623"/>
          </a:xfrm>
        </p:grpSpPr>
        <p:pic>
          <p:nvPicPr>
            <p:cNvPr id="8" name="Picture 7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A077A9D3-E895-4545-AA48-658A9575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5673" y="2152688"/>
              <a:ext cx="1304659" cy="13046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8642B0-5467-4BDE-9480-F41101298B1D}"/>
                </a:ext>
              </a:extLst>
            </p:cNvPr>
            <p:cNvSpPr txBox="1"/>
            <p:nvPr/>
          </p:nvSpPr>
          <p:spPr>
            <a:xfrm>
              <a:off x="3723969" y="2105724"/>
              <a:ext cx="223131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Hard(</a:t>
              </a:r>
              <a:r>
                <a:rPr lang="en-US" sz="4000" b="1" dirty="0" err="1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er</a:t>
              </a:r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)</a:t>
              </a:r>
              <a:b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</a:br>
              <a:r>
                <a:rPr lang="en-US" sz="40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Stuff</a:t>
              </a:r>
              <a:endParaRPr lang="en-US" sz="36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D2D8838-D9C3-4F25-975E-D8ED6E1B0EC8}"/>
              </a:ext>
            </a:extLst>
          </p:cNvPr>
          <p:cNvSpPr txBox="1"/>
          <p:nvPr/>
        </p:nvSpPr>
        <p:spPr>
          <a:xfrm>
            <a:off x="8448327" y="472848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i="1" dirty="0">
              <a:solidFill>
                <a:schemeClr val="tx2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24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803148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HARD(ER) STUFF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DD1E9-A122-435C-B6ED-EC0987A9EF76}"/>
              </a:ext>
            </a:extLst>
          </p:cNvPr>
          <p:cNvSpPr txBox="1"/>
          <p:nvPr/>
        </p:nvSpPr>
        <p:spPr>
          <a:xfrm>
            <a:off x="786673" y="1226765"/>
            <a:ext cx="7756078" cy="73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Comparing Current Period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ECDF19A4-1B9D-4919-8E18-677130A7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201187-DF80-4D08-BA80-1E2BEC4BC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087" y="2362592"/>
            <a:ext cx="6219825" cy="360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2925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2" cy="6472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EEA9FD-288A-4C72-AE3F-F9A73FA98288}"/>
              </a:ext>
            </a:extLst>
          </p:cNvPr>
          <p:cNvGrpSpPr/>
          <p:nvPr/>
        </p:nvGrpSpPr>
        <p:grpSpPr>
          <a:xfrm>
            <a:off x="4057389" y="2583696"/>
            <a:ext cx="3413758" cy="1304659"/>
            <a:chOff x="1445771" y="2583696"/>
            <a:chExt cx="3413758" cy="1304659"/>
          </a:xfrm>
        </p:grpSpPr>
        <p:pic>
          <p:nvPicPr>
            <p:cNvPr id="9" name="Picture 8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638FD6EA-B015-48CB-9505-20155948F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5771" y="2583696"/>
              <a:ext cx="1304659" cy="130465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D46089-EF9F-41A4-900E-F47A358C7603}"/>
                </a:ext>
              </a:extLst>
            </p:cNvPr>
            <p:cNvSpPr txBox="1"/>
            <p:nvPr/>
          </p:nvSpPr>
          <p:spPr>
            <a:xfrm>
              <a:off x="2889118" y="2820527"/>
              <a:ext cx="19704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Bonus</a:t>
              </a:r>
              <a:endParaRPr lang="en-US" sz="44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97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803148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BONUS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DD1E9-A122-435C-B6ED-EC0987A9EF76}"/>
              </a:ext>
            </a:extLst>
          </p:cNvPr>
          <p:cNvSpPr txBox="1"/>
          <p:nvPr/>
        </p:nvSpPr>
        <p:spPr>
          <a:xfrm>
            <a:off x="786673" y="1226765"/>
            <a:ext cx="7756078" cy="14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Tabular Editor (scripting)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2"/>
                </a:solidFill>
                <a:latin typeface="Lato" panose="020F0502020204030203"/>
              </a:rPr>
              <a:t>Calculation Groups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ECDF19A4-1B9D-4919-8E18-677130A7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23978C-EEED-4C4F-B0FE-3AA4232AD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027" y="2252643"/>
            <a:ext cx="5428405" cy="355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205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509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8369" y="2845119"/>
            <a:ext cx="334028" cy="25949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490" y="91015"/>
                </a:moveTo>
                <a:lnTo>
                  <a:pt x="94490" y="91015"/>
                </a:lnTo>
                <a:cubicBezTo>
                  <a:pt x="78351" y="83972"/>
                  <a:pt x="73926" y="79097"/>
                  <a:pt x="73926" y="67178"/>
                </a:cubicBezTo>
                <a:cubicBezTo>
                  <a:pt x="73926" y="62302"/>
                  <a:pt x="78351" y="64740"/>
                  <a:pt x="80694" y="52821"/>
                </a:cubicBezTo>
                <a:cubicBezTo>
                  <a:pt x="80694" y="47674"/>
                  <a:pt x="85379" y="52821"/>
                  <a:pt x="85379" y="40902"/>
                </a:cubicBezTo>
                <a:cubicBezTo>
                  <a:pt x="85379" y="35756"/>
                  <a:pt x="83036" y="35756"/>
                  <a:pt x="83036" y="35756"/>
                </a:cubicBezTo>
                <a:cubicBezTo>
                  <a:pt x="83036" y="35756"/>
                  <a:pt x="85379" y="28713"/>
                  <a:pt x="85379" y="23837"/>
                </a:cubicBezTo>
                <a:cubicBezTo>
                  <a:pt x="85379" y="16523"/>
                  <a:pt x="83036" y="0"/>
                  <a:pt x="59869" y="0"/>
                </a:cubicBezTo>
                <a:cubicBezTo>
                  <a:pt x="36702" y="0"/>
                  <a:pt x="34360" y="16523"/>
                  <a:pt x="34360" y="23837"/>
                </a:cubicBezTo>
                <a:cubicBezTo>
                  <a:pt x="34360" y="28713"/>
                  <a:pt x="36702" y="35756"/>
                  <a:pt x="36702" y="35756"/>
                </a:cubicBezTo>
                <a:cubicBezTo>
                  <a:pt x="36702" y="35756"/>
                  <a:pt x="34360" y="35756"/>
                  <a:pt x="34360" y="40902"/>
                </a:cubicBezTo>
                <a:cubicBezTo>
                  <a:pt x="34360" y="52821"/>
                  <a:pt x="39045" y="47674"/>
                  <a:pt x="39045" y="52821"/>
                </a:cubicBezTo>
                <a:cubicBezTo>
                  <a:pt x="41388" y="64740"/>
                  <a:pt x="46073" y="62302"/>
                  <a:pt x="46073" y="67178"/>
                </a:cubicBezTo>
                <a:cubicBezTo>
                  <a:pt x="46073" y="79097"/>
                  <a:pt x="41388" y="83972"/>
                  <a:pt x="25249" y="91015"/>
                </a:cubicBezTo>
                <a:cubicBezTo>
                  <a:pt x="9110" y="95891"/>
                  <a:pt x="0" y="102934"/>
                  <a:pt x="0" y="107810"/>
                </a:cubicBezTo>
                <a:cubicBezTo>
                  <a:pt x="0" y="110248"/>
                  <a:pt x="0" y="119729"/>
                  <a:pt x="0" y="119729"/>
                </a:cubicBezTo>
                <a:cubicBezTo>
                  <a:pt x="59869" y="119729"/>
                  <a:pt x="59869" y="119729"/>
                  <a:pt x="59869" y="119729"/>
                </a:cubicBezTo>
                <a:cubicBezTo>
                  <a:pt x="119739" y="119729"/>
                  <a:pt x="119739" y="119729"/>
                  <a:pt x="119739" y="119729"/>
                </a:cubicBezTo>
                <a:cubicBezTo>
                  <a:pt x="119739" y="119729"/>
                  <a:pt x="119739" y="110248"/>
                  <a:pt x="119739" y="107810"/>
                </a:cubicBezTo>
                <a:cubicBezTo>
                  <a:pt x="119739" y="102934"/>
                  <a:pt x="110629" y="95891"/>
                  <a:pt x="94490" y="9101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 sz="3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35654" y="2727650"/>
            <a:ext cx="2829569" cy="494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BILL ANTON</a:t>
            </a:r>
          </a:p>
        </p:txBody>
      </p:sp>
      <p:sp>
        <p:nvSpPr>
          <p:cNvPr id="13" name="Shape 5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3553" y="3438871"/>
            <a:ext cx="303662" cy="2558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5" y="11368"/>
                </a:moveTo>
                <a:lnTo>
                  <a:pt x="4685" y="11368"/>
                </a:lnTo>
                <a:cubicBezTo>
                  <a:pt x="9110" y="14736"/>
                  <a:pt x="52841" y="52631"/>
                  <a:pt x="52841" y="52631"/>
                </a:cubicBezTo>
                <a:cubicBezTo>
                  <a:pt x="55184" y="56000"/>
                  <a:pt x="57527" y="56000"/>
                  <a:pt x="60130" y="56000"/>
                </a:cubicBezTo>
                <a:cubicBezTo>
                  <a:pt x="62212" y="56000"/>
                  <a:pt x="64555" y="56000"/>
                  <a:pt x="64555" y="52631"/>
                </a:cubicBezTo>
                <a:cubicBezTo>
                  <a:pt x="66637" y="52631"/>
                  <a:pt x="110629" y="14736"/>
                  <a:pt x="112971" y="11368"/>
                </a:cubicBezTo>
                <a:cubicBezTo>
                  <a:pt x="117657" y="7578"/>
                  <a:pt x="119739" y="0"/>
                  <a:pt x="115314" y="0"/>
                </a:cubicBezTo>
                <a:cubicBezTo>
                  <a:pt x="4685" y="0"/>
                  <a:pt x="4685" y="0"/>
                  <a:pt x="4685" y="0"/>
                </a:cubicBezTo>
                <a:cubicBezTo>
                  <a:pt x="0" y="0"/>
                  <a:pt x="2342" y="7578"/>
                  <a:pt x="4685" y="11368"/>
                </a:cubicBezTo>
                <a:close/>
                <a:moveTo>
                  <a:pt x="115314" y="33684"/>
                </a:moveTo>
                <a:lnTo>
                  <a:pt x="115314" y="33684"/>
                </a:lnTo>
                <a:cubicBezTo>
                  <a:pt x="112971" y="33684"/>
                  <a:pt x="66637" y="71157"/>
                  <a:pt x="64555" y="74947"/>
                </a:cubicBezTo>
                <a:cubicBezTo>
                  <a:pt x="64555" y="74947"/>
                  <a:pt x="62212" y="74947"/>
                  <a:pt x="60130" y="74947"/>
                </a:cubicBezTo>
                <a:cubicBezTo>
                  <a:pt x="57527" y="74947"/>
                  <a:pt x="55184" y="74947"/>
                  <a:pt x="52841" y="74947"/>
                </a:cubicBezTo>
                <a:cubicBezTo>
                  <a:pt x="50498" y="71157"/>
                  <a:pt x="7028" y="33684"/>
                  <a:pt x="4685" y="33684"/>
                </a:cubicBezTo>
                <a:cubicBezTo>
                  <a:pt x="2342" y="30315"/>
                  <a:pt x="2342" y="33684"/>
                  <a:pt x="2342" y="33684"/>
                </a:cubicBezTo>
                <a:cubicBezTo>
                  <a:pt x="2342" y="37052"/>
                  <a:pt x="2342" y="112000"/>
                  <a:pt x="2342" y="112000"/>
                </a:cubicBezTo>
                <a:cubicBezTo>
                  <a:pt x="2342" y="115789"/>
                  <a:pt x="4685" y="119578"/>
                  <a:pt x="9110" y="119578"/>
                </a:cubicBezTo>
                <a:cubicBezTo>
                  <a:pt x="110629" y="119578"/>
                  <a:pt x="110629" y="119578"/>
                  <a:pt x="110629" y="119578"/>
                </a:cubicBezTo>
                <a:cubicBezTo>
                  <a:pt x="115314" y="119578"/>
                  <a:pt x="117657" y="115789"/>
                  <a:pt x="117657" y="112000"/>
                </a:cubicBezTo>
                <a:cubicBezTo>
                  <a:pt x="117657" y="112000"/>
                  <a:pt x="117657" y="37052"/>
                  <a:pt x="117657" y="33684"/>
                </a:cubicBezTo>
                <a:cubicBezTo>
                  <a:pt x="117657" y="33684"/>
                  <a:pt x="117657" y="30315"/>
                  <a:pt x="115314" y="336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 sz="3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35654" y="3339381"/>
            <a:ext cx="4692308" cy="494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u="sng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anton@opifexsolutions.com</a:t>
            </a:r>
            <a:endParaRPr lang="en-US" sz="2400" u="sng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Shape 51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3553" y="4019713"/>
            <a:ext cx="303661" cy="35722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 sz="3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35654" y="3951113"/>
            <a:ext cx="2829569" cy="494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@SQLbyoBI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7152C7-1776-4AE0-B2D1-E07C738DEE83}"/>
              </a:ext>
            </a:extLst>
          </p:cNvPr>
          <p:cNvSpPr/>
          <p:nvPr/>
        </p:nvSpPr>
        <p:spPr>
          <a:xfrm>
            <a:off x="2026777" y="5815171"/>
            <a:ext cx="81384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4"/>
              </a:rPr>
              <a:t>https://github.com/byobi/PBI-Time-Intelligence</a:t>
            </a:r>
            <a:endParaRPr lang="en-US" sz="3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7F20B67-4EC6-4513-82E4-BB92B4654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77" y="2042985"/>
            <a:ext cx="5832393" cy="358165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971B55F-58C6-47DB-9E6A-36134FE5DBF6}"/>
              </a:ext>
            </a:extLst>
          </p:cNvPr>
          <p:cNvGrpSpPr/>
          <p:nvPr/>
        </p:nvGrpSpPr>
        <p:grpSpPr>
          <a:xfrm>
            <a:off x="2464682" y="263599"/>
            <a:ext cx="7262636" cy="1403816"/>
            <a:chOff x="-153640" y="229944"/>
            <a:chExt cx="7262636" cy="1403816"/>
          </a:xfrm>
        </p:grpSpPr>
        <p:sp>
          <p:nvSpPr>
            <p:cNvPr id="11" name="TextBox 10"/>
            <p:cNvSpPr txBox="1"/>
            <p:nvPr/>
          </p:nvSpPr>
          <p:spPr>
            <a:xfrm>
              <a:off x="1215026" y="458054"/>
              <a:ext cx="5893970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8800" dirty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Questions?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9DBB3F-036C-4A11-ACB4-798D1A0C7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53640" y="229944"/>
              <a:ext cx="1311430" cy="12543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63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3" grpId="0" animBg="1"/>
      <p:bldP spid="17" grpId="0"/>
      <p:bldP spid="14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7547811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Creating Date Tables (DAX)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CBBA9-D27D-4C50-BC97-A2B9B3B1EE4C}"/>
              </a:ext>
            </a:extLst>
          </p:cNvPr>
          <p:cNvSpPr txBox="1"/>
          <p:nvPr/>
        </p:nvSpPr>
        <p:spPr>
          <a:xfrm>
            <a:off x="786673" y="1820094"/>
            <a:ext cx="106186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CALENDAR( &lt;start date&gt;, &lt;end date&gt; )</a:t>
            </a:r>
            <a:br>
              <a:rPr lang="en-US" sz="3200" dirty="0">
                <a:solidFill>
                  <a:schemeClr val="tx2"/>
                </a:solidFill>
                <a:latin typeface="Lato" panose="020F0502020204030203"/>
              </a:rPr>
            </a:br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Returns a table with one column of all dates between StartDate and EndDate.</a:t>
            </a:r>
            <a:endParaRPr lang="en-US" sz="3200" dirty="0">
              <a:solidFill>
                <a:schemeClr val="tx2"/>
              </a:solidFill>
              <a:latin typeface="Lato" panose="020F050202020403020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85DA43-FAD1-4D86-AE0B-71150EA41680}"/>
              </a:ext>
            </a:extLst>
          </p:cNvPr>
          <p:cNvSpPr/>
          <p:nvPr/>
        </p:nvSpPr>
        <p:spPr>
          <a:xfrm>
            <a:off x="3869931" y="3751363"/>
            <a:ext cx="44521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FF"/>
                </a:solidFill>
                <a:latin typeface="Consolas" panose="020B0609020204030204" pitchFamily="49" charset="0"/>
              </a:rPr>
              <a:t>CALENDAR</a:t>
            </a:r>
            <a:r>
              <a:rPr lang="en-US" sz="2400" dirty="0">
                <a:solidFill>
                  <a:srgbClr val="969696"/>
                </a:solidFill>
                <a:latin typeface="Consolas" panose="020B0609020204030204" pitchFamily="49" charset="0"/>
              </a:rPr>
              <a:t> (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70FF"/>
                </a:solidFill>
                <a:latin typeface="Consolas" panose="020B0609020204030204" pitchFamily="49" charset="0"/>
              </a:rPr>
              <a:t>DATE</a:t>
            </a:r>
            <a:r>
              <a:rPr lang="en-US" sz="2400" dirty="0">
                <a:solidFill>
                  <a:srgbClr val="969696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EE7F18"/>
                </a:solidFill>
                <a:latin typeface="Consolas" panose="020B0609020204030204" pitchFamily="49" charset="0"/>
              </a:rPr>
              <a:t>2010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EE7F1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EE7F1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69696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70FF"/>
                </a:solidFill>
                <a:latin typeface="Consolas" panose="020B0609020204030204" pitchFamily="49" charset="0"/>
              </a:rPr>
              <a:t>DATE</a:t>
            </a:r>
            <a:r>
              <a:rPr lang="en-US" sz="2400" dirty="0">
                <a:solidFill>
                  <a:srgbClr val="969696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EE7F18"/>
                </a:solidFill>
                <a:latin typeface="Consolas" panose="020B0609020204030204" pitchFamily="49" charset="0"/>
              </a:rPr>
              <a:t>2020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EE7F18"/>
                </a:solidFill>
                <a:latin typeface="Consolas" panose="020B0609020204030204" pitchFamily="49" charset="0"/>
              </a:rPr>
              <a:t>12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EE7F18"/>
                </a:solidFill>
                <a:latin typeface="Consolas" panose="020B0609020204030204" pitchFamily="49" charset="0"/>
              </a:rPr>
              <a:t>31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969696"/>
                </a:solidFill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969696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8" name="Picture 7" descr="A picture containing plate&#10;&#10;Description automatically generated">
            <a:extLst>
              <a:ext uri="{FF2B5EF4-FFF2-40B4-BE49-F238E27FC236}">
                <a16:creationId xmlns:a16="http://schemas.microsoft.com/office/drawing/2014/main" id="{B174BBE1-FB23-4CD9-9B48-AEDEA5456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8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7547811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Creating Date Tables (DAX)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CBBA9-D27D-4C50-BC97-A2B9B3B1EE4C}"/>
              </a:ext>
            </a:extLst>
          </p:cNvPr>
          <p:cNvSpPr txBox="1"/>
          <p:nvPr/>
        </p:nvSpPr>
        <p:spPr>
          <a:xfrm>
            <a:off x="786673" y="1820094"/>
            <a:ext cx="106186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CALENDARAUTO( [&lt;</a:t>
            </a:r>
            <a:r>
              <a:rPr lang="en-US" sz="3200" dirty="0" err="1">
                <a:solidFill>
                  <a:schemeClr val="tx2"/>
                </a:solidFill>
                <a:latin typeface="Consolas" panose="020B0609020204030204" pitchFamily="49" charset="0"/>
              </a:rPr>
              <a:t>FiscalYearEndMonth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&gt;] )</a:t>
            </a:r>
            <a:br>
              <a:rPr lang="en-US" sz="3200" dirty="0">
                <a:solidFill>
                  <a:schemeClr val="tx2"/>
                </a:solidFill>
                <a:latin typeface="Lato" panose="020F0502020204030203"/>
              </a:rPr>
            </a:br>
            <a:r>
              <a:rPr lang="en-US" sz="2000" dirty="0">
                <a:solidFill>
                  <a:schemeClr val="tx2"/>
                </a:solidFill>
                <a:latin typeface="Lato" panose="020F0502020204030203"/>
              </a:rPr>
              <a:t>Returns a table with one column of dates calculated from the model automatically.</a:t>
            </a:r>
            <a:endParaRPr lang="en-US" sz="3200" dirty="0">
              <a:solidFill>
                <a:schemeClr val="tx2"/>
              </a:solidFill>
              <a:latin typeface="Lato" panose="020F0502020204030203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F46BA8-B1B1-4798-81D5-B54C8DC298A8}"/>
              </a:ext>
            </a:extLst>
          </p:cNvPr>
          <p:cNvSpPr/>
          <p:nvPr/>
        </p:nvSpPr>
        <p:spPr>
          <a:xfrm>
            <a:off x="4628867" y="3626734"/>
            <a:ext cx="29342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FF"/>
                </a:solidFill>
                <a:latin typeface="Consolas" panose="020B0609020204030204" pitchFamily="49" charset="0"/>
              </a:rPr>
              <a:t>CALENDARAUTO</a:t>
            </a:r>
            <a:r>
              <a:rPr lang="en-US" sz="2400" dirty="0">
                <a:solidFill>
                  <a:srgbClr val="969696"/>
                </a:solidFill>
                <a:latin typeface="Consolas" panose="020B0609020204030204" pitchFamily="49" charset="0"/>
              </a:rPr>
              <a:t> ()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52E05F7F-3D77-475F-8B09-8C543FAA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6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7547811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Creating Date Tables (Power Query)</a:t>
            </a:r>
          </a:p>
        </p:txBody>
      </p:sp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52E05F7F-3D77-475F-8B09-8C543FAA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90D07F-27CA-4F8A-A5E8-A0F57755B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61" y="1813133"/>
            <a:ext cx="9829278" cy="3798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9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7547811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Creating Date Tables (SQL)</a:t>
            </a:r>
          </a:p>
        </p:txBody>
      </p:sp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52E05F7F-3D77-475F-8B09-8C543FAA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FB92F0-9C8B-4ADE-9BE7-BD167274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957" y="1381045"/>
            <a:ext cx="8870086" cy="4305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988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6ED06-08B0-4031-B887-0E4A253B700D}"/>
              </a:ext>
            </a:extLst>
          </p:cNvPr>
          <p:cNvSpPr/>
          <p:nvPr/>
        </p:nvSpPr>
        <p:spPr>
          <a:xfrm>
            <a:off x="1" y="0"/>
            <a:ext cx="12192000" cy="830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4CFBB-F25E-47BC-BEA0-0C324F8B1A2C}"/>
              </a:ext>
            </a:extLst>
          </p:cNvPr>
          <p:cNvSpPr txBox="1"/>
          <p:nvPr/>
        </p:nvSpPr>
        <p:spPr>
          <a:xfrm>
            <a:off x="381000" y="243235"/>
            <a:ext cx="10972800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tx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Creating Date Tables (MAGIC!)</a:t>
            </a:r>
          </a:p>
        </p:txBody>
      </p:sp>
      <p:pic>
        <p:nvPicPr>
          <p:cNvPr id="8" name="Picture 7" descr="A picture containing plate&#10;&#10;Description automatically generated">
            <a:extLst>
              <a:ext uri="{FF2B5EF4-FFF2-40B4-BE49-F238E27FC236}">
                <a16:creationId xmlns:a16="http://schemas.microsoft.com/office/drawing/2014/main" id="{AC4195D5-8553-4EFF-BFB3-D559D9FD1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856" y="171945"/>
            <a:ext cx="486287" cy="486287"/>
          </a:xfrm>
          <a:prstGeom prst="rect">
            <a:avLst/>
          </a:prstGeom>
        </p:spPr>
      </p:pic>
      <p:pic>
        <p:nvPicPr>
          <p:cNvPr id="1026" name="Picture 2" descr="Image result for arrested development gob magic">
            <a:extLst>
              <a:ext uri="{FF2B5EF4-FFF2-40B4-BE49-F238E27FC236}">
                <a16:creationId xmlns:a16="http://schemas.microsoft.com/office/drawing/2014/main" id="{812DBC41-A104-4E9E-8BE4-5CB4FE2A2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39" y="1161096"/>
            <a:ext cx="8784921" cy="494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77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ower BI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F2C80F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F2C80F"/>
      </a:accent6>
      <a:hlink>
        <a:srgbClr val="F2C80F"/>
      </a:hlink>
      <a:folHlink>
        <a:srgbClr val="F2C80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84_Coffee Shop Business Pitch Deck_RVA_v3.potx" id="{C1322C9F-FF28-439C-83B3-ADD70030630F}" vid="{FE0D3DD2-3091-4F75-9007-330AA7DC69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E8719DF-529D-4C42-AEBF-3458E38F292B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C98A6E-22EC-4DD4-9EEB-7896057C12A3}">
  <ds:schemaRefs>
    <ds:schemaRef ds:uri="http://schemas.microsoft.com/office/2006/documentManagement/types"/>
    <ds:schemaRef ds:uri="71af3243-3dd4-4a8d-8c0d-dd76da1f02a5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Coffee Shop Business Pitch Deck</Template>
  <TotalTime>0</TotalTime>
  <Words>1451</Words>
  <Application>Microsoft Office PowerPoint</Application>
  <PresentationFormat>Widescreen</PresentationFormat>
  <Paragraphs>292</Paragraphs>
  <Slides>45</Slides>
  <Notes>37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Lato</vt:lpstr>
      <vt:lpstr>Lato Black</vt:lpstr>
      <vt:lpstr>Roboto</vt:lpstr>
      <vt:lpstr>Office Theme</vt:lpstr>
      <vt:lpstr>Slide 1</vt:lpstr>
      <vt:lpstr>PowerPoint Presentation</vt:lpstr>
      <vt:lpstr>PowerPoint Presentation</vt:lpstr>
      <vt:lpstr>Slide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1</vt:lpstr>
      <vt:lpstr>PowerPoint Presentation</vt:lpstr>
      <vt:lpstr>PowerPoint Presentation</vt:lpstr>
      <vt:lpstr>PowerPoint Presentation</vt:lpstr>
      <vt:lpstr>Slide 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2020-01-16T13:03:31Z</dcterms:created>
  <dcterms:modified xsi:type="dcterms:W3CDTF">2020-04-20T22:45:22Z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