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70" r:id="rId5"/>
    <p:sldId id="767" r:id="rId6"/>
    <p:sldId id="761" r:id="rId7"/>
    <p:sldId id="788" r:id="rId8"/>
    <p:sldId id="743" r:id="rId9"/>
    <p:sldId id="766" r:id="rId10"/>
    <p:sldId id="763" r:id="rId11"/>
    <p:sldId id="751" r:id="rId12"/>
    <p:sldId id="765" r:id="rId13"/>
    <p:sldId id="768" r:id="rId14"/>
    <p:sldId id="769" r:id="rId15"/>
    <p:sldId id="747" r:id="rId16"/>
    <p:sldId id="745" r:id="rId17"/>
    <p:sldId id="744" r:id="rId18"/>
    <p:sldId id="762" r:id="rId19"/>
    <p:sldId id="764" r:id="rId20"/>
    <p:sldId id="757" r:id="rId21"/>
    <p:sldId id="770" r:id="rId22"/>
    <p:sldId id="771" r:id="rId23"/>
    <p:sldId id="772" r:id="rId24"/>
    <p:sldId id="776" r:id="rId25"/>
    <p:sldId id="777" r:id="rId26"/>
    <p:sldId id="773" r:id="rId27"/>
    <p:sldId id="775" r:id="rId28"/>
    <p:sldId id="778" r:id="rId29"/>
    <p:sldId id="774" r:id="rId30"/>
    <p:sldId id="754" r:id="rId31"/>
    <p:sldId id="752" r:id="rId32"/>
    <p:sldId id="780" r:id="rId33"/>
    <p:sldId id="779" r:id="rId34"/>
    <p:sldId id="758" r:id="rId35"/>
    <p:sldId id="748" r:id="rId36"/>
    <p:sldId id="782" r:id="rId37"/>
    <p:sldId id="783" r:id="rId38"/>
    <p:sldId id="784" r:id="rId39"/>
    <p:sldId id="785" r:id="rId40"/>
    <p:sldId id="786" r:id="rId41"/>
    <p:sldId id="787" r:id="rId42"/>
    <p:sldId id="789" r:id="rId43"/>
    <p:sldId id="790" r:id="rId44"/>
    <p:sldId id="759" r:id="rId45"/>
    <p:sldId id="753" r:id="rId46"/>
    <p:sldId id="72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1C1E26"/>
    <a:srgbClr val="F7F7F7"/>
    <a:srgbClr val="E6E6E6"/>
    <a:srgbClr val="303342"/>
    <a:srgbClr val="485F74"/>
    <a:srgbClr val="354655"/>
    <a:srgbClr val="C80000"/>
    <a:srgbClr val="85B31F"/>
    <a:srgbClr val="3C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1263" autoAdjust="0"/>
  </p:normalViewPr>
  <p:slideViewPr>
    <p:cSldViewPr snapToGrid="0">
      <p:cViewPr varScale="1">
        <p:scale>
          <a:sx n="77" d="100"/>
          <a:sy n="77" d="100"/>
        </p:scale>
        <p:origin x="1806" y="9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bloat the model</a:t>
            </a:r>
          </a:p>
          <a:p>
            <a:r>
              <a:rPr lang="en-US" dirty="0"/>
              <a:t>Doesn’t allow renaming existing columns or adding additional columns</a:t>
            </a:r>
          </a:p>
          <a:p>
            <a:r>
              <a:rPr lang="en-US" dirty="0"/>
              <a:t>Company specific calendars </a:t>
            </a:r>
            <a:r>
              <a:rPr lang="en-US"/>
              <a:t>or groupings of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54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auto date/time intelligence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good date table (helper columns!)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Slicer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auto date/time (still works)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use with custom date table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dataset is old / this feature uses actual today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auto-updating dashboard widgets or relative date reports,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line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doesn’t require a date table, it isn’t technically a time-intelligence function (e.g. DATEDIFF)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9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- </a:t>
            </a:r>
            <a:r>
              <a:rPr lang="en-US" dirty="0" err="1"/>
              <a:t>TotalYTD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</a:t>
            </a:r>
            <a:r>
              <a:rPr lang="en-US" dirty="0" err="1"/>
              <a:t>PreviousYear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YoY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% </a:t>
            </a:r>
            <a:r>
              <a:rPr lang="en-US" dirty="0" err="1"/>
              <a:t>Chg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debug measures (push off deep explanation until later)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</a:t>
            </a:r>
            <a:r>
              <a:rPr lang="en-US" dirty="0" err="1"/>
              <a:t>PreviousMonth</a:t>
            </a:r>
            <a:r>
              <a:rPr lang="en-US" dirty="0"/>
              <a:t> / </a:t>
            </a:r>
            <a:r>
              <a:rPr lang="en-US" dirty="0" err="1"/>
              <a:t>NextMonth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SPLY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 2011 MTD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6EF3-B0EE-452B-A29A-32B5243D4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1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Prior Period measure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 context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Evaluation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9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concept</a:t>
            </a:r>
          </a:p>
          <a:p>
            <a:r>
              <a:rPr lang="en-US" dirty="0"/>
              <a:t>Doesn’t just apply to Time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9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TI we’re only concerned with context related to the date table…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0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Revisiting Prior Year &amp; YTD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Easy, </a:t>
            </a:r>
            <a:r>
              <a:rPr lang="en-US" dirty="0" err="1"/>
              <a:t>Ehh</a:t>
            </a:r>
            <a:r>
              <a:rPr lang="en-US" dirty="0"/>
              <a:t>, </a:t>
            </a:r>
            <a:r>
              <a:rPr lang="en-US" dirty="0" err="1"/>
              <a:t>Hard’ish</a:t>
            </a:r>
            <a:r>
              <a:rPr lang="en-US" dirty="0"/>
              <a:t>, Hard(</a:t>
            </a:r>
            <a:r>
              <a:rPr lang="en-US" dirty="0" err="1"/>
              <a:t>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77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83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1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 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84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A9CAF-4013-4393-B959-5F501E667C43}"/>
              </a:ext>
            </a:extLst>
          </p:cNvPr>
          <p:cNvSpPr/>
          <p:nvPr userDrawn="1"/>
        </p:nvSpPr>
        <p:spPr>
          <a:xfrm>
            <a:off x="0" y="-1"/>
            <a:ext cx="12192000" cy="783771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331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72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662" r:id="rId2"/>
    <p:sldLayoutId id="2147483782" r:id="rId3"/>
    <p:sldLayoutId id="21474837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dax.guide/firstdate/" TargetMode="External"/><Relationship Id="rId18" Type="http://schemas.openxmlformats.org/officeDocument/2006/relationships/hyperlink" Target="https://dax.guide/openingbalancequarter/" TargetMode="External"/><Relationship Id="rId26" Type="http://schemas.openxmlformats.org/officeDocument/2006/relationships/hyperlink" Target="https://dax.guide/parallelperiod/" TargetMode="External"/><Relationship Id="rId39" Type="http://schemas.openxmlformats.org/officeDocument/2006/relationships/hyperlink" Target="https://dax.guide/nextmonth/" TargetMode="External"/><Relationship Id="rId21" Type="http://schemas.openxmlformats.org/officeDocument/2006/relationships/hyperlink" Target="https://dax.guide/firstnonblankvalue/" TargetMode="External"/><Relationship Id="rId34" Type="http://schemas.openxmlformats.org/officeDocument/2006/relationships/hyperlink" Target="https://dax.guide/previousmonth/" TargetMode="External"/><Relationship Id="rId7" Type="http://schemas.openxmlformats.org/officeDocument/2006/relationships/hyperlink" Target="https://dax.guide/sameperiodlastyear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dax.guide/dateadd/" TargetMode="External"/><Relationship Id="rId20" Type="http://schemas.openxmlformats.org/officeDocument/2006/relationships/hyperlink" Target="https://dax.guide/datesbetween/" TargetMode="External"/><Relationship Id="rId29" Type="http://schemas.openxmlformats.org/officeDocument/2006/relationships/hyperlink" Target="https://dax.guide/lastnonblank/" TargetMode="Externa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x.guide/nextquarter/" TargetMode="External"/><Relationship Id="rId11" Type="http://schemas.openxmlformats.org/officeDocument/2006/relationships/hyperlink" Target="https://dax.guide/startofmonth/" TargetMode="External"/><Relationship Id="rId24" Type="http://schemas.openxmlformats.org/officeDocument/2006/relationships/hyperlink" Target="https://dax.guide/datesinperiod/" TargetMode="External"/><Relationship Id="rId32" Type="http://schemas.openxmlformats.org/officeDocument/2006/relationships/hyperlink" Target="https://dax.guide/datesqtd/" TargetMode="External"/><Relationship Id="rId37" Type="http://schemas.openxmlformats.org/officeDocument/2006/relationships/hyperlink" Target="https://dax.guide/previousquarter/" TargetMode="External"/><Relationship Id="rId40" Type="http://schemas.openxmlformats.org/officeDocument/2006/relationships/hyperlink" Target="https://dax.guide/previousyear/" TargetMode="External"/><Relationship Id="rId5" Type="http://schemas.openxmlformats.org/officeDocument/2006/relationships/hyperlink" Target="https://dax.guide/endofquarter/" TargetMode="External"/><Relationship Id="rId15" Type="http://schemas.openxmlformats.org/officeDocument/2006/relationships/hyperlink" Target="https://dax.guide/startofquarter/" TargetMode="External"/><Relationship Id="rId23" Type="http://schemas.openxmlformats.org/officeDocument/2006/relationships/hyperlink" Target="https://dax.guide/totalmtd/" TargetMode="External"/><Relationship Id="rId28" Type="http://schemas.openxmlformats.org/officeDocument/2006/relationships/hyperlink" Target="https://dax.guide/datesmtd/" TargetMode="External"/><Relationship Id="rId36" Type="http://schemas.openxmlformats.org/officeDocument/2006/relationships/hyperlink" Target="https://dax.guide/nextday/" TargetMode="External"/><Relationship Id="rId10" Type="http://schemas.openxmlformats.org/officeDocument/2006/relationships/hyperlink" Target="https://dax.guide/nextyear/" TargetMode="External"/><Relationship Id="rId19" Type="http://schemas.openxmlformats.org/officeDocument/2006/relationships/hyperlink" Target="https://dax.guide/startofyear/" TargetMode="External"/><Relationship Id="rId31" Type="http://schemas.openxmlformats.org/officeDocument/2006/relationships/hyperlink" Target="https://dax.guide/totalytd/" TargetMode="External"/><Relationship Id="rId4" Type="http://schemas.openxmlformats.org/officeDocument/2006/relationships/hyperlink" Target="https://dax.guide/closingbalancemonth/" TargetMode="External"/><Relationship Id="rId9" Type="http://schemas.openxmlformats.org/officeDocument/2006/relationships/hyperlink" Target="https://dax.guide/endofyear/" TargetMode="External"/><Relationship Id="rId14" Type="http://schemas.openxmlformats.org/officeDocument/2006/relationships/hyperlink" Target="https://dax.guide/openingbalancemonth/" TargetMode="External"/><Relationship Id="rId22" Type="http://schemas.openxmlformats.org/officeDocument/2006/relationships/hyperlink" Target="https://dax.guide/openingbalanceyear/" TargetMode="External"/><Relationship Id="rId27" Type="http://schemas.openxmlformats.org/officeDocument/2006/relationships/hyperlink" Target="https://dax.guide/totalqtd/" TargetMode="External"/><Relationship Id="rId30" Type="http://schemas.openxmlformats.org/officeDocument/2006/relationships/hyperlink" Target="https://dax.guide/previousday/" TargetMode="External"/><Relationship Id="rId35" Type="http://schemas.openxmlformats.org/officeDocument/2006/relationships/hyperlink" Target="https://dax.guide/datesytd/" TargetMode="External"/><Relationship Id="rId8" Type="http://schemas.openxmlformats.org/officeDocument/2006/relationships/hyperlink" Target="https://dax.guide/closingbalancequarter/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dax.guide/closingbalanceyear/" TargetMode="External"/><Relationship Id="rId17" Type="http://schemas.openxmlformats.org/officeDocument/2006/relationships/hyperlink" Target="https://dax.guide/firstnonblank/" TargetMode="External"/><Relationship Id="rId25" Type="http://schemas.openxmlformats.org/officeDocument/2006/relationships/hyperlink" Target="https://dax.guide/lastdate/" TargetMode="External"/><Relationship Id="rId33" Type="http://schemas.openxmlformats.org/officeDocument/2006/relationships/hyperlink" Target="https://dax.guide/lastnonblankvalue/" TargetMode="External"/><Relationship Id="rId38" Type="http://schemas.openxmlformats.org/officeDocument/2006/relationships/hyperlink" Target="https://dax.guide/endofmont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qlsaturday.com/929/EventHome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@opifexsolutions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4" Type="http://schemas.openxmlformats.org/officeDocument/2006/relationships/hyperlink" Target="https://github.com/byobi/PBI-Time-Intellige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2257" y="4216171"/>
            <a:ext cx="602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 BI Time-Intelligence</a:t>
            </a:r>
            <a:br>
              <a:rPr lang="en-US" sz="32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sz="20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BEYOND THE BASICS</a:t>
            </a:r>
            <a:endParaRPr lang="en-US" sz="3200" b="1" dirty="0">
              <a:solidFill>
                <a:srgbClr val="1C1E26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709" y="6034711"/>
            <a:ext cx="2068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rgbClr val="1C1E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ANTON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638FD6EA-B015-48CB-9505-20155948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12" y="717032"/>
            <a:ext cx="2965174" cy="2965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0AC204-352E-4D46-8582-31A3ABA87850}"/>
              </a:ext>
            </a:extLst>
          </p:cNvPr>
          <p:cNvSpPr txBox="1"/>
          <p:nvPr/>
        </p:nvSpPr>
        <p:spPr>
          <a:xfrm>
            <a:off x="4052265" y="6373265"/>
            <a:ext cx="40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>
                <a:solidFill>
                  <a:srgbClr val="1C1E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WWW.OPIFEXSOLUTIONS.COM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(SQL)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B92F0-9C8B-4ADE-9BE7-BD167274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57" y="1381045"/>
            <a:ext cx="8870086" cy="4305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88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1026" name="Picture 2" descr="Image result for arrested development gob magic">
            <a:extLst>
              <a:ext uri="{FF2B5EF4-FFF2-40B4-BE49-F238E27FC236}">
                <a16:creationId xmlns:a16="http://schemas.microsoft.com/office/drawing/2014/main" id="{812DBC41-A104-4E9E-8BE4-5CB4FE2A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39" y="1161096"/>
            <a:ext cx="8784921" cy="49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0FAA-10B5-4ECF-B781-0881C53D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57" y="1370280"/>
            <a:ext cx="4951288" cy="4688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5E7CC-BA4E-4DD0-A30B-3549D9CD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7" y="1370280"/>
            <a:ext cx="3832581" cy="465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9AFE5B10-FE61-436C-A9A0-555C97E56C6F}"/>
              </a:ext>
            </a:extLst>
          </p:cNvPr>
          <p:cNvSpPr/>
          <p:nvPr/>
        </p:nvSpPr>
        <p:spPr>
          <a:xfrm>
            <a:off x="2062480" y="558800"/>
            <a:ext cx="7853680" cy="5831840"/>
          </a:xfrm>
          <a:prstGeom prst="noSmoking">
            <a:avLst>
              <a:gd name="adj" fmla="val 96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187440" y="2593790"/>
            <a:ext cx="4470878" cy="1304659"/>
            <a:chOff x="1745673" y="2152688"/>
            <a:chExt cx="4470878" cy="130465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3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Table: Helper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309153" y="1073414"/>
            <a:ext cx="8215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Work Day Flag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[0] Weekends, Holidays, Company Closed (weather?)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[1] all other days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Sequences (sequential 1-N)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Starts from the beginning of time (i.e. first date in your Date table)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set of columns for each type of (e.g. standard, fiscal, 445,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Flags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IsToday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IsCurrentYear</a:t>
            </a:r>
            <a:r>
              <a:rPr lang="en-US" dirty="0"/>
              <a:t>, </a:t>
            </a:r>
            <a:r>
              <a:rPr lang="en-US" dirty="0" err="1"/>
              <a:t>isCurrentYTD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Great for auto-updating dashboards, reports, or visuals</a:t>
            </a:r>
          </a:p>
          <a:p>
            <a:pPr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Indexes ( -N..-1 , 0, 1..N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0 = Current Period, -1 = Previous Period, 1 = Next Period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Days in Month, Quarter, Year,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 of Month, Week, Quarter, Year,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Tables: 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786673" y="1160815"/>
            <a:ext cx="10618653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Don’t use “Auto date/time”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Required for time-intelligence functions to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Full years of contiguous DATE/DATETIME values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“Mark as Date Table”  </a:t>
            </a:r>
            <a:r>
              <a:rPr lang="en-US" sz="2400" i="1" dirty="0">
                <a:solidFill>
                  <a:schemeClr val="tx2"/>
                </a:solidFill>
                <a:latin typeface="Lato" panose="020F0502020204030203"/>
              </a:rPr>
              <a:t>(if using surrogate keys)</a:t>
            </a:r>
            <a:endParaRPr lang="en-US" sz="2800" i="1" dirty="0">
              <a:solidFill>
                <a:schemeClr val="tx2"/>
              </a:solidFill>
              <a:latin typeface="Lato" panose="020F050202020403020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Helper columns make life much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Standardize and Centralize! (Dataflows? maybe)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Lato" panose="020F0502020204030203"/>
              </a:rPr>
              <a:t>Don’t use “Auto date/time” !!!!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Tables: Organizational Strategy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1AB42-D92A-4A7A-ACB3-26D9551061C5}"/>
              </a:ext>
            </a:extLst>
          </p:cNvPr>
          <p:cNvSpPr txBox="1"/>
          <p:nvPr/>
        </p:nvSpPr>
        <p:spPr>
          <a:xfrm>
            <a:off x="1302656" y="1659285"/>
            <a:ext cx="95866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For enterprise solutions, the date table should be well thought out and centralized.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Can be generated out of thin air if you don’t have the ability (or patience) to modify the source system.</a:t>
            </a:r>
            <a:br>
              <a:rPr lang="en-US" sz="2800" dirty="0"/>
            </a:br>
            <a:endParaRPr lang="en-US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Dataflows are great option for centralizing the date table making it easier to standardize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5342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D0646-FA04-47D2-9B09-7105516AB07B}"/>
              </a:ext>
            </a:extLst>
          </p:cNvPr>
          <p:cNvGrpSpPr/>
          <p:nvPr/>
        </p:nvGrpSpPr>
        <p:grpSpPr>
          <a:xfrm>
            <a:off x="1900730" y="2583696"/>
            <a:ext cx="8390540" cy="1304659"/>
            <a:chOff x="1745673" y="2152688"/>
            <a:chExt cx="8390540" cy="130465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3260998" y="2451074"/>
              <a:ext cx="6875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 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949203" y="2037636"/>
            <a:ext cx="10618653" cy="259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Facilitate comparing and aggregating data over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Support days, months, quarters, and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Lots </a:t>
            </a:r>
            <a:r>
              <a:rPr lang="en-US" sz="2400" strike="sngStrike" dirty="0">
                <a:solidFill>
                  <a:schemeClr val="tx2"/>
                </a:solidFill>
                <a:latin typeface="Lato" panose="020F0502020204030203"/>
              </a:rPr>
              <a:t>(40? Over 40? 37?)</a:t>
            </a: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 built-in Time-Intelligence DAX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All require a date table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63434-8066-4208-9E1E-E69AD0A4B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2781"/>
              </p:ext>
            </p:extLst>
          </p:nvPr>
        </p:nvGraphicFramePr>
        <p:xfrm>
          <a:off x="584548" y="1105420"/>
          <a:ext cx="11022903" cy="4647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7491">
                  <a:extLst>
                    <a:ext uri="{9D8B030D-6E8A-4147-A177-3AD203B41FA5}">
                      <a16:colId xmlns:a16="http://schemas.microsoft.com/office/drawing/2014/main" val="1090722962"/>
                    </a:ext>
                  </a:extLst>
                </a:gridCol>
                <a:gridCol w="2546151">
                  <a:extLst>
                    <a:ext uri="{9D8B030D-6E8A-4147-A177-3AD203B41FA5}">
                      <a16:colId xmlns:a16="http://schemas.microsoft.com/office/drawing/2014/main" val="2036334245"/>
                    </a:ext>
                  </a:extLst>
                </a:gridCol>
                <a:gridCol w="3019973">
                  <a:extLst>
                    <a:ext uri="{9D8B030D-6E8A-4147-A177-3AD203B41FA5}">
                      <a16:colId xmlns:a16="http://schemas.microsoft.com/office/drawing/2014/main" val="2267639580"/>
                    </a:ext>
                  </a:extLst>
                </a:gridCol>
                <a:gridCol w="2499288">
                  <a:extLst>
                    <a:ext uri="{9D8B030D-6E8A-4147-A177-3AD203B41FA5}">
                      <a16:colId xmlns:a16="http://schemas.microsoft.com/office/drawing/2014/main" val="1604680277"/>
                    </a:ext>
                  </a:extLst>
                </a:gridCol>
              </a:tblGrid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SAMEPERIODLASTYEAR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6489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65986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59811747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DATEADD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8385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DATESBETWEEN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TOTALMTD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049946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DATESINPERIOD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PARALLELPERIOD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21517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DATESMTD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7314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727742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8601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8716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BCF6332-5263-42EA-8638-3446D399FA5F}"/>
              </a:ext>
            </a:extLst>
          </p:cNvPr>
          <p:cNvGrpSpPr/>
          <p:nvPr/>
        </p:nvGrpSpPr>
        <p:grpSpPr>
          <a:xfrm>
            <a:off x="3515245" y="1758050"/>
            <a:ext cx="8052611" cy="4369033"/>
            <a:chOff x="3037097" y="1014381"/>
            <a:chExt cx="8052611" cy="4369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2EF713-AEAF-4BBF-9B6A-7FC5225E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037097" y="1014381"/>
              <a:ext cx="8052611" cy="43690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C269E-C2CF-435A-A1C5-74CB66FF7861}"/>
                </a:ext>
              </a:extLst>
            </p:cNvPr>
            <p:cNvSpPr txBox="1"/>
            <p:nvPr/>
          </p:nvSpPr>
          <p:spPr>
            <a:xfrm>
              <a:off x="8116865" y="1212976"/>
              <a:ext cx="2816540" cy="523220"/>
            </a:xfrm>
            <a:prstGeom prst="rect">
              <a:avLst/>
            </a:prstGeom>
            <a:solidFill>
              <a:schemeClr val="accent5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https://dax.guide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92AD6-26A8-438A-A5E7-0EF889857F1B}"/>
              </a:ext>
            </a:extLst>
          </p:cNvPr>
          <p:cNvSpPr txBox="1"/>
          <p:nvPr/>
        </p:nvSpPr>
        <p:spPr>
          <a:xfrm>
            <a:off x="3640123" y="5495499"/>
            <a:ext cx="52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https://www.sqlsaturday.com/929/EventHome.aspx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0321E-8E47-478B-9855-7ACDB1FE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8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323439"/>
            <a:chOff x="1745673" y="2152688"/>
            <a:chExt cx="5892055" cy="132343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72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B5D97-3E3D-417E-862A-ABB02C591725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TOTALYTD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3098-2DAB-4205-ACA3-697018AB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6569"/>
            <a:ext cx="488632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2789C-433E-4A69-83F8-EE75A94CEF86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TOTALYTD</a:t>
            </a:r>
          </a:p>
        </p:txBody>
      </p:sp>
    </p:spTree>
    <p:extLst>
      <p:ext uri="{BB962C8B-B14F-4D97-AF65-F5344CB8AC3E}">
        <p14:creationId xmlns:p14="http://schemas.microsoft.com/office/powerpoint/2010/main" val="356827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TOTALMTD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6BC98-602C-4F26-866B-59D8A431A234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TOTALMTD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78800-A0FA-4B94-9393-DC045998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4" y="1598435"/>
            <a:ext cx="5809252" cy="40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99C330-B2D6-4FD2-8B1F-C4BB28921445}"/>
              </a:ext>
            </a:extLst>
          </p:cNvPr>
          <p:cNvSpPr/>
          <p:nvPr/>
        </p:nvSpPr>
        <p:spPr>
          <a:xfrm>
            <a:off x="10060786" y="2328711"/>
            <a:ext cx="1477109" cy="361625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3852-D79D-4468-A052-7ABE2026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8" y="2990926"/>
            <a:ext cx="46672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414E-EAE1-47C8-A918-45DE92BB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63" y="1819200"/>
            <a:ext cx="53625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08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1849-0C60-4D99-8F6A-506FFCB7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00" y="2232046"/>
            <a:ext cx="7467997" cy="3577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A9B58F-9A19-436A-9CAD-ED431296CA74}"/>
              </a:ext>
            </a:extLst>
          </p:cNvPr>
          <p:cNvSpPr/>
          <p:nvPr/>
        </p:nvSpPr>
        <p:spPr>
          <a:xfrm>
            <a:off x="7981465" y="3429000"/>
            <a:ext cx="1848532" cy="41649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8B885-9B93-4A31-8367-1A7DA8C22B58}"/>
              </a:ext>
            </a:extLst>
          </p:cNvPr>
          <p:cNvSpPr/>
          <p:nvPr/>
        </p:nvSpPr>
        <p:spPr>
          <a:xfrm>
            <a:off x="6183683" y="4935254"/>
            <a:ext cx="384966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A9103-F0FE-4CA7-B4F7-EA01FA33CA01}"/>
              </a:ext>
            </a:extLst>
          </p:cNvPr>
          <p:cNvSpPr/>
          <p:nvPr/>
        </p:nvSpPr>
        <p:spPr>
          <a:xfrm>
            <a:off x="1828800" y="4935254"/>
            <a:ext cx="321625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Debugging Time-Intelligence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931101" y="2390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MIN('Date'[Date]), "m/d/yyyy")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MAX('Date'[Date]), "m/d/yyyy")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623D-5FFA-49A8-B9CE-973DEC03D844}"/>
              </a:ext>
            </a:extLst>
          </p:cNvPr>
          <p:cNvSpPr/>
          <p:nvPr/>
        </p:nvSpPr>
        <p:spPr>
          <a:xfrm>
            <a:off x="970767" y="4081700"/>
            <a:ext cx="435488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DATESYTD(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8050C-F867-4FC3-9102-304B399CFD6E}"/>
              </a:ext>
            </a:extLst>
          </p:cNvPr>
          <p:cNvSpPr/>
          <p:nvPr/>
        </p:nvSpPr>
        <p:spPr>
          <a:xfrm>
            <a:off x="5325650" y="4081700"/>
            <a:ext cx="55344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PREVIOUSMONTH(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517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1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chemeClr val="tx2"/>
                </a:solidFill>
                <a:latin typeface="Lato" panose="020F0502020204030203"/>
              </a:rPr>
              <a:t>Pop Quiz!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5180B-9642-410A-8284-8C13CE07E995}"/>
              </a:ext>
            </a:extLst>
          </p:cNvPr>
          <p:cNvSpPr txBox="1"/>
          <p:nvPr/>
        </p:nvSpPr>
        <p:spPr>
          <a:xfrm>
            <a:off x="1394563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CALCULATE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DATESYTD( 'Date'[Date] 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5FCD3-20E0-4A60-8B3D-1DD10597FD23}"/>
              </a:ext>
            </a:extLst>
          </p:cNvPr>
          <p:cNvSpPr txBox="1"/>
          <p:nvPr/>
        </p:nvSpPr>
        <p:spPr>
          <a:xfrm>
            <a:off x="6932114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TOTALYTD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'Date'[Date]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30CF4-8A20-420A-880B-3DA63970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87" y="902374"/>
            <a:ext cx="7131224" cy="5053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SPLY = “Same Period Last Year”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Same Quarter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2018 Q4)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Same Month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2018 Nov)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B7753-8B5F-4564-97D2-CE496FFF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35" y="1275818"/>
            <a:ext cx="3593905" cy="472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A4859D0B-E4AD-470A-8DDF-1CEE629C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15" y="1165870"/>
            <a:ext cx="3443105" cy="482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PP = “Prior Period”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Prior Quarter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2019 Q3)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Prior Month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2019 Nov)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97" y="1644681"/>
            <a:ext cx="3246029" cy="454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1DBB0-5524-4861-9C1D-2EEA446F2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78" y="1666911"/>
            <a:ext cx="3443106" cy="45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DF55-3808-4A4D-8235-77B799669568}"/>
              </a:ext>
            </a:extLst>
          </p:cNvPr>
          <p:cNvSpPr txBox="1"/>
          <p:nvPr/>
        </p:nvSpPr>
        <p:spPr>
          <a:xfrm>
            <a:off x="1755432" y="120596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SAMEPERIODLASTYEAR (SPLY)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FF299-B2D2-4304-9EDF-02A7B271EA10}"/>
              </a:ext>
            </a:extLst>
          </p:cNvPr>
          <p:cNvSpPr txBox="1"/>
          <p:nvPr/>
        </p:nvSpPr>
        <p:spPr>
          <a:xfrm>
            <a:off x="7342480" y="12042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PRIORPERIOD (PP)</a:t>
            </a:r>
          </a:p>
        </p:txBody>
      </p:sp>
    </p:spTree>
    <p:extLst>
      <p:ext uri="{BB962C8B-B14F-4D97-AF65-F5344CB8AC3E}">
        <p14:creationId xmlns:p14="http://schemas.microsoft.com/office/powerpoint/2010/main" val="26381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EE3-BF7C-47BC-87E8-4AA0A5B7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Sponsors!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79ACA-7A3D-45EE-B6AB-40368BCA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31" y="1276534"/>
            <a:ext cx="3624737" cy="3365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0F7C6-7741-476A-9DC9-C90C6176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8" y="4918733"/>
            <a:ext cx="382958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815882"/>
            <a:chOff x="1745673" y="2152688"/>
            <a:chExt cx="5892055" cy="1815882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(Part 2)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99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5ED0F8-C824-4DBB-80CC-B7741DD36DA1}"/>
              </a:ext>
            </a:extLst>
          </p:cNvPr>
          <p:cNvGrpSpPr/>
          <p:nvPr/>
        </p:nvGrpSpPr>
        <p:grpSpPr>
          <a:xfrm>
            <a:off x="2275596" y="2583696"/>
            <a:ext cx="7502118" cy="1673991"/>
            <a:chOff x="2275596" y="2583696"/>
            <a:chExt cx="7502118" cy="1673991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35CC2FB-814C-4705-AC83-1745EDC5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321" y="2583696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BF8F29-5207-460B-961A-D5F7647BBFF0}"/>
                </a:ext>
              </a:extLst>
            </p:cNvPr>
            <p:cNvSpPr txBox="1"/>
            <p:nvPr/>
          </p:nvSpPr>
          <p:spPr>
            <a:xfrm>
              <a:off x="4117703" y="2969645"/>
              <a:ext cx="5660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Evaluation Context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B3EC77-8332-4B31-B28A-8CC0C15252C8}"/>
                </a:ext>
              </a:extLst>
            </p:cNvPr>
            <p:cNvSpPr txBox="1"/>
            <p:nvPr/>
          </p:nvSpPr>
          <p:spPr>
            <a:xfrm>
              <a:off x="2275596" y="3888355"/>
              <a:ext cx="1842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INTERMEDIATE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7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B8BBF-1470-4531-8F91-76991187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94" y="2148787"/>
            <a:ext cx="8653411" cy="256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8F873-CD62-49B2-A3F0-07443B87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95" y="1799765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4B833-2115-433F-9B48-72FEBE9B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01" y="3429000"/>
            <a:ext cx="2350745" cy="181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E7605-2A64-4723-B5E1-C7D3EDB3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62B1B-A7D5-4288-919C-A57BD16DB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3C308C-E432-4377-8923-E26C1C83DDE9}"/>
              </a:ext>
            </a:extLst>
          </p:cNvPr>
          <p:cNvSpPr/>
          <p:nvPr/>
        </p:nvSpPr>
        <p:spPr>
          <a:xfrm>
            <a:off x="963662" y="2037298"/>
            <a:ext cx="3467977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3961A-B841-4D38-B801-135F1591BA6A}"/>
              </a:ext>
            </a:extLst>
          </p:cNvPr>
          <p:cNvSpPr/>
          <p:nvPr/>
        </p:nvSpPr>
        <p:spPr>
          <a:xfrm>
            <a:off x="5359251" y="3895279"/>
            <a:ext cx="3467977" cy="57228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A6CE11-77DD-427B-B36E-517F13BB5DE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31639" y="2232736"/>
            <a:ext cx="927612" cy="194868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206AC-A62A-4078-857B-996854B1E46D}"/>
              </a:ext>
            </a:extLst>
          </p:cNvPr>
          <p:cNvSpPr txBox="1"/>
          <p:nvPr/>
        </p:nvSpPr>
        <p:spPr>
          <a:xfrm>
            <a:off x="7268603" y="1273190"/>
            <a:ext cx="4177747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on </a:t>
            </a:r>
            <a:r>
              <a:rPr lang="en-US" sz="3810" b="1" i="1" u="sng" dirty="0"/>
              <a:t>Jan 1, 2012</a:t>
            </a:r>
          </a:p>
        </p:txBody>
      </p:sp>
    </p:spTree>
    <p:extLst>
      <p:ext uri="{BB962C8B-B14F-4D97-AF65-F5344CB8AC3E}">
        <p14:creationId xmlns:p14="http://schemas.microsoft.com/office/powerpoint/2010/main" val="9360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18AB-4C32-4799-8A8C-0548CCA1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51" y="2910412"/>
            <a:ext cx="2094871" cy="3158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1E7A-D948-4F7D-AD36-C305932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AD21-1D41-45E0-9CE0-5218D0A2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13C1C9-6334-4393-B661-2F84D3777A16}"/>
              </a:ext>
            </a:extLst>
          </p:cNvPr>
          <p:cNvSpPr/>
          <p:nvPr/>
        </p:nvSpPr>
        <p:spPr>
          <a:xfrm>
            <a:off x="973445" y="2057148"/>
            <a:ext cx="3467977" cy="134941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8CE88-58CE-4BE8-81BE-7AC04E21225B}"/>
              </a:ext>
            </a:extLst>
          </p:cNvPr>
          <p:cNvSpPr/>
          <p:nvPr/>
        </p:nvSpPr>
        <p:spPr>
          <a:xfrm>
            <a:off x="5359251" y="3845135"/>
            <a:ext cx="3467977" cy="179606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4207FD-3F8A-405E-98DC-D6FB10E297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41422" y="2731854"/>
            <a:ext cx="917829" cy="20113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B77067-839B-4D5D-9172-CA8A3E5D668E}"/>
              </a:ext>
            </a:extLst>
          </p:cNvPr>
          <p:cNvSpPr txBox="1"/>
          <p:nvPr/>
        </p:nvSpPr>
        <p:spPr>
          <a:xfrm>
            <a:off x="6626095" y="1319686"/>
            <a:ext cx="4514249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in </a:t>
            </a:r>
            <a:r>
              <a:rPr lang="en-US" sz="3810" b="1" i="1" u="sng" dirty="0"/>
              <a:t>2012-January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39F8F5-FA04-42B1-9B2C-B1867B83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11" y="2215901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1B1F-6D41-4A99-B5A5-49217FF0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16" y="977753"/>
            <a:ext cx="1629718" cy="125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E9D0F-FC6F-436B-B375-59CA3962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83" y="2825814"/>
            <a:ext cx="2703567" cy="293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D1013-421E-437B-84E7-5FE541E4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32" y="1526226"/>
            <a:ext cx="2707528" cy="246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E9BEDE-8734-4096-873B-9B0F9923C628}"/>
              </a:ext>
            </a:extLst>
          </p:cNvPr>
          <p:cNvSpPr/>
          <p:nvPr/>
        </p:nvSpPr>
        <p:spPr>
          <a:xfrm>
            <a:off x="4584348" y="2055176"/>
            <a:ext cx="286609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F16DE-8D1C-4CEB-8780-141EF10ADECC}"/>
              </a:ext>
            </a:extLst>
          </p:cNvPr>
          <p:cNvSpPr/>
          <p:nvPr/>
        </p:nvSpPr>
        <p:spPr>
          <a:xfrm>
            <a:off x="9069892" y="3774228"/>
            <a:ext cx="2605542" cy="5202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EC8D6D-286C-40E0-89F4-F97D109B7A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50444" y="2250614"/>
            <a:ext cx="1619448" cy="178374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EF898-FCF7-4FF8-B2B4-5B40C019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27" y="2836129"/>
            <a:ext cx="2086892" cy="3256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0CC178-DA4A-466E-A218-97DAEAFA7EC0}"/>
              </a:ext>
            </a:extLst>
          </p:cNvPr>
          <p:cNvSpPr/>
          <p:nvPr/>
        </p:nvSpPr>
        <p:spPr>
          <a:xfrm>
            <a:off x="923625" y="4163146"/>
            <a:ext cx="2153341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231C58-51CE-4F28-9CA0-ECE46AC7023F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rot="10800000" flipV="1">
            <a:off x="3076966" y="2250614"/>
            <a:ext cx="1507382" cy="21079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DDF7A-89B3-473E-8244-32F65548D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700" y="977754"/>
            <a:ext cx="1191622" cy="12593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4B86E8-0844-42A5-9A86-0F0867DEB4F0}"/>
              </a:ext>
            </a:extLst>
          </p:cNvPr>
          <p:cNvSpPr txBox="1"/>
          <p:nvPr/>
        </p:nvSpPr>
        <p:spPr>
          <a:xfrm>
            <a:off x="1313511" y="1570420"/>
            <a:ext cx="1429430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5" b="1" dirty="0"/>
              <a:t>Qty In-Stock</a:t>
            </a:r>
          </a:p>
          <a:p>
            <a:pPr algn="ctr"/>
            <a:r>
              <a:rPr lang="en-US" sz="1905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685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1052186" y="1550094"/>
            <a:ext cx="8906006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does this apply to Time-Intelligence?</a:t>
            </a:r>
          </a:p>
          <a:p>
            <a:endParaRPr lang="en-US" dirty="0"/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Detecting Current Context</a:t>
            </a:r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Manipulating Current Context</a:t>
            </a:r>
          </a:p>
        </p:txBody>
      </p:sp>
    </p:spTree>
    <p:extLst>
      <p:ext uri="{BB962C8B-B14F-4D97-AF65-F5344CB8AC3E}">
        <p14:creationId xmlns:p14="http://schemas.microsoft.com/office/powerpoint/2010/main" val="817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2933178" y="995839"/>
            <a:ext cx="63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Detecting “Current Context”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4942D-ED71-4961-9FD6-EAFBB67AF4EC}"/>
              </a:ext>
            </a:extLst>
          </p:cNvPr>
          <p:cNvGrpSpPr/>
          <p:nvPr/>
        </p:nvGrpSpPr>
        <p:grpSpPr>
          <a:xfrm>
            <a:off x="381000" y="1807830"/>
            <a:ext cx="1857634" cy="3817460"/>
            <a:chOff x="585731" y="2044701"/>
            <a:chExt cx="1857634" cy="38174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7098A1-4B4F-46E2-A0D7-C2483A41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31" y="2566051"/>
              <a:ext cx="1857634" cy="3296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6D4C9-A701-4925-B1F8-227A3C7E9034}"/>
                </a:ext>
              </a:extLst>
            </p:cNvPr>
            <p:cNvSpPr txBox="1"/>
            <p:nvPr/>
          </p:nvSpPr>
          <p:spPr>
            <a:xfrm>
              <a:off x="869435" y="2044701"/>
              <a:ext cx="129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Filters Pane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2E022-3B87-421E-9481-FC93766DFDDD}"/>
              </a:ext>
            </a:extLst>
          </p:cNvPr>
          <p:cNvGrpSpPr/>
          <p:nvPr/>
        </p:nvGrpSpPr>
        <p:grpSpPr>
          <a:xfrm>
            <a:off x="2590141" y="1807830"/>
            <a:ext cx="2541917" cy="2500351"/>
            <a:chOff x="3430731" y="2044701"/>
            <a:chExt cx="2541917" cy="2500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F77F16-4E14-4590-8397-56455B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731" y="2566051"/>
              <a:ext cx="2541917" cy="19790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311E3-4ED7-40B5-80F6-87F1E6AB6B92}"/>
                </a:ext>
              </a:extLst>
            </p:cNvPr>
            <p:cNvSpPr txBox="1"/>
            <p:nvPr/>
          </p:nvSpPr>
          <p:spPr>
            <a:xfrm>
              <a:off x="4307799" y="2044701"/>
              <a:ext cx="78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Slicers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59A71-BEE0-4BD5-A543-E841FFE9D45B}"/>
              </a:ext>
            </a:extLst>
          </p:cNvPr>
          <p:cNvGrpSpPr/>
          <p:nvPr/>
        </p:nvGrpSpPr>
        <p:grpSpPr>
          <a:xfrm>
            <a:off x="5578317" y="1807830"/>
            <a:ext cx="2963254" cy="2930853"/>
            <a:chOff x="8133601" y="2047661"/>
            <a:chExt cx="2963254" cy="29308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60BF6-3095-45E8-9894-98CE8D5C1E82}"/>
                </a:ext>
              </a:extLst>
            </p:cNvPr>
            <p:cNvSpPr txBox="1"/>
            <p:nvPr/>
          </p:nvSpPr>
          <p:spPr>
            <a:xfrm>
              <a:off x="8952450" y="2047661"/>
              <a:ext cx="13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Cross Filters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C2BF6C-55F0-4E54-9FE2-15D13BBA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3601" y="2566051"/>
              <a:ext cx="2963254" cy="2412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D5F49-6342-439F-B24B-6B272C9EF96B}"/>
              </a:ext>
            </a:extLst>
          </p:cNvPr>
          <p:cNvGrpSpPr/>
          <p:nvPr/>
        </p:nvGrpSpPr>
        <p:grpSpPr>
          <a:xfrm>
            <a:off x="8916847" y="1807830"/>
            <a:ext cx="2894153" cy="2482018"/>
            <a:chOff x="8916847" y="1807830"/>
            <a:chExt cx="2894153" cy="24820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188766-61E1-4F35-ADF3-A03B7ABC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6847" y="2326220"/>
              <a:ext cx="2894153" cy="19636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FB2FAF-3D06-4F35-B3EA-5CA844581D04}"/>
                </a:ext>
              </a:extLst>
            </p:cNvPr>
            <p:cNvSpPr txBox="1"/>
            <p:nvPr/>
          </p:nvSpPr>
          <p:spPr>
            <a:xfrm>
              <a:off x="9983050" y="1807830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Visual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440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Remember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1499545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Range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9CA69-83DE-410A-8099-7B218DA94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5" y="3941912"/>
            <a:ext cx="919290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096000" y="2570308"/>
            <a:ext cx="4672462" cy="1351623"/>
            <a:chOff x="1745673" y="2105724"/>
            <a:chExt cx="4672462" cy="1351623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1117" y="2105724"/>
              <a:ext cx="3157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Conquering 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Context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D8838-D9C3-4F25-975E-D8ED6E1B0EC8}"/>
              </a:ext>
            </a:extLst>
          </p:cNvPr>
          <p:cNvSpPr txBox="1"/>
          <p:nvPr/>
        </p:nvSpPr>
        <p:spPr>
          <a:xfrm>
            <a:off x="8448327" y="47284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i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F03363-7D7F-4E74-9D51-ACF88FB05674}"/>
              </a:ext>
            </a:extLst>
          </p:cNvPr>
          <p:cNvSpPr/>
          <p:nvPr/>
        </p:nvSpPr>
        <p:spPr>
          <a:xfrm>
            <a:off x="0" y="0"/>
            <a:ext cx="12192000" cy="2768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27FC2-3A19-4173-B2D0-32A308B1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2900706"/>
            <a:ext cx="11602021" cy="37611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F9EE39-5746-4DED-8E74-4EE63ACA78E0}"/>
              </a:ext>
            </a:extLst>
          </p:cNvPr>
          <p:cNvSpPr/>
          <p:nvPr/>
        </p:nvSpPr>
        <p:spPr>
          <a:xfrm>
            <a:off x="6871153" y="521245"/>
            <a:ext cx="4562749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OPIFEX SOLUTIONS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Power BI and Analysis Services consulting firm with deep expertise in enterprise-scale architecture, design, &amp; performance optimization.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5C221-D74C-4866-90C8-A608A96D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03" y="521245"/>
            <a:ext cx="653178" cy="6247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E5AE1A-3600-47D7-B75E-C704F9526099}"/>
              </a:ext>
            </a:extLst>
          </p:cNvPr>
          <p:cNvGrpSpPr/>
          <p:nvPr/>
        </p:nvGrpSpPr>
        <p:grpSpPr>
          <a:xfrm>
            <a:off x="1676301" y="637043"/>
            <a:ext cx="3623472" cy="1182576"/>
            <a:chOff x="2113645" y="625500"/>
            <a:chExt cx="3623472" cy="1182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9B194-45D8-4B48-98A9-2241EC283E3F}"/>
                </a:ext>
              </a:extLst>
            </p:cNvPr>
            <p:cNvSpPr txBox="1"/>
            <p:nvPr/>
          </p:nvSpPr>
          <p:spPr>
            <a:xfrm>
              <a:off x="2113645" y="625500"/>
              <a:ext cx="3623472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BILL ANTON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82883D-FE4E-49A1-888D-21702354964E}"/>
                </a:ext>
              </a:extLst>
            </p:cNvPr>
            <p:cNvSpPr/>
            <p:nvPr/>
          </p:nvSpPr>
          <p:spPr>
            <a:xfrm>
              <a:off x="2113645" y="1494144"/>
              <a:ext cx="2754024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www.opifexsolutions.com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72936D-3129-49FA-B580-2C9429C47224}"/>
                </a:ext>
              </a:extLst>
            </p:cNvPr>
            <p:cNvSpPr/>
            <p:nvPr/>
          </p:nvSpPr>
          <p:spPr>
            <a:xfrm>
              <a:off x="2113645" y="1145999"/>
              <a:ext cx="307468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anton@opifexsolutions.com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09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7D29D8-0519-42CC-81A8-7A1B8884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4" y="1693844"/>
            <a:ext cx="6203751" cy="3707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D4588A-3F0A-4882-861C-74C6AD8BF603}"/>
              </a:ext>
            </a:extLst>
          </p:cNvPr>
          <p:cNvSpPr/>
          <p:nvPr/>
        </p:nvSpPr>
        <p:spPr>
          <a:xfrm>
            <a:off x="5307995" y="2014215"/>
            <a:ext cx="427441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0DFB8-F50B-4633-AD95-3B0AE79B2456}"/>
              </a:ext>
            </a:extLst>
          </p:cNvPr>
          <p:cNvSpPr txBox="1"/>
          <p:nvPr/>
        </p:nvSpPr>
        <p:spPr>
          <a:xfrm>
            <a:off x="472949" y="1499295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1. Capture the “Current Context”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853221-4BA2-4460-8D99-4D70230920C1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2207804" y="1868627"/>
            <a:ext cx="3100191" cy="341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890A97-C5FA-4D16-99DB-EA8D4F78295F}"/>
              </a:ext>
            </a:extLst>
          </p:cNvPr>
          <p:cNvSpPr txBox="1"/>
          <p:nvPr/>
        </p:nvSpPr>
        <p:spPr>
          <a:xfrm>
            <a:off x="472949" y="2722409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2. Create the “New Context”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56B0D-4A9F-411F-B6A3-09260B1B6428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2207804" y="3091741"/>
            <a:ext cx="3100191" cy="421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B9CD30-67C0-4D2B-AB89-965E8AB8A18B}"/>
              </a:ext>
            </a:extLst>
          </p:cNvPr>
          <p:cNvSpPr/>
          <p:nvPr/>
        </p:nvSpPr>
        <p:spPr>
          <a:xfrm>
            <a:off x="5307995" y="2601650"/>
            <a:ext cx="5018581" cy="18235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64C84B-3D19-47DE-9944-FBF9BE8E80B0}"/>
              </a:ext>
            </a:extLst>
          </p:cNvPr>
          <p:cNvSpPr/>
          <p:nvPr/>
        </p:nvSpPr>
        <p:spPr>
          <a:xfrm>
            <a:off x="5307995" y="4621774"/>
            <a:ext cx="5550310" cy="7378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200AC-25F6-4EFD-92F8-E6F20A7BA07D}"/>
              </a:ext>
            </a:extLst>
          </p:cNvPr>
          <p:cNvSpPr txBox="1"/>
          <p:nvPr/>
        </p:nvSpPr>
        <p:spPr>
          <a:xfrm>
            <a:off x="447988" y="4134364"/>
            <a:ext cx="346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3. Calculate measure within</a:t>
            </a:r>
          </a:p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    “New Context”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C5A13-B634-46F6-9E5C-B11682997A5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82843" y="4780695"/>
            <a:ext cx="3100190" cy="281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3" grpId="0"/>
      <p:bldP spid="15" grpId="0" animBg="1"/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EA9FD-288A-4C72-AE3F-F9A73FA98288}"/>
              </a:ext>
            </a:extLst>
          </p:cNvPr>
          <p:cNvGrpSpPr/>
          <p:nvPr/>
        </p:nvGrpSpPr>
        <p:grpSpPr>
          <a:xfrm>
            <a:off x="3098304" y="2576615"/>
            <a:ext cx="5809347" cy="1704769"/>
            <a:chOff x="1307082" y="2583696"/>
            <a:chExt cx="5809347" cy="170476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771" y="2583696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2889118" y="2820527"/>
              <a:ext cx="4227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Hard(</a:t>
              </a:r>
              <a:r>
                <a:rPr lang="en-US" sz="4800" b="1" dirty="0" err="1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er</a:t>
              </a:r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) Stuff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A6F8A-BB26-4658-A4AE-B103A353A4A9}"/>
                </a:ext>
              </a:extLst>
            </p:cNvPr>
            <p:cNvSpPr txBox="1"/>
            <p:nvPr/>
          </p:nvSpPr>
          <p:spPr>
            <a:xfrm>
              <a:off x="1307082" y="3888355"/>
              <a:ext cx="1582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ADVANCED</a:t>
              </a:r>
              <a:endPara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HARD(ER)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420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What about…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Comparing Weeks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Incomplete periods (2020 vs 2019)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Adjacent periods of different size (Mar vs Feb)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Handling Leap Year (Feb 2020 vs Feb 2019)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Level-specific calculations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Year = SPLY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Quarter = PP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Month = SPLQ (same-period-last-quarter)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479" y="1055409"/>
            <a:ext cx="1747520" cy="2447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067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8369" y="2845119"/>
            <a:ext cx="334028" cy="2594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35654" y="2727650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ANTON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3553" y="3438871"/>
            <a:ext cx="303662" cy="255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5654" y="3339381"/>
            <a:ext cx="4692308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anton@opifexsolutions.com</a:t>
            </a:r>
            <a:endParaRPr lang="en-US" sz="2400" b="1" u="sng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3553" y="4019713"/>
            <a:ext cx="303661" cy="357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35654" y="3951113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@SQLbyoBI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152C7-1776-4AE0-B2D1-E07C738DEE83}"/>
              </a:ext>
            </a:extLst>
          </p:cNvPr>
          <p:cNvSpPr/>
          <p:nvPr/>
        </p:nvSpPr>
        <p:spPr>
          <a:xfrm>
            <a:off x="2026777" y="5815171"/>
            <a:ext cx="813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https://github.com/byobi/PBI-Time-Intelligence</a:t>
            </a:r>
            <a:endParaRPr lang="en-US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F20B67-4EC6-4513-82E4-BB92B4654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7" y="2042985"/>
            <a:ext cx="5832393" cy="35816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71B55F-58C6-47DB-9E6A-36134FE5DBF6}"/>
              </a:ext>
            </a:extLst>
          </p:cNvPr>
          <p:cNvGrpSpPr/>
          <p:nvPr/>
        </p:nvGrpSpPr>
        <p:grpSpPr>
          <a:xfrm>
            <a:off x="2464682" y="263599"/>
            <a:ext cx="7262636" cy="1403816"/>
            <a:chOff x="-153640" y="229944"/>
            <a:chExt cx="7262636" cy="1403816"/>
          </a:xfrm>
        </p:grpSpPr>
        <p:sp>
          <p:nvSpPr>
            <p:cNvPr id="11" name="TextBox 10"/>
            <p:cNvSpPr txBox="1"/>
            <p:nvPr/>
          </p:nvSpPr>
          <p:spPr>
            <a:xfrm>
              <a:off x="1215026" y="458054"/>
              <a:ext cx="5893970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8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Questions?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9DBB3F-036C-4A11-ACB4-798D1A0C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3640" y="229944"/>
              <a:ext cx="1311430" cy="125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BFDFE-DE42-42CA-A0FA-40E4EFADA73E}"/>
              </a:ext>
            </a:extLst>
          </p:cNvPr>
          <p:cNvSpPr txBox="1"/>
          <p:nvPr/>
        </p:nvSpPr>
        <p:spPr>
          <a:xfrm>
            <a:off x="786673" y="1820094"/>
            <a:ext cx="7380297" cy="29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Date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Time Intelligence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Understanding “Evaluation Context”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Hard(</a:t>
            </a:r>
            <a:r>
              <a:rPr lang="en-US" sz="3200" dirty="0" err="1">
                <a:solidFill>
                  <a:schemeClr val="tx2"/>
                </a:solidFill>
                <a:latin typeface="Lato" panose="020F0502020204030203"/>
              </a:rPr>
              <a:t>er</a:t>
            </a: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) Stuff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630811DC-10E5-4E2C-A81B-ED7D13F8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49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2C4F3-F61F-44AA-9AC3-E60FAE7B217F}"/>
              </a:ext>
            </a:extLst>
          </p:cNvPr>
          <p:cNvGrpSpPr/>
          <p:nvPr/>
        </p:nvGrpSpPr>
        <p:grpSpPr>
          <a:xfrm>
            <a:off x="3860561" y="2582947"/>
            <a:ext cx="4470878" cy="1304659"/>
            <a:chOff x="1745673" y="2152688"/>
            <a:chExt cx="4470878" cy="1304659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5231A8E-62D2-4718-A54B-06CB2AEF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319FA-3D7B-47B1-9C98-74E9B89946E2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CALENDAR( &lt;start date&gt;, &lt;end date&gt;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all dates between StartDate and EndDate.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5DA43-FAD1-4D86-AE0B-71150EA41680}"/>
              </a:ext>
            </a:extLst>
          </p:cNvPr>
          <p:cNvSpPr/>
          <p:nvPr/>
        </p:nvSpPr>
        <p:spPr>
          <a:xfrm>
            <a:off x="3869931" y="3751363"/>
            <a:ext cx="4452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CALENDAR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2010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2020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31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B174BBE1-FB23-4CD9-9B48-AEDEA545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CALENDARAUTO( [&lt;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FiscalYearEndMonth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&gt;]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dates calculated from the model automatically.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46BA8-B1B1-4798-81D5-B54C8DC298A8}"/>
              </a:ext>
            </a:extLst>
          </p:cNvPr>
          <p:cNvSpPr/>
          <p:nvPr/>
        </p:nvSpPr>
        <p:spPr>
          <a:xfrm>
            <a:off x="4628867" y="3626734"/>
            <a:ext cx="293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CALENDARAUTO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(Power Query)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0D07F-27CA-4F8A-A5E8-A0F57755B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61" y="1813133"/>
            <a:ext cx="9829278" cy="379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B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2C80F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F2C80F"/>
      </a:accent6>
      <a:hlink>
        <a:srgbClr val="F2C80F"/>
      </a:hlink>
      <a:folHlink>
        <a:srgbClr val="F2C80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8719DF-529D-4C42-AEBF-3458E38F292B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1027</Words>
  <Application>Microsoft Office PowerPoint</Application>
  <PresentationFormat>Widescreen</PresentationFormat>
  <Paragraphs>280</Paragraphs>
  <Slides>43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Lato</vt:lpstr>
      <vt:lpstr>Lato Black</vt:lpstr>
      <vt:lpstr>Roboto</vt:lpstr>
      <vt:lpstr>Office Theme</vt:lpstr>
      <vt:lpstr>Slide 1</vt:lpstr>
      <vt:lpstr>PowerPoint Presentation</vt:lpstr>
      <vt:lpstr>Thank You Sponsors!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2020-01-16T13:03:31Z</dcterms:created>
  <dcterms:modified xsi:type="dcterms:W3CDTF">2020-03-07T15:09:11Z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