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9" r:id="rId4"/>
    <p:sldId id="258" r:id="rId5"/>
    <p:sldId id="261" r:id="rId6"/>
    <p:sldId id="262" r:id="rId7"/>
    <p:sldId id="263" r:id="rId8"/>
    <p:sldId id="260" r:id="rId9"/>
    <p:sldId id="264" r:id="rId1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C47"/>
    <a:srgbClr val="990099"/>
    <a:srgbClr val="FF4370"/>
    <a:srgbClr val="FE9202"/>
    <a:srgbClr val="FFF3E7"/>
    <a:srgbClr val="5EEC3C"/>
    <a:srgbClr val="CCCC00"/>
    <a:srgbClr val="FFCC66"/>
    <a:srgbClr val="007033"/>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5" d="100"/>
          <a:sy n="85" d="100"/>
        </p:scale>
        <p:origin x="740" y="36"/>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DF0EF1-117B-4223-A220-B9A25718A294}" type="datetimeFigureOut">
              <a:rPr lang="en-US" smtClean="0"/>
              <a:t>11/27/2018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22BBA8-0988-4EFC-9AE6-A856373EEBAE}" type="slidenum">
              <a:rPr lang="en-US" smtClean="0"/>
              <a:t>‹#›</a:t>
            </a:fld>
            <a:endParaRPr lang="en-US"/>
          </a:p>
        </p:txBody>
      </p:sp>
    </p:spTree>
    <p:extLst>
      <p:ext uri="{BB962C8B-B14F-4D97-AF65-F5344CB8AC3E}">
        <p14:creationId xmlns:p14="http://schemas.microsoft.com/office/powerpoint/2010/main" val="3278161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8</a:t>
            </a:fld>
            <a:endParaRPr lang="en-US"/>
          </a:p>
        </p:txBody>
      </p:sp>
    </p:spTree>
    <p:extLst>
      <p:ext uri="{BB962C8B-B14F-4D97-AF65-F5344CB8AC3E}">
        <p14:creationId xmlns:p14="http://schemas.microsoft.com/office/powerpoint/2010/main" val="7967705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9</a:t>
            </a:fld>
            <a:endParaRPr lang="en-US"/>
          </a:p>
        </p:txBody>
      </p:sp>
    </p:spTree>
    <p:extLst>
      <p:ext uri="{BB962C8B-B14F-4D97-AF65-F5344CB8AC3E}">
        <p14:creationId xmlns:p14="http://schemas.microsoft.com/office/powerpoint/2010/main" val="40263300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1350110"/>
            <a:ext cx="8093365" cy="1527050"/>
          </a:xfrm>
          <a:noFill/>
          <a:effectLst>
            <a:outerShdw blurRad="50800" dist="38100" dir="2700000" algn="tl" rotWithShape="0">
              <a:prstClr val="black">
                <a:alpha val="40000"/>
              </a:prstClr>
            </a:outerShdw>
          </a:effectLst>
        </p:spPr>
        <p:txBody>
          <a:bodyPr>
            <a:normAutofit/>
          </a:bodyPr>
          <a:lstStyle>
            <a:lvl1pPr algn="r">
              <a:defRPr sz="3600">
                <a:solidFill>
                  <a:srgbClr val="00206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296260" y="3640685"/>
            <a:ext cx="8246070" cy="610820"/>
          </a:xfrm>
        </p:spPr>
        <p:txBody>
          <a:bodyPr>
            <a:normAutofit/>
          </a:bodyPr>
          <a:lstStyle>
            <a:lvl1pPr marL="0" indent="0" algn="r">
              <a:buNone/>
              <a:defRPr sz="2800" b="0" i="0">
                <a:solidFill>
                  <a:srgbClr val="00B0F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11/27/2018</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3D5221A4-0C58-4048-B610-BBB329CB657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918306"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433880"/>
            <a:ext cx="8246070" cy="610820"/>
          </a:xfrm>
        </p:spPr>
        <p:txBody>
          <a:bodyPr>
            <a:normAutofit/>
          </a:bodyPr>
          <a:lstStyle>
            <a:lvl1pPr algn="r">
              <a:defRPr sz="3600" baseline="0">
                <a:solidFill>
                  <a:srgbClr val="00206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655520"/>
            <a:ext cx="8246070" cy="3054094"/>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1425" y="433880"/>
            <a:ext cx="6260905" cy="572644"/>
          </a:xfrm>
        </p:spPr>
        <p:txBody>
          <a:bodyPr>
            <a:normAutofit/>
          </a:bodyPr>
          <a:lstStyle>
            <a:lvl1pPr algn="l">
              <a:defRPr sz="3600">
                <a:solidFill>
                  <a:srgbClr val="00B0F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281425" y="1197406"/>
            <a:ext cx="6260905" cy="3358356"/>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11/27/2018</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11/27/2018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4" y="433880"/>
            <a:ext cx="8246071" cy="610820"/>
          </a:xfrm>
        </p:spPr>
        <p:txBody>
          <a:bodyPr>
            <a:normAutofit/>
          </a:bodyPr>
          <a:lstStyle>
            <a:lvl1pPr algn="r">
              <a:defRPr sz="3600" baseline="0">
                <a:solidFill>
                  <a:srgbClr val="00206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1812" y="1655520"/>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266340"/>
            <a:ext cx="4040188" cy="2137871"/>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20"/>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266340"/>
            <a:ext cx="4041775" cy="2137871"/>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11/27/2018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11/27/2018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11/27/2018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11/27/2018</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8829D7B0-1478-40C2-9280-07F54738A2E5}"/>
              </a:ext>
            </a:extLst>
          </p:cNvPr>
          <p:cNvSpPr txBox="1"/>
          <p:nvPr userDrawn="1"/>
        </p:nvSpPr>
        <p:spPr>
          <a:xfrm>
            <a:off x="-9150" y="5213747"/>
            <a:ext cx="8389625" cy="523220"/>
          </a:xfrm>
          <a:prstGeom prst="rect">
            <a:avLst/>
          </a:prstGeom>
          <a:noFill/>
        </p:spPr>
        <p:txBody>
          <a:bodyPr wrap="square" rtlCol="0">
            <a:spAutoFit/>
          </a:bodyPr>
          <a:lstStyle/>
          <a:p>
            <a:r>
              <a:rPr lang="en-US" sz="1400">
                <a:solidFill>
                  <a:schemeClr val="bg1">
                    <a:lumMod val="65000"/>
                  </a:schemeClr>
                </a:solidFill>
              </a:rPr>
              <a:t>This presentation uses a free template provided by FPPT.com</a:t>
            </a:r>
          </a:p>
          <a:p>
            <a:r>
              <a:rPr lang="en-US" sz="140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764" y="3640685"/>
            <a:ext cx="8632271" cy="1374345"/>
          </a:xfrm>
        </p:spPr>
        <p:txBody>
          <a:bodyPr>
            <a:normAutofit/>
          </a:bodyPr>
          <a:lstStyle/>
          <a:p>
            <a:r>
              <a:rPr lang="en-IN" b="1" dirty="0"/>
              <a:t> Recommendation of Neighbourhood for New Business in Toronto City</a:t>
            </a:r>
            <a:endParaRPr lang="en-US" dirty="0"/>
          </a:p>
        </p:txBody>
      </p:sp>
    </p:spTree>
    <p:extLst>
      <p:ext uri="{BB962C8B-B14F-4D97-AF65-F5344CB8AC3E}">
        <p14:creationId xmlns:p14="http://schemas.microsoft.com/office/powerpoint/2010/main" val="363920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4" y="281175"/>
            <a:ext cx="8093366" cy="763525"/>
          </a:xfrm>
        </p:spPr>
        <p:txBody>
          <a:bodyPr>
            <a:normAutofit/>
          </a:bodyPr>
          <a:lstStyle/>
          <a:p>
            <a:r>
              <a:rPr lang="en-IN" b="1" dirty="0">
                <a:effectLst/>
              </a:rPr>
              <a:t>Overview</a:t>
            </a:r>
            <a:endParaRPr lang="en-US" dirty="0"/>
          </a:p>
        </p:txBody>
      </p:sp>
      <p:sp>
        <p:nvSpPr>
          <p:cNvPr id="3" name="Content Placeholder 2"/>
          <p:cNvSpPr>
            <a:spLocks noGrp="1"/>
          </p:cNvSpPr>
          <p:nvPr>
            <p:ph idx="1"/>
          </p:nvPr>
        </p:nvSpPr>
        <p:spPr>
          <a:xfrm>
            <a:off x="448965" y="1502816"/>
            <a:ext cx="8246071" cy="3206804"/>
          </a:xfrm>
        </p:spPr>
        <p:txBody>
          <a:bodyPr/>
          <a:lstStyle/>
          <a:p>
            <a:pPr>
              <a:buFont typeface="Wingdings" panose="05000000000000000000" pitchFamily="2" charset="2"/>
              <a:buChar char="Ø"/>
            </a:pPr>
            <a:r>
              <a:rPr lang="en-US" sz="2400" dirty="0"/>
              <a:t> An Indian </a:t>
            </a:r>
            <a:r>
              <a:rPr lang="en-IN" sz="2400" dirty="0"/>
              <a:t>business firm want to expand their business.</a:t>
            </a:r>
          </a:p>
          <a:p>
            <a:pPr>
              <a:buFont typeface="Wingdings" panose="05000000000000000000" pitchFamily="2" charset="2"/>
              <a:buChar char="Ø"/>
            </a:pPr>
            <a:r>
              <a:rPr lang="en-IN" sz="2400" dirty="0"/>
              <a:t> They want to open Indian Fast food and snack Centre and Fitness Club which will have most of the indoor activities in Toronto city, Canada.</a:t>
            </a:r>
            <a:endParaRPr lang="en-US" sz="2400" dirty="0"/>
          </a:p>
          <a:p>
            <a:pPr marL="0" indent="0">
              <a:buNone/>
            </a:pPr>
            <a:endParaRPr lang="en-US" dirty="0"/>
          </a:p>
        </p:txBody>
      </p:sp>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86835" y="433880"/>
            <a:ext cx="5955495" cy="763525"/>
          </a:xfrm>
        </p:spPr>
        <p:txBody>
          <a:bodyPr>
            <a:normAutofit/>
          </a:bodyPr>
          <a:lstStyle/>
          <a:p>
            <a:r>
              <a:rPr lang="en-US" dirty="0"/>
              <a:t> </a:t>
            </a:r>
            <a:r>
              <a:rPr lang="en-IN" b="1" dirty="0">
                <a:effectLst/>
              </a:rPr>
              <a:t>Business Problem</a:t>
            </a:r>
            <a:endParaRPr lang="en-US" dirty="0"/>
          </a:p>
        </p:txBody>
      </p:sp>
      <p:sp>
        <p:nvSpPr>
          <p:cNvPr id="5" name="Content Placeholder 4"/>
          <p:cNvSpPr>
            <a:spLocks noGrp="1"/>
          </p:cNvSpPr>
          <p:nvPr>
            <p:ph idx="1"/>
          </p:nvPr>
        </p:nvSpPr>
        <p:spPr>
          <a:xfrm>
            <a:off x="2586837" y="1350110"/>
            <a:ext cx="5955494" cy="3359510"/>
          </a:xfrm>
        </p:spPr>
        <p:txBody>
          <a:bodyPr>
            <a:normAutofit fontScale="77500" lnSpcReduction="20000"/>
          </a:bodyPr>
          <a:lstStyle/>
          <a:p>
            <a:pPr>
              <a:buFont typeface="Wingdings" panose="05000000000000000000" pitchFamily="2" charset="2"/>
              <a:buChar char="Ø"/>
            </a:pPr>
            <a:r>
              <a:rPr lang="en-US" dirty="0"/>
              <a:t>An Indian firm need recommendation for opening their business.</a:t>
            </a:r>
          </a:p>
          <a:p>
            <a:pPr>
              <a:buFont typeface="Wingdings" panose="05000000000000000000" pitchFamily="2" charset="2"/>
              <a:buChar char="Ø"/>
            </a:pPr>
            <a:r>
              <a:rPr lang="en-US" dirty="0"/>
              <a:t> They have an Idea of opening </a:t>
            </a:r>
          </a:p>
          <a:p>
            <a:pPr marL="1314450" lvl="2" indent="-514350">
              <a:buFont typeface="+mj-lt"/>
              <a:buAutoNum type="arabicPeriod"/>
            </a:pPr>
            <a:r>
              <a:rPr lang="en-US" dirty="0"/>
              <a:t> Indian fast food and snacks center</a:t>
            </a:r>
          </a:p>
          <a:p>
            <a:pPr marL="1314450" lvl="2" indent="-514350">
              <a:buFont typeface="+mj-lt"/>
              <a:buAutoNum type="arabicPeriod"/>
            </a:pPr>
            <a:r>
              <a:rPr lang="en-US" dirty="0"/>
              <a:t> Fitness club – Gym, Swimming pool,</a:t>
            </a:r>
          </a:p>
          <a:p>
            <a:pPr marL="800100" lvl="2" indent="0">
              <a:buNone/>
            </a:pPr>
            <a:r>
              <a:rPr lang="en-US" dirty="0"/>
              <a:t>	        Table Tennis, Badminton, Chess etc.      		        Indoor games.</a:t>
            </a:r>
          </a:p>
          <a:p>
            <a:pPr>
              <a:buFont typeface="Wingdings" panose="05000000000000000000" pitchFamily="2" charset="2"/>
              <a:buChar char="Ø"/>
            </a:pPr>
            <a:r>
              <a:rPr lang="en-US" dirty="0"/>
              <a:t>Where should they open their new kind  business.</a:t>
            </a:r>
          </a:p>
          <a:p>
            <a:pPr>
              <a:buFont typeface="Wingdings" panose="05000000000000000000" pitchFamily="2" charset="2"/>
              <a:buChar char="Ø"/>
            </a:pPr>
            <a:r>
              <a:rPr lang="en-US" dirty="0"/>
              <a:t> In which part of Toronto city would be great to make more customers and profit ?</a:t>
            </a:r>
          </a:p>
        </p:txBody>
      </p:sp>
    </p:spTree>
    <p:extLst>
      <p:ext uri="{BB962C8B-B14F-4D97-AF65-F5344CB8AC3E}">
        <p14:creationId xmlns:p14="http://schemas.microsoft.com/office/powerpoint/2010/main" val="110163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4" y="281175"/>
            <a:ext cx="8093365" cy="763525"/>
          </a:xfrm>
        </p:spPr>
        <p:txBody>
          <a:bodyPr>
            <a:normAutofit/>
          </a:bodyPr>
          <a:lstStyle/>
          <a:p>
            <a:r>
              <a:rPr lang="en-US" dirty="0"/>
              <a:t>Data Description</a:t>
            </a:r>
          </a:p>
        </p:txBody>
      </p:sp>
      <p:sp>
        <p:nvSpPr>
          <p:cNvPr id="11" name="TextBox 10">
            <a:extLst>
              <a:ext uri="{FF2B5EF4-FFF2-40B4-BE49-F238E27FC236}">
                <a16:creationId xmlns:a16="http://schemas.microsoft.com/office/drawing/2014/main" id="{6B88BBDA-9D01-47C7-9935-441E2684325A}"/>
              </a:ext>
            </a:extLst>
          </p:cNvPr>
          <p:cNvSpPr txBox="1"/>
          <p:nvPr/>
        </p:nvSpPr>
        <p:spPr>
          <a:xfrm flipH="1">
            <a:off x="754375" y="1432889"/>
            <a:ext cx="7482545" cy="3416320"/>
          </a:xfrm>
          <a:prstGeom prst="rect">
            <a:avLst/>
          </a:prstGeom>
          <a:noFill/>
        </p:spPr>
        <p:txBody>
          <a:bodyPr wrap="square" rtlCol="0">
            <a:spAutoFit/>
          </a:bodyPr>
          <a:lstStyle/>
          <a:p>
            <a:r>
              <a:rPr lang="en-IN" dirty="0"/>
              <a:t>Data sources :</a:t>
            </a:r>
          </a:p>
          <a:p>
            <a:endParaRPr lang="en-IN" dirty="0"/>
          </a:p>
          <a:p>
            <a:pPr marL="285750" indent="-285750">
              <a:buFont typeface="Wingdings" panose="05000000000000000000" pitchFamily="2" charset="2"/>
              <a:buChar char="Ø"/>
            </a:pPr>
            <a:r>
              <a:rPr lang="en-IN" dirty="0"/>
              <a:t> List of Borough’s  and Neighbourhood’s that belongs to each Borough</a:t>
            </a:r>
          </a:p>
          <a:p>
            <a:pPr marL="285750" indent="-285750">
              <a:buFont typeface="Wingdings" panose="05000000000000000000" pitchFamily="2" charset="2"/>
              <a:buChar char="Ø"/>
            </a:pPr>
            <a:r>
              <a:rPr lang="en-IN" dirty="0"/>
              <a:t> Longitude and latitude for each Neighbourhood  </a:t>
            </a:r>
          </a:p>
          <a:p>
            <a:pPr marL="285750" indent="-285750">
              <a:buFont typeface="Wingdings" panose="05000000000000000000" pitchFamily="2" charset="2"/>
              <a:buChar char="Ø"/>
            </a:pPr>
            <a:r>
              <a:rPr lang="en-IN" dirty="0"/>
              <a:t> Foursquare API – which will provide venue details around each Neighbourhood.</a:t>
            </a:r>
          </a:p>
          <a:p>
            <a:endParaRPr lang="en-IN" dirty="0"/>
          </a:p>
          <a:p>
            <a:endParaRPr lang="en-IN" dirty="0"/>
          </a:p>
          <a:p>
            <a:endParaRPr lang="en-IN" dirty="0"/>
          </a:p>
          <a:p>
            <a:endParaRPr lang="en-IN" dirty="0"/>
          </a:p>
          <a:p>
            <a:endParaRPr lang="en-IN" dirty="0"/>
          </a:p>
          <a:p>
            <a:endParaRPr lang="en-IN" dirty="0"/>
          </a:p>
        </p:txBody>
      </p:sp>
      <p:pic>
        <p:nvPicPr>
          <p:cNvPr id="12" name="Picture 11">
            <a:extLst>
              <a:ext uri="{FF2B5EF4-FFF2-40B4-BE49-F238E27FC236}">
                <a16:creationId xmlns:a16="http://schemas.microsoft.com/office/drawing/2014/main" id="{6D0A4F2B-62A4-42E1-A1FC-738A345EA637}"/>
              </a:ext>
            </a:extLst>
          </p:cNvPr>
          <p:cNvPicPr>
            <a:picLocks noChangeAspect="1"/>
          </p:cNvPicPr>
          <p:nvPr/>
        </p:nvPicPr>
        <p:blipFill>
          <a:blip r:embed="rId2"/>
          <a:stretch>
            <a:fillRect/>
          </a:stretch>
        </p:blipFill>
        <p:spPr>
          <a:xfrm>
            <a:off x="678021" y="3335275"/>
            <a:ext cx="7635250" cy="1679755"/>
          </a:xfrm>
          <a:prstGeom prst="rect">
            <a:avLst/>
          </a:prstGeom>
        </p:spPr>
      </p:pic>
    </p:spTree>
    <p:extLst>
      <p:ext uri="{BB962C8B-B14F-4D97-AF65-F5344CB8AC3E}">
        <p14:creationId xmlns:p14="http://schemas.microsoft.com/office/powerpoint/2010/main" val="4170783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4" y="281175"/>
            <a:ext cx="8398776" cy="763525"/>
          </a:xfrm>
        </p:spPr>
        <p:txBody>
          <a:bodyPr>
            <a:normAutofit/>
          </a:bodyPr>
          <a:lstStyle/>
          <a:p>
            <a:r>
              <a:rPr lang="en-US" dirty="0"/>
              <a:t>Data Description </a:t>
            </a:r>
            <a:r>
              <a:rPr lang="en-US" dirty="0" err="1"/>
              <a:t>Cntd</a:t>
            </a:r>
            <a:r>
              <a:rPr lang="en-US" dirty="0"/>
              <a:t>..</a:t>
            </a:r>
          </a:p>
        </p:txBody>
      </p:sp>
      <p:sp>
        <p:nvSpPr>
          <p:cNvPr id="11" name="TextBox 10">
            <a:extLst>
              <a:ext uri="{FF2B5EF4-FFF2-40B4-BE49-F238E27FC236}">
                <a16:creationId xmlns:a16="http://schemas.microsoft.com/office/drawing/2014/main" id="{6B88BBDA-9D01-47C7-9935-441E2684325A}"/>
              </a:ext>
            </a:extLst>
          </p:cNvPr>
          <p:cNvSpPr txBox="1"/>
          <p:nvPr/>
        </p:nvSpPr>
        <p:spPr>
          <a:xfrm flipH="1">
            <a:off x="143554" y="1502815"/>
            <a:ext cx="9009595" cy="5355312"/>
          </a:xfrm>
          <a:prstGeom prst="rect">
            <a:avLst/>
          </a:prstGeom>
          <a:noFill/>
        </p:spPr>
        <p:txBody>
          <a:bodyPr wrap="square" rtlCol="0">
            <a:spAutoFit/>
          </a:bodyPr>
          <a:lstStyle/>
          <a:p>
            <a:r>
              <a:rPr lang="en-IN" dirty="0"/>
              <a:t> </a:t>
            </a:r>
            <a:r>
              <a:rPr lang="en-IN" dirty="0" err="1"/>
              <a:t>FourSquare</a:t>
            </a:r>
            <a:r>
              <a:rPr lang="en-IN" dirty="0"/>
              <a:t> API :  </a:t>
            </a:r>
          </a:p>
          <a:p>
            <a:endParaRPr lang="en-US" dirty="0"/>
          </a:p>
          <a:p>
            <a:pPr marL="285750" indent="-285750">
              <a:buFont typeface="Wingdings" panose="05000000000000000000" pitchFamily="2" charset="2"/>
              <a:buChar char="Ø"/>
            </a:pPr>
            <a:r>
              <a:rPr lang="en-US" dirty="0"/>
              <a:t>Foursquare is a technology company that built a massive dataset of location data. What is interesting about Foursquare is that they were very smart about building their dataset. </a:t>
            </a:r>
          </a:p>
          <a:p>
            <a:pPr marL="285750" indent="-285750">
              <a:buFont typeface="Wingdings" panose="05000000000000000000" pitchFamily="2" charset="2"/>
              <a:buChar char="Ø"/>
            </a:pPr>
            <a:r>
              <a:rPr lang="en-US" dirty="0"/>
              <a:t> Make the call to </a:t>
            </a:r>
            <a:r>
              <a:rPr lang="en-US" dirty="0" err="1"/>
              <a:t>FourSquare</a:t>
            </a:r>
            <a:r>
              <a:rPr lang="en-US" dirty="0"/>
              <a:t> API :</a:t>
            </a:r>
          </a:p>
          <a:p>
            <a:r>
              <a:rPr lang="en-US" dirty="0"/>
              <a:t>       </a:t>
            </a:r>
            <a:r>
              <a:rPr lang="en-IN" dirty="0" err="1"/>
              <a:t>url</a:t>
            </a:r>
            <a:r>
              <a:rPr lang="en-IN" dirty="0"/>
              <a:t> =</a:t>
            </a:r>
            <a:r>
              <a:rPr lang="en-IN" i="1" dirty="0"/>
              <a:t>'https://api.foursquare.com/v2/venues/explore?&amp;</a:t>
            </a:r>
            <a:r>
              <a:rPr lang="en-IN" i="1" dirty="0" err="1"/>
              <a:t>client_id</a:t>
            </a:r>
            <a:r>
              <a:rPr lang="en-IN" i="1" dirty="0"/>
              <a:t>=</a:t>
            </a:r>
            <a:r>
              <a:rPr lang="en-IN" b="1" i="1" dirty="0"/>
              <a:t>{}</a:t>
            </a:r>
            <a:r>
              <a:rPr lang="en-IN" i="1" dirty="0"/>
              <a:t>&amp;</a:t>
            </a:r>
            <a:r>
              <a:rPr lang="en-IN" i="1" dirty="0" err="1"/>
              <a:t>client_secret</a:t>
            </a:r>
            <a:r>
              <a:rPr lang="en-IN" i="1" dirty="0"/>
              <a:t>=</a:t>
            </a:r>
            <a:r>
              <a:rPr lang="en-IN" b="1" i="1" dirty="0"/>
              <a:t>{}</a:t>
            </a:r>
            <a:r>
              <a:rPr lang="en-IN" i="1" dirty="0"/>
              <a:t>&amp;v=</a:t>
            </a:r>
            <a:r>
              <a:rPr lang="en-IN" b="1" i="1" dirty="0"/>
              <a:t>{}</a:t>
            </a:r>
            <a:r>
              <a:rPr lang="en-IN" i="1" dirty="0"/>
              <a:t>&amp;</a:t>
            </a:r>
          </a:p>
          <a:p>
            <a:r>
              <a:rPr lang="en-IN" i="1" dirty="0"/>
              <a:t>         </a:t>
            </a:r>
            <a:r>
              <a:rPr lang="en-IN" i="1" dirty="0" err="1"/>
              <a:t>ll</a:t>
            </a:r>
            <a:r>
              <a:rPr lang="en-IN" i="1" dirty="0"/>
              <a:t>=</a:t>
            </a:r>
            <a:r>
              <a:rPr lang="en-IN" b="1" i="1" dirty="0"/>
              <a:t>{}</a:t>
            </a:r>
            <a:r>
              <a:rPr lang="en-IN" i="1" dirty="0"/>
              <a:t>,</a:t>
            </a:r>
            <a:r>
              <a:rPr lang="en-IN" b="1" i="1" dirty="0"/>
              <a:t>{}</a:t>
            </a:r>
            <a:r>
              <a:rPr lang="en-IN" i="1" dirty="0"/>
              <a:t>&amp;radius=</a:t>
            </a:r>
            <a:r>
              <a:rPr lang="en-IN" b="1" i="1" dirty="0"/>
              <a:t>{}</a:t>
            </a:r>
            <a:r>
              <a:rPr lang="en-IN" i="1" dirty="0"/>
              <a:t>&amp;limit=</a:t>
            </a:r>
            <a:r>
              <a:rPr lang="en-IN" b="1" i="1" dirty="0"/>
              <a:t>{}</a:t>
            </a:r>
            <a:r>
              <a:rPr lang="en-IN" i="1" dirty="0"/>
              <a:t>'</a:t>
            </a:r>
            <a:endParaRPr lang="en-US" i="1" dirty="0"/>
          </a:p>
          <a:p>
            <a:pPr marL="342900" indent="-342900">
              <a:buFont typeface="+mj-lt"/>
              <a:buAutoNum type="arabicPeriod"/>
            </a:pPr>
            <a:endParaRPr lang="en-IN" dirty="0"/>
          </a:p>
          <a:p>
            <a:pPr lvl="2"/>
            <a:r>
              <a:rPr lang="en-IN" dirty="0"/>
              <a:t>CLIENT_ID = # your Foursquare ID </a:t>
            </a:r>
          </a:p>
          <a:p>
            <a:pPr lvl="2"/>
            <a:r>
              <a:rPr lang="en-IN" dirty="0"/>
              <a:t>CLIENT_SECRET = # your Foursquare Secret </a:t>
            </a:r>
          </a:p>
          <a:p>
            <a:pPr lvl="2"/>
            <a:r>
              <a:rPr lang="en-IN" dirty="0"/>
              <a:t>VERSION = # Foursquare API version </a:t>
            </a:r>
          </a:p>
          <a:p>
            <a:pPr lvl="2"/>
            <a:r>
              <a:rPr lang="en-IN" dirty="0"/>
              <a:t>LIMIT = #Foursquare calls</a:t>
            </a:r>
          </a:p>
          <a:p>
            <a:endParaRPr lang="en-IN" dirty="0"/>
          </a:p>
          <a:p>
            <a:pPr marL="285750" indent="-285750">
              <a:buFont typeface="Wingdings" panose="05000000000000000000" pitchFamily="2" charset="2"/>
              <a:buChar char="Ø"/>
            </a:pPr>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2078022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4" y="281175"/>
            <a:ext cx="7177136" cy="763525"/>
          </a:xfrm>
        </p:spPr>
        <p:txBody>
          <a:bodyPr>
            <a:normAutofit/>
          </a:bodyPr>
          <a:lstStyle/>
          <a:p>
            <a:r>
              <a:rPr lang="en-US" dirty="0"/>
              <a:t>Methodology</a:t>
            </a:r>
          </a:p>
        </p:txBody>
      </p:sp>
      <p:sp>
        <p:nvSpPr>
          <p:cNvPr id="11" name="TextBox 10">
            <a:extLst>
              <a:ext uri="{FF2B5EF4-FFF2-40B4-BE49-F238E27FC236}">
                <a16:creationId xmlns:a16="http://schemas.microsoft.com/office/drawing/2014/main" id="{6B88BBDA-9D01-47C7-9935-441E2684325A}"/>
              </a:ext>
            </a:extLst>
          </p:cNvPr>
          <p:cNvSpPr txBox="1"/>
          <p:nvPr/>
        </p:nvSpPr>
        <p:spPr>
          <a:xfrm flipH="1">
            <a:off x="296259" y="1502815"/>
            <a:ext cx="5650084" cy="3373359"/>
          </a:xfrm>
          <a:prstGeom prst="rect">
            <a:avLst/>
          </a:prstGeom>
          <a:noFill/>
        </p:spPr>
        <p:txBody>
          <a:bodyPr wrap="square" rtlCol="0">
            <a:spAutoFit/>
          </a:bodyPr>
          <a:lstStyle/>
          <a:p>
            <a:pPr marL="285750" indent="-360000" algn="just">
              <a:lnSpc>
                <a:spcPct val="150000"/>
              </a:lnSpc>
              <a:buFont typeface="Wingdings" panose="05000000000000000000" pitchFamily="2" charset="2"/>
              <a:buChar char="Ø"/>
            </a:pPr>
            <a:r>
              <a:rPr lang="en-IN" dirty="0"/>
              <a:t>The </a:t>
            </a:r>
            <a:r>
              <a:rPr lang="en-IN" i="1" dirty="0"/>
              <a:t>K</a:t>
            </a:r>
            <a:r>
              <a:rPr lang="en-IN" dirty="0"/>
              <a:t>-means clustering algorithm is used to find groups which have not been explicitly labelled in the data. </a:t>
            </a:r>
          </a:p>
          <a:p>
            <a:pPr marL="285750" indent="-360000" algn="just">
              <a:lnSpc>
                <a:spcPct val="150000"/>
              </a:lnSpc>
              <a:buFont typeface="Wingdings" panose="05000000000000000000" pitchFamily="2" charset="2"/>
              <a:buChar char="Ø"/>
            </a:pPr>
            <a:r>
              <a:rPr lang="en-IN" dirty="0"/>
              <a:t>This algorithm is guaranteed to converge to a result however the result may be a local optimum.</a:t>
            </a:r>
          </a:p>
          <a:p>
            <a:pPr marL="285750" indent="-360000" algn="just">
              <a:lnSpc>
                <a:spcPct val="150000"/>
              </a:lnSpc>
              <a:buFont typeface="Wingdings" panose="05000000000000000000" pitchFamily="2" charset="2"/>
              <a:buChar char="Ø"/>
            </a:pPr>
            <a:r>
              <a:rPr lang="en-IN" dirty="0"/>
              <a:t>Once the algorithm has been run and the groups are defined, any new data can be easily assigned to the correct group.</a:t>
            </a:r>
          </a:p>
        </p:txBody>
      </p:sp>
      <p:pic>
        <p:nvPicPr>
          <p:cNvPr id="2" name="Picture 1">
            <a:extLst>
              <a:ext uri="{FF2B5EF4-FFF2-40B4-BE49-F238E27FC236}">
                <a16:creationId xmlns:a16="http://schemas.microsoft.com/office/drawing/2014/main" id="{18B59DED-B2C7-4C8D-8153-A0357B498D19}"/>
              </a:ext>
            </a:extLst>
          </p:cNvPr>
          <p:cNvPicPr>
            <a:picLocks noChangeAspect="1"/>
          </p:cNvPicPr>
          <p:nvPr/>
        </p:nvPicPr>
        <p:blipFill>
          <a:blip r:embed="rId2"/>
          <a:stretch>
            <a:fillRect/>
          </a:stretch>
        </p:blipFill>
        <p:spPr>
          <a:xfrm>
            <a:off x="5993086" y="1254978"/>
            <a:ext cx="3029865" cy="3607347"/>
          </a:xfrm>
          <a:prstGeom prst="rect">
            <a:avLst/>
          </a:prstGeom>
        </p:spPr>
      </p:pic>
    </p:spTree>
    <p:extLst>
      <p:ext uri="{BB962C8B-B14F-4D97-AF65-F5344CB8AC3E}">
        <p14:creationId xmlns:p14="http://schemas.microsoft.com/office/powerpoint/2010/main" val="2330606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3" y="281175"/>
            <a:ext cx="8246072" cy="763525"/>
          </a:xfrm>
        </p:spPr>
        <p:txBody>
          <a:bodyPr>
            <a:normAutofit/>
          </a:bodyPr>
          <a:lstStyle/>
          <a:p>
            <a:r>
              <a:rPr lang="en-US" dirty="0"/>
              <a:t>Methodology </a:t>
            </a:r>
            <a:r>
              <a:rPr lang="en-US" dirty="0" err="1"/>
              <a:t>Cntd</a:t>
            </a:r>
            <a:r>
              <a:rPr lang="en-US" dirty="0"/>
              <a:t>…</a:t>
            </a:r>
          </a:p>
        </p:txBody>
      </p:sp>
      <p:sp>
        <p:nvSpPr>
          <p:cNvPr id="11" name="TextBox 10">
            <a:extLst>
              <a:ext uri="{FF2B5EF4-FFF2-40B4-BE49-F238E27FC236}">
                <a16:creationId xmlns:a16="http://schemas.microsoft.com/office/drawing/2014/main" id="{6B88BBDA-9D01-47C7-9935-441E2684325A}"/>
              </a:ext>
            </a:extLst>
          </p:cNvPr>
          <p:cNvSpPr txBox="1"/>
          <p:nvPr/>
        </p:nvSpPr>
        <p:spPr>
          <a:xfrm flipH="1">
            <a:off x="296259" y="1502815"/>
            <a:ext cx="8551481" cy="1477328"/>
          </a:xfrm>
          <a:prstGeom prst="rect">
            <a:avLst/>
          </a:prstGeom>
          <a:noFill/>
        </p:spPr>
        <p:txBody>
          <a:bodyPr wrap="square" rtlCol="0">
            <a:spAutoFit/>
          </a:bodyPr>
          <a:lstStyle/>
          <a:p>
            <a:r>
              <a:rPr lang="en-IN" dirty="0"/>
              <a:t>After applying </a:t>
            </a:r>
            <a:r>
              <a:rPr lang="en-IN" dirty="0" err="1"/>
              <a:t>Kmeans</a:t>
            </a:r>
            <a:r>
              <a:rPr lang="en-IN" dirty="0"/>
              <a:t> algorithm on collected dataset we have got the three major clusters plotted on Toronto map as below. </a:t>
            </a:r>
          </a:p>
          <a:p>
            <a:r>
              <a:rPr lang="en-IN" dirty="0"/>
              <a:t>Cluster 1 (Blue)   : There are many restaurants, Cafe's and eateries in this region</a:t>
            </a:r>
          </a:p>
          <a:p>
            <a:r>
              <a:rPr lang="en-IN" dirty="0"/>
              <a:t>Cluster 2 (Red)    : This is famous for Women Health &amp; Beauty Service and Women's Store</a:t>
            </a:r>
          </a:p>
          <a:p>
            <a:r>
              <a:rPr lang="en-IN" dirty="0"/>
              <a:t>Cluster 3 (Green): There are parks and Dessert Shop and Farmer's Market</a:t>
            </a:r>
          </a:p>
        </p:txBody>
      </p:sp>
      <p:pic>
        <p:nvPicPr>
          <p:cNvPr id="5" name="Picture 4">
            <a:extLst>
              <a:ext uri="{FF2B5EF4-FFF2-40B4-BE49-F238E27FC236}">
                <a16:creationId xmlns:a16="http://schemas.microsoft.com/office/drawing/2014/main" id="{EEBCF7FF-45F7-4B8C-83DA-394DF4CF82AF}"/>
              </a:ext>
            </a:extLst>
          </p:cNvPr>
          <p:cNvPicPr/>
          <p:nvPr/>
        </p:nvPicPr>
        <p:blipFill>
          <a:blip r:embed="rId2"/>
          <a:stretch>
            <a:fillRect/>
          </a:stretch>
        </p:blipFill>
        <p:spPr>
          <a:xfrm>
            <a:off x="448963" y="3029864"/>
            <a:ext cx="7940662" cy="2113635"/>
          </a:xfrm>
          <a:prstGeom prst="rect">
            <a:avLst/>
          </a:prstGeom>
        </p:spPr>
      </p:pic>
    </p:spTree>
    <p:extLst>
      <p:ext uri="{BB962C8B-B14F-4D97-AF65-F5344CB8AC3E}">
        <p14:creationId xmlns:p14="http://schemas.microsoft.com/office/powerpoint/2010/main" val="2921207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EFE6FB9-2D9F-443C-BBD3-2DCBA939E2FB}"/>
              </a:ext>
            </a:extLst>
          </p:cNvPr>
          <p:cNvSpPr txBox="1"/>
          <p:nvPr/>
        </p:nvSpPr>
        <p:spPr>
          <a:xfrm>
            <a:off x="601669" y="1655520"/>
            <a:ext cx="8093365" cy="2862322"/>
          </a:xfrm>
          <a:prstGeom prst="rect">
            <a:avLst/>
          </a:prstGeom>
          <a:noFill/>
        </p:spPr>
        <p:txBody>
          <a:bodyPr wrap="square" rtlCol="0">
            <a:spAutoFit/>
          </a:bodyPr>
          <a:lstStyle/>
          <a:p>
            <a:r>
              <a:rPr lang="en-IN" dirty="0"/>
              <a:t>We have got the 3 major clusters and based on these three clusters we have identified below points:</a:t>
            </a:r>
          </a:p>
          <a:p>
            <a:pPr marL="285750" indent="-285750">
              <a:buFont typeface="Wingdings" panose="05000000000000000000" pitchFamily="2" charset="2"/>
              <a:buChar char="Ø"/>
            </a:pPr>
            <a:r>
              <a:rPr lang="en-IN" dirty="0"/>
              <a:t>Result for Indian Fats food and snack centre: We have found out Indian restaurant which are just selling Indian meals and not the Snacks and fast food. </a:t>
            </a:r>
          </a:p>
          <a:p>
            <a:pPr marL="285750" indent="-285750">
              <a:buFont typeface="Wingdings" panose="05000000000000000000" pitchFamily="2" charset="2"/>
              <a:buChar char="Ø"/>
            </a:pPr>
            <a:r>
              <a:rPr lang="en-IN" dirty="0"/>
              <a:t>Result for Fitness Club:  We have found out the places which are full of activities and happening area and where most of Gym and fitness centres are not present (By Excluding Neighbourhoods where Gym and fitness centres are present). Also found the places where outdoor activities or park is nearby as these areas or spot would be great for Indoor sports too. </a:t>
            </a:r>
          </a:p>
          <a:p>
            <a:endParaRPr lang="en-IN" dirty="0"/>
          </a:p>
        </p:txBody>
      </p:sp>
      <p:sp>
        <p:nvSpPr>
          <p:cNvPr id="5" name="Title 3">
            <a:extLst>
              <a:ext uri="{FF2B5EF4-FFF2-40B4-BE49-F238E27FC236}">
                <a16:creationId xmlns:a16="http://schemas.microsoft.com/office/drawing/2014/main" id="{82FDBB92-6E8A-4332-9EF9-6E7A88F202A5}"/>
              </a:ext>
            </a:extLst>
          </p:cNvPr>
          <p:cNvSpPr txBox="1">
            <a:spLocks/>
          </p:cNvSpPr>
          <p:nvPr/>
        </p:nvSpPr>
        <p:spPr>
          <a:xfrm>
            <a:off x="448962" y="281175"/>
            <a:ext cx="5955498" cy="763525"/>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dirty="0"/>
              <a:t>Results</a:t>
            </a:r>
          </a:p>
        </p:txBody>
      </p:sp>
    </p:spTree>
    <p:extLst>
      <p:ext uri="{BB962C8B-B14F-4D97-AF65-F5344CB8AC3E}">
        <p14:creationId xmlns:p14="http://schemas.microsoft.com/office/powerpoint/2010/main" val="109100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EFE6FB9-2D9F-443C-BBD3-2DCBA939E2FB}"/>
              </a:ext>
            </a:extLst>
          </p:cNvPr>
          <p:cNvSpPr txBox="1"/>
          <p:nvPr/>
        </p:nvSpPr>
        <p:spPr>
          <a:xfrm>
            <a:off x="143555" y="1197405"/>
            <a:ext cx="9009595" cy="4124206"/>
          </a:xfrm>
          <a:prstGeom prst="rect">
            <a:avLst/>
          </a:prstGeom>
          <a:noFill/>
        </p:spPr>
        <p:txBody>
          <a:bodyPr wrap="square" rtlCol="0">
            <a:spAutoFit/>
          </a:bodyPr>
          <a:lstStyle/>
          <a:p>
            <a:pPr marL="285750" indent="-285750">
              <a:buFont typeface="Wingdings" panose="05000000000000000000" pitchFamily="2" charset="2"/>
              <a:buChar char="Ø"/>
            </a:pPr>
            <a:r>
              <a:rPr lang="en-IN" dirty="0"/>
              <a:t> </a:t>
            </a:r>
            <a:r>
              <a:rPr lang="en-IN" b="1" dirty="0"/>
              <a:t>Recommended location for Indian Fast food and snacks canter:</a:t>
            </a:r>
          </a:p>
          <a:p>
            <a:pPr marL="742950" lvl="1" indent="-285750">
              <a:buFont typeface="Arial" panose="020B0604020202020204" pitchFamily="34" charset="0"/>
              <a:buChar char="•"/>
            </a:pPr>
            <a:r>
              <a:rPr lang="en-IN" sz="1600" dirty="0"/>
              <a:t>In </a:t>
            </a:r>
            <a:r>
              <a:rPr lang="en-IN" sz="1600" dirty="0" err="1"/>
              <a:t>Cabbagetown</a:t>
            </a:r>
            <a:r>
              <a:rPr lang="en-IN" sz="1600" dirty="0"/>
              <a:t>, St. James Town, Thorncliffe Park Neighbourhood there are 2 Indian </a:t>
            </a:r>
            <a:r>
              <a:rPr lang="en-IN" sz="1600" dirty="0" err="1"/>
              <a:t>Restaurant.Our</a:t>
            </a:r>
            <a:r>
              <a:rPr lang="en-IN" sz="1600" dirty="0"/>
              <a:t> Contractor wants to open new restaurant for Indian Snacks and Fast Food.</a:t>
            </a:r>
          </a:p>
          <a:p>
            <a:pPr marL="742950" lvl="1" indent="-285750">
              <a:buFont typeface="Arial" panose="020B0604020202020204" pitchFamily="34" charset="0"/>
              <a:buChar char="•"/>
            </a:pPr>
            <a:r>
              <a:rPr lang="en-IN" sz="1600" dirty="0"/>
              <a:t> So If he open here he can lure the Customer which are visiting Indian restaurants present at these locations and as these restaurants are not offering/selling any Indian fast food and snacks(They are just selling Indian Meals). So opening new Indian Fast food and snacks </a:t>
            </a:r>
            <a:r>
              <a:rPr lang="en-IN" sz="1600" dirty="0" err="1"/>
              <a:t>center</a:t>
            </a:r>
            <a:r>
              <a:rPr lang="en-IN" sz="1600" dirty="0"/>
              <a:t> he can make the good start by attracting Indian Customers already vising here. Hence </a:t>
            </a:r>
            <a:r>
              <a:rPr lang="en-IN" sz="1600" dirty="0" err="1"/>
              <a:t>Cabbagetown</a:t>
            </a:r>
            <a:r>
              <a:rPr lang="en-IN" sz="1600" dirty="0"/>
              <a:t>, St. James Town, Thorncliffe Park Neighbourhood is recommended location for our Contractor.</a:t>
            </a:r>
          </a:p>
          <a:p>
            <a:pPr marL="285750" indent="-285750">
              <a:buFont typeface="Wingdings" panose="05000000000000000000" pitchFamily="2" charset="2"/>
              <a:buChar char="Ø"/>
            </a:pPr>
            <a:r>
              <a:rPr lang="en-IN" dirty="0"/>
              <a:t> </a:t>
            </a:r>
            <a:r>
              <a:rPr lang="en-IN" b="1" dirty="0"/>
              <a:t>Recommended location for Fitness Club:</a:t>
            </a:r>
            <a:endParaRPr lang="en-IN" dirty="0"/>
          </a:p>
          <a:p>
            <a:pPr marL="742950" lvl="1" indent="-285750" algn="just">
              <a:buFont typeface="Arial" panose="020B0604020202020204" pitchFamily="34" charset="0"/>
              <a:buChar char="•"/>
            </a:pPr>
            <a:r>
              <a:rPr lang="en-IN" sz="1600" dirty="0"/>
              <a:t>In The Beaches ,East Toronto seems to be the best place for Fitness Club. This area is having park and outdoor activities but not the Indoor activities. Also all the activities are not at one place </a:t>
            </a:r>
            <a:r>
              <a:rPr lang="en-IN" sz="1600" dirty="0" err="1"/>
              <a:t>e.g</a:t>
            </a:r>
            <a:r>
              <a:rPr lang="en-IN" sz="1600" dirty="0"/>
              <a:t> Dance studio is </a:t>
            </a:r>
            <a:r>
              <a:rPr lang="en-IN" sz="1600" dirty="0" err="1"/>
              <a:t>seperate</a:t>
            </a:r>
            <a:r>
              <a:rPr lang="en-IN" sz="1600" dirty="0"/>
              <a:t> , </a:t>
            </a:r>
            <a:r>
              <a:rPr lang="en-IN" sz="1600" dirty="0" err="1"/>
              <a:t>plaground</a:t>
            </a:r>
            <a:r>
              <a:rPr lang="en-IN" sz="1600" dirty="0"/>
              <a:t> is at different </a:t>
            </a:r>
            <a:r>
              <a:rPr lang="en-IN" sz="1600" dirty="0" err="1"/>
              <a:t>spot,park</a:t>
            </a:r>
            <a:r>
              <a:rPr lang="en-IN" sz="1600" dirty="0"/>
              <a:t> is somewhere else so user or customer has to visit different places if he has to do all the sport for fitness activities.</a:t>
            </a:r>
          </a:p>
          <a:p>
            <a:pPr marL="742950" lvl="1" indent="-285750" algn="just">
              <a:buFont typeface="Arial" panose="020B0604020202020204" pitchFamily="34" charset="0"/>
              <a:buChar char="•"/>
            </a:pPr>
            <a:r>
              <a:rPr lang="en-IN" sz="1600" dirty="0"/>
              <a:t>So If he open the Fitness Club which will have all the Indoor activities like Gym, Zumba dance , Swimming Pool, Table tennis, badminton and tennis Court etc will make good business here.</a:t>
            </a:r>
          </a:p>
          <a:p>
            <a:endParaRPr lang="en-IN" dirty="0"/>
          </a:p>
        </p:txBody>
      </p:sp>
      <p:sp>
        <p:nvSpPr>
          <p:cNvPr id="5" name="Title 3">
            <a:extLst>
              <a:ext uri="{FF2B5EF4-FFF2-40B4-BE49-F238E27FC236}">
                <a16:creationId xmlns:a16="http://schemas.microsoft.com/office/drawing/2014/main" id="{82FDBB92-6E8A-4332-9EF9-6E7A88F202A5}"/>
              </a:ext>
            </a:extLst>
          </p:cNvPr>
          <p:cNvSpPr txBox="1">
            <a:spLocks/>
          </p:cNvSpPr>
          <p:nvPr/>
        </p:nvSpPr>
        <p:spPr>
          <a:xfrm>
            <a:off x="448962" y="281175"/>
            <a:ext cx="6871728" cy="763525"/>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dirty="0"/>
              <a:t>		Conclusion</a:t>
            </a:r>
          </a:p>
        </p:txBody>
      </p:sp>
    </p:spTree>
    <p:extLst>
      <p:ext uri="{BB962C8B-B14F-4D97-AF65-F5344CB8AC3E}">
        <p14:creationId xmlns:p14="http://schemas.microsoft.com/office/powerpoint/2010/main" val="9973422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1278</TotalTime>
  <Words>669</Words>
  <Application>Microsoft Office PowerPoint</Application>
  <PresentationFormat>On-screen Show (16:9)</PresentationFormat>
  <Paragraphs>61</Paragraphs>
  <Slides>9</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Wingdings</vt:lpstr>
      <vt:lpstr>Office Theme</vt:lpstr>
      <vt:lpstr> Recommendation of Neighbourhood for New Business in Toronto City</vt:lpstr>
      <vt:lpstr>Overview</vt:lpstr>
      <vt:lpstr> Business Problem</vt:lpstr>
      <vt:lpstr>Data Description</vt:lpstr>
      <vt:lpstr>Data Description Cntd..</vt:lpstr>
      <vt:lpstr>Methodology</vt:lpstr>
      <vt:lpstr>Methodology Cntd…</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Yogesh Bhagat</cp:lastModifiedBy>
  <cp:revision>147</cp:revision>
  <dcterms:created xsi:type="dcterms:W3CDTF">2013-08-21T19:17:07Z</dcterms:created>
  <dcterms:modified xsi:type="dcterms:W3CDTF">2018-11-27T10:34:13Z</dcterms:modified>
</cp:coreProperties>
</file>