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203"/>
  </p:normalViewPr>
  <p:slideViewPr>
    <p:cSldViewPr snapToGrid="0" snapToObjects="1">
      <p:cViewPr>
        <p:scale>
          <a:sx n="126" d="100"/>
          <a:sy n="126" d="100"/>
        </p:scale>
        <p:origin x="2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E95C-C638-1F47-B850-896389E103A2}" type="datetimeFigureOut">
              <a:rPr lang="en-IL" smtClean="0"/>
              <a:t>19/09/2022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C569-07AE-F84C-B3E4-48986894EB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2683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E95C-C638-1F47-B850-896389E103A2}" type="datetimeFigureOut">
              <a:rPr lang="en-IL" smtClean="0"/>
              <a:t>19/09/2022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C569-07AE-F84C-B3E4-48986894EB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4815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E95C-C638-1F47-B850-896389E103A2}" type="datetimeFigureOut">
              <a:rPr lang="en-IL" smtClean="0"/>
              <a:t>19/09/2022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C569-07AE-F84C-B3E4-48986894EB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7916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E95C-C638-1F47-B850-896389E103A2}" type="datetimeFigureOut">
              <a:rPr lang="en-IL" smtClean="0"/>
              <a:t>19/09/2022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C569-07AE-F84C-B3E4-48986894EB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1994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E95C-C638-1F47-B850-896389E103A2}" type="datetimeFigureOut">
              <a:rPr lang="en-IL" smtClean="0"/>
              <a:t>19/09/2022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C569-07AE-F84C-B3E4-48986894EB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1602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E95C-C638-1F47-B850-896389E103A2}" type="datetimeFigureOut">
              <a:rPr lang="en-IL" smtClean="0"/>
              <a:t>19/09/2022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C569-07AE-F84C-B3E4-48986894EB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0668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E95C-C638-1F47-B850-896389E103A2}" type="datetimeFigureOut">
              <a:rPr lang="en-IL" smtClean="0"/>
              <a:t>19/09/2022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C569-07AE-F84C-B3E4-48986894EB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2809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E95C-C638-1F47-B850-896389E103A2}" type="datetimeFigureOut">
              <a:rPr lang="en-IL" smtClean="0"/>
              <a:t>19/09/2022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C569-07AE-F84C-B3E4-48986894EB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2576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E95C-C638-1F47-B850-896389E103A2}" type="datetimeFigureOut">
              <a:rPr lang="en-IL" smtClean="0"/>
              <a:t>19/09/2022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C569-07AE-F84C-B3E4-48986894EB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7907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E95C-C638-1F47-B850-896389E103A2}" type="datetimeFigureOut">
              <a:rPr lang="en-IL" smtClean="0"/>
              <a:t>19/09/2022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C569-07AE-F84C-B3E4-48986894EB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6407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E95C-C638-1F47-B850-896389E103A2}" type="datetimeFigureOut">
              <a:rPr lang="en-IL" smtClean="0"/>
              <a:t>19/09/2022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C569-07AE-F84C-B3E4-48986894EB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8264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EE95C-C638-1F47-B850-896389E103A2}" type="datetimeFigureOut">
              <a:rPr lang="en-IL" smtClean="0"/>
              <a:t>19/09/2022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2C569-07AE-F84C-B3E4-48986894EB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981491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yondrnd/xrplugins-integrated-iframe-exampl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9FAC3-92A2-AA4D-9E32-BEB79E578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L" dirty="0"/>
              <a:t>XR Plugin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D10E0-6CC4-FD46-BA61-B2ACE3082F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L" dirty="0"/>
              <a:t>Integrated Iframe Tutorial</a:t>
            </a:r>
          </a:p>
        </p:txBody>
      </p:sp>
    </p:spTree>
    <p:extLst>
      <p:ext uri="{BB962C8B-B14F-4D97-AF65-F5344CB8AC3E}">
        <p14:creationId xmlns:p14="http://schemas.microsoft.com/office/powerpoint/2010/main" val="1326370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A8EE1-F31B-7645-B493-49671C188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91A8B-801D-C849-9C3E-A95AC114C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3803"/>
            <a:ext cx="10515600" cy="3910157"/>
          </a:xfrm>
        </p:spPr>
        <p:txBody>
          <a:bodyPr>
            <a:normAutofit lnSpcReduction="10000"/>
          </a:bodyPr>
          <a:lstStyle/>
          <a:p>
            <a:r>
              <a:rPr lang="en-IL" dirty="0"/>
              <a:t>Once the plugin will be triggered on the experience it will: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L" dirty="0"/>
              <a:t>Load the iframe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</a:t>
            </a:r>
            <a:r>
              <a:rPr lang="en-IL" dirty="0"/>
              <a:t>nject the following functions to the iFrame:</a:t>
            </a:r>
          </a:p>
          <a:p>
            <a:pPr lvl="2"/>
            <a:r>
              <a:rPr lang="en-US" sz="16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emitEvent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: 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: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XREvent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)</a:t>
            </a:r>
            <a:r>
              <a:rPr lang="en-US" sz="1600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=&gt;</a:t>
            </a:r>
            <a:r>
              <a:rPr lang="en-US" sz="1600" b="0" dirty="0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pPr lvl="2"/>
            <a:r>
              <a:rPr lang="en-US" sz="16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listenToEvent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: 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: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XREvents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1600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callback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: 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XREvent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)</a:t>
            </a:r>
            <a:r>
              <a:rPr lang="en-US" sz="1600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=&gt;</a:t>
            </a:r>
            <a:r>
              <a:rPr lang="en-US" sz="1600" b="0" dirty="0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)</a:t>
            </a:r>
            <a:r>
              <a:rPr lang="en-US" sz="1600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=&gt;</a:t>
            </a:r>
            <a:r>
              <a:rPr lang="en-US" sz="1600" b="0" dirty="0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L" dirty="0"/>
              <a:t>Send a post message event with the following structure:</a:t>
            </a:r>
            <a:br>
              <a:rPr lang="en-IL" dirty="0"/>
            </a:br>
            <a:br>
              <a:rPr lang="en-IL" dirty="0"/>
            </a:br>
            <a:br>
              <a:rPr lang="en-IL" dirty="0"/>
            </a:br>
            <a:endParaRPr lang="en-IL" dirty="0"/>
          </a:p>
          <a:p>
            <a:pPr marL="971550" lvl="1" indent="-514350">
              <a:buFont typeface="+mj-lt"/>
              <a:buAutoNum type="arabicPeriod"/>
            </a:pPr>
            <a:r>
              <a:rPr lang="en-IL" dirty="0"/>
              <a:t>The plugin should listen on this message and initialize itself according to the provided configuration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95EEB-6004-9B44-81E5-EDCCA98FE058}"/>
              </a:ext>
            </a:extLst>
          </p:cNvPr>
          <p:cNvSpPr txBox="1"/>
          <p:nvPr/>
        </p:nvSpPr>
        <p:spPr>
          <a:xfrm>
            <a:off x="1550845" y="4018882"/>
            <a:ext cx="62397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rgbClr val="9CDCFE"/>
                </a:solidFill>
                <a:latin typeface="JetBrains Mono" panose="02000009000000000000" pitchFamily="49" charset="0"/>
              </a:rPr>
              <a:t>Type: </a:t>
            </a:r>
            <a:r>
              <a:rPr lang="en-US" dirty="0">
                <a:solidFill>
                  <a:srgbClr val="4EC9B0"/>
                </a:solidFill>
                <a:latin typeface="JetBrains Mono" panose="02000009000000000000" pitchFamily="49" charset="0"/>
              </a:rPr>
              <a:t>”</a:t>
            </a:r>
            <a:r>
              <a:rPr lang="en-US" dirty="0" err="1">
                <a:solidFill>
                  <a:srgbClr val="4EC9B0"/>
                </a:solidFill>
                <a:latin typeface="JetBrains Mono" panose="02000009000000000000" pitchFamily="49" charset="0"/>
              </a:rPr>
              <a:t>init</a:t>
            </a:r>
            <a:r>
              <a:rPr lang="en-US" dirty="0">
                <a:solidFill>
                  <a:srgbClr val="4EC9B0"/>
                </a:solidFill>
                <a:latin typeface="JetBrains Mono" panose="02000009000000000000" pitchFamily="49" charset="0"/>
              </a:rPr>
              <a:t>”</a:t>
            </a:r>
            <a:endParaRPr lang="en-US" b="0" dirty="0">
              <a:solidFill>
                <a:srgbClr val="9CDCFE"/>
              </a:solidFill>
              <a:effectLst/>
              <a:latin typeface="JetBrains Mono" panose="02000009000000000000" pitchFamily="49" charset="0"/>
            </a:endParaRPr>
          </a:p>
          <a:p>
            <a:pPr lvl="1"/>
            <a:r>
              <a:rPr lang="en-US" b="0" dirty="0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theming</a:t>
            </a:r>
            <a:r>
              <a:rPr lang="en-US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IThemeConfig</a:t>
            </a:r>
            <a:endParaRPr lang="en-US" dirty="0">
              <a:solidFill>
                <a:srgbClr val="D4D4D4"/>
              </a:solidFill>
              <a:latin typeface="JetBrains Mono" panose="02000009000000000000" pitchFamily="49" charset="0"/>
            </a:endParaRPr>
          </a:p>
          <a:p>
            <a:pPr lvl="1"/>
            <a:r>
              <a:rPr lang="en-US" b="0" dirty="0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config</a:t>
            </a:r>
            <a:r>
              <a:rPr lang="en-US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Iconfig</a:t>
            </a:r>
            <a:endParaRPr lang="en-US" b="0" dirty="0">
              <a:solidFill>
                <a:srgbClr val="4EC9B0"/>
              </a:solidFill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451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F2F5F-1583-7347-854F-D1474137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Plugin Skeleton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B8BE3-2E6E-EC43-93B5-93BAFFE28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the iframe URL, the following files need to be submitted:</a:t>
            </a:r>
          </a:p>
          <a:p>
            <a:pPr lvl="1"/>
            <a:r>
              <a:rPr lang="en-US" b="1" u="sng" dirty="0" err="1"/>
              <a:t>Metadata.json</a:t>
            </a:r>
            <a:r>
              <a:rPr lang="en-US" b="1" u="sng" dirty="0"/>
              <a:t> </a:t>
            </a:r>
            <a:r>
              <a:rPr lang="en-US" dirty="0"/>
              <a:t>file with basic information about the plugin</a:t>
            </a:r>
          </a:p>
          <a:p>
            <a:pPr lvl="1"/>
            <a:r>
              <a:rPr lang="en-US" b="1" u="sng" dirty="0"/>
              <a:t>Configuration-</a:t>
            </a:r>
            <a:r>
              <a:rPr lang="en-US" b="1" u="sng" dirty="0" err="1"/>
              <a:t>schema.json</a:t>
            </a:r>
            <a:r>
              <a:rPr lang="en-US" dirty="0"/>
              <a:t> file with a JSON Schema describes the configurable fields (with types and validation details)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template git repository with code examples is available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r>
              <a:rPr lang="en-US" dirty="0"/>
              <a:t>In the git repository you will find a basic implementation that abstracts most of the </a:t>
            </a:r>
            <a:r>
              <a:rPr lang="en-US" dirty="0" err="1"/>
              <a:t>postMessage</a:t>
            </a:r>
            <a:r>
              <a:rPr lang="en-US" dirty="0"/>
              <a:t> communication (for initialization and events emitting)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20283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D37A0-B8B0-134B-8810-AC26231C0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Events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C8C0AA-441E-7E44-BE60-FC80D54F01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2170608"/>
              </p:ext>
            </p:extLst>
          </p:nvPr>
        </p:nvGraphicFramePr>
        <p:xfrm>
          <a:off x="3475594" y="487579"/>
          <a:ext cx="7878206" cy="617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336">
                  <a:extLst>
                    <a:ext uri="{9D8B030D-6E8A-4147-A177-3AD203B41FA5}">
                      <a16:colId xmlns:a16="http://schemas.microsoft.com/office/drawing/2014/main" val="2863122077"/>
                    </a:ext>
                  </a:extLst>
                </a:gridCol>
                <a:gridCol w="4501452">
                  <a:extLst>
                    <a:ext uri="{9D8B030D-6E8A-4147-A177-3AD203B41FA5}">
                      <a16:colId xmlns:a16="http://schemas.microsoft.com/office/drawing/2014/main" val="2297774824"/>
                    </a:ext>
                  </a:extLst>
                </a:gridCol>
                <a:gridCol w="1312418">
                  <a:extLst>
                    <a:ext uri="{9D8B030D-6E8A-4147-A177-3AD203B41FA5}">
                      <a16:colId xmlns:a16="http://schemas.microsoft.com/office/drawing/2014/main" val="258236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L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26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xr_plugin_open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Used when the plugin window opens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588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xr_plugin_close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Used when the plugin window opens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58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xr_select_content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used to track any selection for an event from any type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8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xr_add_to_cart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used to track Add to Cart activity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668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xr_add_to_wishlist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Future Scope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215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xr_remove_from_cart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used to track activities which removes an item from cart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998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xr_select_item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user selects an item from a list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0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xr_select_promotion (check with Efrat)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Future Scope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676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xr_view_cart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used to track whenever the user views the cart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887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xr_view_product_item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user views an item (product) or product variant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271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xr_view_product_list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user views a list of items/products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20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xr_gaming_level_start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user starts a new level in the game</a:t>
                      </a:r>
                      <a:endParaRPr lang="en-US">
                        <a:effectLst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 how to put context to those events to identify the game played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499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xr_gaming_level_end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user completes a level in the game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900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xr_gaming_level_up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user levels-up in the game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94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xr_gaming_final_score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user posts a score 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344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892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547C3-E8B1-114D-AD02-D144F6A5E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Interfaces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758DB-C86D-8942-9777-20ED0E32668D}"/>
              </a:ext>
            </a:extLst>
          </p:cNvPr>
          <p:cNvSpPr txBox="1"/>
          <p:nvPr/>
        </p:nvSpPr>
        <p:spPr>
          <a:xfrm>
            <a:off x="970684" y="1690688"/>
            <a:ext cx="38896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interface</a:t>
            </a:r>
            <a:r>
              <a:rPr lang="en-U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IConfig</a:t>
            </a:r>
            <a:r>
              <a:rPr lang="en-U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	configuration</a:t>
            </a:r>
            <a:r>
              <a:rPr lang="en-U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200" b="0" dirty="0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Map</a:t>
            </a:r>
            <a:r>
              <a:rPr lang="en-U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string</a:t>
            </a:r>
            <a:r>
              <a:rPr lang="en-U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1200" b="0" dirty="0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any</a:t>
            </a:r>
            <a:r>
              <a:rPr lang="en-U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&gt;;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8C65EC-9A0A-0E4D-8B26-7EC3C473F29B}"/>
              </a:ext>
            </a:extLst>
          </p:cNvPr>
          <p:cNvSpPr txBox="1"/>
          <p:nvPr/>
        </p:nvSpPr>
        <p:spPr>
          <a:xfrm>
            <a:off x="970684" y="2620574"/>
            <a:ext cx="609946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interface</a:t>
            </a:r>
            <a:r>
              <a:rPr lang="en-U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IThemeConfig</a:t>
            </a:r>
            <a:r>
              <a:rPr lang="en-U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	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primaryColor</a:t>
            </a:r>
            <a:r>
              <a:rPr lang="en-U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200" b="0" dirty="0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string</a:t>
            </a:r>
            <a:r>
              <a:rPr lang="en-U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	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secondaryColor</a:t>
            </a:r>
            <a:r>
              <a:rPr lang="en-U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200" b="0" dirty="0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string</a:t>
            </a:r>
            <a:r>
              <a:rPr lang="en-U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	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ctaColor</a:t>
            </a:r>
            <a:r>
              <a:rPr lang="en-U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200" b="0" dirty="0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string</a:t>
            </a:r>
            <a:r>
              <a:rPr lang="en-U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	heading1</a:t>
            </a:r>
            <a:r>
              <a:rPr lang="en-U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200" b="0" dirty="0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string</a:t>
            </a:r>
            <a:r>
              <a:rPr lang="en-U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	heading2</a:t>
            </a:r>
            <a:r>
              <a:rPr lang="en-U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200" b="0" dirty="0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string</a:t>
            </a:r>
            <a:r>
              <a:rPr lang="en-U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	heading3</a:t>
            </a:r>
            <a:r>
              <a:rPr lang="en-U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200" b="0" dirty="0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string</a:t>
            </a:r>
            <a:r>
              <a:rPr lang="en-U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	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largeButton</a:t>
            </a:r>
            <a:r>
              <a:rPr lang="en-U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200" b="0" dirty="0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string</a:t>
            </a:r>
            <a:r>
              <a:rPr lang="en-U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	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bodyText</a:t>
            </a:r>
            <a:r>
              <a:rPr lang="en-U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200" b="0" dirty="0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string</a:t>
            </a:r>
            <a:r>
              <a:rPr lang="en-U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	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customColors</a:t>
            </a:r>
            <a:r>
              <a:rPr lang="en-U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200" b="0" dirty="0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Map</a:t>
            </a:r>
            <a:r>
              <a:rPr lang="en-U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string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string</a:t>
            </a:r>
            <a:r>
              <a:rPr lang="en-U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&gt;;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	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customFonts</a:t>
            </a:r>
            <a:r>
              <a:rPr lang="en-U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200" b="0" dirty="0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Map</a:t>
            </a:r>
            <a:r>
              <a:rPr lang="en-U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string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,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string</a:t>
            </a:r>
            <a:r>
              <a:rPr lang="en-U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&gt;;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77AA3-5D65-0541-BEF3-8CE2DC2506F1}"/>
              </a:ext>
            </a:extLst>
          </p:cNvPr>
          <p:cNvSpPr txBox="1"/>
          <p:nvPr/>
        </p:nvSpPr>
        <p:spPr>
          <a:xfrm>
            <a:off x="970684" y="5212453"/>
            <a:ext cx="60994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interface</a:t>
            </a:r>
            <a:r>
              <a:rPr lang="en-U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XREvent</a:t>
            </a:r>
            <a:r>
              <a:rPr lang="en-U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{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	event</a:t>
            </a:r>
            <a:r>
              <a:rPr lang="en-U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XREvents</a:t>
            </a:r>
            <a:r>
              <a:rPr lang="en-U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	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customEventName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200" b="0" dirty="0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string</a:t>
            </a:r>
            <a:r>
              <a:rPr lang="en-U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	data</a:t>
            </a:r>
            <a:r>
              <a:rPr lang="en-U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200" b="0" dirty="0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object</a:t>
            </a:r>
            <a:r>
              <a:rPr lang="en-U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8845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rgbClr val="000000"/>
      </a:dk1>
      <a:lt1>
        <a:srgbClr val="FFFFFF"/>
      </a:lt1>
      <a:dk2>
        <a:srgbClr val="39302A"/>
      </a:dk2>
      <a:lt2>
        <a:srgbClr val="50CAF6"/>
      </a:lt2>
      <a:accent1>
        <a:srgbClr val="50CAF7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477</TotalTime>
  <Words>494</Words>
  <Application>Microsoft Macintosh PowerPoint</Application>
  <PresentationFormat>Widescreen</PresentationFormat>
  <Paragraphs>75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JetBrains Mono</vt:lpstr>
      <vt:lpstr>Office Theme</vt:lpstr>
      <vt:lpstr>XR Plugin</vt:lpstr>
      <vt:lpstr>Workflow</vt:lpstr>
      <vt:lpstr>Plugin Skeleton</vt:lpstr>
      <vt:lpstr>Events</vt:lpstr>
      <vt:lpstr>Interfaces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XR Plugin</dc:title>
  <dc:creator>itay</dc:creator>
  <cp:lastModifiedBy>itay</cp:lastModifiedBy>
  <cp:revision>4</cp:revision>
  <dcterms:created xsi:type="dcterms:W3CDTF">2022-09-19T09:17:58Z</dcterms:created>
  <dcterms:modified xsi:type="dcterms:W3CDTF">2022-09-19T17:15:02Z</dcterms:modified>
</cp:coreProperties>
</file>