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theme/theme4.xml" ContentType="application/vnd.openxmlformats-officedocument.theme+xml"/>
  <Override PartName="/ppt/slideLayouts/slideLayout6.xml" ContentType="application/vnd.openxmlformats-officedocument.presentationml.slideLayout+xml"/>
  <Override PartName="/ppt/theme/theme5.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6.xml" ContentType="application/vnd.openxmlformats-officedocument.theme+xml"/>
  <Override PartName="/ppt/slideLayouts/slideLayout22.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665" r:id="rId2"/>
    <p:sldMasterId id="2147483707" r:id="rId3"/>
    <p:sldMasterId id="2147483700" r:id="rId4"/>
    <p:sldMasterId id="2147483698" r:id="rId5"/>
    <p:sldMasterId id="2147483668" r:id="rId6"/>
    <p:sldMasterId id="2147483672" r:id="rId7"/>
  </p:sldMasterIdLst>
  <p:notesMasterIdLst>
    <p:notesMasterId r:id="rId36"/>
  </p:notesMasterIdLst>
  <p:handoutMasterIdLst>
    <p:handoutMasterId r:id="rId37"/>
  </p:handoutMasterIdLst>
  <p:sldIdLst>
    <p:sldId id="256" r:id="rId8"/>
    <p:sldId id="1337" r:id="rId9"/>
    <p:sldId id="1339" r:id="rId10"/>
    <p:sldId id="1340" r:id="rId11"/>
    <p:sldId id="1345" r:id="rId12"/>
    <p:sldId id="1341" r:id="rId13"/>
    <p:sldId id="1342" r:id="rId14"/>
    <p:sldId id="1347" r:id="rId15"/>
    <p:sldId id="1355" r:id="rId16"/>
    <p:sldId id="1346" r:id="rId17"/>
    <p:sldId id="1358" r:id="rId18"/>
    <p:sldId id="1343" r:id="rId19"/>
    <p:sldId id="1360" r:id="rId20"/>
    <p:sldId id="1348" r:id="rId21"/>
    <p:sldId id="1349" r:id="rId22"/>
    <p:sldId id="1350" r:id="rId23"/>
    <p:sldId id="1351" r:id="rId24"/>
    <p:sldId id="1352" r:id="rId25"/>
    <p:sldId id="1364" r:id="rId26"/>
    <p:sldId id="1362" r:id="rId27"/>
    <p:sldId id="1361" r:id="rId28"/>
    <p:sldId id="1363" r:id="rId29"/>
    <p:sldId id="1356" r:id="rId30"/>
    <p:sldId id="1357" r:id="rId31"/>
    <p:sldId id="1365" r:id="rId32"/>
    <p:sldId id="1367" r:id="rId33"/>
    <p:sldId id="1366" r:id="rId34"/>
    <p:sldId id="1282"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on" initials="m" lastIdx="1" clrIdx="0">
    <p:extLst>
      <p:ext uri="{19B8F6BF-5375-455C-9EA6-DF929625EA0E}">
        <p15:presenceInfo xmlns:p15="http://schemas.microsoft.com/office/powerpoint/2012/main" userId="mo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60004"/>
    <a:srgbClr val="FFFFFF"/>
    <a:srgbClr val="B23632"/>
    <a:srgbClr val="77933C"/>
    <a:srgbClr val="0070C0"/>
    <a:srgbClr val="7F7F7F"/>
    <a:srgbClr val="DE1E27"/>
    <a:srgbClr val="C00000"/>
    <a:srgbClr val="00B050"/>
    <a:srgbClr val="C0504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28" autoAdjust="0"/>
    <p:restoredTop sz="94940" autoAdjust="0"/>
  </p:normalViewPr>
  <p:slideViewPr>
    <p:cSldViewPr snapToGrid="0">
      <p:cViewPr varScale="1">
        <p:scale>
          <a:sx n="81" d="100"/>
          <a:sy n="81" d="100"/>
        </p:scale>
        <p:origin x="811" y="58"/>
      </p:cViewPr>
      <p:guideLst/>
    </p:cSldViewPr>
  </p:slideViewPr>
  <p:outlineViewPr>
    <p:cViewPr>
      <p:scale>
        <a:sx n="33" d="100"/>
        <a:sy n="33" d="100"/>
      </p:scale>
      <p:origin x="0" y="-7080"/>
    </p:cViewPr>
  </p:outlineViewPr>
  <p:notesTextViewPr>
    <p:cViewPr>
      <p:scale>
        <a:sx n="3" d="2"/>
        <a:sy n="3" d="2"/>
      </p:scale>
      <p:origin x="0" y="0"/>
    </p:cViewPr>
  </p:notesTextViewPr>
  <p:sorterViewPr>
    <p:cViewPr>
      <p:scale>
        <a:sx n="100" d="100"/>
        <a:sy n="100" d="100"/>
      </p:scale>
      <p:origin x="0" y="0"/>
    </p:cViewPr>
  </p:sorterViewPr>
  <p:notesViewPr>
    <p:cSldViewPr snapToGrid="0" showGuides="1">
      <p:cViewPr varScale="1">
        <p:scale>
          <a:sx n="86" d="100"/>
          <a:sy n="86" d="100"/>
        </p:scale>
        <p:origin x="3864"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presProps" Target="presProps.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tableStyles" Target="tableStyle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notesMaster" Target="notesMasters/notesMaster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8" Type="http://schemas.openxmlformats.org/officeDocument/2006/relationships/slide" Target="slides/slide1.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75BAB8F7-26C7-2345-A2F0-4C70E8EFA8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a:extLst>
              <a:ext uri="{FF2B5EF4-FFF2-40B4-BE49-F238E27FC236}">
                <a16:creationId xmlns:a16="http://schemas.microsoft.com/office/drawing/2014/main" id="{1EB0FE49-C86E-0B42-8C7E-921C60B5AA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3DFD10-C36A-A44C-AC52-E91D9A58CF7E}" type="datetimeFigureOut">
              <a:rPr kumimoji="1" lang="zh-CN" altLang="en-US" smtClean="0"/>
              <a:t>2023/5/14</a:t>
            </a:fld>
            <a:endParaRPr kumimoji="1" lang="zh-CN" altLang="en-US"/>
          </a:p>
        </p:txBody>
      </p:sp>
      <p:sp>
        <p:nvSpPr>
          <p:cNvPr id="4" name="页脚占位符 3">
            <a:extLst>
              <a:ext uri="{FF2B5EF4-FFF2-40B4-BE49-F238E27FC236}">
                <a16:creationId xmlns:a16="http://schemas.microsoft.com/office/drawing/2014/main" id="{9E928822-8127-CD43-9156-5BB443851D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a:extLst>
              <a:ext uri="{FF2B5EF4-FFF2-40B4-BE49-F238E27FC236}">
                <a16:creationId xmlns:a16="http://schemas.microsoft.com/office/drawing/2014/main" id="{4FC3EF7F-6078-7249-A167-F5C06879924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F0B397-CD8F-1C4C-97BB-ADF18DDD1C00}" type="slidenum">
              <a:rPr kumimoji="1" lang="zh-CN" altLang="en-US" smtClean="0"/>
              <a:t>‹#›</a:t>
            </a:fld>
            <a:endParaRPr kumimoji="1" lang="zh-CN" altLang="en-US"/>
          </a:p>
        </p:txBody>
      </p:sp>
    </p:spTree>
    <p:extLst>
      <p:ext uri="{BB962C8B-B14F-4D97-AF65-F5344CB8AC3E}">
        <p14:creationId xmlns:p14="http://schemas.microsoft.com/office/powerpoint/2010/main" val="2762655916"/>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2880" userDrawn="1">
          <p15:clr>
            <a:srgbClr val="F26B43"/>
          </p15:clr>
        </p15:guide>
        <p15:guide id="2" pos="2160"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E7ACF5-0677-4CC5-89ED-AE83D3F5859D}" type="datetimeFigureOut">
              <a:rPr lang="zh-CN" altLang="en-US" smtClean="0"/>
              <a:t>2023/5/13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C63F50-FC71-46DD-9BDC-11F985EF414C}" type="slidenum">
              <a:rPr lang="zh-CN" altLang="en-US" smtClean="0"/>
              <a:t>‹#›</a:t>
            </a:fld>
            <a:endParaRPr lang="zh-CN" altLang="en-US"/>
          </a:p>
        </p:txBody>
      </p:sp>
    </p:spTree>
    <p:extLst>
      <p:ext uri="{BB962C8B-B14F-4D97-AF65-F5344CB8AC3E}">
        <p14:creationId xmlns:p14="http://schemas.microsoft.com/office/powerpoint/2010/main" val="3085594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版式2">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469F54-72BF-044A-89E7-CDAF75E947E3}"/>
              </a:ext>
            </a:extLst>
          </p:cNvPr>
          <p:cNvSpPr>
            <a:spLocks noGrp="1"/>
          </p:cNvSpPr>
          <p:nvPr>
            <p:ph type="title" hasCustomPrompt="1"/>
          </p:nvPr>
        </p:nvSpPr>
        <p:spPr>
          <a:xfrm>
            <a:off x="838200" y="2244725"/>
            <a:ext cx="10541000" cy="1158875"/>
          </a:xfrm>
          <a:prstGeom prst="rect">
            <a:avLst/>
          </a:prstGeom>
        </p:spPr>
        <p:txBody>
          <a:bodyPr anchor="ctr"/>
          <a:lstStyle>
            <a:lvl1pPr>
              <a:defRPr sz="7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主标题</a:t>
            </a:r>
          </a:p>
        </p:txBody>
      </p:sp>
      <p:sp>
        <p:nvSpPr>
          <p:cNvPr id="3" name="文本占位符 3">
            <a:extLst>
              <a:ext uri="{FF2B5EF4-FFF2-40B4-BE49-F238E27FC236}">
                <a16:creationId xmlns:a16="http://schemas.microsoft.com/office/drawing/2014/main" id="{FE68CD30-ECD6-A642-8C7F-BA42D1249DFD}"/>
              </a:ext>
            </a:extLst>
          </p:cNvPr>
          <p:cNvSpPr>
            <a:spLocks noGrp="1"/>
          </p:cNvSpPr>
          <p:nvPr>
            <p:ph type="body" sz="quarter" idx="10" hasCustomPrompt="1"/>
          </p:nvPr>
        </p:nvSpPr>
        <p:spPr>
          <a:xfrm>
            <a:off x="838200" y="3454401"/>
            <a:ext cx="10540999" cy="630237"/>
          </a:xfrm>
          <a:prstGeom prst="rect">
            <a:avLst/>
          </a:prstGeom>
        </p:spPr>
        <p:txBody>
          <a:bodyPr anchor="ctr"/>
          <a:lstStyle>
            <a:lvl1pPr algn="ctr">
              <a:buNone/>
              <a:defRPr sz="24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stStyle>
          <a:p>
            <a:pPr lvl="0"/>
            <a:r>
              <a:rPr kumimoji="1" lang="zh-CN" altLang="en-US" dirty="0"/>
              <a:t>副标题内容，如若没有可以删除</a:t>
            </a:r>
          </a:p>
        </p:txBody>
      </p:sp>
    </p:spTree>
    <p:extLst>
      <p:ext uri="{BB962C8B-B14F-4D97-AF65-F5344CB8AC3E}">
        <p14:creationId xmlns:p14="http://schemas.microsoft.com/office/powerpoint/2010/main" val="588721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二级标题">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E4D92416-D30F-8049-AD27-C955EC07F253}"/>
              </a:ext>
            </a:extLst>
          </p:cNvPr>
          <p:cNvSpPr>
            <a:spLocks noGrp="1"/>
          </p:cNvSpPr>
          <p:nvPr>
            <p:ph type="title" hasCustomPrompt="1"/>
          </p:nvPr>
        </p:nvSpPr>
        <p:spPr>
          <a:xfrm>
            <a:off x="710880" y="1002232"/>
            <a:ext cx="10748056"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6" name="文本占位符 11">
            <a:extLst>
              <a:ext uri="{FF2B5EF4-FFF2-40B4-BE49-F238E27FC236}">
                <a16:creationId xmlns:a16="http://schemas.microsoft.com/office/drawing/2014/main" id="{D8BA1B0F-468D-0446-AB7E-B23A83414DF2}"/>
              </a:ext>
            </a:extLst>
          </p:cNvPr>
          <p:cNvSpPr>
            <a:spLocks noGrp="1"/>
          </p:cNvSpPr>
          <p:nvPr>
            <p:ph type="body" sz="quarter" idx="11" hasCustomPrompt="1"/>
          </p:nvPr>
        </p:nvSpPr>
        <p:spPr>
          <a:xfrm>
            <a:off x="710880" y="1628517"/>
            <a:ext cx="10748057" cy="3922461"/>
          </a:xfrm>
          <a:prstGeom prst="rect">
            <a:avLst/>
          </a:prstGeom>
        </p:spPr>
        <p:txBody>
          <a:bodyPr/>
          <a:lstStyle>
            <a:lvl1pPr marL="360000" indent="-360000">
              <a:lnSpc>
                <a:spcPct val="150000"/>
              </a:lnSpc>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1</a:t>
            </a:r>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20374974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正文内容（无编号）">
    <p:spTree>
      <p:nvGrpSpPr>
        <p:cNvPr id="1" name=""/>
        <p:cNvGrpSpPr/>
        <p:nvPr/>
      </p:nvGrpSpPr>
      <p:grpSpPr>
        <a:xfrm>
          <a:off x="0" y="0"/>
          <a:ext cx="0" cy="0"/>
          <a:chOff x="0" y="0"/>
          <a:chExt cx="0" cy="0"/>
        </a:xfrm>
      </p:grpSpPr>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880" y="1612212"/>
            <a:ext cx="9845675" cy="4547802"/>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
        <p:nvSpPr>
          <p:cNvPr id="4" name="标题 1">
            <a:extLst>
              <a:ext uri="{FF2B5EF4-FFF2-40B4-BE49-F238E27FC236}">
                <a16:creationId xmlns:a16="http://schemas.microsoft.com/office/drawing/2014/main" id="{9947CB16-8D08-5242-A2E0-936DC1D438F6}"/>
              </a:ext>
            </a:extLst>
          </p:cNvPr>
          <p:cNvSpPr>
            <a:spLocks noGrp="1"/>
          </p:cNvSpPr>
          <p:nvPr>
            <p:ph type="title" hasCustomPrompt="1"/>
          </p:nvPr>
        </p:nvSpPr>
        <p:spPr>
          <a:xfrm>
            <a:off x="710880" y="1000749"/>
            <a:ext cx="9845675"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29088069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正文内容（数字符号）">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B678CE99-982F-E747-B6C5-B29DECDE3890}"/>
              </a:ext>
            </a:extLst>
          </p:cNvPr>
          <p:cNvSpPr>
            <a:spLocks noGrp="1"/>
          </p:cNvSpPr>
          <p:nvPr>
            <p:ph type="title" hasCustomPrompt="1"/>
          </p:nvPr>
        </p:nvSpPr>
        <p:spPr>
          <a:xfrm>
            <a:off x="710880" y="1002232"/>
            <a:ext cx="10719119"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3" name="文本占位符 11">
            <a:extLst>
              <a:ext uri="{FF2B5EF4-FFF2-40B4-BE49-F238E27FC236}">
                <a16:creationId xmlns:a16="http://schemas.microsoft.com/office/drawing/2014/main" id="{88D105DB-24C1-B042-AF5E-89B957331250}"/>
              </a:ext>
            </a:extLst>
          </p:cNvPr>
          <p:cNvSpPr>
            <a:spLocks noGrp="1"/>
          </p:cNvSpPr>
          <p:nvPr>
            <p:ph type="body" sz="quarter" idx="11" hasCustomPrompt="1"/>
          </p:nvPr>
        </p:nvSpPr>
        <p:spPr>
          <a:xfrm>
            <a:off x="710879" y="1598036"/>
            <a:ext cx="10719120" cy="4219575"/>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11588711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正文内容+项目编号">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1002233"/>
            <a:ext cx="10748057"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3" name="文本占位符 11">
            <a:extLst>
              <a:ext uri="{FF2B5EF4-FFF2-40B4-BE49-F238E27FC236}">
                <a16:creationId xmlns:a16="http://schemas.microsoft.com/office/drawing/2014/main" id="{9C0915B4-3DAF-C444-883E-818CAE39A5B1}"/>
              </a:ext>
            </a:extLst>
          </p:cNvPr>
          <p:cNvSpPr>
            <a:spLocks noGrp="1"/>
          </p:cNvSpPr>
          <p:nvPr>
            <p:ph type="body" sz="quarter" idx="11" hasCustomPrompt="1"/>
          </p:nvPr>
        </p:nvSpPr>
        <p:spPr>
          <a:xfrm>
            <a:off x="710880" y="1618707"/>
            <a:ext cx="10748057"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1</a:t>
            </a:r>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23571635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由发挥">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1002232"/>
            <a:ext cx="10744805"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11824831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案例">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1056254"/>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案例</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103440"/>
            <a:ext cx="9214230" cy="517190"/>
          </a:xfrm>
          <a:prstGeom prst="rect">
            <a:avLst/>
          </a:prstGeom>
        </p:spPr>
        <p:txBody>
          <a:bodyPr anchor="ctr" anchorCtr="0"/>
          <a:lstStyle>
            <a:lvl1pPr marL="0" indent="0">
              <a:buNone/>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spcBef>
                <a:spcPct val="0"/>
              </a:spcBef>
            </a:pPr>
            <a:r>
              <a:rPr lang="zh-CN" altLang="en-US" dirty="0"/>
              <a:t>案例标题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743280"/>
            <a:ext cx="9214230" cy="3762373"/>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pic>
        <p:nvPicPr>
          <p:cNvPr id="13" name="图形 12">
            <a:extLst>
              <a:ext uri="{FF2B5EF4-FFF2-40B4-BE49-F238E27FC236}">
                <a16:creationId xmlns:a16="http://schemas.microsoft.com/office/drawing/2014/main" id="{455DD043-453D-F04F-965C-A5E686829A6B}"/>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9623" y="1246948"/>
            <a:ext cx="201682" cy="201682"/>
          </a:xfrm>
          <a:prstGeom prst="rect">
            <a:avLst/>
          </a:prstGeom>
        </p:spPr>
      </p:pic>
    </p:spTree>
    <p:extLst>
      <p:ext uri="{BB962C8B-B14F-4D97-AF65-F5344CB8AC3E}">
        <p14:creationId xmlns:p14="http://schemas.microsoft.com/office/powerpoint/2010/main" val="28063303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步骤">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1060146"/>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步骤</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107332"/>
            <a:ext cx="9214230"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marL="0" lvl="0" indent="0">
              <a:spcBef>
                <a:spcPct val="0"/>
              </a:spcBef>
              <a:buNone/>
            </a:pPr>
            <a:r>
              <a:rPr lang="zh-CN" altLang="en-US" dirty="0"/>
              <a:t>步骤标题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747172"/>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pic>
        <p:nvPicPr>
          <p:cNvPr id="13" name="图形 12">
            <a:extLst>
              <a:ext uri="{FF2B5EF4-FFF2-40B4-BE49-F238E27FC236}">
                <a16:creationId xmlns:a16="http://schemas.microsoft.com/office/drawing/2014/main" id="{A6C6B16B-7FC0-904C-B475-F9CF5C74E363}"/>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9623" y="1250840"/>
            <a:ext cx="201682" cy="201682"/>
          </a:xfrm>
          <a:prstGeom prst="rect">
            <a:avLst/>
          </a:prstGeom>
        </p:spPr>
      </p:pic>
    </p:spTree>
    <p:extLst>
      <p:ext uri="{BB962C8B-B14F-4D97-AF65-F5344CB8AC3E}">
        <p14:creationId xmlns:p14="http://schemas.microsoft.com/office/powerpoint/2010/main" val="24558441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练习">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1054782"/>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练习</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101968"/>
            <a:ext cx="9214230"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marL="0" lvl="0" indent="0">
              <a:spcBef>
                <a:spcPct val="0"/>
              </a:spcBef>
              <a:buNone/>
            </a:pPr>
            <a:r>
              <a:rPr lang="zh-CN" altLang="en-US" dirty="0"/>
              <a:t>练习标题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741808"/>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此为练习内容，字体不可改，阿里巴巴普惠体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pic>
        <p:nvPicPr>
          <p:cNvPr id="13" name="图形 12">
            <a:extLst>
              <a:ext uri="{FF2B5EF4-FFF2-40B4-BE49-F238E27FC236}">
                <a16:creationId xmlns:a16="http://schemas.microsoft.com/office/drawing/2014/main" id="{1FD7787D-704C-E74D-B53E-A392EAB4805E}"/>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9623" y="1245476"/>
            <a:ext cx="201682" cy="201682"/>
          </a:xfrm>
          <a:prstGeom prst="rect">
            <a:avLst/>
          </a:prstGeom>
        </p:spPr>
      </p:pic>
    </p:spTree>
    <p:extLst>
      <p:ext uri="{BB962C8B-B14F-4D97-AF65-F5344CB8AC3E}">
        <p14:creationId xmlns:p14="http://schemas.microsoft.com/office/powerpoint/2010/main" val="14145838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思考页">
    <p:spTree>
      <p:nvGrpSpPr>
        <p:cNvPr id="1" name=""/>
        <p:cNvGrpSpPr/>
        <p:nvPr/>
      </p:nvGrpSpPr>
      <p:grpSpPr>
        <a:xfrm>
          <a:off x="0" y="0"/>
          <a:ext cx="0" cy="0"/>
          <a:chOff x="0" y="0"/>
          <a:chExt cx="0" cy="0"/>
        </a:xfrm>
      </p:grpSpPr>
      <p:sp>
        <p:nvSpPr>
          <p:cNvPr id="28" name="六边形 27">
            <a:extLst>
              <a:ext uri="{FF2B5EF4-FFF2-40B4-BE49-F238E27FC236}">
                <a16:creationId xmlns:a16="http://schemas.microsoft.com/office/drawing/2014/main" id="{380B9059-6AA7-9E4F-BC56-F30289A262EA}"/>
              </a:ext>
            </a:extLst>
          </p:cNvPr>
          <p:cNvSpPr/>
          <p:nvPr userDrawn="1"/>
        </p:nvSpPr>
        <p:spPr>
          <a:xfrm rot="5400000">
            <a:off x="941355" y="3506918"/>
            <a:ext cx="1225219" cy="1056223"/>
          </a:xfrm>
          <a:prstGeom prst="hexagon">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3" name="六边形 22">
            <a:extLst>
              <a:ext uri="{FF2B5EF4-FFF2-40B4-BE49-F238E27FC236}">
                <a16:creationId xmlns:a16="http://schemas.microsoft.com/office/drawing/2014/main" id="{D71D36F9-1B1C-094A-A062-19A46A7AB388}"/>
              </a:ext>
            </a:extLst>
          </p:cNvPr>
          <p:cNvSpPr/>
          <p:nvPr userDrawn="1"/>
        </p:nvSpPr>
        <p:spPr>
          <a:xfrm rot="5400000">
            <a:off x="1484022" y="2527438"/>
            <a:ext cx="1944550" cy="1676336"/>
          </a:xfrm>
          <a:prstGeom prst="hexagon">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36556"/>
            <a:ext cx="5760538" cy="4710244"/>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7"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695420" y="2882670"/>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思考</a:t>
            </a:r>
          </a:p>
        </p:txBody>
      </p:sp>
      <p:sp>
        <p:nvSpPr>
          <p:cNvPr id="24" name="六边形 23">
            <a:extLst>
              <a:ext uri="{FF2B5EF4-FFF2-40B4-BE49-F238E27FC236}">
                <a16:creationId xmlns:a16="http://schemas.microsoft.com/office/drawing/2014/main" id="{745B08E3-3066-3844-87E9-46D7426765C6}"/>
              </a:ext>
            </a:extLst>
          </p:cNvPr>
          <p:cNvSpPr/>
          <p:nvPr userDrawn="1"/>
        </p:nvSpPr>
        <p:spPr>
          <a:xfrm rot="5400000">
            <a:off x="3294074" y="2149103"/>
            <a:ext cx="566610" cy="488457"/>
          </a:xfrm>
          <a:prstGeom prst="hexagon">
            <a:avLst/>
          </a:prstGeom>
          <a:solidFill>
            <a:srgbClr val="AD2B2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六边形 24">
            <a:extLst>
              <a:ext uri="{FF2B5EF4-FFF2-40B4-BE49-F238E27FC236}">
                <a16:creationId xmlns:a16="http://schemas.microsoft.com/office/drawing/2014/main" id="{B7A42CA5-7885-7642-B20D-B92B35099CBC}"/>
              </a:ext>
            </a:extLst>
          </p:cNvPr>
          <p:cNvSpPr/>
          <p:nvPr userDrawn="1"/>
        </p:nvSpPr>
        <p:spPr>
          <a:xfrm rot="5400000">
            <a:off x="1198356" y="4126436"/>
            <a:ext cx="298934" cy="257702"/>
          </a:xfrm>
          <a:prstGeom prst="hexagon">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6" name="六边形 25">
            <a:extLst>
              <a:ext uri="{FF2B5EF4-FFF2-40B4-BE49-F238E27FC236}">
                <a16:creationId xmlns:a16="http://schemas.microsoft.com/office/drawing/2014/main" id="{DE7B2235-1C6B-6B44-BC4F-1EC9BD8B9D8D}"/>
              </a:ext>
            </a:extLst>
          </p:cNvPr>
          <p:cNvSpPr/>
          <p:nvPr userDrawn="1"/>
        </p:nvSpPr>
        <p:spPr>
          <a:xfrm rot="5400000">
            <a:off x="3642476" y="4385265"/>
            <a:ext cx="566612" cy="488459"/>
          </a:xfrm>
          <a:prstGeom prst="hexagon">
            <a:avLst/>
          </a:prstGeom>
          <a:noFill/>
          <a:ln w="1905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六边形 29">
            <a:extLst>
              <a:ext uri="{FF2B5EF4-FFF2-40B4-BE49-F238E27FC236}">
                <a16:creationId xmlns:a16="http://schemas.microsoft.com/office/drawing/2014/main" id="{5BF818FD-51C6-E54A-9D53-783E1313F19E}"/>
              </a:ext>
            </a:extLst>
          </p:cNvPr>
          <p:cNvSpPr/>
          <p:nvPr userDrawn="1"/>
        </p:nvSpPr>
        <p:spPr>
          <a:xfrm rot="5400000">
            <a:off x="1190641" y="1715050"/>
            <a:ext cx="854974" cy="737047"/>
          </a:xfrm>
          <a:prstGeom prst="hexagon">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2361137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总结页">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880" y="1813092"/>
            <a:ext cx="3587349"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p>
          </p:txBody>
        </p:sp>
      </p:grpSp>
    </p:spTree>
    <p:extLst>
      <p:ext uri="{BB962C8B-B14F-4D97-AF65-F5344CB8AC3E}">
        <p14:creationId xmlns:p14="http://schemas.microsoft.com/office/powerpoint/2010/main" val="4170094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版式">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5019358" y="1006475"/>
            <a:ext cx="5973761" cy="4256405"/>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marL="457189" marR="0" lvl="0" indent="-457189" algn="l" defTabSz="914400" rtl="0" eaLnBrk="0" fontAlgn="base" latinLnBrk="0" hangingPunct="0">
              <a:lnSpc>
                <a:spcPct val="200000"/>
              </a:lnSpc>
              <a:spcBef>
                <a:spcPct val="20000"/>
              </a:spcBef>
              <a:spcAft>
                <a:spcPct val="0"/>
              </a:spcAft>
              <a:buClrTx/>
              <a:buSzTx/>
              <a:buFont typeface="Wingdings" pitchFamily="2" charset="2"/>
              <a:buChar char="u"/>
              <a:tabLst/>
              <a:defRPr/>
            </a:pPr>
            <a:r>
              <a:rPr kumimoji="1" lang="zh-CN" altLang="en-US" dirty="0"/>
              <a:t>此内容上下居中对齐，可根据实际情况微调位置和字体大小</a:t>
            </a:r>
          </a:p>
          <a:p>
            <a:pPr lvl="0"/>
            <a:endParaRPr kumimoji="1" lang="zh-CN" altLang="en-US" dirty="0"/>
          </a:p>
        </p:txBody>
      </p:sp>
    </p:spTree>
    <p:extLst>
      <p:ext uri="{BB962C8B-B14F-4D97-AF65-F5344CB8AC3E}">
        <p14:creationId xmlns:p14="http://schemas.microsoft.com/office/powerpoint/2010/main" val="35646942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思路">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5" name="泪珠形 14">
            <a:extLst>
              <a:ext uri="{FF2B5EF4-FFF2-40B4-BE49-F238E27FC236}">
                <a16:creationId xmlns:a16="http://schemas.microsoft.com/office/drawing/2014/main" id="{0EFAFC56-5B16-1644-BDCA-117D21E2806E}"/>
              </a:ext>
            </a:extLst>
          </p:cNvPr>
          <p:cNvSpPr/>
          <p:nvPr userDrawn="1"/>
        </p:nvSpPr>
        <p:spPr>
          <a:xfrm>
            <a:off x="1013943" y="3138371"/>
            <a:ext cx="1399001" cy="1399001"/>
          </a:xfrm>
          <a:prstGeom prst="teardrop">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0" name="泪珠形 19">
            <a:extLst>
              <a:ext uri="{FF2B5EF4-FFF2-40B4-BE49-F238E27FC236}">
                <a16:creationId xmlns:a16="http://schemas.microsoft.com/office/drawing/2014/main" id="{02C17FF1-E140-B64F-AF1C-FE17A937E731}"/>
              </a:ext>
            </a:extLst>
          </p:cNvPr>
          <p:cNvSpPr/>
          <p:nvPr userDrawn="1"/>
        </p:nvSpPr>
        <p:spPr>
          <a:xfrm>
            <a:off x="1645363" y="2308178"/>
            <a:ext cx="2017950" cy="2017950"/>
          </a:xfrm>
          <a:prstGeom prst="teardrop">
            <a:avLst/>
          </a:prstGeom>
          <a:solidFill>
            <a:schemeClr val="bg1"/>
          </a:solidFill>
          <a:ln w="114300">
            <a:solidFill>
              <a:srgbClr val="B602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2" name="标题占位符 1">
            <a:extLst>
              <a:ext uri="{FF2B5EF4-FFF2-40B4-BE49-F238E27FC236}">
                <a16:creationId xmlns:a16="http://schemas.microsoft.com/office/drawing/2014/main" id="{F639FB5D-6047-3448-A319-F4FD2BA72BB3}"/>
              </a:ext>
            </a:extLst>
          </p:cNvPr>
          <p:cNvSpPr txBox="1">
            <a:spLocks noChangeArrowheads="1"/>
          </p:cNvSpPr>
          <p:nvPr userDrawn="1"/>
        </p:nvSpPr>
        <p:spPr bwMode="auto">
          <a:xfrm>
            <a:off x="1938193" y="2553627"/>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思路</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3" name="泪珠形 22">
            <a:extLst>
              <a:ext uri="{FF2B5EF4-FFF2-40B4-BE49-F238E27FC236}">
                <a16:creationId xmlns:a16="http://schemas.microsoft.com/office/drawing/2014/main" id="{0C1BFADD-1066-B04B-BD99-C7E20F0FA73E}"/>
              </a:ext>
            </a:extLst>
          </p:cNvPr>
          <p:cNvSpPr/>
          <p:nvPr userDrawn="1"/>
        </p:nvSpPr>
        <p:spPr>
          <a:xfrm>
            <a:off x="3663313" y="3963112"/>
            <a:ext cx="439924" cy="439924"/>
          </a:xfrm>
          <a:prstGeom prst="teardrop">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4" name="泪珠形 23">
            <a:extLst>
              <a:ext uri="{FF2B5EF4-FFF2-40B4-BE49-F238E27FC236}">
                <a16:creationId xmlns:a16="http://schemas.microsoft.com/office/drawing/2014/main" id="{20149FF9-71F5-FB43-A7A0-BB0C90CB4486}"/>
              </a:ext>
            </a:extLst>
          </p:cNvPr>
          <p:cNvSpPr/>
          <p:nvPr userDrawn="1"/>
        </p:nvSpPr>
        <p:spPr>
          <a:xfrm>
            <a:off x="2152487" y="1924996"/>
            <a:ext cx="260457" cy="260457"/>
          </a:xfrm>
          <a:prstGeom prst="teardrop">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5" name="泪珠形 24">
            <a:extLst>
              <a:ext uri="{FF2B5EF4-FFF2-40B4-BE49-F238E27FC236}">
                <a16:creationId xmlns:a16="http://schemas.microsoft.com/office/drawing/2014/main" id="{098F3E8C-7A22-A34B-817A-438DDA0CAC1C}"/>
              </a:ext>
            </a:extLst>
          </p:cNvPr>
          <p:cNvSpPr/>
          <p:nvPr userDrawn="1"/>
        </p:nvSpPr>
        <p:spPr>
          <a:xfrm>
            <a:off x="844996" y="3255023"/>
            <a:ext cx="562210" cy="562210"/>
          </a:xfrm>
          <a:prstGeom prst="teardrop">
            <a:avLst/>
          </a:prstGeom>
          <a:noFill/>
          <a:ln w="12700">
            <a:solidFill>
              <a:srgbClr val="DE0014"/>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18206875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今日作业">
    <p:spTree>
      <p:nvGrpSpPr>
        <p:cNvPr id="1" name=""/>
        <p:cNvGrpSpPr/>
        <p:nvPr/>
      </p:nvGrpSpPr>
      <p:grpSpPr>
        <a:xfrm>
          <a:off x="0" y="0"/>
          <a:ext cx="0" cy="0"/>
          <a:chOff x="0" y="0"/>
          <a:chExt cx="0" cy="0"/>
        </a:xfrm>
      </p:grpSpPr>
      <p:sp>
        <p:nvSpPr>
          <p:cNvPr id="43" name="矩形 42">
            <a:extLst>
              <a:ext uri="{FF2B5EF4-FFF2-40B4-BE49-F238E27FC236}">
                <a16:creationId xmlns:a16="http://schemas.microsoft.com/office/drawing/2014/main" id="{4AB6E3BD-F819-724D-9482-568CE7A3A1F8}"/>
              </a:ext>
            </a:extLst>
          </p:cNvPr>
          <p:cNvSpPr/>
          <p:nvPr userDrawn="1"/>
        </p:nvSpPr>
        <p:spPr>
          <a:xfrm rot="2700000">
            <a:off x="3564412" y="2953096"/>
            <a:ext cx="936368" cy="936368"/>
          </a:xfrm>
          <a:prstGeom prst="rect">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9" name="矩形 38">
            <a:extLst>
              <a:ext uri="{FF2B5EF4-FFF2-40B4-BE49-F238E27FC236}">
                <a16:creationId xmlns:a16="http://schemas.microsoft.com/office/drawing/2014/main" id="{19BD6F73-BC4E-714F-81EB-5276C9B1460A}"/>
              </a:ext>
            </a:extLst>
          </p:cNvPr>
          <p:cNvSpPr/>
          <p:nvPr userDrawn="1"/>
        </p:nvSpPr>
        <p:spPr>
          <a:xfrm rot="2700000">
            <a:off x="3711024" y="3896183"/>
            <a:ext cx="643144" cy="643144"/>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1" name="矩形 40">
            <a:extLst>
              <a:ext uri="{FF2B5EF4-FFF2-40B4-BE49-F238E27FC236}">
                <a16:creationId xmlns:a16="http://schemas.microsoft.com/office/drawing/2014/main" id="{93788A09-8D86-D048-B1A9-A02E86D4E252}"/>
              </a:ext>
            </a:extLst>
          </p:cNvPr>
          <p:cNvSpPr/>
          <p:nvPr userDrawn="1"/>
        </p:nvSpPr>
        <p:spPr>
          <a:xfrm rot="2700000">
            <a:off x="1595908" y="2003998"/>
            <a:ext cx="219635" cy="219635"/>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2" name="矩形 41">
            <a:extLst>
              <a:ext uri="{FF2B5EF4-FFF2-40B4-BE49-F238E27FC236}">
                <a16:creationId xmlns:a16="http://schemas.microsoft.com/office/drawing/2014/main" id="{B9328185-789E-DD42-AA27-851035E2E6BA}"/>
              </a:ext>
            </a:extLst>
          </p:cNvPr>
          <p:cNvSpPr/>
          <p:nvPr userDrawn="1"/>
        </p:nvSpPr>
        <p:spPr>
          <a:xfrm rot="2700000">
            <a:off x="1559312" y="4111232"/>
            <a:ext cx="494750" cy="494750"/>
          </a:xfrm>
          <a:prstGeom prst="rect">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4" name="矩形 43">
            <a:extLst>
              <a:ext uri="{FF2B5EF4-FFF2-40B4-BE49-F238E27FC236}">
                <a16:creationId xmlns:a16="http://schemas.microsoft.com/office/drawing/2014/main" id="{5F2080FE-05C6-2340-B7D7-FCDE4D780420}"/>
              </a:ext>
            </a:extLst>
          </p:cNvPr>
          <p:cNvSpPr/>
          <p:nvPr userDrawn="1"/>
        </p:nvSpPr>
        <p:spPr>
          <a:xfrm rot="2700000">
            <a:off x="986540" y="2025081"/>
            <a:ext cx="361655" cy="361655"/>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0" name="矩形 39">
            <a:extLst>
              <a:ext uri="{FF2B5EF4-FFF2-40B4-BE49-F238E27FC236}">
                <a16:creationId xmlns:a16="http://schemas.microsoft.com/office/drawing/2014/main" id="{990C36A6-06C1-0647-8725-306AE7D5DB42}"/>
              </a:ext>
            </a:extLst>
          </p:cNvPr>
          <p:cNvSpPr/>
          <p:nvPr userDrawn="1"/>
        </p:nvSpPr>
        <p:spPr>
          <a:xfrm rot="2700000">
            <a:off x="1815645" y="2401118"/>
            <a:ext cx="1828800" cy="1828800"/>
          </a:xfrm>
          <a:prstGeom prst="rect">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371600"/>
            <a:ext cx="5760538" cy="467360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33" name="标题占位符 1">
            <a:extLst>
              <a:ext uri="{FF2B5EF4-FFF2-40B4-BE49-F238E27FC236}">
                <a16:creationId xmlns:a16="http://schemas.microsoft.com/office/drawing/2014/main" id="{C9A22D05-8FDB-7546-BB47-01F708903CCD}"/>
              </a:ext>
            </a:extLst>
          </p:cNvPr>
          <p:cNvSpPr txBox="1">
            <a:spLocks noChangeArrowheads="1"/>
          </p:cNvSpPr>
          <p:nvPr userDrawn="1"/>
        </p:nvSpPr>
        <p:spPr bwMode="auto">
          <a:xfrm>
            <a:off x="1938193" y="2543117"/>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今日</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作业</a:t>
            </a:r>
          </a:p>
        </p:txBody>
      </p:sp>
      <p:sp>
        <p:nvSpPr>
          <p:cNvPr id="45" name="矩形 44">
            <a:extLst>
              <a:ext uri="{FF2B5EF4-FFF2-40B4-BE49-F238E27FC236}">
                <a16:creationId xmlns:a16="http://schemas.microsoft.com/office/drawing/2014/main" id="{9C7A4DAB-DC8A-9A43-A443-C9AE1D1E2698}"/>
              </a:ext>
            </a:extLst>
          </p:cNvPr>
          <p:cNvSpPr/>
          <p:nvPr userDrawn="1"/>
        </p:nvSpPr>
        <p:spPr>
          <a:xfrm rot="2700000">
            <a:off x="4273426" y="2329809"/>
            <a:ext cx="263657" cy="263657"/>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40339224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4151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总结页">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880" y="1813092"/>
            <a:ext cx="3587349"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p>
          </p:txBody>
        </p:sp>
      </p:grpSp>
    </p:spTree>
    <p:extLst>
      <p:ext uri="{BB962C8B-B14F-4D97-AF65-F5344CB8AC3E}">
        <p14:creationId xmlns:p14="http://schemas.microsoft.com/office/powerpoint/2010/main" val="1094592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学习目标">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4866958" y="1087755"/>
            <a:ext cx="6298881" cy="4855845"/>
          </a:xfrm>
          <a:prstGeom prst="rect">
            <a:avLst/>
          </a:prstGeom>
        </p:spPr>
        <p:txBody>
          <a:bodyPr anchor="ctr"/>
          <a:lstStyle>
            <a:lvl1pPr>
              <a:lnSpc>
                <a:spcPct val="200000"/>
              </a:lnSpc>
              <a:buFont typeface="+mj-lt"/>
              <a:buAutoNum type="arabicPeriod"/>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lvl="0"/>
            <a:r>
              <a:rPr kumimoji="1" lang="zh-CN" altLang="en-US" dirty="0"/>
              <a:t>此内容上下居中对齐，可根据实际情况微调位置和字体大小</a:t>
            </a:r>
          </a:p>
        </p:txBody>
      </p:sp>
    </p:spTree>
    <p:extLst>
      <p:ext uri="{BB962C8B-B14F-4D97-AF65-F5344CB8AC3E}">
        <p14:creationId xmlns:p14="http://schemas.microsoft.com/office/powerpoint/2010/main" val="2196259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章节页版式（一级+二级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239209-2A8D-D940-8FA0-61988543E499}"/>
              </a:ext>
            </a:extLst>
          </p:cNvPr>
          <p:cNvSpPr>
            <a:spLocks noGrp="1"/>
          </p:cNvSpPr>
          <p:nvPr>
            <p:ph type="ctrTitle" hasCustomPrompt="1"/>
          </p:nvPr>
        </p:nvSpPr>
        <p:spPr>
          <a:xfrm>
            <a:off x="5273040" y="2398078"/>
            <a:ext cx="6725920" cy="548322"/>
          </a:xfrm>
          <a:prstGeom prst="rect">
            <a:avLst/>
          </a:prstGeom>
        </p:spPr>
        <p:txBody>
          <a:bodyPr anchor="t">
            <a:normAutofit/>
          </a:bodyPr>
          <a:lstStyle>
            <a:lvl1pPr algn="l">
              <a:defRPr sz="36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标题，右侧章节自行设置，如</a:t>
            </a:r>
            <a:r>
              <a:rPr kumimoji="1" lang="en-US" altLang="zh-CN" dirty="0"/>
              <a:t>01</a:t>
            </a:r>
            <a:endParaRPr kumimoji="1" lang="zh-CN" altLang="en-US" dirty="0"/>
          </a:p>
        </p:txBody>
      </p:sp>
      <p:sp>
        <p:nvSpPr>
          <p:cNvPr id="16" name="文本占位符 15">
            <a:extLst>
              <a:ext uri="{FF2B5EF4-FFF2-40B4-BE49-F238E27FC236}">
                <a16:creationId xmlns:a16="http://schemas.microsoft.com/office/drawing/2014/main" id="{CA56E57C-1F68-E948-87DC-0FF15A8C7DE7}"/>
              </a:ext>
            </a:extLst>
          </p:cNvPr>
          <p:cNvSpPr>
            <a:spLocks noGrp="1"/>
          </p:cNvSpPr>
          <p:nvPr>
            <p:ph type="body" idx="10" hasCustomPrompt="1"/>
          </p:nvPr>
        </p:nvSpPr>
        <p:spPr>
          <a:xfrm>
            <a:off x="5273040" y="3069272"/>
            <a:ext cx="5466080" cy="2031047"/>
          </a:xfrm>
          <a:prstGeom prst="rect">
            <a:avLst/>
          </a:prstGeom>
        </p:spPr>
        <p:txBody>
          <a:bodyPr/>
          <a:lstStyle>
            <a:lvl1pPr>
              <a:lnSpc>
                <a:spcPct val="150000"/>
              </a:lnSpc>
              <a:defRPr sz="16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vl2pPr>
              <a:buNone/>
              <a:defRPr b="0" i="0">
                <a:latin typeface="Alibaba PuHuiTi R" pitchFamily="18" charset="-122"/>
                <a:ea typeface="Alibaba PuHuiTi R" pitchFamily="18" charset="-122"/>
                <a:cs typeface="Alibaba PuHuiTi R" pitchFamily="18" charset="-122"/>
              </a:defRPr>
            </a:lvl2pPr>
            <a:lvl3pPr>
              <a:defRPr b="0" i="0">
                <a:latin typeface="Alibaba PuHuiTi R" pitchFamily="18" charset="-122"/>
                <a:ea typeface="Alibaba PuHuiTi R" pitchFamily="18" charset="-122"/>
                <a:cs typeface="Alibaba PuHuiTi R" pitchFamily="18" charset="-122"/>
              </a:defRPr>
            </a:lvl3pPr>
            <a:lvl4pPr>
              <a:defRPr b="0" i="0">
                <a:latin typeface="Alibaba PuHuiTi R" pitchFamily="18" charset="-122"/>
                <a:ea typeface="Alibaba PuHuiTi R" pitchFamily="18" charset="-122"/>
                <a:cs typeface="Alibaba PuHuiTi R" pitchFamily="18" charset="-122"/>
              </a:defRPr>
            </a:lvl4pPr>
            <a:lvl5pPr>
              <a:defRPr b="0" i="0">
                <a:latin typeface="Alibaba PuHuiTi R" pitchFamily="18" charset="-122"/>
                <a:ea typeface="Alibaba PuHuiTi R" pitchFamily="18" charset="-122"/>
                <a:cs typeface="Alibaba PuHuiTi R" pitchFamily="18" charset="-122"/>
              </a:defRPr>
            </a:lvl5pPr>
          </a:lstStyle>
          <a:p>
            <a:pPr lvl="0"/>
            <a:r>
              <a:rPr kumimoji="1" lang="zh-CN" altLang="en-US" dirty="0"/>
              <a:t>输入具体主讲内容</a:t>
            </a:r>
            <a:endParaRPr kumimoji="1" lang="en-US" altLang="zh-CN" dirty="0"/>
          </a:p>
          <a:p>
            <a:pPr lvl="0"/>
            <a:r>
              <a:rPr kumimoji="1" lang="zh-CN" altLang="en-US" dirty="0"/>
              <a:t>可根据标题数量调整字体大小</a:t>
            </a:r>
          </a:p>
        </p:txBody>
      </p:sp>
      <p:sp>
        <p:nvSpPr>
          <p:cNvPr id="17" name="文本占位符 13">
            <a:extLst>
              <a:ext uri="{FF2B5EF4-FFF2-40B4-BE49-F238E27FC236}">
                <a16:creationId xmlns:a16="http://schemas.microsoft.com/office/drawing/2014/main" id="{01590D97-7CA9-B247-806A-885950A786CD}"/>
              </a:ext>
            </a:extLst>
          </p:cNvPr>
          <p:cNvSpPr>
            <a:spLocks noGrp="1"/>
          </p:cNvSpPr>
          <p:nvPr>
            <p:ph type="body" sz="quarter" idx="11"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extLst>
      <p:ext uri="{BB962C8B-B14F-4D97-AF65-F5344CB8AC3E}">
        <p14:creationId xmlns:p14="http://schemas.microsoft.com/office/powerpoint/2010/main" val="198760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章节页版式（一级标题）">
    <p:spTree>
      <p:nvGrpSpPr>
        <p:cNvPr id="1" name=""/>
        <p:cNvGrpSpPr/>
        <p:nvPr/>
      </p:nvGrpSpPr>
      <p:grpSpPr>
        <a:xfrm>
          <a:off x="0" y="0"/>
          <a:ext cx="0" cy="0"/>
          <a:chOff x="0" y="0"/>
          <a:chExt cx="0" cy="0"/>
        </a:xfrm>
      </p:grpSpPr>
      <p:sp>
        <p:nvSpPr>
          <p:cNvPr id="12" name="标题 11">
            <a:extLst>
              <a:ext uri="{FF2B5EF4-FFF2-40B4-BE49-F238E27FC236}">
                <a16:creationId xmlns:a16="http://schemas.microsoft.com/office/drawing/2014/main" id="{ED1003EB-0D97-5849-AC50-BFB3EDAA3B2B}"/>
              </a:ext>
            </a:extLst>
          </p:cNvPr>
          <p:cNvSpPr>
            <a:spLocks noGrp="1"/>
          </p:cNvSpPr>
          <p:nvPr>
            <p:ph type="title" hasCustomPrompt="1"/>
          </p:nvPr>
        </p:nvSpPr>
        <p:spPr>
          <a:xfrm>
            <a:off x="5232400" y="2766218"/>
            <a:ext cx="6654800" cy="1325563"/>
          </a:xfrm>
          <a:prstGeom prst="rect">
            <a:avLst/>
          </a:prstGeom>
        </p:spPr>
        <p:txBody>
          <a:bodyPr/>
          <a:lstStyle>
            <a:lvl1pPr>
              <a:defRPr sz="3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章节标题，右侧章节数字需自行设置</a:t>
            </a:r>
          </a:p>
        </p:txBody>
      </p:sp>
      <p:sp>
        <p:nvSpPr>
          <p:cNvPr id="14" name="文本占位符 13">
            <a:extLst>
              <a:ext uri="{FF2B5EF4-FFF2-40B4-BE49-F238E27FC236}">
                <a16:creationId xmlns:a16="http://schemas.microsoft.com/office/drawing/2014/main" id="{0C8E5D29-3E75-FC46-80C9-2080D9268EBF}"/>
              </a:ext>
            </a:extLst>
          </p:cNvPr>
          <p:cNvSpPr>
            <a:spLocks noGrp="1"/>
          </p:cNvSpPr>
          <p:nvPr>
            <p:ph type="body" sz="quarter" idx="10"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extLst>
      <p:ext uri="{BB962C8B-B14F-4D97-AF65-F5344CB8AC3E}">
        <p14:creationId xmlns:p14="http://schemas.microsoft.com/office/powerpoint/2010/main" val="3315334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二级标题+正文内容（无编号）">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6C2551-88ED-4239-96A2-7F3C49A205FD}"/>
              </a:ext>
            </a:extLst>
          </p:cNvPr>
          <p:cNvSpPr>
            <a:spLocks noGrp="1"/>
          </p:cNvSpPr>
          <p:nvPr>
            <p:ph type="title" hasCustomPrompt="1"/>
          </p:nvPr>
        </p:nvSpPr>
        <p:spPr>
          <a:xfrm>
            <a:off x="710880" y="1002232"/>
            <a:ext cx="10698800"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880" y="1624204"/>
            <a:ext cx="10698800" cy="3861223"/>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1888985133"/>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二级标题+正文内容（项目符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81" y="1590102"/>
            <a:ext cx="10749598" cy="3850540"/>
          </a:xfrm>
          <a:prstGeom prst="rect">
            <a:avLst/>
          </a:prstGeom>
        </p:spPr>
        <p:txBody>
          <a:bodyPr/>
          <a:lstStyle>
            <a:lvl1pPr marL="360000" indent="-360000">
              <a:lnSpc>
                <a:spcPct val="150000"/>
              </a:lnSpc>
              <a:buClr>
                <a:srgbClr val="404040"/>
              </a:buClr>
              <a:buSzPct val="85000"/>
              <a:buFont typeface="Wingdings" pitchFamily="2" charset="2"/>
              <a:buChar char="l"/>
              <a:tabLst/>
              <a:defRPr lang="en-US" altLang="zh-CN" sz="1600" b="0" i="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nSpc>
                <a:spcPct val="150000"/>
              </a:lnSpc>
              <a:buFont typeface="Wingdings" pitchFamily="2" charset="2"/>
              <a:buChar char="l"/>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Arial" panose="020B0604020202020204" pitchFamily="34" charset="0"/>
              <a:buChar char="•"/>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49FCFB1A-E1EE-3245-9778-ABB7ACB14FA5}"/>
              </a:ext>
            </a:extLst>
          </p:cNvPr>
          <p:cNvSpPr>
            <a:spLocks noGrp="1"/>
          </p:cNvSpPr>
          <p:nvPr>
            <p:ph type="title" hasCustomPrompt="1"/>
          </p:nvPr>
        </p:nvSpPr>
        <p:spPr>
          <a:xfrm>
            <a:off x="710880" y="1002119"/>
            <a:ext cx="10749599"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163991441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二级标题+正文内容（数字编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79" y="1603185"/>
            <a:ext cx="10719120" cy="3819718"/>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64C54839-92D5-0E4E-B9C2-203FF53C3229}"/>
              </a:ext>
            </a:extLst>
          </p:cNvPr>
          <p:cNvSpPr>
            <a:spLocks noGrp="1"/>
          </p:cNvSpPr>
          <p:nvPr>
            <p:ph type="title" hasCustomPrompt="1"/>
          </p:nvPr>
        </p:nvSpPr>
        <p:spPr>
          <a:xfrm>
            <a:off x="710880" y="1002233"/>
            <a:ext cx="10719119"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286276754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4.xml"/><Relationship Id="rId4" Type="http://schemas.openxmlformats.org/officeDocument/2006/relationships/image" Target="../media/image3.svg"/></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5.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17" Type="http://schemas.openxmlformats.org/officeDocument/2006/relationships/image" Target="../media/image4.png"/><Relationship Id="rId2" Type="http://schemas.openxmlformats.org/officeDocument/2006/relationships/slideLayout" Target="../slideLayouts/slideLayout8.xml"/><Relationship Id="rId16" Type="http://schemas.openxmlformats.org/officeDocument/2006/relationships/theme" Target="../theme/theme6.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5" Type="http://schemas.openxmlformats.org/officeDocument/2006/relationships/slideLayout" Target="../slideLayouts/slideLayout2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slideLayout" Target="../slideLayouts/slideLayout20.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7.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 name="六边形 29">
            <a:extLst>
              <a:ext uri="{FF2B5EF4-FFF2-40B4-BE49-F238E27FC236}">
                <a16:creationId xmlns:a16="http://schemas.microsoft.com/office/drawing/2014/main" id="{6F51DA0D-EA98-B14B-A35B-7EDF8DBC5804}"/>
              </a:ext>
            </a:extLst>
          </p:cNvPr>
          <p:cNvSpPr/>
          <p:nvPr userDrawn="1"/>
        </p:nvSpPr>
        <p:spPr>
          <a:xfrm rot="5400000">
            <a:off x="8672366" y="-244234"/>
            <a:ext cx="1034350" cy="1136649"/>
          </a:xfrm>
          <a:custGeom>
            <a:avLst/>
            <a:gdLst>
              <a:gd name="connsiteX0" fmla="*/ 0 w 1318512"/>
              <a:gd name="connsiteY0" fmla="*/ 568325 h 1136649"/>
              <a:gd name="connsiteX1" fmla="*/ 284162 w 1318512"/>
              <a:gd name="connsiteY1" fmla="*/ 0 h 1136649"/>
              <a:gd name="connsiteX2" fmla="*/ 1034350 w 1318512"/>
              <a:gd name="connsiteY2" fmla="*/ 0 h 1136649"/>
              <a:gd name="connsiteX3" fmla="*/ 1318512 w 1318512"/>
              <a:gd name="connsiteY3" fmla="*/ 568325 h 1136649"/>
              <a:gd name="connsiteX4" fmla="*/ 1034350 w 1318512"/>
              <a:gd name="connsiteY4" fmla="*/ 1136649 h 1136649"/>
              <a:gd name="connsiteX5" fmla="*/ 284162 w 1318512"/>
              <a:gd name="connsiteY5" fmla="*/ 1136649 h 1136649"/>
              <a:gd name="connsiteX6" fmla="*/ 0 w 1318512"/>
              <a:gd name="connsiteY6" fmla="*/ 568325 h 1136649"/>
              <a:gd name="connsiteX0" fmla="*/ 0 w 1034350"/>
              <a:gd name="connsiteY0" fmla="*/ 1136649 h 1136649"/>
              <a:gd name="connsiteX1" fmla="*/ 0 w 1034350"/>
              <a:gd name="connsiteY1" fmla="*/ 0 h 1136649"/>
              <a:gd name="connsiteX2" fmla="*/ 750188 w 1034350"/>
              <a:gd name="connsiteY2" fmla="*/ 0 h 1136649"/>
              <a:gd name="connsiteX3" fmla="*/ 1034350 w 1034350"/>
              <a:gd name="connsiteY3" fmla="*/ 568325 h 1136649"/>
              <a:gd name="connsiteX4" fmla="*/ 750188 w 1034350"/>
              <a:gd name="connsiteY4" fmla="*/ 1136649 h 1136649"/>
              <a:gd name="connsiteX5" fmla="*/ 0 w 1034350"/>
              <a:gd name="connsiteY5" fmla="*/ 1136649 h 1136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4350" h="1136649">
                <a:moveTo>
                  <a:pt x="0" y="1136649"/>
                </a:moveTo>
                <a:lnTo>
                  <a:pt x="0" y="0"/>
                </a:lnTo>
                <a:lnTo>
                  <a:pt x="750188" y="0"/>
                </a:lnTo>
                <a:lnTo>
                  <a:pt x="1034350" y="568325"/>
                </a:lnTo>
                <a:lnTo>
                  <a:pt x="750188" y="1136649"/>
                </a:lnTo>
                <a:lnTo>
                  <a:pt x="0" y="1136649"/>
                </a:lnTo>
                <a:close/>
              </a:path>
            </a:pathLst>
          </a:cu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六边形 30">
            <a:extLst>
              <a:ext uri="{FF2B5EF4-FFF2-40B4-BE49-F238E27FC236}">
                <a16:creationId xmlns:a16="http://schemas.microsoft.com/office/drawing/2014/main" id="{B0F52978-FC9E-FC46-A244-4605B31E7CC6}"/>
              </a:ext>
            </a:extLst>
          </p:cNvPr>
          <p:cNvSpPr/>
          <p:nvPr userDrawn="1"/>
        </p:nvSpPr>
        <p:spPr>
          <a:xfrm rot="5400000">
            <a:off x="9521078" y="753888"/>
            <a:ext cx="523072" cy="450925"/>
          </a:xfrm>
          <a:prstGeom prst="hexagon">
            <a:avLst/>
          </a:prstGeom>
          <a:solidFill>
            <a:srgbClr val="49504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六边形 31">
            <a:extLst>
              <a:ext uri="{FF2B5EF4-FFF2-40B4-BE49-F238E27FC236}">
                <a16:creationId xmlns:a16="http://schemas.microsoft.com/office/drawing/2014/main" id="{6677D3A6-DA28-9444-815A-4524D9FED995}"/>
              </a:ext>
            </a:extLst>
          </p:cNvPr>
          <p:cNvSpPr/>
          <p:nvPr userDrawn="1"/>
        </p:nvSpPr>
        <p:spPr>
          <a:xfrm rot="5400000">
            <a:off x="8027944" y="996957"/>
            <a:ext cx="523072" cy="450925"/>
          </a:xfrm>
          <a:prstGeom prst="hexagon">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六边形 32">
            <a:extLst>
              <a:ext uri="{FF2B5EF4-FFF2-40B4-BE49-F238E27FC236}">
                <a16:creationId xmlns:a16="http://schemas.microsoft.com/office/drawing/2014/main" id="{B3967B50-7DD6-B247-97B6-4844195F68D5}"/>
              </a:ext>
            </a:extLst>
          </p:cNvPr>
          <p:cNvSpPr/>
          <p:nvPr userDrawn="1"/>
        </p:nvSpPr>
        <p:spPr>
          <a:xfrm rot="5400000">
            <a:off x="10287577" y="140894"/>
            <a:ext cx="196767" cy="169627"/>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六边形 33">
            <a:extLst>
              <a:ext uri="{FF2B5EF4-FFF2-40B4-BE49-F238E27FC236}">
                <a16:creationId xmlns:a16="http://schemas.microsoft.com/office/drawing/2014/main" id="{4C290A33-8D65-DC47-BE12-79B4B22A299D}"/>
              </a:ext>
            </a:extLst>
          </p:cNvPr>
          <p:cNvSpPr/>
          <p:nvPr userDrawn="1"/>
        </p:nvSpPr>
        <p:spPr>
          <a:xfrm rot="5400000">
            <a:off x="3684719" y="893697"/>
            <a:ext cx="886529" cy="76425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六边形 34">
            <a:extLst>
              <a:ext uri="{FF2B5EF4-FFF2-40B4-BE49-F238E27FC236}">
                <a16:creationId xmlns:a16="http://schemas.microsoft.com/office/drawing/2014/main" id="{E0867641-ABCE-C84A-84A4-696E52E6543B}"/>
              </a:ext>
            </a:extLst>
          </p:cNvPr>
          <p:cNvSpPr/>
          <p:nvPr userDrawn="1"/>
        </p:nvSpPr>
        <p:spPr>
          <a:xfrm rot="5400000">
            <a:off x="11266257" y="1225116"/>
            <a:ext cx="206955" cy="17841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六边形 35">
            <a:extLst>
              <a:ext uri="{FF2B5EF4-FFF2-40B4-BE49-F238E27FC236}">
                <a16:creationId xmlns:a16="http://schemas.microsoft.com/office/drawing/2014/main" id="{3DC81806-A479-FD47-B1B6-A77189F32D48}"/>
              </a:ext>
            </a:extLst>
          </p:cNvPr>
          <p:cNvSpPr/>
          <p:nvPr userDrawn="1"/>
        </p:nvSpPr>
        <p:spPr>
          <a:xfrm rot="5400000">
            <a:off x="918490" y="676500"/>
            <a:ext cx="206955" cy="178410"/>
          </a:xfrm>
          <a:prstGeom prst="hexagon">
            <a:avLst/>
          </a:prstGeom>
          <a:solidFill>
            <a:srgbClr val="AD2B2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六边形 36">
            <a:extLst>
              <a:ext uri="{FF2B5EF4-FFF2-40B4-BE49-F238E27FC236}">
                <a16:creationId xmlns:a16="http://schemas.microsoft.com/office/drawing/2014/main" id="{D15987B7-89CB-8549-AEE5-ADD4AED257B7}"/>
              </a:ext>
            </a:extLst>
          </p:cNvPr>
          <p:cNvSpPr/>
          <p:nvPr userDrawn="1"/>
        </p:nvSpPr>
        <p:spPr>
          <a:xfrm rot="5400000">
            <a:off x="4564916" y="775592"/>
            <a:ext cx="369001" cy="318105"/>
          </a:xfrm>
          <a:prstGeom prst="hexagon">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 name="直线连接符 2">
            <a:extLst>
              <a:ext uri="{FF2B5EF4-FFF2-40B4-BE49-F238E27FC236}">
                <a16:creationId xmlns:a16="http://schemas.microsoft.com/office/drawing/2014/main" id="{382A540C-45FC-EB45-96D5-1EA0511DAF21}"/>
              </a:ext>
            </a:extLst>
          </p:cNvPr>
          <p:cNvCxnSpPr>
            <a:cxnSpLocks/>
          </p:cNvCxnSpPr>
          <p:nvPr userDrawn="1"/>
        </p:nvCxnSpPr>
        <p:spPr>
          <a:xfrm>
            <a:off x="9997213" y="1131213"/>
            <a:ext cx="647089" cy="396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线连接符 40">
            <a:extLst>
              <a:ext uri="{FF2B5EF4-FFF2-40B4-BE49-F238E27FC236}">
                <a16:creationId xmlns:a16="http://schemas.microsoft.com/office/drawing/2014/main" id="{28569DD6-18D5-5D45-BC4E-E4C2727B945C}"/>
              </a:ext>
            </a:extLst>
          </p:cNvPr>
          <p:cNvCxnSpPr>
            <a:cxnSpLocks/>
          </p:cNvCxnSpPr>
          <p:nvPr userDrawn="1"/>
        </p:nvCxnSpPr>
        <p:spPr>
          <a:xfrm>
            <a:off x="3898416" y="466240"/>
            <a:ext cx="691948" cy="3663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3" name="图片 12">
            <a:extLst>
              <a:ext uri="{FF2B5EF4-FFF2-40B4-BE49-F238E27FC236}">
                <a16:creationId xmlns:a16="http://schemas.microsoft.com/office/drawing/2014/main" id="{5D63DA79-7D60-4A42-A1B3-9BB10C9E054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313018" y="5296483"/>
            <a:ext cx="3565964" cy="582073"/>
          </a:xfrm>
          <a:prstGeom prst="rect">
            <a:avLst/>
          </a:prstGeom>
        </p:spPr>
      </p:pic>
    </p:spTree>
    <p:extLst>
      <p:ext uri="{BB962C8B-B14F-4D97-AF65-F5344CB8AC3E}">
        <p14:creationId xmlns:p14="http://schemas.microsoft.com/office/powerpoint/2010/main" val="4147860066"/>
      </p:ext>
    </p:extLst>
  </p:cSld>
  <p:clrMap bg1="lt1" tx1="dk1" bg2="lt2" tx2="dk2" accent1="accent1" accent2="accent2" accent3="accent3" accent4="accent4" accent5="accent5" accent6="accent6" hlink="hlink" folHlink="folHlink"/>
  <p:sldLayoutIdLst>
    <p:sldLayoutId id="2147483697" r:id="rId1"/>
  </p:sldLayoutIdLst>
  <p:txStyles>
    <p:titleStyle>
      <a:lvl1pPr algn="ctr" rtl="0" eaLnBrk="0" fontAlgn="base" hangingPunct="0">
        <a:spcBef>
          <a:spcPct val="0"/>
        </a:spcBef>
        <a:spcAft>
          <a:spcPct val="0"/>
        </a:spcAft>
        <a:defRPr sz="5867" kern="1200">
          <a:solidFill>
            <a:schemeClr val="tx1"/>
          </a:solidFill>
          <a:latin typeface="+mj-lt"/>
          <a:ea typeface="+mj-ea"/>
          <a:cs typeface="+mj-cs"/>
        </a:defRPr>
      </a:lvl1pPr>
      <a:lvl2pPr algn="ctr" rtl="0" eaLnBrk="0" fontAlgn="base" hangingPunct="0">
        <a:spcBef>
          <a:spcPct val="0"/>
        </a:spcBef>
        <a:spcAft>
          <a:spcPct val="0"/>
        </a:spcAft>
        <a:defRPr sz="5867">
          <a:solidFill>
            <a:schemeClr val="tx1"/>
          </a:solidFill>
          <a:latin typeface="Calibri" pitchFamily="34" charset="0"/>
          <a:ea typeface="黑体" pitchFamily="49" charset="-122"/>
        </a:defRPr>
      </a:lvl2pPr>
      <a:lvl3pPr algn="ctr" rtl="0" eaLnBrk="0" fontAlgn="base" hangingPunct="0">
        <a:spcBef>
          <a:spcPct val="0"/>
        </a:spcBef>
        <a:spcAft>
          <a:spcPct val="0"/>
        </a:spcAft>
        <a:defRPr sz="5867">
          <a:solidFill>
            <a:schemeClr val="tx1"/>
          </a:solidFill>
          <a:latin typeface="Calibri" pitchFamily="34" charset="0"/>
          <a:ea typeface="黑体" pitchFamily="49" charset="-122"/>
        </a:defRPr>
      </a:lvl3pPr>
      <a:lvl4pPr algn="ctr" rtl="0" eaLnBrk="0" fontAlgn="base" hangingPunct="0">
        <a:spcBef>
          <a:spcPct val="0"/>
        </a:spcBef>
        <a:spcAft>
          <a:spcPct val="0"/>
        </a:spcAft>
        <a:defRPr sz="5867">
          <a:solidFill>
            <a:schemeClr val="tx1"/>
          </a:solidFill>
          <a:latin typeface="Calibri" pitchFamily="34" charset="0"/>
          <a:ea typeface="黑体" pitchFamily="49" charset="-122"/>
        </a:defRPr>
      </a:lvl4pPr>
      <a:lvl5pPr algn="ctr" rtl="0" eaLnBrk="0" fontAlgn="base" hangingPunct="0">
        <a:spcBef>
          <a:spcPct val="0"/>
        </a:spcBef>
        <a:spcAft>
          <a:spcPct val="0"/>
        </a:spcAft>
        <a:defRPr sz="5867">
          <a:solidFill>
            <a:schemeClr val="tx1"/>
          </a:solidFill>
          <a:latin typeface="Calibri" pitchFamily="34" charset="0"/>
          <a:ea typeface="黑体" pitchFamily="49" charset="-122"/>
        </a:defRPr>
      </a:lvl5pPr>
      <a:lvl6pPr marL="609585" algn="ctr" rtl="0" fontAlgn="base">
        <a:spcBef>
          <a:spcPct val="0"/>
        </a:spcBef>
        <a:spcAft>
          <a:spcPct val="0"/>
        </a:spcAft>
        <a:defRPr sz="5867">
          <a:solidFill>
            <a:schemeClr val="tx1"/>
          </a:solidFill>
          <a:latin typeface="Calibri" pitchFamily="34" charset="0"/>
          <a:ea typeface="宋体" charset="-122"/>
        </a:defRPr>
      </a:lvl6pPr>
      <a:lvl7pPr marL="1219170" algn="ctr" rtl="0" fontAlgn="base">
        <a:spcBef>
          <a:spcPct val="0"/>
        </a:spcBef>
        <a:spcAft>
          <a:spcPct val="0"/>
        </a:spcAft>
        <a:defRPr sz="5867">
          <a:solidFill>
            <a:schemeClr val="tx1"/>
          </a:solidFill>
          <a:latin typeface="Calibri" pitchFamily="34" charset="0"/>
          <a:ea typeface="宋体" charset="-122"/>
        </a:defRPr>
      </a:lvl7pPr>
      <a:lvl8pPr marL="1828754" algn="ctr" rtl="0" fontAlgn="base">
        <a:spcBef>
          <a:spcPct val="0"/>
        </a:spcBef>
        <a:spcAft>
          <a:spcPct val="0"/>
        </a:spcAft>
        <a:defRPr sz="5867">
          <a:solidFill>
            <a:schemeClr val="tx1"/>
          </a:solidFill>
          <a:latin typeface="Calibri" pitchFamily="34" charset="0"/>
          <a:ea typeface="宋体" charset="-122"/>
        </a:defRPr>
      </a:lvl8pPr>
      <a:lvl9pPr marL="2438339" algn="ctr" rtl="0" fontAlgn="base">
        <a:spcBef>
          <a:spcPct val="0"/>
        </a:spcBef>
        <a:spcAft>
          <a:spcPct val="0"/>
        </a:spcAft>
        <a:defRPr sz="5867">
          <a:solidFill>
            <a:schemeClr val="tx1"/>
          </a:solidFill>
          <a:latin typeface="Calibri" pitchFamily="34" charset="0"/>
          <a:ea typeface="宋体"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sz="3733" kern="1200">
          <a:solidFill>
            <a:schemeClr val="tx1"/>
          </a:solidFill>
          <a:latin typeface="+mn-lt"/>
          <a:ea typeface="+mn-ea"/>
          <a:cs typeface="+mn-cs"/>
        </a:defRPr>
      </a:lvl2pPr>
      <a:lvl3pPr marL="1523962" indent="-304792"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BCEE7AE-CF55-47A2-9D29-09373E3D62B5}"/>
              </a:ext>
            </a:extLst>
          </p:cNvPr>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2"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grpSp>
        <p:nvGrpSpPr>
          <p:cNvPr id="5" name="组合 4">
            <a:extLst>
              <a:ext uri="{FF2B5EF4-FFF2-40B4-BE49-F238E27FC236}">
                <a16:creationId xmlns:a16="http://schemas.microsoft.com/office/drawing/2014/main" id="{3A7F5CA1-11F4-B94D-84AE-F6E3E12DEC4D}"/>
              </a:ext>
            </a:extLst>
          </p:cNvPr>
          <p:cNvGrpSpPr/>
          <p:nvPr userDrawn="1"/>
        </p:nvGrpSpPr>
        <p:grpSpPr>
          <a:xfrm>
            <a:off x="2126595" y="2260317"/>
            <a:ext cx="2280944" cy="1168683"/>
            <a:chOff x="1984355" y="1223746"/>
            <a:chExt cx="2280944" cy="1168683"/>
          </a:xfrm>
        </p:grpSpPr>
        <p:sp>
          <p:nvSpPr>
            <p:cNvPr id="20" name="文本框 19">
              <a:extLst>
                <a:ext uri="{FF2B5EF4-FFF2-40B4-BE49-F238E27FC236}">
                  <a16:creationId xmlns:a16="http://schemas.microsoft.com/office/drawing/2014/main" id="{DB73C1A2-926E-3849-92AB-BCE7B4C71DF2}"/>
                </a:ext>
              </a:extLst>
            </p:cNvPr>
            <p:cNvSpPr txBox="1"/>
            <p:nvPr/>
          </p:nvSpPr>
          <p:spPr>
            <a:xfrm>
              <a:off x="2549296" y="1223746"/>
              <a:ext cx="1245854"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目录</a:t>
              </a:r>
            </a:p>
          </p:txBody>
        </p:sp>
        <p:sp>
          <p:nvSpPr>
            <p:cNvPr id="21" name="文本框 20">
              <a:extLst>
                <a:ext uri="{FF2B5EF4-FFF2-40B4-BE49-F238E27FC236}">
                  <a16:creationId xmlns:a16="http://schemas.microsoft.com/office/drawing/2014/main" id="{3EC96A2F-7D7A-F34F-9BE8-8ADCD2919ACB}"/>
                </a:ext>
              </a:extLst>
            </p:cNvPr>
            <p:cNvSpPr txBox="1"/>
            <p:nvPr/>
          </p:nvSpPr>
          <p:spPr>
            <a:xfrm>
              <a:off x="1984355" y="1869209"/>
              <a:ext cx="1833941" cy="523220"/>
            </a:xfrm>
            <a:prstGeom prst="rect">
              <a:avLst/>
            </a:prstGeom>
            <a:noFill/>
            <a:ln>
              <a:noFill/>
            </a:ln>
          </p:spPr>
          <p:txBody>
            <a:bodyPr wrap="square" rtlCol="0">
              <a:spAutoFit/>
            </a:bodyPr>
            <a:lstStyle/>
            <a:p>
              <a:pPr algn="ctr"/>
              <a:r>
                <a:rPr lang="en-US" altLang="zh-CN" sz="28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Contents</a:t>
              </a:r>
              <a:endParaRPr lang="zh-CN" altLang="en-US" sz="28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a:extLst>
                <a:ext uri="{FF2B5EF4-FFF2-40B4-BE49-F238E27FC236}">
                  <a16:creationId xmlns:a16="http://schemas.microsoft.com/office/drawing/2014/main" id="{83E925B0-57FD-8B4B-8FF7-8BCD8AADEF23}"/>
                </a:ext>
              </a:extLst>
            </p:cNvPr>
            <p:cNvCxnSpPr>
              <a:cxnSpLocks/>
            </p:cNvCxnSpPr>
            <p:nvPr/>
          </p:nvCxnSpPr>
          <p:spPr>
            <a:xfrm>
              <a:off x="4265299" y="1300145"/>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5" name="六边形 24">
              <a:extLst>
                <a:ext uri="{FF2B5EF4-FFF2-40B4-BE49-F238E27FC236}">
                  <a16:creationId xmlns:a16="http://schemas.microsoft.com/office/drawing/2014/main" id="{3EDCC472-8CF0-F84C-9270-06FAC7E8DD4D}"/>
                </a:ext>
              </a:extLst>
            </p:cNvPr>
            <p:cNvSpPr/>
            <p:nvPr/>
          </p:nvSpPr>
          <p:spPr>
            <a:xfrm rot="5400000">
              <a:off x="2142134" y="1404577"/>
              <a:ext cx="437322" cy="377002"/>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六边形 25">
              <a:extLst>
                <a:ext uri="{FF2B5EF4-FFF2-40B4-BE49-F238E27FC236}">
                  <a16:creationId xmlns:a16="http://schemas.microsoft.com/office/drawing/2014/main" id="{E8F71936-0CC4-CB4A-AF12-89754A9ADA5D}"/>
                </a:ext>
              </a:extLst>
            </p:cNvPr>
            <p:cNvSpPr/>
            <p:nvPr/>
          </p:nvSpPr>
          <p:spPr>
            <a:xfrm rot="5400000">
              <a:off x="2037082" y="1610051"/>
              <a:ext cx="246109" cy="212163"/>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759586569"/>
      </p:ext>
    </p:extLst>
  </p:cSld>
  <p:clrMap bg1="lt1" tx1="dk1" bg2="lt2" tx2="dk2" accent1="accent1" accent2="accent2" accent3="accent3" accent4="accent4" accent5="accent5" accent6="accent6" hlink="hlink" folHlink="folHlink"/>
  <p:sldLayoutIdLst>
    <p:sldLayoutId id="2147483667" r:id="rId1"/>
    <p:sldLayoutId id="2147483723" r:id="rId2"/>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marR="0" indent="-457189" algn="l" defTabSz="914400" rtl="0" eaLnBrk="0" fontAlgn="base" latinLnBrk="0" hangingPunct="0">
        <a:lnSpc>
          <a:spcPct val="150000"/>
        </a:lnSpc>
        <a:spcBef>
          <a:spcPct val="20000"/>
        </a:spcBef>
        <a:spcAft>
          <a:spcPct val="0"/>
        </a:spcAft>
        <a:buClrTx/>
        <a:buSzTx/>
        <a:buFont typeface="Arial" panose="020B0604020202020204" pitchFamily="34" charset="0"/>
        <a:buChar char="•"/>
        <a:tabLst/>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88438130-7B30-A94E-B2AC-38EDD0B85909}"/>
              </a:ext>
            </a:extLst>
          </p:cNvPr>
          <p:cNvSpPr/>
          <p:nvPr userDrawn="1"/>
        </p:nvSpPr>
        <p:spPr>
          <a:xfrm>
            <a:off x="1285029" y="2458684"/>
            <a:ext cx="474473" cy="474473"/>
          </a:xfrm>
          <a:prstGeom prst="ellipse">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1" name="矩形 10">
            <a:extLst>
              <a:ext uri="{FF2B5EF4-FFF2-40B4-BE49-F238E27FC236}">
                <a16:creationId xmlns:a16="http://schemas.microsoft.com/office/drawing/2014/main" id="{4BCEE7AE-CF55-47A2-9D29-09373E3D62B5}"/>
              </a:ext>
            </a:extLst>
          </p:cNvPr>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2"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sp>
        <p:nvSpPr>
          <p:cNvPr id="20" name="文本框 19">
            <a:extLst>
              <a:ext uri="{FF2B5EF4-FFF2-40B4-BE49-F238E27FC236}">
                <a16:creationId xmlns:a16="http://schemas.microsoft.com/office/drawing/2014/main" id="{DB73C1A2-926E-3849-92AB-BCE7B4C71DF2}"/>
              </a:ext>
            </a:extLst>
          </p:cNvPr>
          <p:cNvSpPr txBox="1"/>
          <p:nvPr/>
        </p:nvSpPr>
        <p:spPr>
          <a:xfrm>
            <a:off x="1732839" y="2333175"/>
            <a:ext cx="2307042"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学习目标</a:t>
            </a:r>
          </a:p>
        </p:txBody>
      </p:sp>
      <p:sp>
        <p:nvSpPr>
          <p:cNvPr id="21" name="文本框 20">
            <a:extLst>
              <a:ext uri="{FF2B5EF4-FFF2-40B4-BE49-F238E27FC236}">
                <a16:creationId xmlns:a16="http://schemas.microsoft.com/office/drawing/2014/main" id="{3EC96A2F-7D7A-F34F-9BE8-8ADCD2919ACB}"/>
              </a:ext>
            </a:extLst>
          </p:cNvPr>
          <p:cNvSpPr txBox="1"/>
          <p:nvPr/>
        </p:nvSpPr>
        <p:spPr>
          <a:xfrm>
            <a:off x="702992" y="2983479"/>
            <a:ext cx="3873724" cy="415498"/>
          </a:xfrm>
          <a:prstGeom prst="rect">
            <a:avLst/>
          </a:prstGeom>
          <a:noFill/>
          <a:ln>
            <a:noFill/>
          </a:ln>
        </p:spPr>
        <p:txBody>
          <a:bodyPr wrap="square" rtlCol="0">
            <a:spAutoFit/>
          </a:bodyPr>
          <a:lstStyle/>
          <a:p>
            <a:pPr algn="ct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Learning</a:t>
            </a:r>
            <a:r>
              <a:rPr lang="zh-CN" altLang="en-US"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 </a:t>
            </a: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Objectives</a:t>
            </a:r>
            <a:endParaRPr lang="zh-CN" altLang="en-US" sz="21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a:extLst>
              <a:ext uri="{FF2B5EF4-FFF2-40B4-BE49-F238E27FC236}">
                <a16:creationId xmlns:a16="http://schemas.microsoft.com/office/drawing/2014/main" id="{83E925B0-57FD-8B4B-8FF7-8BCD8AADEF23}"/>
              </a:ext>
            </a:extLst>
          </p:cNvPr>
          <p:cNvCxnSpPr>
            <a:cxnSpLocks/>
          </p:cNvCxnSpPr>
          <p:nvPr/>
        </p:nvCxnSpPr>
        <p:spPr>
          <a:xfrm>
            <a:off x="4417699" y="2336716"/>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9" name="图形 8">
            <a:extLst>
              <a:ext uri="{FF2B5EF4-FFF2-40B4-BE49-F238E27FC236}">
                <a16:creationId xmlns:a16="http://schemas.microsoft.com/office/drawing/2014/main" id="{942E7471-620D-FA4E-A59B-D8C1A79C3F33}"/>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19070" y="2491361"/>
            <a:ext cx="406390" cy="406390"/>
          </a:xfrm>
          <a:prstGeom prst="rect">
            <a:avLst/>
          </a:prstGeom>
        </p:spPr>
      </p:pic>
    </p:spTree>
    <p:extLst>
      <p:ext uri="{BB962C8B-B14F-4D97-AF65-F5344CB8AC3E}">
        <p14:creationId xmlns:p14="http://schemas.microsoft.com/office/powerpoint/2010/main" val="2014879460"/>
      </p:ext>
    </p:extLst>
  </p:cSld>
  <p:clrMap bg1="lt1" tx1="dk1" bg2="lt2" tx2="dk2" accent1="accent1" accent2="accent2" accent3="accent3" accent4="accent4" accent5="accent5" accent6="accent6" hlink="hlink" folHlink="folHlink"/>
  <p:sldLayoutIdLst>
    <p:sldLayoutId id="2147483708"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marR="0" indent="-457189" algn="l" defTabSz="914400" rtl="0" eaLnBrk="0" fontAlgn="base" latinLnBrk="0" hangingPunct="0">
        <a:lnSpc>
          <a:spcPct val="150000"/>
        </a:lnSpc>
        <a:spcBef>
          <a:spcPct val="20000"/>
        </a:spcBef>
        <a:spcAft>
          <a:spcPct val="0"/>
        </a:spcAft>
        <a:buClrTx/>
        <a:buSzTx/>
        <a:buFont typeface="Arial" panose="020B0604020202020204" pitchFamily="34" charset="0"/>
        <a:buChar char="•"/>
        <a:tabLst/>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a:extLst>
              <a:ext uri="{FF2B5EF4-FFF2-40B4-BE49-F238E27FC236}">
                <a16:creationId xmlns:a16="http://schemas.microsoft.com/office/drawing/2014/main" id="{91B717BE-9DF9-1B41-9DBF-CB511A9C606B}"/>
              </a:ext>
            </a:extLst>
          </p:cNvPr>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998722ED-C4DC-C24C-A17B-B9CA36751549}"/>
              </a:ext>
            </a:extLst>
          </p:cNvPr>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557575230"/>
      </p:ext>
    </p:extLst>
  </p:cSld>
  <p:clrMap bg1="lt1" tx1="dk1" bg2="lt2" tx2="dk2" accent1="accent1" accent2="accent2" accent3="accent3" accent4="accent4" accent5="accent5" accent6="accent6" hlink="hlink" folHlink="folHlink"/>
  <p:sldLayoutIdLst>
    <p:sldLayoutId id="214748370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a:extLst>
              <a:ext uri="{FF2B5EF4-FFF2-40B4-BE49-F238E27FC236}">
                <a16:creationId xmlns:a16="http://schemas.microsoft.com/office/drawing/2014/main" id="{D82380DF-4088-5449-BBFC-0B57E0B8F475}"/>
              </a:ext>
            </a:extLst>
          </p:cNvPr>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六边形 10">
            <a:extLst>
              <a:ext uri="{FF2B5EF4-FFF2-40B4-BE49-F238E27FC236}">
                <a16:creationId xmlns:a16="http://schemas.microsoft.com/office/drawing/2014/main" id="{2FB8D235-9189-C14B-8111-0D705B9AA121}"/>
              </a:ext>
            </a:extLst>
          </p:cNvPr>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4255265264"/>
      </p:ext>
    </p:extLst>
  </p:cSld>
  <p:clrMap bg1="lt1" tx1="dk1" bg2="lt2" tx2="dk2" accent1="accent1" accent2="accent2" accent3="accent3" accent4="accent4" accent5="accent5" accent6="accent6" hlink="hlink" folHlink="folHlink"/>
  <p:sldLayoutIdLst>
    <p:sldLayoutId id="214748369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7" name="图片 16">
            <a:extLst>
              <a:ext uri="{FF2B5EF4-FFF2-40B4-BE49-F238E27FC236}">
                <a16:creationId xmlns:a16="http://schemas.microsoft.com/office/drawing/2014/main" id="{8479B63A-0E02-2349-8BED-44C85C23E174}"/>
              </a:ext>
            </a:extLst>
          </p:cNvPr>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306083" y="162578"/>
            <a:ext cx="2031376" cy="593842"/>
          </a:xfrm>
          <a:prstGeom prst="rect">
            <a:avLst/>
          </a:prstGeom>
        </p:spPr>
      </p:pic>
      <p:sp>
        <p:nvSpPr>
          <p:cNvPr id="19" name="矩形 18">
            <a:extLst>
              <a:ext uri="{FF2B5EF4-FFF2-40B4-BE49-F238E27FC236}">
                <a16:creationId xmlns:a16="http://schemas.microsoft.com/office/drawing/2014/main" id="{EACD341D-631E-1C41-AA57-E78DF51FD162}"/>
              </a:ext>
            </a:extLst>
          </p:cNvPr>
          <p:cNvSpPr/>
          <p:nvPr userDrawn="1"/>
        </p:nvSpPr>
        <p:spPr>
          <a:xfrm>
            <a:off x="4504267" y="260138"/>
            <a:ext cx="7687727" cy="430887"/>
          </a:xfrm>
          <a:prstGeom prst="rect">
            <a:avLst/>
          </a:prstGeom>
        </p:spPr>
        <p:txBody>
          <a:bodyPr wrap="square">
            <a:spAutoFit/>
          </a:bodyPr>
          <a:lstStyle/>
          <a:p>
            <a:r>
              <a:rPr lang="zh-CN" altLang="en-US" sz="2100" dirty="0">
                <a:solidFill>
                  <a:srgbClr val="49504F"/>
                </a:solidFill>
                <a:latin typeface="华文楷体" panose="02010600040101010101" pitchFamily="2" charset="-122"/>
                <a:ea typeface="华文楷体" panose="02010600040101010101" pitchFamily="2" charset="-122"/>
                <a:cs typeface="Alibaba PuHuiTi" pitchFamily="18" charset="-122"/>
              </a:rPr>
              <a:t>多一句没有，少一句不行，用更短时间，教会更实用的技术！</a:t>
            </a:r>
          </a:p>
        </p:txBody>
      </p:sp>
      <p:sp>
        <p:nvSpPr>
          <p:cNvPr id="21" name="矩形 20">
            <a:extLst>
              <a:ext uri="{FF2B5EF4-FFF2-40B4-BE49-F238E27FC236}">
                <a16:creationId xmlns:a16="http://schemas.microsoft.com/office/drawing/2014/main" id="{FA13C4AB-ADA7-6942-8140-5DC8E0577838}"/>
              </a:ext>
            </a:extLst>
          </p:cNvPr>
          <p:cNvSpPr/>
          <p:nvPr userDrawn="1"/>
        </p:nvSpPr>
        <p:spPr>
          <a:xfrm>
            <a:off x="-52550" y="0"/>
            <a:ext cx="224790" cy="694841"/>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矩形 21">
            <a:extLst>
              <a:ext uri="{FF2B5EF4-FFF2-40B4-BE49-F238E27FC236}">
                <a16:creationId xmlns:a16="http://schemas.microsoft.com/office/drawing/2014/main" id="{D04C7863-89B5-3040-9FC7-D2B2A900C20B}"/>
              </a:ext>
            </a:extLst>
          </p:cNvPr>
          <p:cNvSpPr/>
          <p:nvPr userDrawn="1"/>
        </p:nvSpPr>
        <p:spPr>
          <a:xfrm>
            <a:off x="-52550" y="719892"/>
            <a:ext cx="223200" cy="315311"/>
          </a:xfrm>
          <a:prstGeom prst="rect">
            <a:avLst/>
          </a:prstGeom>
          <a:solidFill>
            <a:srgbClr val="B60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矩形 22">
            <a:extLst>
              <a:ext uri="{FF2B5EF4-FFF2-40B4-BE49-F238E27FC236}">
                <a16:creationId xmlns:a16="http://schemas.microsoft.com/office/drawing/2014/main" id="{3EF68358-2C42-514C-A18F-D22A7C3B0412}"/>
              </a:ext>
            </a:extLst>
          </p:cNvPr>
          <p:cNvSpPr/>
          <p:nvPr userDrawn="1"/>
        </p:nvSpPr>
        <p:spPr>
          <a:xfrm>
            <a:off x="2567066" y="719635"/>
            <a:ext cx="7023600" cy="21600"/>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a:extLst>
              <a:ext uri="{FF2B5EF4-FFF2-40B4-BE49-F238E27FC236}">
                <a16:creationId xmlns:a16="http://schemas.microsoft.com/office/drawing/2014/main" id="{D7A90E8C-99EA-674B-BE48-642DDFA26B82}"/>
              </a:ext>
            </a:extLst>
          </p:cNvPr>
          <p:cNvSpPr/>
          <p:nvPr userDrawn="1"/>
        </p:nvSpPr>
        <p:spPr>
          <a:xfrm>
            <a:off x="9481902" y="719635"/>
            <a:ext cx="2163600" cy="21600"/>
          </a:xfrm>
          <a:prstGeom prst="rect">
            <a:avLst/>
          </a:prstGeom>
          <a:solidFill>
            <a:srgbClr val="B60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任意形状 24">
            <a:extLst>
              <a:ext uri="{FF2B5EF4-FFF2-40B4-BE49-F238E27FC236}">
                <a16:creationId xmlns:a16="http://schemas.microsoft.com/office/drawing/2014/main" id="{DC5CCC4C-800E-9040-97B5-C1E1BE251216}"/>
              </a:ext>
            </a:extLst>
          </p:cNvPr>
          <p:cNvSpPr/>
          <p:nvPr userDrawn="1"/>
        </p:nvSpPr>
        <p:spPr>
          <a:xfrm>
            <a:off x="9612588" y="6582369"/>
            <a:ext cx="400898" cy="208765"/>
          </a:xfrm>
          <a:custGeom>
            <a:avLst/>
            <a:gdLst>
              <a:gd name="connsiteX0" fmla="*/ 200449 w 400898"/>
              <a:gd name="connsiteY0" fmla="*/ 0 h 208765"/>
              <a:gd name="connsiteX1" fmla="*/ 400898 w 400898"/>
              <a:gd name="connsiteY1" fmla="*/ 200449 h 208765"/>
              <a:gd name="connsiteX2" fmla="*/ 392582 w 400898"/>
              <a:gd name="connsiteY2" fmla="*/ 208765 h 208765"/>
              <a:gd name="connsiteX3" fmla="*/ 8316 w 400898"/>
              <a:gd name="connsiteY3" fmla="*/ 208765 h 208765"/>
              <a:gd name="connsiteX4" fmla="*/ 0 w 400898"/>
              <a:gd name="connsiteY4" fmla="*/ 200449 h 208765"/>
              <a:gd name="connsiteX5" fmla="*/ 200449 w 400898"/>
              <a:gd name="connsiteY5" fmla="*/ 0 h 20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0898" h="208765">
                <a:moveTo>
                  <a:pt x="200449" y="0"/>
                </a:moveTo>
                <a:lnTo>
                  <a:pt x="400898" y="200449"/>
                </a:lnTo>
                <a:lnTo>
                  <a:pt x="392582" y="208765"/>
                </a:lnTo>
                <a:lnTo>
                  <a:pt x="8316" y="208765"/>
                </a:lnTo>
                <a:lnTo>
                  <a:pt x="0" y="200449"/>
                </a:lnTo>
                <a:lnTo>
                  <a:pt x="200449" y="0"/>
                </a:lnTo>
                <a:close/>
              </a:path>
            </a:pathLst>
          </a:custGeom>
          <a:solidFill>
            <a:srgbClr val="68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26" name="矩形 22">
            <a:extLst>
              <a:ext uri="{FF2B5EF4-FFF2-40B4-BE49-F238E27FC236}">
                <a16:creationId xmlns:a16="http://schemas.microsoft.com/office/drawing/2014/main" id="{36B7D234-E207-414F-8E81-F360C01EFFF1}"/>
              </a:ext>
            </a:extLst>
          </p:cNvPr>
          <p:cNvSpPr>
            <a:spLocks noChangeArrowheads="1"/>
          </p:cNvSpPr>
          <p:nvPr userDrawn="1"/>
        </p:nvSpPr>
        <p:spPr bwMode="auto">
          <a:xfrm>
            <a:off x="-10583" y="6779344"/>
            <a:ext cx="10057936" cy="110793"/>
          </a:xfrm>
          <a:prstGeom prst="rect">
            <a:avLst/>
          </a:prstGeom>
          <a:solidFill>
            <a:srgbClr val="49504F"/>
          </a:solidFill>
          <a:ln w="9525" cap="flat" cmpd="sng" algn="ctr">
            <a:solidFill>
              <a:schemeClr val="bg1"/>
            </a:solidFill>
            <a:prstDash val="solid"/>
            <a:round/>
            <a:headEnd type="none" w="med" len="med"/>
            <a:tailEnd type="none" w="med" len="med"/>
          </a:ln>
          <a:effec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endParaRPr lang="zh-CN" altLang="en-US" sz="2400" dirty="0">
              <a:latin typeface="Segoe UI" pitchFamily="34" charset="0"/>
              <a:ea typeface="微软雅黑" pitchFamily="34" charset="-122"/>
            </a:endParaRPr>
          </a:p>
        </p:txBody>
      </p:sp>
      <p:sp>
        <p:nvSpPr>
          <p:cNvPr id="27" name="矩形 14">
            <a:extLst>
              <a:ext uri="{FF2B5EF4-FFF2-40B4-BE49-F238E27FC236}">
                <a16:creationId xmlns:a16="http://schemas.microsoft.com/office/drawing/2014/main" id="{CBF3DED2-69B0-F340-BDFB-E540327A7264}"/>
              </a:ext>
            </a:extLst>
          </p:cNvPr>
          <p:cNvSpPr/>
          <p:nvPr userDrawn="1"/>
        </p:nvSpPr>
        <p:spPr bwMode="auto">
          <a:xfrm>
            <a:off x="9813037" y="6582369"/>
            <a:ext cx="2378963" cy="307767"/>
          </a:xfrm>
          <a:custGeom>
            <a:avLst/>
            <a:gdLst>
              <a:gd name="connsiteX0" fmla="*/ 0 w 2202525"/>
              <a:gd name="connsiteY0" fmla="*/ 0 h 275631"/>
              <a:gd name="connsiteX1" fmla="*/ 2202525 w 2202525"/>
              <a:gd name="connsiteY1" fmla="*/ 0 h 275631"/>
              <a:gd name="connsiteX2" fmla="*/ 2202525 w 2202525"/>
              <a:gd name="connsiteY2" fmla="*/ 275631 h 275631"/>
              <a:gd name="connsiteX3" fmla="*/ 0 w 2202525"/>
              <a:gd name="connsiteY3" fmla="*/ 275631 h 275631"/>
              <a:gd name="connsiteX4" fmla="*/ 0 w 2202525"/>
              <a:gd name="connsiteY4" fmla="*/ 0 h 275631"/>
              <a:gd name="connsiteX0" fmla="*/ 0 w 2202525"/>
              <a:gd name="connsiteY0" fmla="*/ 0 h 275631"/>
              <a:gd name="connsiteX1" fmla="*/ 2202525 w 2202525"/>
              <a:gd name="connsiteY1" fmla="*/ 0 h 275631"/>
              <a:gd name="connsiteX2" fmla="*/ 2202525 w 2202525"/>
              <a:gd name="connsiteY2" fmla="*/ 275631 h 275631"/>
              <a:gd name="connsiteX3" fmla="*/ 104775 w 2202525"/>
              <a:gd name="connsiteY3" fmla="*/ 272456 h 275631"/>
              <a:gd name="connsiteX4" fmla="*/ 0 w 2202525"/>
              <a:gd name="connsiteY4" fmla="*/ 0 h 275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2525" h="275631">
                <a:moveTo>
                  <a:pt x="0" y="0"/>
                </a:moveTo>
                <a:lnTo>
                  <a:pt x="2202525" y="0"/>
                </a:lnTo>
                <a:lnTo>
                  <a:pt x="2202525" y="275631"/>
                </a:lnTo>
                <a:lnTo>
                  <a:pt x="104775" y="272456"/>
                </a:lnTo>
                <a:lnTo>
                  <a:pt x="0" y="0"/>
                </a:lnTo>
                <a:close/>
              </a:path>
            </a:pathLst>
          </a:custGeom>
          <a:solidFill>
            <a:srgbClr val="B60004"/>
          </a:solidFill>
          <a:ln w="9525" cap="flat" cmpd="sng" algn="ctr">
            <a:noFill/>
            <a:prstDash val="solid"/>
            <a:round/>
            <a:headEnd type="none" w="med" len="med"/>
            <a:tailEnd type="none" w="med" len="med"/>
          </a:ln>
          <a:effectLst/>
        </p:spPr>
        <p:txBody>
          <a:bodyPr/>
          <a:lstStyle/>
          <a:p>
            <a:pPr>
              <a:buFont typeface="Arial" panose="020B0604020202090204" pitchFamily="34" charset="0"/>
              <a:buNone/>
              <a:defRPr/>
            </a:pPr>
            <a:endParaRPr lang="zh-CN" altLang="en-US" sz="2400">
              <a:latin typeface="Segoe UI" pitchFamily="34" charset="0"/>
              <a:ea typeface="微软雅黑" pitchFamily="34" charset="-122"/>
            </a:endParaRPr>
          </a:p>
        </p:txBody>
      </p:sp>
      <p:sp>
        <p:nvSpPr>
          <p:cNvPr id="28" name="矩形 27">
            <a:extLst>
              <a:ext uri="{FF2B5EF4-FFF2-40B4-BE49-F238E27FC236}">
                <a16:creationId xmlns:a16="http://schemas.microsoft.com/office/drawing/2014/main" id="{B5840A94-AFCB-F14C-AC1D-7BFA5CCE05BC}"/>
              </a:ext>
            </a:extLst>
          </p:cNvPr>
          <p:cNvSpPr/>
          <p:nvPr userDrawn="1"/>
        </p:nvSpPr>
        <p:spPr>
          <a:xfrm>
            <a:off x="9950236" y="6535935"/>
            <a:ext cx="2241763" cy="338554"/>
          </a:xfrm>
          <a:prstGeom prst="rect">
            <a:avLst/>
          </a:prstGeom>
        </p:spPr>
        <p:txBody>
          <a:bodyPr wrap="square">
            <a:spAutoFit/>
          </a:bodyPr>
          <a:lstStyle/>
          <a:p>
            <a:r>
              <a:rPr lang="zh-CN" altLang="en-US" sz="1600" dirty="0">
                <a:solidFill>
                  <a:schemeClr val="bg1"/>
                </a:solidFill>
                <a:latin typeface="STKaiti" panose="02010600040101010101" pitchFamily="2" charset="-122"/>
                <a:ea typeface="STKaiti" panose="02010600040101010101" pitchFamily="2" charset="-122"/>
                <a:cs typeface="Alibaba PuHuiTi" pitchFamily="18" charset="-122"/>
              </a:rPr>
              <a:t>高级软件人才培训专家</a:t>
            </a:r>
          </a:p>
        </p:txBody>
      </p:sp>
    </p:spTree>
    <p:extLst>
      <p:ext uri="{BB962C8B-B14F-4D97-AF65-F5344CB8AC3E}">
        <p14:creationId xmlns:p14="http://schemas.microsoft.com/office/powerpoint/2010/main" val="1282442689"/>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83" r:id="rId3"/>
    <p:sldLayoutId id="2147483678" r:id="rId4"/>
    <p:sldLayoutId id="2147483679" r:id="rId5"/>
    <p:sldLayoutId id="2147483680" r:id="rId6"/>
    <p:sldLayoutId id="2147483677" r:id="rId7"/>
    <p:sldLayoutId id="2147483702" r:id="rId8"/>
    <p:sldLayoutId id="2147483703" r:id="rId9"/>
    <p:sldLayoutId id="2147483709" r:id="rId10"/>
    <p:sldLayoutId id="2147483704" r:id="rId11"/>
    <p:sldLayoutId id="2147483681" r:id="rId12"/>
    <p:sldLayoutId id="2147483693" r:id="rId13"/>
    <p:sldLayoutId id="2147483710" r:id="rId14"/>
    <p:sldLayoutId id="2147483706" r:id="rId15"/>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7227BF9-01FA-AE4B-9DB9-E3DAB164E50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11989" y="2322246"/>
            <a:ext cx="3168023" cy="1308460"/>
          </a:xfrm>
          <a:prstGeom prst="rect">
            <a:avLst/>
          </a:prstGeom>
        </p:spPr>
      </p:pic>
    </p:spTree>
    <p:extLst>
      <p:ext uri="{BB962C8B-B14F-4D97-AF65-F5344CB8AC3E}">
        <p14:creationId xmlns:p14="http://schemas.microsoft.com/office/powerpoint/2010/main" val="770715422"/>
      </p:ext>
    </p:extLst>
  </p:cSld>
  <p:clrMap bg1="lt1" tx1="dk1" bg2="lt2" tx2="dk2" accent1="accent1" accent2="accent2" accent3="accent3" accent4="accent4" accent5="accent5" accent6="accent6" hlink="hlink" folHlink="folHlink"/>
  <p:sldLayoutIdLst>
    <p:sldLayoutId id="2147483673" r:id="rId1"/>
  </p:sldLayoutIdLst>
  <p:txStyles>
    <p:titleStyle>
      <a:lvl1pPr algn="ctr" rtl="0" eaLnBrk="0" fontAlgn="base" hangingPunct="0">
        <a:spcBef>
          <a:spcPct val="0"/>
        </a:spcBef>
        <a:spcAft>
          <a:spcPct val="0"/>
        </a:spcAft>
        <a:defRPr sz="5867" kern="1200">
          <a:solidFill>
            <a:schemeClr val="tx1"/>
          </a:solidFill>
          <a:latin typeface="+mj-lt"/>
          <a:ea typeface="+mj-ea"/>
          <a:cs typeface="+mj-cs"/>
        </a:defRPr>
      </a:lvl1pPr>
      <a:lvl2pPr algn="ctr" rtl="0" eaLnBrk="0" fontAlgn="base" hangingPunct="0">
        <a:spcBef>
          <a:spcPct val="0"/>
        </a:spcBef>
        <a:spcAft>
          <a:spcPct val="0"/>
        </a:spcAft>
        <a:defRPr sz="5867">
          <a:solidFill>
            <a:schemeClr val="tx1"/>
          </a:solidFill>
          <a:latin typeface="Calibri" pitchFamily="34" charset="0"/>
          <a:ea typeface="黑体" pitchFamily="49" charset="-122"/>
        </a:defRPr>
      </a:lvl2pPr>
      <a:lvl3pPr algn="ctr" rtl="0" eaLnBrk="0" fontAlgn="base" hangingPunct="0">
        <a:spcBef>
          <a:spcPct val="0"/>
        </a:spcBef>
        <a:spcAft>
          <a:spcPct val="0"/>
        </a:spcAft>
        <a:defRPr sz="5867">
          <a:solidFill>
            <a:schemeClr val="tx1"/>
          </a:solidFill>
          <a:latin typeface="Calibri" pitchFamily="34" charset="0"/>
          <a:ea typeface="黑体" pitchFamily="49" charset="-122"/>
        </a:defRPr>
      </a:lvl3pPr>
      <a:lvl4pPr algn="ctr" rtl="0" eaLnBrk="0" fontAlgn="base" hangingPunct="0">
        <a:spcBef>
          <a:spcPct val="0"/>
        </a:spcBef>
        <a:spcAft>
          <a:spcPct val="0"/>
        </a:spcAft>
        <a:defRPr sz="5867">
          <a:solidFill>
            <a:schemeClr val="tx1"/>
          </a:solidFill>
          <a:latin typeface="Calibri" pitchFamily="34" charset="0"/>
          <a:ea typeface="黑体" pitchFamily="49" charset="-122"/>
        </a:defRPr>
      </a:lvl4pPr>
      <a:lvl5pPr algn="ctr" rtl="0" eaLnBrk="0" fontAlgn="base" hangingPunct="0">
        <a:spcBef>
          <a:spcPct val="0"/>
        </a:spcBef>
        <a:spcAft>
          <a:spcPct val="0"/>
        </a:spcAft>
        <a:defRPr sz="5867">
          <a:solidFill>
            <a:schemeClr val="tx1"/>
          </a:solidFill>
          <a:latin typeface="Calibri" pitchFamily="34" charset="0"/>
          <a:ea typeface="黑体" pitchFamily="49" charset="-122"/>
        </a:defRPr>
      </a:lvl5pPr>
      <a:lvl6pPr marL="609585" algn="ctr" rtl="0" fontAlgn="base">
        <a:spcBef>
          <a:spcPct val="0"/>
        </a:spcBef>
        <a:spcAft>
          <a:spcPct val="0"/>
        </a:spcAft>
        <a:defRPr sz="5867">
          <a:solidFill>
            <a:schemeClr val="tx1"/>
          </a:solidFill>
          <a:latin typeface="Calibri" pitchFamily="34" charset="0"/>
          <a:ea typeface="宋体" charset="-122"/>
        </a:defRPr>
      </a:lvl6pPr>
      <a:lvl7pPr marL="1219170" algn="ctr" rtl="0" fontAlgn="base">
        <a:spcBef>
          <a:spcPct val="0"/>
        </a:spcBef>
        <a:spcAft>
          <a:spcPct val="0"/>
        </a:spcAft>
        <a:defRPr sz="5867">
          <a:solidFill>
            <a:schemeClr val="tx1"/>
          </a:solidFill>
          <a:latin typeface="Calibri" pitchFamily="34" charset="0"/>
          <a:ea typeface="宋体" charset="-122"/>
        </a:defRPr>
      </a:lvl7pPr>
      <a:lvl8pPr marL="1828754" algn="ctr" rtl="0" fontAlgn="base">
        <a:spcBef>
          <a:spcPct val="0"/>
        </a:spcBef>
        <a:spcAft>
          <a:spcPct val="0"/>
        </a:spcAft>
        <a:defRPr sz="5867">
          <a:solidFill>
            <a:schemeClr val="tx1"/>
          </a:solidFill>
          <a:latin typeface="Calibri" pitchFamily="34" charset="0"/>
          <a:ea typeface="宋体" charset="-122"/>
        </a:defRPr>
      </a:lvl8pPr>
      <a:lvl9pPr marL="2438339" algn="ctr" rtl="0" fontAlgn="base">
        <a:spcBef>
          <a:spcPct val="0"/>
        </a:spcBef>
        <a:spcAft>
          <a:spcPct val="0"/>
        </a:spcAft>
        <a:defRPr sz="5867">
          <a:solidFill>
            <a:schemeClr val="tx1"/>
          </a:solidFill>
          <a:latin typeface="Calibri" pitchFamily="34" charset="0"/>
          <a:ea typeface="宋体"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sz="3733" kern="1200">
          <a:solidFill>
            <a:schemeClr val="tx1"/>
          </a:solidFill>
          <a:latin typeface="+mn-lt"/>
          <a:ea typeface="+mn-ea"/>
          <a:cs typeface="+mn-cs"/>
        </a:defRPr>
      </a:lvl2pPr>
      <a:lvl3pPr marL="1523962" indent="-304792"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5.sv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svg"/><Relationship Id="rId7" Type="http://schemas.openxmlformats.org/officeDocument/2006/relationships/image" Target="../media/image22.sv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1.png"/><Relationship Id="rId11" Type="http://schemas.openxmlformats.org/officeDocument/2006/relationships/image" Target="../media/image26.svg"/><Relationship Id="rId5" Type="http://schemas.openxmlformats.org/officeDocument/2006/relationships/image" Target="../media/image20.sv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svg"/></Relationships>
</file>

<file path=ppt/slides/_rels/slide16.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22.svg"/><Relationship Id="rId5" Type="http://schemas.openxmlformats.org/officeDocument/2006/relationships/image" Target="../media/image2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B4CCA4-CCAE-4E90-A986-D721161182B4}"/>
              </a:ext>
            </a:extLst>
          </p:cNvPr>
          <p:cNvSpPr>
            <a:spLocks noGrp="1"/>
          </p:cNvSpPr>
          <p:nvPr>
            <p:ph type="title"/>
          </p:nvPr>
        </p:nvSpPr>
        <p:spPr>
          <a:xfrm>
            <a:off x="825500" y="2357847"/>
            <a:ext cx="10541000" cy="1158875"/>
          </a:xfrm>
        </p:spPr>
        <p:txBody>
          <a:bodyPr/>
          <a:lstStyle/>
          <a:p>
            <a:r>
              <a:rPr kumimoji="1" lang="zh-CN" altLang="en-US" sz="7200" dirty="0"/>
              <a:t>设计模式</a:t>
            </a:r>
            <a:endParaRPr lang="zh-CN" altLang="en-US" dirty="0"/>
          </a:p>
        </p:txBody>
      </p:sp>
      <p:sp>
        <p:nvSpPr>
          <p:cNvPr id="3" name="矩形: 圆角 2">
            <a:extLst>
              <a:ext uri="{FF2B5EF4-FFF2-40B4-BE49-F238E27FC236}">
                <a16:creationId xmlns:a16="http://schemas.microsoft.com/office/drawing/2014/main" id="{66769549-2750-0A10-9F8E-405553161505}"/>
              </a:ext>
            </a:extLst>
          </p:cNvPr>
          <p:cNvSpPr/>
          <p:nvPr/>
        </p:nvSpPr>
        <p:spPr>
          <a:xfrm>
            <a:off x="3553903" y="4062952"/>
            <a:ext cx="2366129" cy="81070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a:solidFill>
                  <a:schemeClr val="bg1"/>
                </a:solidFill>
                <a:ea typeface="阿里巴巴普惠体" panose="00020600040101010101" pitchFamily="18" charset="-122"/>
              </a:rPr>
              <a:t>框架中的设计模式</a:t>
            </a:r>
          </a:p>
        </p:txBody>
      </p:sp>
      <p:sp>
        <p:nvSpPr>
          <p:cNvPr id="4" name="矩形: 圆角 3">
            <a:extLst>
              <a:ext uri="{FF2B5EF4-FFF2-40B4-BE49-F238E27FC236}">
                <a16:creationId xmlns:a16="http://schemas.microsoft.com/office/drawing/2014/main" id="{1C823375-8B29-D345-1925-3A97AF84847C}"/>
              </a:ext>
            </a:extLst>
          </p:cNvPr>
          <p:cNvSpPr/>
          <p:nvPr/>
        </p:nvSpPr>
        <p:spPr>
          <a:xfrm>
            <a:off x="6381944" y="4062952"/>
            <a:ext cx="2337848" cy="81070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a:solidFill>
                  <a:schemeClr val="bg1"/>
                </a:solidFill>
                <a:ea typeface="阿里巴巴普惠体" panose="00020600040101010101" pitchFamily="18" charset="-122"/>
              </a:rPr>
              <a:t>项目中的设计模式</a:t>
            </a:r>
          </a:p>
        </p:txBody>
      </p:sp>
    </p:spTree>
    <p:extLst>
      <p:ext uri="{BB962C8B-B14F-4D97-AF65-F5344CB8AC3E}">
        <p14:creationId xmlns:p14="http://schemas.microsoft.com/office/powerpoint/2010/main" val="109629562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ppt_x</p:attrName>
                                        </p:attrNameLst>
                                      </p:cBhvr>
                                      <p:tavLst>
                                        <p:tav tm="0">
                                          <p:val>
                                            <p:strVal val="#ppt_x-#ppt_w*1.125000"/>
                                          </p:val>
                                        </p:tav>
                                        <p:tav tm="100000">
                                          <p:val>
                                            <p:strVal val="#ppt_x"/>
                                          </p:val>
                                        </p:tav>
                                      </p:tavLst>
                                    </p:anim>
                                    <p:animEffect transition="in" filter="wipe(right)">
                                      <p:cBhvr>
                                        <p:cTn id="8" dur="500"/>
                                        <p:tgtEl>
                                          <p:spTgt spid="3"/>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p:tgtEl>
                                          <p:spTgt spid="4"/>
                                        </p:tgtEl>
                                        <p:attrNameLst>
                                          <p:attrName>ppt_x</p:attrName>
                                        </p:attrNameLst>
                                      </p:cBhvr>
                                      <p:tavLst>
                                        <p:tav tm="0">
                                          <p:val>
                                            <p:strVal val="#ppt_x-#ppt_w*1.125000"/>
                                          </p:val>
                                        </p:tav>
                                        <p:tav tm="100000">
                                          <p:val>
                                            <p:strVal val="#ppt_x"/>
                                          </p:val>
                                        </p:tav>
                                      </p:tavLst>
                                    </p:anim>
                                    <p:animEffect transition="in" filter="wipe(right)">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535A21-1C41-1301-AB6F-2233261D5B1D}"/>
              </a:ext>
            </a:extLst>
          </p:cNvPr>
          <p:cNvSpPr>
            <a:spLocks noGrp="1"/>
          </p:cNvSpPr>
          <p:nvPr>
            <p:ph type="title"/>
          </p:nvPr>
        </p:nvSpPr>
        <p:spPr/>
        <p:txBody>
          <a:bodyPr/>
          <a:lstStyle/>
          <a:p>
            <a:r>
              <a:rPr lang="zh-CN" altLang="en-US" dirty="0"/>
              <a:t>抽象工厂模式</a:t>
            </a:r>
          </a:p>
        </p:txBody>
      </p:sp>
      <p:sp>
        <p:nvSpPr>
          <p:cNvPr id="3" name="文本占位符 2">
            <a:extLst>
              <a:ext uri="{FF2B5EF4-FFF2-40B4-BE49-F238E27FC236}">
                <a16:creationId xmlns:a16="http://schemas.microsoft.com/office/drawing/2014/main" id="{A38FBE79-5529-4150-5736-F4AD1613252C}"/>
              </a:ext>
            </a:extLst>
          </p:cNvPr>
          <p:cNvSpPr>
            <a:spLocks noGrp="1"/>
          </p:cNvSpPr>
          <p:nvPr>
            <p:ph type="body" sz="quarter" idx="11"/>
          </p:nvPr>
        </p:nvSpPr>
        <p:spPr>
          <a:xfrm>
            <a:off x="669304" y="5646655"/>
            <a:ext cx="9954704" cy="886120"/>
          </a:xfrm>
        </p:spPr>
        <p:txBody>
          <a:bodyPr/>
          <a:lstStyle/>
          <a:p>
            <a:pPr marL="285750" indent="-285750">
              <a:buFont typeface="Wingdings" panose="05000000000000000000" pitchFamily="2" charset="2"/>
              <a:buChar char="l"/>
            </a:pPr>
            <a:r>
              <a:rPr lang="zh-CN" altLang="en-US" sz="1400" dirty="0"/>
              <a:t>产品族：一个品牌下面的所有产品；例如华为下面的电脑、手机称为华为的产品族；</a:t>
            </a:r>
          </a:p>
          <a:p>
            <a:pPr marL="285750" indent="-285750">
              <a:buFont typeface="Wingdings" panose="05000000000000000000" pitchFamily="2" charset="2"/>
              <a:buChar char="l"/>
            </a:pPr>
            <a:r>
              <a:rPr lang="zh-CN" altLang="en-US" sz="1400" dirty="0"/>
              <a:t>产品等级：多个品牌下面的同种产品；例如华为和小米都有手机电脑为一个产品等级；</a:t>
            </a:r>
          </a:p>
        </p:txBody>
      </p:sp>
      <p:grpSp>
        <p:nvGrpSpPr>
          <p:cNvPr id="31" name="组合 30">
            <a:extLst>
              <a:ext uri="{FF2B5EF4-FFF2-40B4-BE49-F238E27FC236}">
                <a16:creationId xmlns:a16="http://schemas.microsoft.com/office/drawing/2014/main" id="{DBF73315-0BC6-E79C-FF1A-A6039B7CB886}"/>
              </a:ext>
            </a:extLst>
          </p:cNvPr>
          <p:cNvGrpSpPr/>
          <p:nvPr/>
        </p:nvGrpSpPr>
        <p:grpSpPr>
          <a:xfrm>
            <a:off x="2837468" y="2283642"/>
            <a:ext cx="5539817" cy="3176833"/>
            <a:chOff x="2818615" y="1840583"/>
            <a:chExt cx="5539817" cy="3176833"/>
          </a:xfrm>
        </p:grpSpPr>
        <p:sp>
          <p:nvSpPr>
            <p:cNvPr id="4" name="矩形 3">
              <a:extLst>
                <a:ext uri="{FF2B5EF4-FFF2-40B4-BE49-F238E27FC236}">
                  <a16:creationId xmlns:a16="http://schemas.microsoft.com/office/drawing/2014/main" id="{D4829072-7380-3A83-EE29-5AB3409430DF}"/>
                </a:ext>
              </a:extLst>
            </p:cNvPr>
            <p:cNvSpPr/>
            <p:nvPr/>
          </p:nvSpPr>
          <p:spPr bwMode="auto">
            <a:xfrm>
              <a:off x="2853179" y="1840583"/>
              <a:ext cx="5505253" cy="3176833"/>
            </a:xfrm>
            <a:prstGeom prst="rect">
              <a:avLst/>
            </a:prstGeom>
            <a:solidFill>
              <a:schemeClr val="bg1">
                <a:lumMod val="95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nvGrpSpPr>
            <p:cNvPr id="12" name="组合 11">
              <a:extLst>
                <a:ext uri="{FF2B5EF4-FFF2-40B4-BE49-F238E27FC236}">
                  <a16:creationId xmlns:a16="http://schemas.microsoft.com/office/drawing/2014/main" id="{33957476-471D-7CFC-7EE4-E10FCC72E16D}"/>
                </a:ext>
              </a:extLst>
            </p:cNvPr>
            <p:cNvGrpSpPr/>
            <p:nvPr/>
          </p:nvGrpSpPr>
          <p:grpSpPr>
            <a:xfrm>
              <a:off x="3497345" y="2045617"/>
              <a:ext cx="4279769" cy="2488676"/>
              <a:chOff x="3157980" y="2083324"/>
              <a:chExt cx="4279769" cy="2488676"/>
            </a:xfrm>
          </p:grpSpPr>
          <p:cxnSp>
            <p:nvCxnSpPr>
              <p:cNvPr id="9" name="直接箭头连接符 8">
                <a:extLst>
                  <a:ext uri="{FF2B5EF4-FFF2-40B4-BE49-F238E27FC236}">
                    <a16:creationId xmlns:a16="http://schemas.microsoft.com/office/drawing/2014/main" id="{1821A29E-8B77-6190-5219-3FCEC1AB8E4C}"/>
                  </a:ext>
                </a:extLst>
              </p:cNvPr>
              <p:cNvCxnSpPr/>
              <p:nvPr/>
            </p:nvCxnSpPr>
            <p:spPr>
              <a:xfrm flipV="1">
                <a:off x="3167406" y="2083324"/>
                <a:ext cx="0" cy="2488676"/>
              </a:xfrm>
              <a:prstGeom prst="straightConnector1">
                <a:avLst/>
              </a:prstGeom>
              <a:ln w="19050">
                <a:solidFill>
                  <a:schemeClr val="tx1">
                    <a:lumMod val="75000"/>
                    <a:lumOff val="2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6B7733B2-B8FE-98BC-7196-09396EEB4AA4}"/>
                  </a:ext>
                </a:extLst>
              </p:cNvPr>
              <p:cNvCxnSpPr/>
              <p:nvPr/>
            </p:nvCxnSpPr>
            <p:spPr>
              <a:xfrm>
                <a:off x="3157980" y="4572000"/>
                <a:ext cx="4279769" cy="0"/>
              </a:xfrm>
              <a:prstGeom prst="straightConnector1">
                <a:avLst/>
              </a:prstGeom>
              <a:ln w="19050">
                <a:solidFill>
                  <a:schemeClr val="tx1">
                    <a:lumMod val="75000"/>
                    <a:lumOff val="2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13" name="文本占位符 2">
              <a:extLst>
                <a:ext uri="{FF2B5EF4-FFF2-40B4-BE49-F238E27FC236}">
                  <a16:creationId xmlns:a16="http://schemas.microsoft.com/office/drawing/2014/main" id="{441CFFAE-7957-4FC0-D9D9-41777A559DD2}"/>
                </a:ext>
              </a:extLst>
            </p:cNvPr>
            <p:cNvSpPr txBox="1">
              <a:spLocks/>
            </p:cNvSpPr>
            <p:nvPr/>
          </p:nvSpPr>
          <p:spPr>
            <a:xfrm>
              <a:off x="2818615" y="2111604"/>
              <a:ext cx="744717" cy="38649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产品族</a:t>
              </a:r>
            </a:p>
          </p:txBody>
        </p:sp>
        <p:sp>
          <p:nvSpPr>
            <p:cNvPr id="14" name="文本占位符 2">
              <a:extLst>
                <a:ext uri="{FF2B5EF4-FFF2-40B4-BE49-F238E27FC236}">
                  <a16:creationId xmlns:a16="http://schemas.microsoft.com/office/drawing/2014/main" id="{10BABBE3-8D4E-AF58-D870-0D768D30A1B7}"/>
                </a:ext>
              </a:extLst>
            </p:cNvPr>
            <p:cNvSpPr txBox="1">
              <a:spLocks/>
            </p:cNvSpPr>
            <p:nvPr/>
          </p:nvSpPr>
          <p:spPr>
            <a:xfrm>
              <a:off x="6958552" y="4573572"/>
              <a:ext cx="1016524" cy="38649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产品等级</a:t>
              </a:r>
            </a:p>
          </p:txBody>
        </p:sp>
        <p:pic>
          <p:nvPicPr>
            <p:cNvPr id="18" name="图形 17" descr="便携式计算机 纯色填充">
              <a:extLst>
                <a:ext uri="{FF2B5EF4-FFF2-40B4-BE49-F238E27FC236}">
                  <a16:creationId xmlns:a16="http://schemas.microsoft.com/office/drawing/2014/main" id="{C7590869-D826-E5F6-2CF7-EEC0A2877C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60363" y="2215299"/>
              <a:ext cx="914400" cy="914400"/>
            </a:xfrm>
            <a:prstGeom prst="rect">
              <a:avLst/>
            </a:prstGeom>
          </p:spPr>
        </p:pic>
        <p:pic>
          <p:nvPicPr>
            <p:cNvPr id="19" name="图形 18" descr="便携式计算机 纯色填充">
              <a:extLst>
                <a:ext uri="{FF2B5EF4-FFF2-40B4-BE49-F238E27FC236}">
                  <a16:creationId xmlns:a16="http://schemas.microsoft.com/office/drawing/2014/main" id="{69931DCD-C1D8-0EFE-DBDA-9CD289FDEA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60363" y="3429000"/>
              <a:ext cx="914400" cy="914400"/>
            </a:xfrm>
            <a:prstGeom prst="rect">
              <a:avLst/>
            </a:prstGeom>
          </p:spPr>
        </p:pic>
        <p:pic>
          <p:nvPicPr>
            <p:cNvPr id="21" name="图形 20" descr="智能手机 纯色填充">
              <a:extLst>
                <a:ext uri="{FF2B5EF4-FFF2-40B4-BE49-F238E27FC236}">
                  <a16:creationId xmlns:a16="http://schemas.microsoft.com/office/drawing/2014/main" id="{43146344-8154-E488-7FE8-132B331535A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249185" y="2215299"/>
              <a:ext cx="765928" cy="765928"/>
            </a:xfrm>
            <a:prstGeom prst="rect">
              <a:avLst/>
            </a:prstGeom>
          </p:spPr>
        </p:pic>
        <p:pic>
          <p:nvPicPr>
            <p:cNvPr id="22" name="图形 21" descr="智能手机 纯色填充">
              <a:extLst>
                <a:ext uri="{FF2B5EF4-FFF2-40B4-BE49-F238E27FC236}">
                  <a16:creationId xmlns:a16="http://schemas.microsoft.com/office/drawing/2014/main" id="{7600C830-72BC-912A-A449-3787F1CD1FB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249185" y="3429000"/>
              <a:ext cx="765928" cy="765928"/>
            </a:xfrm>
            <a:prstGeom prst="rect">
              <a:avLst/>
            </a:prstGeom>
          </p:spPr>
        </p:pic>
        <p:sp>
          <p:nvSpPr>
            <p:cNvPr id="23" name="文本占位符 2">
              <a:extLst>
                <a:ext uri="{FF2B5EF4-FFF2-40B4-BE49-F238E27FC236}">
                  <a16:creationId xmlns:a16="http://schemas.microsoft.com/office/drawing/2014/main" id="{A3E0C9BB-7478-4141-F4E1-68EB7B01086A}"/>
                </a:ext>
              </a:extLst>
            </p:cNvPr>
            <p:cNvSpPr txBox="1">
              <a:spLocks/>
            </p:cNvSpPr>
            <p:nvPr/>
          </p:nvSpPr>
          <p:spPr>
            <a:xfrm>
              <a:off x="4150936" y="2910525"/>
              <a:ext cx="1016524" cy="38649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小米电脑</a:t>
              </a:r>
            </a:p>
          </p:txBody>
        </p:sp>
        <p:sp>
          <p:nvSpPr>
            <p:cNvPr id="24" name="文本占位符 2">
              <a:extLst>
                <a:ext uri="{FF2B5EF4-FFF2-40B4-BE49-F238E27FC236}">
                  <a16:creationId xmlns:a16="http://schemas.microsoft.com/office/drawing/2014/main" id="{7DAEDC9E-9500-360B-3A94-9D39FC9FD380}"/>
                </a:ext>
              </a:extLst>
            </p:cNvPr>
            <p:cNvSpPr txBox="1">
              <a:spLocks/>
            </p:cNvSpPr>
            <p:nvPr/>
          </p:nvSpPr>
          <p:spPr>
            <a:xfrm>
              <a:off x="4169789" y="4117157"/>
              <a:ext cx="1016524" cy="38649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华为电脑</a:t>
              </a:r>
            </a:p>
          </p:txBody>
        </p:sp>
        <p:sp>
          <p:nvSpPr>
            <p:cNvPr id="25" name="文本占位符 2">
              <a:extLst>
                <a:ext uri="{FF2B5EF4-FFF2-40B4-BE49-F238E27FC236}">
                  <a16:creationId xmlns:a16="http://schemas.microsoft.com/office/drawing/2014/main" id="{DA8F6E90-6368-8143-B178-F0EA4621555A}"/>
                </a:ext>
              </a:extLst>
            </p:cNvPr>
            <p:cNvSpPr txBox="1">
              <a:spLocks/>
            </p:cNvSpPr>
            <p:nvPr/>
          </p:nvSpPr>
          <p:spPr>
            <a:xfrm>
              <a:off x="6199695" y="2919952"/>
              <a:ext cx="1016524" cy="38649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小米手机</a:t>
              </a:r>
            </a:p>
          </p:txBody>
        </p:sp>
        <p:sp>
          <p:nvSpPr>
            <p:cNvPr id="26" name="文本占位符 2">
              <a:extLst>
                <a:ext uri="{FF2B5EF4-FFF2-40B4-BE49-F238E27FC236}">
                  <a16:creationId xmlns:a16="http://schemas.microsoft.com/office/drawing/2014/main" id="{4413F90F-422A-6485-F78F-192147B9DEB8}"/>
                </a:ext>
              </a:extLst>
            </p:cNvPr>
            <p:cNvSpPr txBox="1">
              <a:spLocks/>
            </p:cNvSpPr>
            <p:nvPr/>
          </p:nvSpPr>
          <p:spPr>
            <a:xfrm>
              <a:off x="6180843" y="4117157"/>
              <a:ext cx="1016524" cy="38649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华为手机</a:t>
              </a:r>
            </a:p>
          </p:txBody>
        </p:sp>
        <p:cxnSp>
          <p:nvCxnSpPr>
            <p:cNvPr id="28" name="直接连接符 27">
              <a:extLst>
                <a:ext uri="{FF2B5EF4-FFF2-40B4-BE49-F238E27FC236}">
                  <a16:creationId xmlns:a16="http://schemas.microsoft.com/office/drawing/2014/main" id="{F6650FFC-FEE3-D5FC-4BDC-192FC7B94ED6}"/>
                </a:ext>
              </a:extLst>
            </p:cNvPr>
            <p:cNvCxnSpPr/>
            <p:nvPr/>
          </p:nvCxnSpPr>
          <p:spPr>
            <a:xfrm>
              <a:off x="4176074" y="3363011"/>
              <a:ext cx="2818615"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75ADB655-A9D1-FAFC-3936-C2981FE7CEFE}"/>
                </a:ext>
              </a:extLst>
            </p:cNvPr>
            <p:cNvCxnSpPr/>
            <p:nvPr/>
          </p:nvCxnSpPr>
          <p:spPr>
            <a:xfrm>
              <a:off x="5684363" y="2413262"/>
              <a:ext cx="0" cy="1819373"/>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32" name="文本占位符 2">
            <a:extLst>
              <a:ext uri="{FF2B5EF4-FFF2-40B4-BE49-F238E27FC236}">
                <a16:creationId xmlns:a16="http://schemas.microsoft.com/office/drawing/2014/main" id="{DA54A09B-9D29-A5EB-4793-C1D38E353C6D}"/>
              </a:ext>
            </a:extLst>
          </p:cNvPr>
          <p:cNvSpPr txBox="1">
            <a:spLocks/>
          </p:cNvSpPr>
          <p:nvPr/>
        </p:nvSpPr>
        <p:spPr>
          <a:xfrm>
            <a:off x="735292" y="1640264"/>
            <a:ext cx="9954704" cy="518475"/>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工厂方法模式只考虑生产同等级的产品，抽象工厂可以处理多等级产品的生产</a:t>
            </a:r>
          </a:p>
        </p:txBody>
      </p:sp>
    </p:spTree>
    <p:extLst>
      <p:ext uri="{BB962C8B-B14F-4D97-AF65-F5344CB8AC3E}">
        <p14:creationId xmlns:p14="http://schemas.microsoft.com/office/powerpoint/2010/main" val="3823683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1000"/>
                                        <p:tgtEl>
                                          <p:spTgt spid="31"/>
                                        </p:tgtEl>
                                      </p:cBhvr>
                                    </p:animEffect>
                                    <p:anim calcmode="lin" valueType="num">
                                      <p:cBhvr>
                                        <p:cTn id="8" dur="1000" fill="hold"/>
                                        <p:tgtEl>
                                          <p:spTgt spid="31"/>
                                        </p:tgtEl>
                                        <p:attrNameLst>
                                          <p:attrName>ppt_x</p:attrName>
                                        </p:attrNameLst>
                                      </p:cBhvr>
                                      <p:tavLst>
                                        <p:tav tm="0">
                                          <p:val>
                                            <p:strVal val="#ppt_x"/>
                                          </p:val>
                                        </p:tav>
                                        <p:tav tm="100000">
                                          <p:val>
                                            <p:strVal val="#ppt_x"/>
                                          </p:val>
                                        </p:tav>
                                      </p:tavLst>
                                    </p:anim>
                                    <p:anim calcmode="lin" valueType="num">
                                      <p:cBhvr>
                                        <p:cTn id="9" dur="1000" fill="hold"/>
                                        <p:tgtEl>
                                          <p:spTgt spid="3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4" presetClass="entr" presetSubtype="10"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randombar(horizontal)">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E6756304-89E0-0C5F-8F22-E1C45A034109}"/>
              </a:ext>
            </a:extLst>
          </p:cNvPr>
          <p:cNvPicPr>
            <a:picLocks noChangeAspect="1"/>
          </p:cNvPicPr>
          <p:nvPr/>
        </p:nvPicPr>
        <p:blipFill>
          <a:blip r:embed="rId2"/>
          <a:stretch>
            <a:fillRect/>
          </a:stretch>
        </p:blipFill>
        <p:spPr>
          <a:xfrm>
            <a:off x="3886748" y="2205872"/>
            <a:ext cx="7947033" cy="4449453"/>
          </a:xfrm>
          <a:prstGeom prst="rect">
            <a:avLst/>
          </a:prstGeom>
        </p:spPr>
      </p:pic>
      <p:sp>
        <p:nvSpPr>
          <p:cNvPr id="2" name="标题 1">
            <a:extLst>
              <a:ext uri="{FF2B5EF4-FFF2-40B4-BE49-F238E27FC236}">
                <a16:creationId xmlns:a16="http://schemas.microsoft.com/office/drawing/2014/main" id="{8F535A21-1C41-1301-AB6F-2233261D5B1D}"/>
              </a:ext>
            </a:extLst>
          </p:cNvPr>
          <p:cNvSpPr>
            <a:spLocks noGrp="1"/>
          </p:cNvSpPr>
          <p:nvPr>
            <p:ph type="title"/>
          </p:nvPr>
        </p:nvSpPr>
        <p:spPr/>
        <p:txBody>
          <a:bodyPr/>
          <a:lstStyle/>
          <a:p>
            <a:r>
              <a:rPr lang="zh-CN" altLang="en-US" dirty="0"/>
              <a:t>抽象工厂模式</a:t>
            </a:r>
          </a:p>
        </p:txBody>
      </p:sp>
      <p:sp>
        <p:nvSpPr>
          <p:cNvPr id="3" name="文本占位符 2">
            <a:extLst>
              <a:ext uri="{FF2B5EF4-FFF2-40B4-BE49-F238E27FC236}">
                <a16:creationId xmlns:a16="http://schemas.microsoft.com/office/drawing/2014/main" id="{A38FBE79-5529-4150-5736-F4AD1613252C}"/>
              </a:ext>
            </a:extLst>
          </p:cNvPr>
          <p:cNvSpPr>
            <a:spLocks noGrp="1"/>
          </p:cNvSpPr>
          <p:nvPr>
            <p:ph type="body" sz="quarter" idx="11"/>
          </p:nvPr>
        </p:nvSpPr>
        <p:spPr>
          <a:xfrm>
            <a:off x="697585" y="4383463"/>
            <a:ext cx="4939645" cy="2667786"/>
          </a:xfrm>
        </p:spPr>
        <p:txBody>
          <a:bodyPr/>
          <a:lstStyle/>
          <a:p>
            <a:r>
              <a:rPr lang="zh-CN" altLang="en-US" sz="1200" dirty="0"/>
              <a:t>现咖啡店业务发生改变，不仅要生产咖啡还要生产甜点</a:t>
            </a:r>
          </a:p>
          <a:p>
            <a:pPr marL="285750" indent="-285750">
              <a:buFont typeface="Wingdings" panose="05000000000000000000" pitchFamily="2" charset="2"/>
              <a:buChar char="l"/>
            </a:pPr>
            <a:r>
              <a:rPr lang="zh-CN" altLang="en-US" sz="1200" dirty="0"/>
              <a:t>同一个产品等级（产品分类）</a:t>
            </a:r>
            <a:endParaRPr lang="en-US" altLang="zh-CN" sz="1200" dirty="0"/>
          </a:p>
          <a:p>
            <a:pPr marL="285750" indent="-285750">
              <a:buFont typeface="Wingdings" panose="05000000000000000000" pitchFamily="2" charset="2"/>
              <a:buChar char="l"/>
            </a:pPr>
            <a:endParaRPr lang="en-US" altLang="zh-CN" sz="1200" dirty="0"/>
          </a:p>
          <a:p>
            <a:pPr marL="285750" indent="-285750">
              <a:buFont typeface="Wingdings" panose="05000000000000000000" pitchFamily="2" charset="2"/>
              <a:buChar char="l"/>
            </a:pPr>
            <a:endParaRPr lang="zh-CN" altLang="en-US" sz="1200" dirty="0"/>
          </a:p>
          <a:p>
            <a:pPr marL="285750" indent="-285750">
              <a:buFont typeface="Wingdings" panose="05000000000000000000" pitchFamily="2" charset="2"/>
              <a:buChar char="l"/>
            </a:pPr>
            <a:r>
              <a:rPr lang="zh-CN" altLang="en-US" sz="1200" dirty="0"/>
              <a:t>同一个风味，就是同一个产品族（相当于同一个品牌）</a:t>
            </a:r>
          </a:p>
          <a:p>
            <a:endParaRPr lang="zh-CN" altLang="en-US" sz="1200" dirty="0"/>
          </a:p>
        </p:txBody>
      </p:sp>
      <p:sp>
        <p:nvSpPr>
          <p:cNvPr id="4" name="文本占位符 2">
            <a:extLst>
              <a:ext uri="{FF2B5EF4-FFF2-40B4-BE49-F238E27FC236}">
                <a16:creationId xmlns:a16="http://schemas.microsoft.com/office/drawing/2014/main" id="{EA442AB0-0B55-7520-C838-55F60FB93F29}"/>
              </a:ext>
            </a:extLst>
          </p:cNvPr>
          <p:cNvSpPr txBox="1">
            <a:spLocks/>
          </p:cNvSpPr>
          <p:nvPr/>
        </p:nvSpPr>
        <p:spPr>
          <a:xfrm>
            <a:off x="972531" y="4969496"/>
            <a:ext cx="4353613" cy="82798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indent="-285750">
              <a:buFont typeface="Wingdings" panose="05000000000000000000" pitchFamily="2" charset="2"/>
              <a:buChar char="u"/>
            </a:pPr>
            <a:r>
              <a:rPr lang="zh-CN" altLang="en-US" sz="1200" dirty="0"/>
              <a:t>咖啡：拿铁咖啡、美式咖啡 </a:t>
            </a:r>
          </a:p>
          <a:p>
            <a:pPr marL="285750" indent="-285750">
              <a:buFont typeface="Wingdings" panose="05000000000000000000" pitchFamily="2" charset="2"/>
              <a:buChar char="u"/>
            </a:pPr>
            <a:r>
              <a:rPr lang="zh-CN" altLang="en-US" sz="1200" dirty="0"/>
              <a:t>甜点：提拉米苏、抹茶慕斯</a:t>
            </a:r>
          </a:p>
        </p:txBody>
      </p:sp>
      <p:sp>
        <p:nvSpPr>
          <p:cNvPr id="5" name="文本占位符 2">
            <a:extLst>
              <a:ext uri="{FF2B5EF4-FFF2-40B4-BE49-F238E27FC236}">
                <a16:creationId xmlns:a16="http://schemas.microsoft.com/office/drawing/2014/main" id="{8E896BF9-8218-7726-E789-660D5A410571}"/>
              </a:ext>
            </a:extLst>
          </p:cNvPr>
          <p:cNvSpPr txBox="1">
            <a:spLocks/>
          </p:cNvSpPr>
          <p:nvPr/>
        </p:nvSpPr>
        <p:spPr>
          <a:xfrm>
            <a:off x="945822" y="5929457"/>
            <a:ext cx="3890129" cy="8578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indent="-285750">
              <a:buFont typeface="Wingdings" panose="05000000000000000000" pitchFamily="2" charset="2"/>
              <a:buChar char="u"/>
            </a:pPr>
            <a:r>
              <a:rPr lang="zh-CN" altLang="en-US" sz="1200" dirty="0"/>
              <a:t>美式风味：美式咖啡、抹茶慕斯</a:t>
            </a:r>
          </a:p>
          <a:p>
            <a:pPr marL="285750" indent="-285750">
              <a:buFont typeface="Wingdings" panose="05000000000000000000" pitchFamily="2" charset="2"/>
              <a:buChar char="u"/>
            </a:pPr>
            <a:r>
              <a:rPr lang="zh-CN" altLang="en-US" sz="1200" dirty="0"/>
              <a:t>意大利风味：拿铁咖啡、提拉米苏</a:t>
            </a:r>
          </a:p>
        </p:txBody>
      </p:sp>
      <p:sp>
        <p:nvSpPr>
          <p:cNvPr id="9" name="文本占位符 2">
            <a:extLst>
              <a:ext uri="{FF2B5EF4-FFF2-40B4-BE49-F238E27FC236}">
                <a16:creationId xmlns:a16="http://schemas.microsoft.com/office/drawing/2014/main" id="{2858DF41-84EB-9527-85B1-48223CF36974}"/>
              </a:ext>
            </a:extLst>
          </p:cNvPr>
          <p:cNvSpPr txBox="1">
            <a:spLocks/>
          </p:cNvSpPr>
          <p:nvPr/>
        </p:nvSpPr>
        <p:spPr>
          <a:xfrm>
            <a:off x="746600" y="1529937"/>
            <a:ext cx="10698800" cy="135466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抽象工厂模式是工厂方法模式的升级版本，工厂方法模式只生产一个等级的产品，而抽象工厂模式可生产多个等级的产品。</a:t>
            </a:r>
          </a:p>
          <a:p>
            <a:r>
              <a:rPr lang="zh-CN" altLang="en-US" sz="1400" b="1" dirty="0">
                <a:solidFill>
                  <a:srgbClr val="C00000"/>
                </a:solidFill>
              </a:rPr>
              <a:t>一个超级工厂创建其他工厂。该超级工厂又称为其他工厂的工厂</a:t>
            </a:r>
            <a:endParaRPr lang="zh-CN" altLang="en-US" sz="1400" dirty="0"/>
          </a:p>
        </p:txBody>
      </p:sp>
    </p:spTree>
    <p:extLst>
      <p:ext uri="{BB962C8B-B14F-4D97-AF65-F5344CB8AC3E}">
        <p14:creationId xmlns:p14="http://schemas.microsoft.com/office/powerpoint/2010/main" val="19282982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14" presetClass="entr" presetSubtype="10"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randombar(horizontal)">
                                      <p:cBhvr>
                                        <p:cTn id="18" dur="500"/>
                                        <p:tgtEl>
                                          <p:spTgt spid="5"/>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randombar(horizontal)">
                                      <p:cBhvr>
                                        <p:cTn id="21" dur="500"/>
                                        <p:tgtEl>
                                          <p:spTgt spid="3"/>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randombar(horizontal)">
                                      <p:cBhvr>
                                        <p:cTn id="2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C4096B-37A2-209B-30C3-C8CD161FB7C0}"/>
              </a:ext>
            </a:extLst>
          </p:cNvPr>
          <p:cNvSpPr>
            <a:spLocks noGrp="1"/>
          </p:cNvSpPr>
          <p:nvPr>
            <p:ph type="title"/>
          </p:nvPr>
        </p:nvSpPr>
        <p:spPr/>
        <p:txBody>
          <a:bodyPr/>
          <a:lstStyle/>
          <a:p>
            <a:r>
              <a:rPr lang="zh-CN" altLang="en-US" dirty="0"/>
              <a:t>抽象工厂模式</a:t>
            </a:r>
          </a:p>
        </p:txBody>
      </p:sp>
      <p:sp>
        <p:nvSpPr>
          <p:cNvPr id="3" name="文本占位符 2">
            <a:extLst>
              <a:ext uri="{FF2B5EF4-FFF2-40B4-BE49-F238E27FC236}">
                <a16:creationId xmlns:a16="http://schemas.microsoft.com/office/drawing/2014/main" id="{D78B055E-5C37-3991-980B-5E34818D10DE}"/>
              </a:ext>
            </a:extLst>
          </p:cNvPr>
          <p:cNvSpPr>
            <a:spLocks noGrp="1"/>
          </p:cNvSpPr>
          <p:nvPr>
            <p:ph type="body" sz="quarter" idx="11"/>
          </p:nvPr>
        </p:nvSpPr>
        <p:spPr>
          <a:xfrm>
            <a:off x="810704" y="1624204"/>
            <a:ext cx="7506983" cy="506254"/>
          </a:xfrm>
        </p:spPr>
        <p:txBody>
          <a:bodyPr/>
          <a:lstStyle/>
          <a:p>
            <a:r>
              <a:rPr lang="zh-CN" altLang="en-US" dirty="0"/>
              <a:t>调用关系</a:t>
            </a:r>
          </a:p>
        </p:txBody>
      </p:sp>
      <p:grpSp>
        <p:nvGrpSpPr>
          <p:cNvPr id="13" name="组合 12">
            <a:extLst>
              <a:ext uri="{FF2B5EF4-FFF2-40B4-BE49-F238E27FC236}">
                <a16:creationId xmlns:a16="http://schemas.microsoft.com/office/drawing/2014/main" id="{B9FBC3D4-44C9-F117-8E6E-1D13EB0B54D8}"/>
              </a:ext>
            </a:extLst>
          </p:cNvPr>
          <p:cNvGrpSpPr/>
          <p:nvPr/>
        </p:nvGrpSpPr>
        <p:grpSpPr>
          <a:xfrm>
            <a:off x="1216058" y="1781666"/>
            <a:ext cx="9916997" cy="3996965"/>
            <a:chOff x="1216058" y="1781666"/>
            <a:chExt cx="9916997" cy="3996965"/>
          </a:xfrm>
        </p:grpSpPr>
        <p:sp>
          <p:nvSpPr>
            <p:cNvPr id="4" name="矩形 3">
              <a:extLst>
                <a:ext uri="{FF2B5EF4-FFF2-40B4-BE49-F238E27FC236}">
                  <a16:creationId xmlns:a16="http://schemas.microsoft.com/office/drawing/2014/main" id="{E7447F3E-98EC-DCF9-367B-4EABBB66730C}"/>
                </a:ext>
              </a:extLst>
            </p:cNvPr>
            <p:cNvSpPr/>
            <p:nvPr/>
          </p:nvSpPr>
          <p:spPr bwMode="auto">
            <a:xfrm>
              <a:off x="1216058" y="2410905"/>
              <a:ext cx="1131216" cy="2620652"/>
            </a:xfrm>
            <a:prstGeom prst="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zh-CN" altLang="en-US" sz="1400" dirty="0">
                  <a:solidFill>
                    <a:schemeClr val="bg1"/>
                  </a:solidFill>
                  <a:ea typeface="阿里巴巴普惠体" panose="00020600040101010101" pitchFamily="18" charset="-122"/>
                </a:rPr>
                <a:t>咖啡店</a:t>
              </a:r>
            </a:p>
          </p:txBody>
        </p:sp>
        <p:sp>
          <p:nvSpPr>
            <p:cNvPr id="5" name="矩形: 圆角 4">
              <a:extLst>
                <a:ext uri="{FF2B5EF4-FFF2-40B4-BE49-F238E27FC236}">
                  <a16:creationId xmlns:a16="http://schemas.microsoft.com/office/drawing/2014/main" id="{F7EA851C-123D-1AD4-4F41-1EC6A20DB362}"/>
                </a:ext>
              </a:extLst>
            </p:cNvPr>
            <p:cNvSpPr/>
            <p:nvPr/>
          </p:nvSpPr>
          <p:spPr bwMode="auto">
            <a:xfrm>
              <a:off x="3403077" y="3259317"/>
              <a:ext cx="2083323" cy="923827"/>
            </a:xfrm>
            <a:prstGeom prst="roundRect">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sz="1400" dirty="0">
                  <a:solidFill>
                    <a:schemeClr val="bg1"/>
                  </a:solidFill>
                  <a:ea typeface="阿里巴巴普惠体" panose="00020600040101010101" pitchFamily="18" charset="-122"/>
                </a:rPr>
                <a:t>产品工厂</a:t>
              </a:r>
            </a:p>
          </p:txBody>
        </p:sp>
        <p:sp>
          <p:nvSpPr>
            <p:cNvPr id="6" name="矩形 5">
              <a:extLst>
                <a:ext uri="{FF2B5EF4-FFF2-40B4-BE49-F238E27FC236}">
                  <a16:creationId xmlns:a16="http://schemas.microsoft.com/office/drawing/2014/main" id="{BA55D736-E1ED-F93B-6C28-1D538ABF4FFB}"/>
                </a:ext>
              </a:extLst>
            </p:cNvPr>
            <p:cNvSpPr/>
            <p:nvPr/>
          </p:nvSpPr>
          <p:spPr bwMode="auto">
            <a:xfrm>
              <a:off x="6202837" y="2318992"/>
              <a:ext cx="1923068" cy="801278"/>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dirty="0">
                  <a:solidFill>
                    <a:schemeClr val="bg1"/>
                  </a:solidFill>
                  <a:ea typeface="阿里巴巴普惠体" panose="00020600040101010101" pitchFamily="18" charset="-122"/>
                </a:rPr>
                <a:t>意大利风味工厂</a:t>
              </a:r>
            </a:p>
          </p:txBody>
        </p:sp>
        <p:sp>
          <p:nvSpPr>
            <p:cNvPr id="7" name="矩形 6">
              <a:extLst>
                <a:ext uri="{FF2B5EF4-FFF2-40B4-BE49-F238E27FC236}">
                  <a16:creationId xmlns:a16="http://schemas.microsoft.com/office/drawing/2014/main" id="{C3923FDD-2466-5CC2-DB73-1650A7C7660A}"/>
                </a:ext>
              </a:extLst>
            </p:cNvPr>
            <p:cNvSpPr/>
            <p:nvPr/>
          </p:nvSpPr>
          <p:spPr bwMode="auto">
            <a:xfrm>
              <a:off x="6202837" y="4421173"/>
              <a:ext cx="1923068" cy="801278"/>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dirty="0">
                  <a:solidFill>
                    <a:schemeClr val="bg1"/>
                  </a:solidFill>
                  <a:ea typeface="阿里巴巴普惠体" panose="00020600040101010101" pitchFamily="18" charset="-122"/>
                </a:rPr>
                <a:t>美式风味工厂</a:t>
              </a:r>
            </a:p>
          </p:txBody>
        </p:sp>
        <p:sp>
          <p:nvSpPr>
            <p:cNvPr id="8" name="矩形 7">
              <a:extLst>
                <a:ext uri="{FF2B5EF4-FFF2-40B4-BE49-F238E27FC236}">
                  <a16:creationId xmlns:a16="http://schemas.microsoft.com/office/drawing/2014/main" id="{33CD3FBC-4A24-4B30-95D9-988184222423}"/>
                </a:ext>
              </a:extLst>
            </p:cNvPr>
            <p:cNvSpPr/>
            <p:nvPr/>
          </p:nvSpPr>
          <p:spPr bwMode="auto">
            <a:xfrm>
              <a:off x="9209987" y="1781666"/>
              <a:ext cx="1923068" cy="801278"/>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solidFill>
                    <a:schemeClr val="tx1">
                      <a:lumMod val="85000"/>
                      <a:lumOff val="15000"/>
                    </a:schemeClr>
                  </a:solidFill>
                  <a:ea typeface="阿里巴巴普惠体" panose="00020600040101010101" pitchFamily="18" charset="-122"/>
                </a:rPr>
                <a:t>拿铁咖啡</a:t>
              </a:r>
            </a:p>
          </p:txBody>
        </p:sp>
        <p:sp>
          <p:nvSpPr>
            <p:cNvPr id="9" name="矩形 8">
              <a:extLst>
                <a:ext uri="{FF2B5EF4-FFF2-40B4-BE49-F238E27FC236}">
                  <a16:creationId xmlns:a16="http://schemas.microsoft.com/office/drawing/2014/main" id="{9A397980-5B64-FBFC-F8C7-B586B617C71A}"/>
                </a:ext>
              </a:extLst>
            </p:cNvPr>
            <p:cNvSpPr/>
            <p:nvPr/>
          </p:nvSpPr>
          <p:spPr bwMode="auto">
            <a:xfrm>
              <a:off x="9209987" y="2809188"/>
              <a:ext cx="1923068" cy="801278"/>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solidFill>
                    <a:schemeClr val="tx1">
                      <a:lumMod val="85000"/>
                      <a:lumOff val="15000"/>
                    </a:schemeClr>
                  </a:solidFill>
                  <a:ea typeface="阿里巴巴普惠体" panose="00020600040101010101" pitchFamily="18" charset="-122"/>
                </a:rPr>
                <a:t>提拉米苏</a:t>
              </a:r>
            </a:p>
          </p:txBody>
        </p:sp>
        <p:sp>
          <p:nvSpPr>
            <p:cNvPr id="10" name="矩形 9">
              <a:extLst>
                <a:ext uri="{FF2B5EF4-FFF2-40B4-BE49-F238E27FC236}">
                  <a16:creationId xmlns:a16="http://schemas.microsoft.com/office/drawing/2014/main" id="{A3F513D3-152C-4A29-D0EA-2E322B19AB01}"/>
                </a:ext>
              </a:extLst>
            </p:cNvPr>
            <p:cNvSpPr/>
            <p:nvPr/>
          </p:nvSpPr>
          <p:spPr bwMode="auto">
            <a:xfrm>
              <a:off x="9209987" y="3949831"/>
              <a:ext cx="1923068" cy="801278"/>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solidFill>
                    <a:schemeClr val="tx1">
                      <a:lumMod val="85000"/>
                      <a:lumOff val="15000"/>
                    </a:schemeClr>
                  </a:solidFill>
                  <a:ea typeface="阿里巴巴普惠体" panose="00020600040101010101" pitchFamily="18" charset="-122"/>
                </a:rPr>
                <a:t>美式咖啡</a:t>
              </a:r>
            </a:p>
          </p:txBody>
        </p:sp>
        <p:sp>
          <p:nvSpPr>
            <p:cNvPr id="11" name="矩形 10">
              <a:extLst>
                <a:ext uri="{FF2B5EF4-FFF2-40B4-BE49-F238E27FC236}">
                  <a16:creationId xmlns:a16="http://schemas.microsoft.com/office/drawing/2014/main" id="{BF3B3C02-E113-5B35-9C5A-6DABF1E69507}"/>
                </a:ext>
              </a:extLst>
            </p:cNvPr>
            <p:cNvSpPr/>
            <p:nvPr/>
          </p:nvSpPr>
          <p:spPr bwMode="auto">
            <a:xfrm>
              <a:off x="9209987" y="4977353"/>
              <a:ext cx="1923068" cy="801278"/>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solidFill>
                    <a:schemeClr val="tx1">
                      <a:lumMod val="85000"/>
                      <a:lumOff val="15000"/>
                    </a:schemeClr>
                  </a:solidFill>
                  <a:ea typeface="阿里巴巴普惠体" panose="00020600040101010101" pitchFamily="18" charset="-122"/>
                </a:rPr>
                <a:t>抹茶慕斯</a:t>
              </a:r>
            </a:p>
          </p:txBody>
        </p:sp>
        <p:cxnSp>
          <p:nvCxnSpPr>
            <p:cNvPr id="15" name="直接箭头连接符 14">
              <a:extLst>
                <a:ext uri="{FF2B5EF4-FFF2-40B4-BE49-F238E27FC236}">
                  <a16:creationId xmlns:a16="http://schemas.microsoft.com/office/drawing/2014/main" id="{80A675E0-5E7A-CA88-1752-07F249D9E3FD}"/>
                </a:ext>
              </a:extLst>
            </p:cNvPr>
            <p:cNvCxnSpPr>
              <a:cxnSpLocks/>
              <a:stCxn id="4" idx="3"/>
              <a:endCxn id="5" idx="1"/>
            </p:cNvCxnSpPr>
            <p:nvPr/>
          </p:nvCxnSpPr>
          <p:spPr>
            <a:xfrm>
              <a:off x="2347274" y="3721231"/>
              <a:ext cx="10558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连接符: 曲线 22">
              <a:extLst>
                <a:ext uri="{FF2B5EF4-FFF2-40B4-BE49-F238E27FC236}">
                  <a16:creationId xmlns:a16="http://schemas.microsoft.com/office/drawing/2014/main" id="{382ADF58-59A4-978F-A6D5-9C1FB32E1405}"/>
                </a:ext>
              </a:extLst>
            </p:cNvPr>
            <p:cNvCxnSpPr>
              <a:stCxn id="6" idx="3"/>
              <a:endCxn id="8" idx="1"/>
            </p:cNvCxnSpPr>
            <p:nvPr/>
          </p:nvCxnSpPr>
          <p:spPr>
            <a:xfrm flipV="1">
              <a:off x="8125905" y="2182305"/>
              <a:ext cx="1084082" cy="537326"/>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连接符: 曲线 24">
              <a:extLst>
                <a:ext uri="{FF2B5EF4-FFF2-40B4-BE49-F238E27FC236}">
                  <a16:creationId xmlns:a16="http://schemas.microsoft.com/office/drawing/2014/main" id="{EF2971E5-819C-30CA-A10B-D46237419A85}"/>
                </a:ext>
              </a:extLst>
            </p:cNvPr>
            <p:cNvCxnSpPr>
              <a:stCxn id="6" idx="3"/>
              <a:endCxn id="9" idx="1"/>
            </p:cNvCxnSpPr>
            <p:nvPr/>
          </p:nvCxnSpPr>
          <p:spPr>
            <a:xfrm>
              <a:off x="8125905" y="2719631"/>
              <a:ext cx="1084082" cy="490196"/>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连接符: 曲线 26">
              <a:extLst>
                <a:ext uri="{FF2B5EF4-FFF2-40B4-BE49-F238E27FC236}">
                  <a16:creationId xmlns:a16="http://schemas.microsoft.com/office/drawing/2014/main" id="{0C0BB61D-7AFD-C1C1-0860-0EB75B88E501}"/>
                </a:ext>
              </a:extLst>
            </p:cNvPr>
            <p:cNvCxnSpPr>
              <a:stCxn id="7" idx="3"/>
              <a:endCxn id="10" idx="1"/>
            </p:cNvCxnSpPr>
            <p:nvPr/>
          </p:nvCxnSpPr>
          <p:spPr>
            <a:xfrm flipV="1">
              <a:off x="8125905" y="4350470"/>
              <a:ext cx="1084082" cy="47134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连接符: 曲线 28">
              <a:extLst>
                <a:ext uri="{FF2B5EF4-FFF2-40B4-BE49-F238E27FC236}">
                  <a16:creationId xmlns:a16="http://schemas.microsoft.com/office/drawing/2014/main" id="{8D2F232A-C0D6-02DC-6D29-9C5B5D9FA1F9}"/>
                </a:ext>
              </a:extLst>
            </p:cNvPr>
            <p:cNvCxnSpPr>
              <a:stCxn id="7" idx="3"/>
              <a:endCxn id="11" idx="1"/>
            </p:cNvCxnSpPr>
            <p:nvPr/>
          </p:nvCxnSpPr>
          <p:spPr>
            <a:xfrm>
              <a:off x="8125905" y="4821812"/>
              <a:ext cx="1084082" cy="55618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连接符: 曲线 31">
              <a:extLst>
                <a:ext uri="{FF2B5EF4-FFF2-40B4-BE49-F238E27FC236}">
                  <a16:creationId xmlns:a16="http://schemas.microsoft.com/office/drawing/2014/main" id="{258EAE10-8928-ADF0-9036-315DA0238769}"/>
                </a:ext>
              </a:extLst>
            </p:cNvPr>
            <p:cNvCxnSpPr>
              <a:stCxn id="5" idx="3"/>
              <a:endCxn id="6" idx="1"/>
            </p:cNvCxnSpPr>
            <p:nvPr/>
          </p:nvCxnSpPr>
          <p:spPr>
            <a:xfrm flipV="1">
              <a:off x="5486400" y="2719631"/>
              <a:ext cx="716437" cy="10016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连接符: 曲线 33">
              <a:extLst>
                <a:ext uri="{FF2B5EF4-FFF2-40B4-BE49-F238E27FC236}">
                  <a16:creationId xmlns:a16="http://schemas.microsoft.com/office/drawing/2014/main" id="{6371FD7E-8BE9-CD6C-ECF3-D294CE7A34B7}"/>
                </a:ext>
              </a:extLst>
            </p:cNvPr>
            <p:cNvCxnSpPr>
              <a:stCxn id="5" idx="3"/>
              <a:endCxn id="7" idx="1"/>
            </p:cNvCxnSpPr>
            <p:nvPr/>
          </p:nvCxnSpPr>
          <p:spPr>
            <a:xfrm>
              <a:off x="5486400" y="3721231"/>
              <a:ext cx="716437" cy="110058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2" name="文本占位符 2">
            <a:extLst>
              <a:ext uri="{FF2B5EF4-FFF2-40B4-BE49-F238E27FC236}">
                <a16:creationId xmlns:a16="http://schemas.microsoft.com/office/drawing/2014/main" id="{E4CEF5EB-17D2-861A-EDB7-2AD20748DF77}"/>
              </a:ext>
            </a:extLst>
          </p:cNvPr>
          <p:cNvSpPr txBox="1">
            <a:spLocks/>
          </p:cNvSpPr>
          <p:nvPr/>
        </p:nvSpPr>
        <p:spPr>
          <a:xfrm>
            <a:off x="669301" y="5206388"/>
            <a:ext cx="9002600" cy="1651611"/>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b="1" dirty="0"/>
              <a:t>优点</a:t>
            </a:r>
            <a:r>
              <a:rPr lang="zh-CN" altLang="en-US" sz="1400" dirty="0"/>
              <a:t>：</a:t>
            </a:r>
          </a:p>
          <a:p>
            <a:r>
              <a:rPr lang="zh-CN" altLang="en-US" sz="1400" dirty="0"/>
              <a:t>当一个产品族中的多个对象被设计成一起工作时，它能保证客户端始终只使用同一个产品族中的对象。</a:t>
            </a:r>
          </a:p>
          <a:p>
            <a:r>
              <a:rPr lang="zh-CN" altLang="en-US" sz="1400" b="1" dirty="0"/>
              <a:t>缺点</a:t>
            </a:r>
            <a:r>
              <a:rPr lang="zh-CN" altLang="en-US" sz="1400" dirty="0"/>
              <a:t>：</a:t>
            </a:r>
          </a:p>
          <a:p>
            <a:r>
              <a:rPr lang="zh-CN" altLang="en-US" sz="1400" dirty="0"/>
              <a:t>当产品族中需要增加一个新的产品时，所有的工厂类都需要进行修改。</a:t>
            </a:r>
          </a:p>
        </p:txBody>
      </p:sp>
    </p:spTree>
    <p:extLst>
      <p:ext uri="{BB962C8B-B14F-4D97-AF65-F5344CB8AC3E}">
        <p14:creationId xmlns:p14="http://schemas.microsoft.com/office/powerpoint/2010/main" val="39255379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horizont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4A4A4C4-BDE0-F4DC-6251-E986DDB96EA8}"/>
              </a:ext>
            </a:extLst>
          </p:cNvPr>
          <p:cNvSpPr>
            <a:spLocks noGrp="1"/>
          </p:cNvSpPr>
          <p:nvPr>
            <p:ph type="body" sz="quarter" idx="10"/>
          </p:nvPr>
        </p:nvSpPr>
        <p:spPr>
          <a:xfrm>
            <a:off x="4966329" y="124434"/>
            <a:ext cx="5760538" cy="4511040"/>
          </a:xfrm>
        </p:spPr>
        <p:txBody>
          <a:bodyPr/>
          <a:lstStyle/>
          <a:p>
            <a:r>
              <a:rPr lang="zh-CN" altLang="en-US" dirty="0"/>
              <a:t>简单工厂</a:t>
            </a:r>
            <a:endParaRPr lang="en-US" altLang="zh-CN" dirty="0"/>
          </a:p>
          <a:p>
            <a:endParaRPr lang="en-US" altLang="zh-CN" dirty="0"/>
          </a:p>
          <a:p>
            <a:r>
              <a:rPr lang="zh-CN" altLang="en-US" dirty="0"/>
              <a:t>工厂方法模式</a:t>
            </a:r>
          </a:p>
          <a:p>
            <a:endParaRPr lang="en-US" altLang="zh-CN" dirty="0"/>
          </a:p>
          <a:p>
            <a:r>
              <a:rPr lang="zh-CN" altLang="en-US" dirty="0"/>
              <a:t>抽象工厂方法模式</a:t>
            </a:r>
            <a:endParaRPr lang="en-US" altLang="zh-CN" dirty="0"/>
          </a:p>
        </p:txBody>
      </p:sp>
      <p:sp>
        <p:nvSpPr>
          <p:cNvPr id="5" name="文本占位符 2">
            <a:extLst>
              <a:ext uri="{FF2B5EF4-FFF2-40B4-BE49-F238E27FC236}">
                <a16:creationId xmlns:a16="http://schemas.microsoft.com/office/drawing/2014/main" id="{BC4398BB-4C01-1F7A-E5C7-D0D92DB91CA3}"/>
              </a:ext>
            </a:extLst>
          </p:cNvPr>
          <p:cNvSpPr txBox="1">
            <a:spLocks/>
          </p:cNvSpPr>
          <p:nvPr/>
        </p:nvSpPr>
        <p:spPr>
          <a:xfrm>
            <a:off x="5195739" y="1509859"/>
            <a:ext cx="6041011" cy="82798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171450" indent="-171450">
              <a:buFont typeface="Wingdings" panose="05000000000000000000" pitchFamily="2" charset="2"/>
              <a:buChar char="l"/>
            </a:pPr>
            <a:r>
              <a:rPr lang="zh-CN" altLang="en-US" sz="1200" dirty="0"/>
              <a:t>所有的产品都共有一个工厂，如果新增产品，则需要修改代码，违反开闭原则</a:t>
            </a:r>
            <a:endParaRPr lang="en-US" altLang="zh-CN" sz="1200" dirty="0"/>
          </a:p>
          <a:p>
            <a:pPr marL="171450" indent="-171450">
              <a:buFont typeface="Wingdings" panose="05000000000000000000" pitchFamily="2" charset="2"/>
              <a:buChar char="l"/>
            </a:pPr>
            <a:r>
              <a:rPr lang="zh-CN" altLang="en-US" sz="1200" dirty="0"/>
              <a:t>是一种编程习惯，可以借鉴这种编程思路</a:t>
            </a:r>
          </a:p>
        </p:txBody>
      </p:sp>
      <p:sp>
        <p:nvSpPr>
          <p:cNvPr id="6" name="文本占位符 2">
            <a:extLst>
              <a:ext uri="{FF2B5EF4-FFF2-40B4-BE49-F238E27FC236}">
                <a16:creationId xmlns:a16="http://schemas.microsoft.com/office/drawing/2014/main" id="{402A12BD-AD0F-AB3C-0B2B-D74A31DB3913}"/>
              </a:ext>
            </a:extLst>
          </p:cNvPr>
          <p:cNvSpPr txBox="1">
            <a:spLocks/>
          </p:cNvSpPr>
          <p:nvPr/>
        </p:nvSpPr>
        <p:spPr>
          <a:xfrm>
            <a:off x="5148604" y="2666999"/>
            <a:ext cx="6041011" cy="82798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171450" indent="-171450">
              <a:buFont typeface="Wingdings" panose="05000000000000000000" pitchFamily="2" charset="2"/>
              <a:buChar char="l"/>
            </a:pPr>
            <a:r>
              <a:rPr lang="zh-CN" altLang="en-US" sz="1200" dirty="0"/>
              <a:t>给每个产品都提供了一个工厂，让工厂专门负责对应的产品的生产，遵循开闭原则</a:t>
            </a:r>
            <a:endParaRPr lang="en-US" altLang="zh-CN" sz="1200" dirty="0"/>
          </a:p>
          <a:p>
            <a:pPr marL="171450" indent="-171450">
              <a:buFont typeface="Wingdings" panose="05000000000000000000" pitchFamily="2" charset="2"/>
              <a:buChar char="l"/>
            </a:pPr>
            <a:r>
              <a:rPr lang="zh-CN" altLang="en-US" sz="1200" dirty="0"/>
              <a:t>项目中用的最多</a:t>
            </a:r>
          </a:p>
        </p:txBody>
      </p:sp>
      <p:sp>
        <p:nvSpPr>
          <p:cNvPr id="7" name="文本占位符 2">
            <a:extLst>
              <a:ext uri="{FF2B5EF4-FFF2-40B4-BE49-F238E27FC236}">
                <a16:creationId xmlns:a16="http://schemas.microsoft.com/office/drawing/2014/main" id="{33592604-E05D-8874-0463-E5278E80B9A5}"/>
              </a:ext>
            </a:extLst>
          </p:cNvPr>
          <p:cNvSpPr txBox="1">
            <a:spLocks/>
          </p:cNvSpPr>
          <p:nvPr/>
        </p:nvSpPr>
        <p:spPr>
          <a:xfrm>
            <a:off x="5148604" y="4015032"/>
            <a:ext cx="6041011" cy="82798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171450" indent="-171450">
              <a:buFont typeface="Wingdings" panose="05000000000000000000" pitchFamily="2" charset="2"/>
              <a:buChar char="l"/>
            </a:pPr>
            <a:r>
              <a:rPr lang="zh-CN" altLang="en-US" sz="1200" dirty="0"/>
              <a:t>如果有多个纬度的产品需要配合生产时，优先建议采用抽象工厂（工厂的工厂）</a:t>
            </a:r>
            <a:endParaRPr lang="en-US" altLang="zh-CN" sz="1200" dirty="0"/>
          </a:p>
          <a:p>
            <a:pPr marL="171450" indent="-171450">
              <a:buFont typeface="Wingdings" panose="05000000000000000000" pitchFamily="2" charset="2"/>
              <a:buChar char="l"/>
            </a:pPr>
            <a:r>
              <a:rPr lang="zh-CN" altLang="en-US" sz="1200" dirty="0"/>
              <a:t>一般的企业开发中的较少</a:t>
            </a:r>
          </a:p>
        </p:txBody>
      </p:sp>
      <p:sp>
        <p:nvSpPr>
          <p:cNvPr id="9" name="五边形 8">
            <a:extLst>
              <a:ext uri="{FF2B5EF4-FFF2-40B4-BE49-F238E27FC236}">
                <a16:creationId xmlns:a16="http://schemas.microsoft.com/office/drawing/2014/main" id="{8154B722-42F4-1FAD-3B79-E81F78854019}"/>
              </a:ext>
            </a:extLst>
          </p:cNvPr>
          <p:cNvSpPr/>
          <p:nvPr/>
        </p:nvSpPr>
        <p:spPr bwMode="auto">
          <a:xfrm>
            <a:off x="6966408" y="4996206"/>
            <a:ext cx="1216057" cy="1158150"/>
          </a:xfrm>
          <a:custGeom>
            <a:avLst/>
            <a:gdLst>
              <a:gd name="connsiteX0" fmla="*/ 1 w 1216057"/>
              <a:gd name="connsiteY0" fmla="*/ 442373 h 1158150"/>
              <a:gd name="connsiteX1" fmla="*/ 316176 w 1216057"/>
              <a:gd name="connsiteY1" fmla="*/ 212339 h 1158150"/>
              <a:gd name="connsiteX2" fmla="*/ 608029 w 1216057"/>
              <a:gd name="connsiteY2" fmla="*/ 0 h 1158150"/>
              <a:gd name="connsiteX3" fmla="*/ 905962 w 1216057"/>
              <a:gd name="connsiteY3" fmla="*/ 216763 h 1158150"/>
              <a:gd name="connsiteX4" fmla="*/ 1216056 w 1216057"/>
              <a:gd name="connsiteY4" fmla="*/ 442373 h 1158150"/>
              <a:gd name="connsiteX5" fmla="*/ 1095288 w 1216057"/>
              <a:gd name="connsiteY5" fmla="*/ 814575 h 1158150"/>
              <a:gd name="connsiteX6" fmla="*/ 983810 w 1216057"/>
              <a:gd name="connsiteY6" fmla="*/ 1158147 h 1158150"/>
              <a:gd name="connsiteX7" fmla="*/ 600513 w 1216057"/>
              <a:gd name="connsiteY7" fmla="*/ 1158147 h 1158150"/>
              <a:gd name="connsiteX8" fmla="*/ 232247 w 1216057"/>
              <a:gd name="connsiteY8" fmla="*/ 1158147 h 1158150"/>
              <a:gd name="connsiteX9" fmla="*/ 113802 w 1216057"/>
              <a:gd name="connsiteY9" fmla="*/ 793102 h 1158150"/>
              <a:gd name="connsiteX10" fmla="*/ 1 w 1216057"/>
              <a:gd name="connsiteY10" fmla="*/ 442373 h 115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6057" h="1158150" extrusionOk="0">
                <a:moveTo>
                  <a:pt x="1" y="442373"/>
                </a:moveTo>
                <a:cubicBezTo>
                  <a:pt x="85839" y="365952"/>
                  <a:pt x="267718" y="297415"/>
                  <a:pt x="316176" y="212339"/>
                </a:cubicBezTo>
                <a:cubicBezTo>
                  <a:pt x="364634" y="127263"/>
                  <a:pt x="543245" y="58120"/>
                  <a:pt x="608029" y="0"/>
                </a:cubicBezTo>
                <a:cubicBezTo>
                  <a:pt x="673989" y="47224"/>
                  <a:pt x="768145" y="126553"/>
                  <a:pt x="905962" y="216763"/>
                </a:cubicBezTo>
                <a:cubicBezTo>
                  <a:pt x="1043780" y="306972"/>
                  <a:pt x="1090303" y="368691"/>
                  <a:pt x="1216056" y="442373"/>
                </a:cubicBezTo>
                <a:cubicBezTo>
                  <a:pt x="1216338" y="559536"/>
                  <a:pt x="1141292" y="668734"/>
                  <a:pt x="1095288" y="814575"/>
                </a:cubicBezTo>
                <a:cubicBezTo>
                  <a:pt x="1049284" y="960416"/>
                  <a:pt x="1014826" y="1002838"/>
                  <a:pt x="983810" y="1158147"/>
                </a:cubicBezTo>
                <a:cubicBezTo>
                  <a:pt x="800301" y="1164031"/>
                  <a:pt x="786843" y="1116798"/>
                  <a:pt x="600513" y="1158147"/>
                </a:cubicBezTo>
                <a:cubicBezTo>
                  <a:pt x="414183" y="1199496"/>
                  <a:pt x="405142" y="1144355"/>
                  <a:pt x="232247" y="1158147"/>
                </a:cubicBezTo>
                <a:cubicBezTo>
                  <a:pt x="185497" y="1076707"/>
                  <a:pt x="193734" y="926763"/>
                  <a:pt x="113802" y="793102"/>
                </a:cubicBezTo>
                <a:cubicBezTo>
                  <a:pt x="33870" y="659441"/>
                  <a:pt x="53384" y="523756"/>
                  <a:pt x="1" y="442373"/>
                </a:cubicBezTo>
                <a:close/>
              </a:path>
            </a:pathLst>
          </a:custGeom>
          <a:noFill/>
          <a:ln w="57150">
            <a:solidFill>
              <a:srgbClr val="00B050"/>
            </a:solidFill>
            <a:extLst>
              <a:ext uri="{C807C97D-BFC1-408E-A445-0C87EB9F89A2}">
                <ask:lineSketchStyleProps xmlns:ask="http://schemas.microsoft.com/office/drawing/2018/sketchyshapes" sd="2818612613">
                  <a:prstGeom prst="pentagon">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00B05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解耦</a:t>
            </a:r>
          </a:p>
        </p:txBody>
      </p:sp>
    </p:spTree>
    <p:extLst>
      <p:ext uri="{BB962C8B-B14F-4D97-AF65-F5344CB8AC3E}">
        <p14:creationId xmlns:p14="http://schemas.microsoft.com/office/powerpoint/2010/main" val="212745641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randombar(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3" presetClass="entr" presetSubtype="32"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p:cTn id="22" dur="500" fill="hold"/>
                                        <p:tgtEl>
                                          <p:spTgt spid="9"/>
                                        </p:tgtEl>
                                        <p:attrNameLst>
                                          <p:attrName>ppt_w</p:attrName>
                                        </p:attrNameLst>
                                      </p:cBhvr>
                                      <p:tavLst>
                                        <p:tav tm="0">
                                          <p:val>
                                            <p:strVal val="4*#ppt_w"/>
                                          </p:val>
                                        </p:tav>
                                        <p:tav tm="100000">
                                          <p:val>
                                            <p:strVal val="#ppt_w"/>
                                          </p:val>
                                        </p:tav>
                                      </p:tavLst>
                                    </p:anim>
                                    <p:anim calcmode="lin" valueType="num">
                                      <p:cBhvr>
                                        <p:cTn id="23" dur="500" fill="hold"/>
                                        <p:tgtEl>
                                          <p:spTgt spid="9"/>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4F806E-EDB7-1E4C-74B7-992D9E66547C}"/>
              </a:ext>
            </a:extLst>
          </p:cNvPr>
          <p:cNvSpPr>
            <a:spLocks noGrp="1"/>
          </p:cNvSpPr>
          <p:nvPr>
            <p:ph type="ctrTitle"/>
          </p:nvPr>
        </p:nvSpPr>
        <p:spPr/>
        <p:txBody>
          <a:bodyPr>
            <a:normAutofit fontScale="90000"/>
          </a:bodyPr>
          <a:lstStyle/>
          <a:p>
            <a:r>
              <a:rPr lang="zh-CN" altLang="en-US" dirty="0"/>
              <a:t>策略模式</a:t>
            </a:r>
          </a:p>
        </p:txBody>
      </p:sp>
      <p:sp>
        <p:nvSpPr>
          <p:cNvPr id="3" name="文本占位符 2">
            <a:extLst>
              <a:ext uri="{FF2B5EF4-FFF2-40B4-BE49-F238E27FC236}">
                <a16:creationId xmlns:a16="http://schemas.microsoft.com/office/drawing/2014/main" id="{91152659-1AEC-C748-5750-2034F441F3D2}"/>
              </a:ext>
            </a:extLst>
          </p:cNvPr>
          <p:cNvSpPr>
            <a:spLocks noGrp="1"/>
          </p:cNvSpPr>
          <p:nvPr>
            <p:ph type="body" idx="10"/>
          </p:nvPr>
        </p:nvSpPr>
        <p:spPr/>
        <p:txBody>
          <a:bodyPr/>
          <a:lstStyle/>
          <a:p>
            <a:r>
              <a:rPr lang="zh-CN" altLang="en-US" dirty="0"/>
              <a:t>策略模式</a:t>
            </a:r>
            <a:endParaRPr lang="en-US" altLang="zh-CN" dirty="0"/>
          </a:p>
          <a:p>
            <a:r>
              <a:rPr lang="zh-CN" altLang="en-US" dirty="0"/>
              <a:t>案例（策略</a:t>
            </a:r>
            <a:r>
              <a:rPr lang="en-US" altLang="zh-CN" dirty="0"/>
              <a:t>+</a:t>
            </a:r>
            <a:r>
              <a:rPr lang="zh-CN" altLang="en-US" dirty="0"/>
              <a:t>工厂）</a:t>
            </a:r>
          </a:p>
        </p:txBody>
      </p:sp>
      <p:sp>
        <p:nvSpPr>
          <p:cNvPr id="4" name="文本占位符 3">
            <a:extLst>
              <a:ext uri="{FF2B5EF4-FFF2-40B4-BE49-F238E27FC236}">
                <a16:creationId xmlns:a16="http://schemas.microsoft.com/office/drawing/2014/main" id="{1C4C410E-E599-0856-CA8B-55119E97D874}"/>
              </a:ext>
            </a:extLst>
          </p:cNvPr>
          <p:cNvSpPr>
            <a:spLocks noGrp="1"/>
          </p:cNvSpPr>
          <p:nvPr>
            <p:ph type="body" sz="quarter" idx="11"/>
          </p:nvPr>
        </p:nvSpPr>
        <p:spPr/>
        <p:txBody>
          <a:bodyPr/>
          <a:lstStyle/>
          <a:p>
            <a:r>
              <a:rPr lang="en-US" altLang="zh-CN" dirty="0"/>
              <a:t>02</a:t>
            </a:r>
            <a:endParaRPr lang="zh-CN" altLang="en-US" dirty="0"/>
          </a:p>
        </p:txBody>
      </p:sp>
    </p:spTree>
    <p:extLst>
      <p:ext uri="{BB962C8B-B14F-4D97-AF65-F5344CB8AC3E}">
        <p14:creationId xmlns:p14="http://schemas.microsoft.com/office/powerpoint/2010/main" val="17654829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65FF29-14E5-F50D-4F03-FAED0DF65D66}"/>
              </a:ext>
            </a:extLst>
          </p:cNvPr>
          <p:cNvSpPr>
            <a:spLocks noGrp="1"/>
          </p:cNvSpPr>
          <p:nvPr>
            <p:ph type="title"/>
          </p:nvPr>
        </p:nvSpPr>
        <p:spPr/>
        <p:txBody>
          <a:bodyPr/>
          <a:lstStyle/>
          <a:p>
            <a:r>
              <a:rPr lang="zh-CN" altLang="en-US" dirty="0"/>
              <a:t>策略模式</a:t>
            </a:r>
          </a:p>
        </p:txBody>
      </p:sp>
      <p:pic>
        <p:nvPicPr>
          <p:cNvPr id="5" name="图形 4" descr="男人 纯色填充">
            <a:extLst>
              <a:ext uri="{FF2B5EF4-FFF2-40B4-BE49-F238E27FC236}">
                <a16:creationId xmlns:a16="http://schemas.microsoft.com/office/drawing/2014/main" id="{842B35D1-4DC7-4C28-A71B-9A88404CADD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3424" y="2573518"/>
            <a:ext cx="1271048" cy="1271048"/>
          </a:xfrm>
          <a:prstGeom prst="rect">
            <a:avLst/>
          </a:prstGeom>
        </p:spPr>
      </p:pic>
      <p:cxnSp>
        <p:nvCxnSpPr>
          <p:cNvPr id="9" name="直接箭头连接符 8">
            <a:extLst>
              <a:ext uri="{FF2B5EF4-FFF2-40B4-BE49-F238E27FC236}">
                <a16:creationId xmlns:a16="http://schemas.microsoft.com/office/drawing/2014/main" id="{7BE2A6FF-1CEE-D0C3-079B-FA14CA9C7D6F}"/>
              </a:ext>
            </a:extLst>
          </p:cNvPr>
          <p:cNvCxnSpPr>
            <a:cxnSpLocks/>
            <a:stCxn id="5" idx="3"/>
          </p:cNvCxnSpPr>
          <p:nvPr/>
        </p:nvCxnSpPr>
        <p:spPr>
          <a:xfrm>
            <a:off x="2064472" y="3209042"/>
            <a:ext cx="14423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矩形: 圆角 11">
            <a:extLst>
              <a:ext uri="{FF2B5EF4-FFF2-40B4-BE49-F238E27FC236}">
                <a16:creationId xmlns:a16="http://schemas.microsoft.com/office/drawing/2014/main" id="{27A076C4-8949-4F30-BA35-5A0C6A788A83}"/>
              </a:ext>
            </a:extLst>
          </p:cNvPr>
          <p:cNvSpPr/>
          <p:nvPr/>
        </p:nvSpPr>
        <p:spPr bwMode="auto">
          <a:xfrm>
            <a:off x="3544479" y="2967086"/>
            <a:ext cx="6410226" cy="461914"/>
          </a:xfrm>
          <a:prstGeom prst="roundRect">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b="1" dirty="0">
                <a:solidFill>
                  <a:schemeClr val="bg1"/>
                </a:solidFill>
                <a:ea typeface="阿里巴巴普惠体" panose="00020600040101010101" pitchFamily="18" charset="-122"/>
              </a:rPr>
              <a:t>旅游出行方式</a:t>
            </a:r>
          </a:p>
        </p:txBody>
      </p:sp>
      <p:pic>
        <p:nvPicPr>
          <p:cNvPr id="16" name="图形 15" descr="汽车 纯色填充">
            <a:extLst>
              <a:ext uri="{FF2B5EF4-FFF2-40B4-BE49-F238E27FC236}">
                <a16:creationId xmlns:a16="http://schemas.microsoft.com/office/drawing/2014/main" id="{EEA2EEDC-30D1-E761-1CA6-EA3DDBF76EF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94724" y="3855555"/>
            <a:ext cx="914400" cy="914400"/>
          </a:xfrm>
          <a:prstGeom prst="rect">
            <a:avLst/>
          </a:prstGeom>
        </p:spPr>
      </p:pic>
      <p:pic>
        <p:nvPicPr>
          <p:cNvPr id="18" name="图形 17" descr="火车 纯色填充">
            <a:extLst>
              <a:ext uri="{FF2B5EF4-FFF2-40B4-BE49-F238E27FC236}">
                <a16:creationId xmlns:a16="http://schemas.microsoft.com/office/drawing/2014/main" id="{0AE9441A-E45E-F27E-3051-AD200EF3735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024542" y="3855555"/>
            <a:ext cx="914400" cy="914400"/>
          </a:xfrm>
          <a:prstGeom prst="rect">
            <a:avLst/>
          </a:prstGeom>
        </p:spPr>
      </p:pic>
      <p:pic>
        <p:nvPicPr>
          <p:cNvPr id="20" name="图形 19" descr="飞机 纯色填充">
            <a:extLst>
              <a:ext uri="{FF2B5EF4-FFF2-40B4-BE49-F238E27FC236}">
                <a16:creationId xmlns:a16="http://schemas.microsoft.com/office/drawing/2014/main" id="{11832C6D-6C38-43D1-E146-65C533C0E20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825062" y="3855555"/>
            <a:ext cx="914400" cy="914400"/>
          </a:xfrm>
          <a:prstGeom prst="rect">
            <a:avLst/>
          </a:prstGeom>
        </p:spPr>
      </p:pic>
      <p:pic>
        <p:nvPicPr>
          <p:cNvPr id="22" name="图形 21" descr="三轮车 纯色填充">
            <a:extLst>
              <a:ext uri="{FF2B5EF4-FFF2-40B4-BE49-F238E27FC236}">
                <a16:creationId xmlns:a16="http://schemas.microsoft.com/office/drawing/2014/main" id="{25433F0B-401E-3D9A-31D6-95AB7EE10F3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630893" y="3855555"/>
            <a:ext cx="914400" cy="914400"/>
          </a:xfrm>
          <a:prstGeom prst="rect">
            <a:avLst/>
          </a:prstGeom>
        </p:spPr>
      </p:pic>
      <p:cxnSp>
        <p:nvCxnSpPr>
          <p:cNvPr id="30" name="直接箭头连接符 29">
            <a:extLst>
              <a:ext uri="{FF2B5EF4-FFF2-40B4-BE49-F238E27FC236}">
                <a16:creationId xmlns:a16="http://schemas.microsoft.com/office/drawing/2014/main" id="{4F27802C-C9B3-73F8-3E71-0FC5DF17DB12}"/>
              </a:ext>
            </a:extLst>
          </p:cNvPr>
          <p:cNvCxnSpPr>
            <a:cxnSpLocks/>
          </p:cNvCxnSpPr>
          <p:nvPr/>
        </p:nvCxnSpPr>
        <p:spPr>
          <a:xfrm flipV="1">
            <a:off x="5671796" y="3419573"/>
            <a:ext cx="0" cy="435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文本占位符 2">
            <a:extLst>
              <a:ext uri="{FF2B5EF4-FFF2-40B4-BE49-F238E27FC236}">
                <a16:creationId xmlns:a16="http://schemas.microsoft.com/office/drawing/2014/main" id="{F770D4EB-49C9-54E5-E73F-AE1CE3F116F3}"/>
              </a:ext>
            </a:extLst>
          </p:cNvPr>
          <p:cNvSpPr txBox="1">
            <a:spLocks/>
          </p:cNvSpPr>
          <p:nvPr/>
        </p:nvSpPr>
        <p:spPr>
          <a:xfrm>
            <a:off x="3727460" y="4610137"/>
            <a:ext cx="872823" cy="52510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自行车</a:t>
            </a:r>
          </a:p>
        </p:txBody>
      </p:sp>
      <p:sp>
        <p:nvSpPr>
          <p:cNvPr id="34" name="文本占位符 2">
            <a:extLst>
              <a:ext uri="{FF2B5EF4-FFF2-40B4-BE49-F238E27FC236}">
                <a16:creationId xmlns:a16="http://schemas.microsoft.com/office/drawing/2014/main" id="{E76EDFBA-73A6-A2AA-48A2-949ED7178B5D}"/>
              </a:ext>
            </a:extLst>
          </p:cNvPr>
          <p:cNvSpPr txBox="1">
            <a:spLocks/>
          </p:cNvSpPr>
          <p:nvPr/>
        </p:nvSpPr>
        <p:spPr>
          <a:xfrm>
            <a:off x="5458122" y="4619564"/>
            <a:ext cx="751002" cy="52510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汽车</a:t>
            </a:r>
          </a:p>
        </p:txBody>
      </p:sp>
      <p:sp>
        <p:nvSpPr>
          <p:cNvPr id="36" name="文本占位符 2">
            <a:extLst>
              <a:ext uri="{FF2B5EF4-FFF2-40B4-BE49-F238E27FC236}">
                <a16:creationId xmlns:a16="http://schemas.microsoft.com/office/drawing/2014/main" id="{8AC87A78-038F-F1B6-1C62-AF3897CF1C32}"/>
              </a:ext>
            </a:extLst>
          </p:cNvPr>
          <p:cNvSpPr txBox="1">
            <a:spLocks/>
          </p:cNvSpPr>
          <p:nvPr/>
        </p:nvSpPr>
        <p:spPr>
          <a:xfrm>
            <a:off x="7220935" y="4619564"/>
            <a:ext cx="751002" cy="52510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火车</a:t>
            </a:r>
          </a:p>
        </p:txBody>
      </p:sp>
      <p:sp>
        <p:nvSpPr>
          <p:cNvPr id="37" name="文本占位符 2">
            <a:extLst>
              <a:ext uri="{FF2B5EF4-FFF2-40B4-BE49-F238E27FC236}">
                <a16:creationId xmlns:a16="http://schemas.microsoft.com/office/drawing/2014/main" id="{9DB2484B-71E4-DA48-74E2-896CD5042BA2}"/>
              </a:ext>
            </a:extLst>
          </p:cNvPr>
          <p:cNvSpPr txBox="1">
            <a:spLocks/>
          </p:cNvSpPr>
          <p:nvPr/>
        </p:nvSpPr>
        <p:spPr>
          <a:xfrm>
            <a:off x="9030881" y="4619564"/>
            <a:ext cx="751002" cy="52510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飞机</a:t>
            </a:r>
          </a:p>
        </p:txBody>
      </p:sp>
      <p:sp>
        <p:nvSpPr>
          <p:cNvPr id="38" name="文本占位符 2">
            <a:extLst>
              <a:ext uri="{FF2B5EF4-FFF2-40B4-BE49-F238E27FC236}">
                <a16:creationId xmlns:a16="http://schemas.microsoft.com/office/drawing/2014/main" id="{29E4079A-CD89-142F-9DFA-0F9A837F5B6D}"/>
              </a:ext>
            </a:extLst>
          </p:cNvPr>
          <p:cNvSpPr txBox="1">
            <a:spLocks/>
          </p:cNvSpPr>
          <p:nvPr/>
        </p:nvSpPr>
        <p:spPr>
          <a:xfrm>
            <a:off x="761155" y="1680766"/>
            <a:ext cx="10525871" cy="85504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indent="-285750">
              <a:buFont typeface="Wingdings" panose="05000000000000000000" pitchFamily="2" charset="2"/>
              <a:buChar char="l"/>
            </a:pPr>
            <a:r>
              <a:rPr lang="zh-CN" altLang="en-US" sz="1400" dirty="0"/>
              <a:t>该模式定义了一系列算法，并将每个算法封装起来，使它们可以相互替换，且算法的变化不会影响使用算法的客户</a:t>
            </a:r>
            <a:endParaRPr lang="en-US" altLang="zh-CN" sz="1400" dirty="0"/>
          </a:p>
          <a:p>
            <a:pPr marL="285750" indent="-285750">
              <a:buFont typeface="Wingdings" panose="05000000000000000000" pitchFamily="2" charset="2"/>
              <a:buChar char="l"/>
            </a:pPr>
            <a:r>
              <a:rPr lang="zh-CN" altLang="en-US" sz="1400" dirty="0"/>
              <a:t>它通过对算法进行封装，把使用算法的责任和算法的实现分割开来，并委派给不同的对象对这些算法进行管理</a:t>
            </a:r>
          </a:p>
        </p:txBody>
      </p:sp>
      <p:cxnSp>
        <p:nvCxnSpPr>
          <p:cNvPr id="42" name="直接箭头连接符 41">
            <a:extLst>
              <a:ext uri="{FF2B5EF4-FFF2-40B4-BE49-F238E27FC236}">
                <a16:creationId xmlns:a16="http://schemas.microsoft.com/office/drawing/2014/main" id="{B31920A3-238B-7809-5469-54FD1FE4225B}"/>
              </a:ext>
            </a:extLst>
          </p:cNvPr>
          <p:cNvCxnSpPr>
            <a:cxnSpLocks/>
          </p:cNvCxnSpPr>
          <p:nvPr/>
        </p:nvCxnSpPr>
        <p:spPr>
          <a:xfrm flipV="1">
            <a:off x="4097520" y="3419573"/>
            <a:ext cx="0" cy="435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a16="http://schemas.microsoft.com/office/drawing/2014/main" id="{6E74D503-0E5F-9A2E-C78B-D2B1155A1253}"/>
              </a:ext>
            </a:extLst>
          </p:cNvPr>
          <p:cNvCxnSpPr>
            <a:cxnSpLocks/>
          </p:cNvCxnSpPr>
          <p:nvPr/>
        </p:nvCxnSpPr>
        <p:spPr>
          <a:xfrm flipV="1">
            <a:off x="7472315" y="3419573"/>
            <a:ext cx="0" cy="435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124FF076-C9C9-AB9B-88B8-3C59EE921EF6}"/>
              </a:ext>
            </a:extLst>
          </p:cNvPr>
          <p:cNvCxnSpPr>
            <a:cxnSpLocks/>
          </p:cNvCxnSpPr>
          <p:nvPr/>
        </p:nvCxnSpPr>
        <p:spPr>
          <a:xfrm flipV="1">
            <a:off x="9272836" y="3419573"/>
            <a:ext cx="0" cy="435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文本占位符 2">
            <a:extLst>
              <a:ext uri="{FF2B5EF4-FFF2-40B4-BE49-F238E27FC236}">
                <a16:creationId xmlns:a16="http://schemas.microsoft.com/office/drawing/2014/main" id="{3D1A3DBC-3DC2-B922-15DE-A2C2C72BF0AE}"/>
              </a:ext>
            </a:extLst>
          </p:cNvPr>
          <p:cNvSpPr txBox="1">
            <a:spLocks/>
          </p:cNvSpPr>
          <p:nvPr/>
        </p:nvSpPr>
        <p:spPr>
          <a:xfrm>
            <a:off x="833064" y="5159256"/>
            <a:ext cx="10525871" cy="1962693"/>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策略模式的主要角色如下：</a:t>
            </a:r>
          </a:p>
          <a:p>
            <a:pPr marL="285750" indent="-285750">
              <a:buFont typeface="Wingdings" panose="05000000000000000000" pitchFamily="2" charset="2"/>
              <a:buChar char="l"/>
            </a:pPr>
            <a:r>
              <a:rPr lang="zh-CN" altLang="en-US" sz="1400" dirty="0"/>
              <a:t>抽象策略（</a:t>
            </a:r>
            <a:r>
              <a:rPr lang="en-US" altLang="zh-CN" sz="1400" dirty="0"/>
              <a:t>Strategy</a:t>
            </a:r>
            <a:r>
              <a:rPr lang="zh-CN" altLang="en-US" sz="1400" dirty="0"/>
              <a:t>）类：这是一个抽象角色，通常由一个接口或抽象类实现。此角色给出所有的具体策略类所需的接口。</a:t>
            </a:r>
          </a:p>
          <a:p>
            <a:pPr marL="285750" indent="-285750">
              <a:buFont typeface="Wingdings" panose="05000000000000000000" pitchFamily="2" charset="2"/>
              <a:buChar char="l"/>
            </a:pPr>
            <a:r>
              <a:rPr lang="zh-CN" altLang="en-US" sz="1400" dirty="0"/>
              <a:t>具体策略（</a:t>
            </a:r>
            <a:r>
              <a:rPr lang="en-US" altLang="zh-CN" sz="1400" dirty="0"/>
              <a:t>Concrete Strategy</a:t>
            </a:r>
            <a:r>
              <a:rPr lang="zh-CN" altLang="en-US" sz="1400" dirty="0"/>
              <a:t>）类：实现了抽象策略定义的接口，提供具体的算法实现或行为。</a:t>
            </a:r>
          </a:p>
          <a:p>
            <a:pPr marL="285750" indent="-285750">
              <a:buFont typeface="Wingdings" panose="05000000000000000000" pitchFamily="2" charset="2"/>
              <a:buChar char="l"/>
            </a:pPr>
            <a:r>
              <a:rPr lang="zh-CN" altLang="en-US" sz="1400" dirty="0"/>
              <a:t>环境（</a:t>
            </a:r>
            <a:r>
              <a:rPr lang="en-US" altLang="zh-CN" sz="1400" dirty="0"/>
              <a:t>Context</a:t>
            </a:r>
            <a:r>
              <a:rPr lang="zh-CN" altLang="en-US" sz="1400" dirty="0"/>
              <a:t>）类：持有一个策略类的引用，最终给客户端调用。</a:t>
            </a:r>
          </a:p>
        </p:txBody>
      </p:sp>
    </p:spTree>
    <p:extLst>
      <p:ext uri="{BB962C8B-B14F-4D97-AF65-F5344CB8AC3E}">
        <p14:creationId xmlns:p14="http://schemas.microsoft.com/office/powerpoint/2010/main" val="6429173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8">
                                            <p:txEl>
                                              <p:pRg st="0" end="0"/>
                                            </p:txEl>
                                          </p:spTgt>
                                        </p:tgtEl>
                                        <p:attrNameLst>
                                          <p:attrName>style.visibility</p:attrName>
                                        </p:attrNameLst>
                                      </p:cBhvr>
                                      <p:to>
                                        <p:strVal val="visible"/>
                                      </p:to>
                                    </p:set>
                                    <p:animEffect transition="in" filter="randombar(horizontal)">
                                      <p:cBhvr>
                                        <p:cTn id="7" dur="500"/>
                                        <p:tgtEl>
                                          <p:spTgt spid="38">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8">
                                            <p:txEl>
                                              <p:pRg st="1" end="1"/>
                                            </p:txEl>
                                          </p:spTgt>
                                        </p:tgtEl>
                                        <p:attrNameLst>
                                          <p:attrName>style.visibility</p:attrName>
                                        </p:attrNameLst>
                                      </p:cBhvr>
                                      <p:to>
                                        <p:strVal val="visible"/>
                                      </p:to>
                                    </p:set>
                                    <p:animEffect transition="in" filter="randombar(horizontal)">
                                      <p:cBhvr>
                                        <p:cTn id="10" dur="500"/>
                                        <p:tgtEl>
                                          <p:spTgt spid="38">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500" fill="hold"/>
                                        <p:tgtEl>
                                          <p:spTgt spid="5"/>
                                        </p:tgtEl>
                                        <p:attrNameLst>
                                          <p:attrName>ppt_w</p:attrName>
                                        </p:attrNameLst>
                                      </p:cBhvr>
                                      <p:tavLst>
                                        <p:tav tm="0">
                                          <p:val>
                                            <p:fltVal val="0"/>
                                          </p:val>
                                        </p:tav>
                                        <p:tav tm="100000">
                                          <p:val>
                                            <p:strVal val="#ppt_w"/>
                                          </p:val>
                                        </p:tav>
                                      </p:tavLst>
                                    </p:anim>
                                    <p:anim calcmode="lin" valueType="num">
                                      <p:cBhvr>
                                        <p:cTn id="16" dur="500" fill="hold"/>
                                        <p:tgtEl>
                                          <p:spTgt spid="5"/>
                                        </p:tgtEl>
                                        <p:attrNameLst>
                                          <p:attrName>ppt_h</p:attrName>
                                        </p:attrNameLst>
                                      </p:cBhvr>
                                      <p:tavLst>
                                        <p:tav tm="0">
                                          <p:val>
                                            <p:fltVal val="0"/>
                                          </p:val>
                                        </p:tav>
                                        <p:tav tm="100000">
                                          <p:val>
                                            <p:strVal val="#ppt_h"/>
                                          </p:val>
                                        </p:tav>
                                      </p:tavLst>
                                    </p:anim>
                                    <p:animEffect transition="in" filter="fade">
                                      <p:cBhvr>
                                        <p:cTn id="17" dur="500"/>
                                        <p:tgtEl>
                                          <p:spTgt spid="5"/>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left)">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1000"/>
                                        <p:tgtEl>
                                          <p:spTgt spid="16"/>
                                        </p:tgtEl>
                                      </p:cBhvr>
                                    </p:animEffect>
                                    <p:anim calcmode="lin" valueType="num">
                                      <p:cBhvr>
                                        <p:cTn id="31" dur="1000" fill="hold"/>
                                        <p:tgtEl>
                                          <p:spTgt spid="16"/>
                                        </p:tgtEl>
                                        <p:attrNameLst>
                                          <p:attrName>ppt_x</p:attrName>
                                        </p:attrNameLst>
                                      </p:cBhvr>
                                      <p:tavLst>
                                        <p:tav tm="0">
                                          <p:val>
                                            <p:strVal val="#ppt_x"/>
                                          </p:val>
                                        </p:tav>
                                        <p:tav tm="100000">
                                          <p:val>
                                            <p:strVal val="#ppt_x"/>
                                          </p:val>
                                        </p:tav>
                                      </p:tavLst>
                                    </p:anim>
                                    <p:anim calcmode="lin" valueType="num">
                                      <p:cBhvr>
                                        <p:cTn id="32" dur="1000" fill="hold"/>
                                        <p:tgtEl>
                                          <p:spTgt spid="16"/>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1000"/>
                                        <p:tgtEl>
                                          <p:spTgt spid="18"/>
                                        </p:tgtEl>
                                      </p:cBhvr>
                                    </p:animEffect>
                                    <p:anim calcmode="lin" valueType="num">
                                      <p:cBhvr>
                                        <p:cTn id="36" dur="1000" fill="hold"/>
                                        <p:tgtEl>
                                          <p:spTgt spid="18"/>
                                        </p:tgtEl>
                                        <p:attrNameLst>
                                          <p:attrName>ppt_x</p:attrName>
                                        </p:attrNameLst>
                                      </p:cBhvr>
                                      <p:tavLst>
                                        <p:tav tm="0">
                                          <p:val>
                                            <p:strVal val="#ppt_x"/>
                                          </p:val>
                                        </p:tav>
                                        <p:tav tm="100000">
                                          <p:val>
                                            <p:strVal val="#ppt_x"/>
                                          </p:val>
                                        </p:tav>
                                      </p:tavLst>
                                    </p:anim>
                                    <p:anim calcmode="lin" valueType="num">
                                      <p:cBhvr>
                                        <p:cTn id="37" dur="1000" fill="hold"/>
                                        <p:tgtEl>
                                          <p:spTgt spid="18"/>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fade">
                                      <p:cBhvr>
                                        <p:cTn id="40" dur="1000"/>
                                        <p:tgtEl>
                                          <p:spTgt spid="20"/>
                                        </p:tgtEl>
                                      </p:cBhvr>
                                    </p:animEffect>
                                    <p:anim calcmode="lin" valueType="num">
                                      <p:cBhvr>
                                        <p:cTn id="41" dur="1000" fill="hold"/>
                                        <p:tgtEl>
                                          <p:spTgt spid="20"/>
                                        </p:tgtEl>
                                        <p:attrNameLst>
                                          <p:attrName>ppt_x</p:attrName>
                                        </p:attrNameLst>
                                      </p:cBhvr>
                                      <p:tavLst>
                                        <p:tav tm="0">
                                          <p:val>
                                            <p:strVal val="#ppt_x"/>
                                          </p:val>
                                        </p:tav>
                                        <p:tav tm="100000">
                                          <p:val>
                                            <p:strVal val="#ppt_x"/>
                                          </p:val>
                                        </p:tav>
                                      </p:tavLst>
                                    </p:anim>
                                    <p:anim calcmode="lin" valueType="num">
                                      <p:cBhvr>
                                        <p:cTn id="42" dur="1000" fill="hold"/>
                                        <p:tgtEl>
                                          <p:spTgt spid="20"/>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fade">
                                      <p:cBhvr>
                                        <p:cTn id="45" dur="1000"/>
                                        <p:tgtEl>
                                          <p:spTgt spid="22"/>
                                        </p:tgtEl>
                                      </p:cBhvr>
                                    </p:animEffect>
                                    <p:anim calcmode="lin" valueType="num">
                                      <p:cBhvr>
                                        <p:cTn id="46" dur="1000" fill="hold"/>
                                        <p:tgtEl>
                                          <p:spTgt spid="22"/>
                                        </p:tgtEl>
                                        <p:attrNameLst>
                                          <p:attrName>ppt_x</p:attrName>
                                        </p:attrNameLst>
                                      </p:cBhvr>
                                      <p:tavLst>
                                        <p:tav tm="0">
                                          <p:val>
                                            <p:strVal val="#ppt_x"/>
                                          </p:val>
                                        </p:tav>
                                        <p:tav tm="100000">
                                          <p:val>
                                            <p:strVal val="#ppt_x"/>
                                          </p:val>
                                        </p:tav>
                                      </p:tavLst>
                                    </p:anim>
                                    <p:anim calcmode="lin" valueType="num">
                                      <p:cBhvr>
                                        <p:cTn id="47" dur="1000" fill="hold"/>
                                        <p:tgtEl>
                                          <p:spTgt spid="22"/>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30"/>
                                        </p:tgtEl>
                                        <p:attrNameLst>
                                          <p:attrName>style.visibility</p:attrName>
                                        </p:attrNameLst>
                                      </p:cBhvr>
                                      <p:to>
                                        <p:strVal val="visible"/>
                                      </p:to>
                                    </p:set>
                                    <p:animEffect transition="in" filter="fade">
                                      <p:cBhvr>
                                        <p:cTn id="50" dur="1000"/>
                                        <p:tgtEl>
                                          <p:spTgt spid="30"/>
                                        </p:tgtEl>
                                      </p:cBhvr>
                                    </p:animEffect>
                                    <p:anim calcmode="lin" valueType="num">
                                      <p:cBhvr>
                                        <p:cTn id="51" dur="1000" fill="hold"/>
                                        <p:tgtEl>
                                          <p:spTgt spid="30"/>
                                        </p:tgtEl>
                                        <p:attrNameLst>
                                          <p:attrName>ppt_x</p:attrName>
                                        </p:attrNameLst>
                                      </p:cBhvr>
                                      <p:tavLst>
                                        <p:tav tm="0">
                                          <p:val>
                                            <p:strVal val="#ppt_x"/>
                                          </p:val>
                                        </p:tav>
                                        <p:tav tm="100000">
                                          <p:val>
                                            <p:strVal val="#ppt_x"/>
                                          </p:val>
                                        </p:tav>
                                      </p:tavLst>
                                    </p:anim>
                                    <p:anim calcmode="lin" valueType="num">
                                      <p:cBhvr>
                                        <p:cTn id="52" dur="1000" fill="hold"/>
                                        <p:tgtEl>
                                          <p:spTgt spid="30"/>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33"/>
                                        </p:tgtEl>
                                        <p:attrNameLst>
                                          <p:attrName>style.visibility</p:attrName>
                                        </p:attrNameLst>
                                      </p:cBhvr>
                                      <p:to>
                                        <p:strVal val="visible"/>
                                      </p:to>
                                    </p:set>
                                    <p:animEffect transition="in" filter="fade">
                                      <p:cBhvr>
                                        <p:cTn id="55" dur="1000"/>
                                        <p:tgtEl>
                                          <p:spTgt spid="33"/>
                                        </p:tgtEl>
                                      </p:cBhvr>
                                    </p:animEffect>
                                    <p:anim calcmode="lin" valueType="num">
                                      <p:cBhvr>
                                        <p:cTn id="56" dur="1000" fill="hold"/>
                                        <p:tgtEl>
                                          <p:spTgt spid="33"/>
                                        </p:tgtEl>
                                        <p:attrNameLst>
                                          <p:attrName>ppt_x</p:attrName>
                                        </p:attrNameLst>
                                      </p:cBhvr>
                                      <p:tavLst>
                                        <p:tav tm="0">
                                          <p:val>
                                            <p:strVal val="#ppt_x"/>
                                          </p:val>
                                        </p:tav>
                                        <p:tav tm="100000">
                                          <p:val>
                                            <p:strVal val="#ppt_x"/>
                                          </p:val>
                                        </p:tav>
                                      </p:tavLst>
                                    </p:anim>
                                    <p:anim calcmode="lin" valueType="num">
                                      <p:cBhvr>
                                        <p:cTn id="57" dur="1000" fill="hold"/>
                                        <p:tgtEl>
                                          <p:spTgt spid="33"/>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34"/>
                                        </p:tgtEl>
                                        <p:attrNameLst>
                                          <p:attrName>style.visibility</p:attrName>
                                        </p:attrNameLst>
                                      </p:cBhvr>
                                      <p:to>
                                        <p:strVal val="visible"/>
                                      </p:to>
                                    </p:set>
                                    <p:animEffect transition="in" filter="fade">
                                      <p:cBhvr>
                                        <p:cTn id="60" dur="1000"/>
                                        <p:tgtEl>
                                          <p:spTgt spid="34"/>
                                        </p:tgtEl>
                                      </p:cBhvr>
                                    </p:animEffect>
                                    <p:anim calcmode="lin" valueType="num">
                                      <p:cBhvr>
                                        <p:cTn id="61" dur="1000" fill="hold"/>
                                        <p:tgtEl>
                                          <p:spTgt spid="34"/>
                                        </p:tgtEl>
                                        <p:attrNameLst>
                                          <p:attrName>ppt_x</p:attrName>
                                        </p:attrNameLst>
                                      </p:cBhvr>
                                      <p:tavLst>
                                        <p:tav tm="0">
                                          <p:val>
                                            <p:strVal val="#ppt_x"/>
                                          </p:val>
                                        </p:tav>
                                        <p:tav tm="100000">
                                          <p:val>
                                            <p:strVal val="#ppt_x"/>
                                          </p:val>
                                        </p:tav>
                                      </p:tavLst>
                                    </p:anim>
                                    <p:anim calcmode="lin" valueType="num">
                                      <p:cBhvr>
                                        <p:cTn id="62" dur="1000" fill="hold"/>
                                        <p:tgtEl>
                                          <p:spTgt spid="34"/>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36"/>
                                        </p:tgtEl>
                                        <p:attrNameLst>
                                          <p:attrName>style.visibility</p:attrName>
                                        </p:attrNameLst>
                                      </p:cBhvr>
                                      <p:to>
                                        <p:strVal val="visible"/>
                                      </p:to>
                                    </p:set>
                                    <p:animEffect transition="in" filter="fade">
                                      <p:cBhvr>
                                        <p:cTn id="65" dur="1000"/>
                                        <p:tgtEl>
                                          <p:spTgt spid="36"/>
                                        </p:tgtEl>
                                      </p:cBhvr>
                                    </p:animEffect>
                                    <p:anim calcmode="lin" valueType="num">
                                      <p:cBhvr>
                                        <p:cTn id="66" dur="1000" fill="hold"/>
                                        <p:tgtEl>
                                          <p:spTgt spid="36"/>
                                        </p:tgtEl>
                                        <p:attrNameLst>
                                          <p:attrName>ppt_x</p:attrName>
                                        </p:attrNameLst>
                                      </p:cBhvr>
                                      <p:tavLst>
                                        <p:tav tm="0">
                                          <p:val>
                                            <p:strVal val="#ppt_x"/>
                                          </p:val>
                                        </p:tav>
                                        <p:tav tm="100000">
                                          <p:val>
                                            <p:strVal val="#ppt_x"/>
                                          </p:val>
                                        </p:tav>
                                      </p:tavLst>
                                    </p:anim>
                                    <p:anim calcmode="lin" valueType="num">
                                      <p:cBhvr>
                                        <p:cTn id="67" dur="1000" fill="hold"/>
                                        <p:tgtEl>
                                          <p:spTgt spid="36"/>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37"/>
                                        </p:tgtEl>
                                        <p:attrNameLst>
                                          <p:attrName>style.visibility</p:attrName>
                                        </p:attrNameLst>
                                      </p:cBhvr>
                                      <p:to>
                                        <p:strVal val="visible"/>
                                      </p:to>
                                    </p:set>
                                    <p:animEffect transition="in" filter="fade">
                                      <p:cBhvr>
                                        <p:cTn id="70" dur="1000"/>
                                        <p:tgtEl>
                                          <p:spTgt spid="37"/>
                                        </p:tgtEl>
                                      </p:cBhvr>
                                    </p:animEffect>
                                    <p:anim calcmode="lin" valueType="num">
                                      <p:cBhvr>
                                        <p:cTn id="71" dur="1000" fill="hold"/>
                                        <p:tgtEl>
                                          <p:spTgt spid="37"/>
                                        </p:tgtEl>
                                        <p:attrNameLst>
                                          <p:attrName>ppt_x</p:attrName>
                                        </p:attrNameLst>
                                      </p:cBhvr>
                                      <p:tavLst>
                                        <p:tav tm="0">
                                          <p:val>
                                            <p:strVal val="#ppt_x"/>
                                          </p:val>
                                        </p:tav>
                                        <p:tav tm="100000">
                                          <p:val>
                                            <p:strVal val="#ppt_x"/>
                                          </p:val>
                                        </p:tav>
                                      </p:tavLst>
                                    </p:anim>
                                    <p:anim calcmode="lin" valueType="num">
                                      <p:cBhvr>
                                        <p:cTn id="72" dur="1000" fill="hold"/>
                                        <p:tgtEl>
                                          <p:spTgt spid="37"/>
                                        </p:tgtEl>
                                        <p:attrNameLst>
                                          <p:attrName>ppt_y</p:attrName>
                                        </p:attrNameLst>
                                      </p:cBhvr>
                                      <p:tavLst>
                                        <p:tav tm="0">
                                          <p:val>
                                            <p:strVal val="#ppt_y+.1"/>
                                          </p:val>
                                        </p:tav>
                                        <p:tav tm="100000">
                                          <p:val>
                                            <p:strVal val="#ppt_y"/>
                                          </p:val>
                                        </p:tav>
                                      </p:tavLst>
                                    </p:anim>
                                  </p:childTnLst>
                                </p:cTn>
                              </p:par>
                              <p:par>
                                <p:cTn id="73" presetID="42" presetClass="entr" presetSubtype="0" fill="hold" nodeType="withEffect">
                                  <p:stCondLst>
                                    <p:cond delay="0"/>
                                  </p:stCondLst>
                                  <p:childTnLst>
                                    <p:set>
                                      <p:cBhvr>
                                        <p:cTn id="74" dur="1" fill="hold">
                                          <p:stCondLst>
                                            <p:cond delay="0"/>
                                          </p:stCondLst>
                                        </p:cTn>
                                        <p:tgtEl>
                                          <p:spTgt spid="42"/>
                                        </p:tgtEl>
                                        <p:attrNameLst>
                                          <p:attrName>style.visibility</p:attrName>
                                        </p:attrNameLst>
                                      </p:cBhvr>
                                      <p:to>
                                        <p:strVal val="visible"/>
                                      </p:to>
                                    </p:set>
                                    <p:animEffect transition="in" filter="fade">
                                      <p:cBhvr>
                                        <p:cTn id="75" dur="1000"/>
                                        <p:tgtEl>
                                          <p:spTgt spid="42"/>
                                        </p:tgtEl>
                                      </p:cBhvr>
                                    </p:animEffect>
                                    <p:anim calcmode="lin" valueType="num">
                                      <p:cBhvr>
                                        <p:cTn id="76" dur="1000" fill="hold"/>
                                        <p:tgtEl>
                                          <p:spTgt spid="42"/>
                                        </p:tgtEl>
                                        <p:attrNameLst>
                                          <p:attrName>ppt_x</p:attrName>
                                        </p:attrNameLst>
                                      </p:cBhvr>
                                      <p:tavLst>
                                        <p:tav tm="0">
                                          <p:val>
                                            <p:strVal val="#ppt_x"/>
                                          </p:val>
                                        </p:tav>
                                        <p:tav tm="100000">
                                          <p:val>
                                            <p:strVal val="#ppt_x"/>
                                          </p:val>
                                        </p:tav>
                                      </p:tavLst>
                                    </p:anim>
                                    <p:anim calcmode="lin" valueType="num">
                                      <p:cBhvr>
                                        <p:cTn id="77" dur="1000" fill="hold"/>
                                        <p:tgtEl>
                                          <p:spTgt spid="42"/>
                                        </p:tgtEl>
                                        <p:attrNameLst>
                                          <p:attrName>ppt_y</p:attrName>
                                        </p:attrNameLst>
                                      </p:cBhvr>
                                      <p:tavLst>
                                        <p:tav tm="0">
                                          <p:val>
                                            <p:strVal val="#ppt_y+.1"/>
                                          </p:val>
                                        </p:tav>
                                        <p:tav tm="100000">
                                          <p:val>
                                            <p:strVal val="#ppt_y"/>
                                          </p:val>
                                        </p:tav>
                                      </p:tavLst>
                                    </p:anim>
                                  </p:childTnLst>
                                </p:cTn>
                              </p:par>
                              <p:par>
                                <p:cTn id="78" presetID="42" presetClass="entr" presetSubtype="0" fill="hold" nodeType="withEffect">
                                  <p:stCondLst>
                                    <p:cond delay="0"/>
                                  </p:stCondLst>
                                  <p:childTnLst>
                                    <p:set>
                                      <p:cBhvr>
                                        <p:cTn id="79" dur="1" fill="hold">
                                          <p:stCondLst>
                                            <p:cond delay="0"/>
                                          </p:stCondLst>
                                        </p:cTn>
                                        <p:tgtEl>
                                          <p:spTgt spid="43"/>
                                        </p:tgtEl>
                                        <p:attrNameLst>
                                          <p:attrName>style.visibility</p:attrName>
                                        </p:attrNameLst>
                                      </p:cBhvr>
                                      <p:to>
                                        <p:strVal val="visible"/>
                                      </p:to>
                                    </p:set>
                                    <p:animEffect transition="in" filter="fade">
                                      <p:cBhvr>
                                        <p:cTn id="80" dur="1000"/>
                                        <p:tgtEl>
                                          <p:spTgt spid="43"/>
                                        </p:tgtEl>
                                      </p:cBhvr>
                                    </p:animEffect>
                                    <p:anim calcmode="lin" valueType="num">
                                      <p:cBhvr>
                                        <p:cTn id="81" dur="1000" fill="hold"/>
                                        <p:tgtEl>
                                          <p:spTgt spid="43"/>
                                        </p:tgtEl>
                                        <p:attrNameLst>
                                          <p:attrName>ppt_x</p:attrName>
                                        </p:attrNameLst>
                                      </p:cBhvr>
                                      <p:tavLst>
                                        <p:tav tm="0">
                                          <p:val>
                                            <p:strVal val="#ppt_x"/>
                                          </p:val>
                                        </p:tav>
                                        <p:tav tm="100000">
                                          <p:val>
                                            <p:strVal val="#ppt_x"/>
                                          </p:val>
                                        </p:tav>
                                      </p:tavLst>
                                    </p:anim>
                                    <p:anim calcmode="lin" valueType="num">
                                      <p:cBhvr>
                                        <p:cTn id="82" dur="1000" fill="hold"/>
                                        <p:tgtEl>
                                          <p:spTgt spid="43"/>
                                        </p:tgtEl>
                                        <p:attrNameLst>
                                          <p:attrName>ppt_y</p:attrName>
                                        </p:attrNameLst>
                                      </p:cBhvr>
                                      <p:tavLst>
                                        <p:tav tm="0">
                                          <p:val>
                                            <p:strVal val="#ppt_y+.1"/>
                                          </p:val>
                                        </p:tav>
                                        <p:tav tm="100000">
                                          <p:val>
                                            <p:strVal val="#ppt_y"/>
                                          </p:val>
                                        </p:tav>
                                      </p:tavLst>
                                    </p:anim>
                                  </p:childTnLst>
                                </p:cTn>
                              </p:par>
                              <p:par>
                                <p:cTn id="83" presetID="42" presetClass="entr" presetSubtype="0" fill="hold" nodeType="withEffect">
                                  <p:stCondLst>
                                    <p:cond delay="0"/>
                                  </p:stCondLst>
                                  <p:childTnLst>
                                    <p:set>
                                      <p:cBhvr>
                                        <p:cTn id="84" dur="1" fill="hold">
                                          <p:stCondLst>
                                            <p:cond delay="0"/>
                                          </p:stCondLst>
                                        </p:cTn>
                                        <p:tgtEl>
                                          <p:spTgt spid="44"/>
                                        </p:tgtEl>
                                        <p:attrNameLst>
                                          <p:attrName>style.visibility</p:attrName>
                                        </p:attrNameLst>
                                      </p:cBhvr>
                                      <p:to>
                                        <p:strVal val="visible"/>
                                      </p:to>
                                    </p:set>
                                    <p:animEffect transition="in" filter="fade">
                                      <p:cBhvr>
                                        <p:cTn id="85" dur="1000"/>
                                        <p:tgtEl>
                                          <p:spTgt spid="44"/>
                                        </p:tgtEl>
                                      </p:cBhvr>
                                    </p:animEffect>
                                    <p:anim calcmode="lin" valueType="num">
                                      <p:cBhvr>
                                        <p:cTn id="86" dur="1000" fill="hold"/>
                                        <p:tgtEl>
                                          <p:spTgt spid="44"/>
                                        </p:tgtEl>
                                        <p:attrNameLst>
                                          <p:attrName>ppt_x</p:attrName>
                                        </p:attrNameLst>
                                      </p:cBhvr>
                                      <p:tavLst>
                                        <p:tav tm="0">
                                          <p:val>
                                            <p:strVal val="#ppt_x"/>
                                          </p:val>
                                        </p:tav>
                                        <p:tav tm="100000">
                                          <p:val>
                                            <p:strVal val="#ppt_x"/>
                                          </p:val>
                                        </p:tav>
                                      </p:tavLst>
                                    </p:anim>
                                    <p:anim calcmode="lin" valueType="num">
                                      <p:cBhvr>
                                        <p:cTn id="87"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14" presetClass="entr" presetSubtype="10" fill="hold" grpId="0" nodeType="clickEffect">
                                  <p:stCondLst>
                                    <p:cond delay="0"/>
                                  </p:stCondLst>
                                  <p:childTnLst>
                                    <p:set>
                                      <p:cBhvr>
                                        <p:cTn id="91" dur="1" fill="hold">
                                          <p:stCondLst>
                                            <p:cond delay="0"/>
                                          </p:stCondLst>
                                        </p:cTn>
                                        <p:tgtEl>
                                          <p:spTgt spid="45"/>
                                        </p:tgtEl>
                                        <p:attrNameLst>
                                          <p:attrName>style.visibility</p:attrName>
                                        </p:attrNameLst>
                                      </p:cBhvr>
                                      <p:to>
                                        <p:strVal val="visible"/>
                                      </p:to>
                                    </p:set>
                                    <p:animEffect transition="in" filter="randombar(horizontal)">
                                      <p:cBhvr>
                                        <p:cTn id="92"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33" grpId="0"/>
      <p:bldP spid="34" grpId="0"/>
      <p:bldP spid="36" grpId="0"/>
      <p:bldP spid="37" grpId="0"/>
      <p:bldP spid="4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a:extLst>
              <a:ext uri="{FF2B5EF4-FFF2-40B4-BE49-F238E27FC236}">
                <a16:creationId xmlns:a16="http://schemas.microsoft.com/office/drawing/2014/main" id="{22A4FBE1-0AAE-EE8C-B58B-1BB252F4ACA5}"/>
              </a:ext>
            </a:extLst>
          </p:cNvPr>
          <p:cNvPicPr>
            <a:picLocks noChangeAspect="1"/>
          </p:cNvPicPr>
          <p:nvPr/>
        </p:nvPicPr>
        <p:blipFill>
          <a:blip r:embed="rId2"/>
          <a:stretch>
            <a:fillRect/>
          </a:stretch>
        </p:blipFill>
        <p:spPr>
          <a:xfrm>
            <a:off x="801277" y="2284670"/>
            <a:ext cx="9712751" cy="2939694"/>
          </a:xfrm>
          <a:prstGeom prst="rect">
            <a:avLst/>
          </a:prstGeom>
        </p:spPr>
      </p:pic>
      <p:sp>
        <p:nvSpPr>
          <p:cNvPr id="2" name="标题 1">
            <a:extLst>
              <a:ext uri="{FF2B5EF4-FFF2-40B4-BE49-F238E27FC236}">
                <a16:creationId xmlns:a16="http://schemas.microsoft.com/office/drawing/2014/main" id="{DCB468C7-DA82-AF5A-ADBB-837DBAA6ACAE}"/>
              </a:ext>
            </a:extLst>
          </p:cNvPr>
          <p:cNvSpPr>
            <a:spLocks noGrp="1"/>
          </p:cNvSpPr>
          <p:nvPr>
            <p:ph type="title"/>
          </p:nvPr>
        </p:nvSpPr>
        <p:spPr/>
        <p:txBody>
          <a:bodyPr/>
          <a:lstStyle/>
          <a:p>
            <a:r>
              <a:rPr lang="zh-CN" altLang="en-US" dirty="0"/>
              <a:t>策略模式</a:t>
            </a:r>
          </a:p>
        </p:txBody>
      </p:sp>
      <p:sp>
        <p:nvSpPr>
          <p:cNvPr id="3" name="文本占位符 2">
            <a:extLst>
              <a:ext uri="{FF2B5EF4-FFF2-40B4-BE49-F238E27FC236}">
                <a16:creationId xmlns:a16="http://schemas.microsoft.com/office/drawing/2014/main" id="{FAE1F634-BCBD-701D-B21B-E5814104B205}"/>
              </a:ext>
            </a:extLst>
          </p:cNvPr>
          <p:cNvSpPr>
            <a:spLocks noGrp="1"/>
          </p:cNvSpPr>
          <p:nvPr>
            <p:ph type="body" sz="quarter" idx="11"/>
          </p:nvPr>
        </p:nvSpPr>
        <p:spPr>
          <a:xfrm>
            <a:off x="746600" y="1577071"/>
            <a:ext cx="6427198" cy="657081"/>
          </a:xfrm>
        </p:spPr>
        <p:txBody>
          <a:bodyPr/>
          <a:lstStyle/>
          <a:p>
            <a:r>
              <a:rPr lang="zh-CN" altLang="en-US" dirty="0"/>
              <a:t>类图</a:t>
            </a:r>
          </a:p>
        </p:txBody>
      </p:sp>
      <p:sp>
        <p:nvSpPr>
          <p:cNvPr id="4" name="矩形: 圆角 3">
            <a:extLst>
              <a:ext uri="{FF2B5EF4-FFF2-40B4-BE49-F238E27FC236}">
                <a16:creationId xmlns:a16="http://schemas.microsoft.com/office/drawing/2014/main" id="{6E56004F-A996-2FEF-596A-4435B88B27A0}"/>
              </a:ext>
            </a:extLst>
          </p:cNvPr>
          <p:cNvSpPr/>
          <p:nvPr/>
        </p:nvSpPr>
        <p:spPr bwMode="auto">
          <a:xfrm>
            <a:off x="7164370" y="1270261"/>
            <a:ext cx="4157221" cy="461914"/>
          </a:xfrm>
          <a:prstGeom prst="roundRect">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b="1" dirty="0">
                <a:solidFill>
                  <a:schemeClr val="bg1"/>
                </a:solidFill>
                <a:ea typeface="阿里巴巴普惠体" panose="00020600040101010101" pitchFamily="18" charset="-122"/>
              </a:rPr>
              <a:t>旅游出行方式</a:t>
            </a:r>
          </a:p>
        </p:txBody>
      </p:sp>
      <p:pic>
        <p:nvPicPr>
          <p:cNvPr id="5" name="图形 4" descr="汽车 纯色填充">
            <a:extLst>
              <a:ext uri="{FF2B5EF4-FFF2-40B4-BE49-F238E27FC236}">
                <a16:creationId xmlns:a16="http://schemas.microsoft.com/office/drawing/2014/main" id="{07EB17BC-A9BA-91F1-7A48-D4E45639EE7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641240" y="2149302"/>
            <a:ext cx="622177" cy="622177"/>
          </a:xfrm>
          <a:prstGeom prst="rect">
            <a:avLst/>
          </a:prstGeom>
        </p:spPr>
      </p:pic>
      <p:pic>
        <p:nvPicPr>
          <p:cNvPr id="6" name="图形 5" descr="火车 纯色填充">
            <a:extLst>
              <a:ext uri="{FF2B5EF4-FFF2-40B4-BE49-F238E27FC236}">
                <a16:creationId xmlns:a16="http://schemas.microsoft.com/office/drawing/2014/main" id="{7F701F2F-ECE1-E7E8-44CB-7334C27BEB4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701756" y="2224717"/>
            <a:ext cx="498046" cy="498046"/>
          </a:xfrm>
          <a:prstGeom prst="rect">
            <a:avLst/>
          </a:prstGeom>
        </p:spPr>
      </p:pic>
      <p:pic>
        <p:nvPicPr>
          <p:cNvPr id="7" name="图形 6" descr="飞机 纯色填充">
            <a:extLst>
              <a:ext uri="{FF2B5EF4-FFF2-40B4-BE49-F238E27FC236}">
                <a16:creationId xmlns:a16="http://schemas.microsoft.com/office/drawing/2014/main" id="{D6656581-6A89-30B0-4BD8-56E480898FE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25582" y="2177584"/>
            <a:ext cx="556190" cy="556190"/>
          </a:xfrm>
          <a:prstGeom prst="rect">
            <a:avLst/>
          </a:prstGeom>
        </p:spPr>
      </p:pic>
      <p:pic>
        <p:nvPicPr>
          <p:cNvPr id="8" name="图形 7" descr="三轮车 纯色填充">
            <a:extLst>
              <a:ext uri="{FF2B5EF4-FFF2-40B4-BE49-F238E27FC236}">
                <a16:creationId xmlns:a16="http://schemas.microsoft.com/office/drawing/2014/main" id="{AF52E2DE-9082-1F53-37D9-4D41E7ED0C4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543019" y="2130450"/>
            <a:ext cx="546762" cy="546762"/>
          </a:xfrm>
          <a:prstGeom prst="rect">
            <a:avLst/>
          </a:prstGeom>
        </p:spPr>
      </p:pic>
      <p:cxnSp>
        <p:nvCxnSpPr>
          <p:cNvPr id="9" name="直接箭头连接符 8">
            <a:extLst>
              <a:ext uri="{FF2B5EF4-FFF2-40B4-BE49-F238E27FC236}">
                <a16:creationId xmlns:a16="http://schemas.microsoft.com/office/drawing/2014/main" id="{9D28B73A-827B-044D-4AC3-2E471BC34574}"/>
              </a:ext>
            </a:extLst>
          </p:cNvPr>
          <p:cNvCxnSpPr>
            <a:cxnSpLocks/>
          </p:cNvCxnSpPr>
          <p:nvPr/>
        </p:nvCxnSpPr>
        <p:spPr>
          <a:xfrm flipV="1">
            <a:off x="8876910" y="1769881"/>
            <a:ext cx="0" cy="435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6A0D986E-3AD2-7457-B6E5-539BDE4FC954}"/>
              </a:ext>
            </a:extLst>
          </p:cNvPr>
          <p:cNvCxnSpPr>
            <a:cxnSpLocks/>
          </p:cNvCxnSpPr>
          <p:nvPr/>
        </p:nvCxnSpPr>
        <p:spPr>
          <a:xfrm flipV="1">
            <a:off x="7792828" y="1722747"/>
            <a:ext cx="0" cy="435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CCAFFBC9-2116-FAA0-DB64-C82609F4926D}"/>
              </a:ext>
            </a:extLst>
          </p:cNvPr>
          <p:cNvCxnSpPr>
            <a:cxnSpLocks/>
          </p:cNvCxnSpPr>
          <p:nvPr/>
        </p:nvCxnSpPr>
        <p:spPr>
          <a:xfrm flipV="1">
            <a:off x="9932712" y="1741601"/>
            <a:ext cx="0" cy="435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7FBFC4EE-0A88-280B-D876-332CE4332798}"/>
              </a:ext>
            </a:extLst>
          </p:cNvPr>
          <p:cNvCxnSpPr>
            <a:cxnSpLocks/>
          </p:cNvCxnSpPr>
          <p:nvPr/>
        </p:nvCxnSpPr>
        <p:spPr>
          <a:xfrm flipV="1">
            <a:off x="10894247" y="1732175"/>
            <a:ext cx="0" cy="435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文本占位符 2">
            <a:extLst>
              <a:ext uri="{FF2B5EF4-FFF2-40B4-BE49-F238E27FC236}">
                <a16:creationId xmlns:a16="http://schemas.microsoft.com/office/drawing/2014/main" id="{C79929F0-E76C-BD63-4FFE-54F8E5115AB7}"/>
              </a:ext>
            </a:extLst>
          </p:cNvPr>
          <p:cNvSpPr txBox="1">
            <a:spLocks/>
          </p:cNvSpPr>
          <p:nvPr/>
        </p:nvSpPr>
        <p:spPr>
          <a:xfrm>
            <a:off x="965404" y="5209600"/>
            <a:ext cx="5491957" cy="1467787"/>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b="1" dirty="0">
                <a:solidFill>
                  <a:schemeClr val="tx1"/>
                </a:solidFill>
              </a:rPr>
              <a:t>优点：</a:t>
            </a:r>
          </a:p>
          <a:p>
            <a:pPr marL="171450" indent="-171450">
              <a:buFont typeface="Wingdings" panose="05000000000000000000" pitchFamily="2" charset="2"/>
              <a:buChar char="l"/>
            </a:pPr>
            <a:r>
              <a:rPr lang="zh-CN" altLang="en-US" sz="1200" dirty="0">
                <a:solidFill>
                  <a:schemeClr val="tx1"/>
                </a:solidFill>
              </a:rPr>
              <a:t>策略类之间可以自由切换</a:t>
            </a:r>
          </a:p>
          <a:p>
            <a:pPr marL="171450" indent="-171450">
              <a:buFont typeface="Wingdings" panose="05000000000000000000" pitchFamily="2" charset="2"/>
              <a:buChar char="l"/>
            </a:pPr>
            <a:r>
              <a:rPr lang="zh-CN" altLang="en-US" sz="1200" dirty="0">
                <a:solidFill>
                  <a:schemeClr val="tx1"/>
                </a:solidFill>
              </a:rPr>
              <a:t>易于扩展</a:t>
            </a:r>
          </a:p>
          <a:p>
            <a:pPr marL="171450" indent="-171450">
              <a:buFont typeface="Wingdings" panose="05000000000000000000" pitchFamily="2" charset="2"/>
              <a:buChar char="l"/>
            </a:pPr>
            <a:r>
              <a:rPr lang="zh-CN" altLang="en-US" sz="1200" dirty="0">
                <a:solidFill>
                  <a:schemeClr val="tx1"/>
                </a:solidFill>
              </a:rPr>
              <a:t>避免使用多重条件选择语句（</a:t>
            </a:r>
            <a:r>
              <a:rPr lang="en-US" altLang="zh-CN" sz="1200" dirty="0">
                <a:solidFill>
                  <a:schemeClr val="tx1"/>
                </a:solidFill>
              </a:rPr>
              <a:t>if else</a:t>
            </a:r>
            <a:r>
              <a:rPr lang="zh-CN" altLang="en-US" sz="1200" dirty="0">
                <a:solidFill>
                  <a:schemeClr val="tx1"/>
                </a:solidFill>
              </a:rPr>
              <a:t>），充分体现面向对象设计思想。</a:t>
            </a:r>
          </a:p>
        </p:txBody>
      </p:sp>
      <p:sp>
        <p:nvSpPr>
          <p:cNvPr id="15" name="文本占位符 2">
            <a:extLst>
              <a:ext uri="{FF2B5EF4-FFF2-40B4-BE49-F238E27FC236}">
                <a16:creationId xmlns:a16="http://schemas.microsoft.com/office/drawing/2014/main" id="{92686ED2-8C36-FE1C-5F89-432F1D2B25F7}"/>
              </a:ext>
            </a:extLst>
          </p:cNvPr>
          <p:cNvSpPr txBox="1">
            <a:spLocks/>
          </p:cNvSpPr>
          <p:nvPr/>
        </p:nvSpPr>
        <p:spPr>
          <a:xfrm>
            <a:off x="6492820" y="5209600"/>
            <a:ext cx="5192907" cy="111779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b="1" dirty="0">
                <a:solidFill>
                  <a:schemeClr val="tx1"/>
                </a:solidFill>
              </a:rPr>
              <a:t>缺点：</a:t>
            </a:r>
          </a:p>
          <a:p>
            <a:pPr marL="171450" indent="-171450">
              <a:buFont typeface="Wingdings" panose="05000000000000000000" pitchFamily="2" charset="2"/>
              <a:buChar char="l"/>
            </a:pPr>
            <a:r>
              <a:rPr lang="zh-CN" altLang="en-US" sz="1200" dirty="0">
                <a:solidFill>
                  <a:schemeClr val="tx1"/>
                </a:solidFill>
              </a:rPr>
              <a:t>客户端必须知道所有的策略类，并自行决定使用哪一个策略类。</a:t>
            </a:r>
            <a:endParaRPr lang="en-US" altLang="zh-CN" sz="1200" dirty="0">
              <a:solidFill>
                <a:schemeClr val="tx1"/>
              </a:solidFill>
            </a:endParaRPr>
          </a:p>
          <a:p>
            <a:pPr marL="171450" indent="-171450">
              <a:buFont typeface="Wingdings" panose="05000000000000000000" pitchFamily="2" charset="2"/>
              <a:buChar char="l"/>
            </a:pPr>
            <a:r>
              <a:rPr lang="zh-CN" altLang="en-US" sz="1200" dirty="0">
                <a:solidFill>
                  <a:schemeClr val="tx1"/>
                </a:solidFill>
              </a:rPr>
              <a:t>策略模式将造成产生很多策略类</a:t>
            </a:r>
          </a:p>
        </p:txBody>
      </p:sp>
    </p:spTree>
    <p:extLst>
      <p:ext uri="{BB962C8B-B14F-4D97-AF65-F5344CB8AC3E}">
        <p14:creationId xmlns:p14="http://schemas.microsoft.com/office/powerpoint/2010/main" val="31659511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randombar(horizontal)">
                                      <p:cBhvr>
                                        <p:cTn id="14" dur="500"/>
                                        <p:tgtEl>
                                          <p:spTgt spid="19"/>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randombar(horizontal)">
                                      <p:cBhvr>
                                        <p:cTn id="1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03ECBC-FA4B-41D8-06AA-743641303DB4}"/>
              </a:ext>
            </a:extLst>
          </p:cNvPr>
          <p:cNvSpPr>
            <a:spLocks noGrp="1"/>
          </p:cNvSpPr>
          <p:nvPr>
            <p:ph type="title"/>
          </p:nvPr>
        </p:nvSpPr>
        <p:spPr/>
        <p:txBody>
          <a:bodyPr/>
          <a:lstStyle/>
          <a:p>
            <a:r>
              <a:rPr lang="zh-CN" altLang="en-US" dirty="0"/>
              <a:t>登录案例（工厂模式</a:t>
            </a:r>
            <a:r>
              <a:rPr lang="en-US" altLang="zh-CN" dirty="0"/>
              <a:t>+</a:t>
            </a:r>
            <a:r>
              <a:rPr lang="zh-CN" altLang="en-US" dirty="0"/>
              <a:t>策略模式）</a:t>
            </a:r>
          </a:p>
        </p:txBody>
      </p:sp>
      <p:sp>
        <p:nvSpPr>
          <p:cNvPr id="3" name="文本占位符 2">
            <a:extLst>
              <a:ext uri="{FF2B5EF4-FFF2-40B4-BE49-F238E27FC236}">
                <a16:creationId xmlns:a16="http://schemas.microsoft.com/office/drawing/2014/main" id="{62EA200C-DDEC-F8D2-A372-CD9763E91EB2}"/>
              </a:ext>
            </a:extLst>
          </p:cNvPr>
          <p:cNvSpPr>
            <a:spLocks noGrp="1"/>
          </p:cNvSpPr>
          <p:nvPr>
            <p:ph type="body" sz="quarter" idx="11"/>
          </p:nvPr>
        </p:nvSpPr>
        <p:spPr>
          <a:xfrm>
            <a:off x="918270" y="1878728"/>
            <a:ext cx="5633359" cy="2815820"/>
          </a:xfrm>
        </p:spPr>
        <p:txBody>
          <a:bodyPr/>
          <a:lstStyle/>
          <a:p>
            <a:r>
              <a:rPr lang="zh-CN" altLang="en-US" dirty="0"/>
              <a:t>右图是</a:t>
            </a:r>
            <a:r>
              <a:rPr lang="en-US" altLang="zh-CN" dirty="0" err="1"/>
              <a:t>gitee</a:t>
            </a:r>
            <a:r>
              <a:rPr lang="zh-CN" altLang="en-US" dirty="0"/>
              <a:t>的登录的入口，其中有多种方式可以进行登录</a:t>
            </a:r>
          </a:p>
          <a:p>
            <a:pPr marL="285750" indent="-285750">
              <a:buFont typeface="Wingdings" panose="05000000000000000000" pitchFamily="2" charset="2"/>
              <a:buChar char="l"/>
            </a:pPr>
            <a:r>
              <a:rPr lang="zh-CN" altLang="en-US" dirty="0"/>
              <a:t>用户名密码登录</a:t>
            </a:r>
          </a:p>
          <a:p>
            <a:pPr marL="285750" indent="-285750">
              <a:buFont typeface="Wingdings" panose="05000000000000000000" pitchFamily="2" charset="2"/>
              <a:buChar char="l"/>
            </a:pPr>
            <a:r>
              <a:rPr lang="zh-CN" altLang="en-US" dirty="0"/>
              <a:t>短信验证码登录</a:t>
            </a:r>
          </a:p>
          <a:p>
            <a:pPr marL="285750" indent="-285750">
              <a:buFont typeface="Wingdings" panose="05000000000000000000" pitchFamily="2" charset="2"/>
              <a:buChar char="l"/>
            </a:pPr>
            <a:r>
              <a:rPr lang="zh-CN" altLang="en-US" dirty="0"/>
              <a:t>微信登录</a:t>
            </a:r>
          </a:p>
          <a:p>
            <a:pPr marL="285750" indent="-285750">
              <a:buFont typeface="Wingdings" panose="05000000000000000000" pitchFamily="2" charset="2"/>
              <a:buChar char="l"/>
            </a:pPr>
            <a:r>
              <a:rPr lang="en-US" altLang="zh-CN" dirty="0"/>
              <a:t>QQ</a:t>
            </a:r>
            <a:r>
              <a:rPr lang="zh-CN" altLang="en-US" dirty="0"/>
              <a:t>登录</a:t>
            </a:r>
          </a:p>
          <a:p>
            <a:pPr marL="285750" indent="-285750">
              <a:buFont typeface="Wingdings" panose="05000000000000000000" pitchFamily="2" charset="2"/>
              <a:buChar char="l"/>
            </a:pPr>
            <a:r>
              <a:rPr lang="zh-CN" altLang="en-US" dirty="0"/>
              <a:t> </a:t>
            </a:r>
            <a:r>
              <a:rPr lang="en-US" altLang="zh-CN" dirty="0"/>
              <a:t>....</a:t>
            </a:r>
            <a:endParaRPr lang="zh-CN" altLang="en-US" dirty="0"/>
          </a:p>
        </p:txBody>
      </p:sp>
      <p:pic>
        <p:nvPicPr>
          <p:cNvPr id="5" name="图片 4">
            <a:extLst>
              <a:ext uri="{FF2B5EF4-FFF2-40B4-BE49-F238E27FC236}">
                <a16:creationId xmlns:a16="http://schemas.microsoft.com/office/drawing/2014/main" id="{597791AF-DC48-736D-0236-E470EF1E6005}"/>
              </a:ext>
            </a:extLst>
          </p:cNvPr>
          <p:cNvPicPr>
            <a:picLocks noChangeAspect="1"/>
          </p:cNvPicPr>
          <p:nvPr/>
        </p:nvPicPr>
        <p:blipFill>
          <a:blip r:embed="rId2"/>
          <a:stretch>
            <a:fillRect/>
          </a:stretch>
        </p:blipFill>
        <p:spPr>
          <a:xfrm>
            <a:off x="6617616" y="1182465"/>
            <a:ext cx="4281389" cy="5171799"/>
          </a:xfrm>
          <a:prstGeom prst="rect">
            <a:avLst/>
          </a:prstGeom>
          <a:ln>
            <a:solidFill>
              <a:schemeClr val="bg1">
                <a:lumMod val="50000"/>
              </a:schemeClr>
            </a:solidFill>
          </a:ln>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444496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0" dur="500"/>
                                        <p:tgtEl>
                                          <p:spTgt spid="3">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3" dur="500"/>
                                        <p:tgtEl>
                                          <p:spTgt spid="3">
                                            <p:txEl>
                                              <p:pRg st="2" end="2"/>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6" dur="500"/>
                                        <p:tgtEl>
                                          <p:spTgt spid="3">
                                            <p:txEl>
                                              <p:pRg st="3" end="3"/>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9" dur="500"/>
                                        <p:tgtEl>
                                          <p:spTgt spid="3">
                                            <p:txEl>
                                              <p:pRg st="4" end="4"/>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7"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1000"/>
                                        <p:tgtEl>
                                          <p:spTgt spid="5"/>
                                        </p:tgtEl>
                                      </p:cBhvr>
                                    </p:animEffect>
                                    <p:anim calcmode="lin" valueType="num">
                                      <p:cBhvr>
                                        <p:cTn id="28" dur="1000" fill="hold"/>
                                        <p:tgtEl>
                                          <p:spTgt spid="5"/>
                                        </p:tgtEl>
                                        <p:attrNameLst>
                                          <p:attrName>ppt_x</p:attrName>
                                        </p:attrNameLst>
                                      </p:cBhvr>
                                      <p:tavLst>
                                        <p:tav tm="0">
                                          <p:val>
                                            <p:strVal val="#ppt_x"/>
                                          </p:val>
                                        </p:tav>
                                        <p:tav tm="100000">
                                          <p:val>
                                            <p:strVal val="#ppt_x"/>
                                          </p:val>
                                        </p:tav>
                                      </p:tavLst>
                                    </p:anim>
                                    <p:anim calcmode="lin" valueType="num">
                                      <p:cBhvr>
                                        <p:cTn id="2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3427AF-F76B-9759-7019-88CDF29614A3}"/>
              </a:ext>
            </a:extLst>
          </p:cNvPr>
          <p:cNvSpPr>
            <a:spLocks noGrp="1"/>
          </p:cNvSpPr>
          <p:nvPr>
            <p:ph type="title"/>
          </p:nvPr>
        </p:nvSpPr>
        <p:spPr/>
        <p:txBody>
          <a:bodyPr/>
          <a:lstStyle/>
          <a:p>
            <a:r>
              <a:rPr lang="zh-CN" altLang="en-US" dirty="0"/>
              <a:t>登录案例（工厂模式</a:t>
            </a:r>
            <a:r>
              <a:rPr lang="en-US" altLang="zh-CN" dirty="0"/>
              <a:t>+</a:t>
            </a:r>
            <a:r>
              <a:rPr lang="zh-CN" altLang="en-US" dirty="0"/>
              <a:t>策略模式）</a:t>
            </a:r>
          </a:p>
        </p:txBody>
      </p:sp>
      <p:sp>
        <p:nvSpPr>
          <p:cNvPr id="5" name="矩形: 圆角 4">
            <a:extLst>
              <a:ext uri="{FF2B5EF4-FFF2-40B4-BE49-F238E27FC236}">
                <a16:creationId xmlns:a16="http://schemas.microsoft.com/office/drawing/2014/main" id="{EE761239-11AA-ECA5-94C3-D74EEC298960}"/>
              </a:ext>
            </a:extLst>
          </p:cNvPr>
          <p:cNvSpPr/>
          <p:nvPr/>
        </p:nvSpPr>
        <p:spPr bwMode="auto">
          <a:xfrm>
            <a:off x="2381841" y="3221610"/>
            <a:ext cx="1800518" cy="612743"/>
          </a:xfrm>
          <a:prstGeom prst="round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1400" dirty="0">
                <a:solidFill>
                  <a:schemeClr val="bg1"/>
                </a:solidFill>
                <a:latin typeface="微软雅黑" panose="020B0503020204020204" pitchFamily="34" charset="-122"/>
                <a:ea typeface="微软雅黑" panose="020B0503020204020204" pitchFamily="34" charset="-122"/>
              </a:rPr>
              <a:t>工厂</a:t>
            </a:r>
          </a:p>
        </p:txBody>
      </p:sp>
      <p:sp>
        <p:nvSpPr>
          <p:cNvPr id="6" name="矩形: 圆角 5">
            <a:extLst>
              <a:ext uri="{FF2B5EF4-FFF2-40B4-BE49-F238E27FC236}">
                <a16:creationId xmlns:a16="http://schemas.microsoft.com/office/drawing/2014/main" id="{B6507511-F7C9-6D42-639E-936A9E12076D}"/>
              </a:ext>
            </a:extLst>
          </p:cNvPr>
          <p:cNvSpPr/>
          <p:nvPr/>
        </p:nvSpPr>
        <p:spPr bwMode="auto">
          <a:xfrm>
            <a:off x="6436942" y="2233369"/>
            <a:ext cx="1800518" cy="612743"/>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400" dirty="0">
                <a:solidFill>
                  <a:schemeClr val="tx1"/>
                </a:solidFill>
                <a:latin typeface="微软雅黑" panose="020B0503020204020204" pitchFamily="34" charset="-122"/>
                <a:ea typeface="微软雅黑" panose="020B0503020204020204" pitchFamily="34" charset="-122"/>
              </a:rPr>
              <a:t>账号登录</a:t>
            </a:r>
          </a:p>
        </p:txBody>
      </p:sp>
      <p:sp>
        <p:nvSpPr>
          <p:cNvPr id="7" name="矩形: 圆角 6">
            <a:extLst>
              <a:ext uri="{FF2B5EF4-FFF2-40B4-BE49-F238E27FC236}">
                <a16:creationId xmlns:a16="http://schemas.microsoft.com/office/drawing/2014/main" id="{2BC4429D-46FE-3527-92A6-9FBD71AFABD7}"/>
              </a:ext>
            </a:extLst>
          </p:cNvPr>
          <p:cNvSpPr/>
          <p:nvPr/>
        </p:nvSpPr>
        <p:spPr bwMode="auto">
          <a:xfrm>
            <a:off x="6427513" y="4203568"/>
            <a:ext cx="1800518" cy="612743"/>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400" dirty="0">
                <a:solidFill>
                  <a:schemeClr val="tx1"/>
                </a:solidFill>
                <a:latin typeface="微软雅黑" panose="020B0503020204020204" pitchFamily="34" charset="-122"/>
                <a:ea typeface="微软雅黑" panose="020B0503020204020204" pitchFamily="34" charset="-122"/>
              </a:rPr>
              <a:t>微信登录</a:t>
            </a:r>
          </a:p>
        </p:txBody>
      </p:sp>
      <p:sp>
        <p:nvSpPr>
          <p:cNvPr id="8" name="矩形: 圆角 7">
            <a:extLst>
              <a:ext uri="{FF2B5EF4-FFF2-40B4-BE49-F238E27FC236}">
                <a16:creationId xmlns:a16="http://schemas.microsoft.com/office/drawing/2014/main" id="{75CE5AD2-3CC8-1F5D-B562-4B0C6792CFD4}"/>
              </a:ext>
            </a:extLst>
          </p:cNvPr>
          <p:cNvSpPr/>
          <p:nvPr/>
        </p:nvSpPr>
        <p:spPr bwMode="auto">
          <a:xfrm>
            <a:off x="6427513" y="3223182"/>
            <a:ext cx="1800518" cy="612743"/>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400" dirty="0">
                <a:solidFill>
                  <a:schemeClr val="tx1"/>
                </a:solidFill>
                <a:latin typeface="微软雅黑" panose="020B0503020204020204" pitchFamily="34" charset="-122"/>
                <a:ea typeface="微软雅黑" panose="020B0503020204020204" pitchFamily="34" charset="-122"/>
              </a:rPr>
              <a:t>短信登录</a:t>
            </a:r>
          </a:p>
        </p:txBody>
      </p:sp>
      <p:cxnSp>
        <p:nvCxnSpPr>
          <p:cNvPr id="13" name="连接符: 曲线 12">
            <a:extLst>
              <a:ext uri="{FF2B5EF4-FFF2-40B4-BE49-F238E27FC236}">
                <a16:creationId xmlns:a16="http://schemas.microsoft.com/office/drawing/2014/main" id="{94FFA00C-4CC1-1FE7-579B-DFB6AD7DFB2E}"/>
              </a:ext>
            </a:extLst>
          </p:cNvPr>
          <p:cNvCxnSpPr>
            <a:cxnSpLocks/>
            <a:stCxn id="5" idx="3"/>
          </p:cNvCxnSpPr>
          <p:nvPr/>
        </p:nvCxnSpPr>
        <p:spPr>
          <a:xfrm flipV="1">
            <a:off x="4182359" y="2502034"/>
            <a:ext cx="2245154" cy="1025948"/>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连接符: 曲线 14">
            <a:extLst>
              <a:ext uri="{FF2B5EF4-FFF2-40B4-BE49-F238E27FC236}">
                <a16:creationId xmlns:a16="http://schemas.microsoft.com/office/drawing/2014/main" id="{15DB98F8-1915-348F-1991-EEBE266BE5C3}"/>
              </a:ext>
            </a:extLst>
          </p:cNvPr>
          <p:cNvCxnSpPr>
            <a:cxnSpLocks/>
            <a:stCxn id="5" idx="3"/>
            <a:endCxn id="7" idx="1"/>
          </p:cNvCxnSpPr>
          <p:nvPr/>
        </p:nvCxnSpPr>
        <p:spPr>
          <a:xfrm>
            <a:off x="4182359" y="3527982"/>
            <a:ext cx="2245154" cy="981958"/>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连接符: 曲线 16">
            <a:extLst>
              <a:ext uri="{FF2B5EF4-FFF2-40B4-BE49-F238E27FC236}">
                <a16:creationId xmlns:a16="http://schemas.microsoft.com/office/drawing/2014/main" id="{78036917-A325-3C33-8EC4-DDC6E102E993}"/>
              </a:ext>
            </a:extLst>
          </p:cNvPr>
          <p:cNvCxnSpPr>
            <a:cxnSpLocks/>
            <a:stCxn id="5" idx="3"/>
            <a:endCxn id="8" idx="1"/>
          </p:cNvCxnSpPr>
          <p:nvPr/>
        </p:nvCxnSpPr>
        <p:spPr>
          <a:xfrm>
            <a:off x="4182359" y="3527982"/>
            <a:ext cx="2245154" cy="157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文本占位符 2">
            <a:extLst>
              <a:ext uri="{FF2B5EF4-FFF2-40B4-BE49-F238E27FC236}">
                <a16:creationId xmlns:a16="http://schemas.microsoft.com/office/drawing/2014/main" id="{C771223A-4F90-4EF8-C179-AB58BEE912B2}"/>
              </a:ext>
            </a:extLst>
          </p:cNvPr>
          <p:cNvSpPr txBox="1">
            <a:spLocks/>
          </p:cNvSpPr>
          <p:nvPr/>
        </p:nvSpPr>
        <p:spPr>
          <a:xfrm>
            <a:off x="4801385" y="2281729"/>
            <a:ext cx="1315883" cy="430838"/>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200" dirty="0"/>
              <a:t>type=account</a:t>
            </a:r>
            <a:endParaRPr lang="zh-CN" altLang="en-US" sz="1200" dirty="0"/>
          </a:p>
        </p:txBody>
      </p:sp>
      <p:sp>
        <p:nvSpPr>
          <p:cNvPr id="20" name="文本占位符 2">
            <a:extLst>
              <a:ext uri="{FF2B5EF4-FFF2-40B4-BE49-F238E27FC236}">
                <a16:creationId xmlns:a16="http://schemas.microsoft.com/office/drawing/2014/main" id="{BCC4EC3B-29A1-6124-DA6F-CA9C778B2712}"/>
              </a:ext>
            </a:extLst>
          </p:cNvPr>
          <p:cNvSpPr txBox="1">
            <a:spLocks/>
          </p:cNvSpPr>
          <p:nvPr/>
        </p:nvSpPr>
        <p:spPr>
          <a:xfrm>
            <a:off x="5093617" y="3221610"/>
            <a:ext cx="1315883" cy="430838"/>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200" dirty="0"/>
              <a:t>type=</a:t>
            </a:r>
            <a:r>
              <a:rPr lang="en-US" altLang="zh-CN" sz="1200" dirty="0" err="1"/>
              <a:t>sms</a:t>
            </a:r>
            <a:endParaRPr lang="zh-CN" altLang="en-US" sz="1200" dirty="0"/>
          </a:p>
        </p:txBody>
      </p:sp>
      <p:sp>
        <p:nvSpPr>
          <p:cNvPr id="21" name="文本占位符 2">
            <a:extLst>
              <a:ext uri="{FF2B5EF4-FFF2-40B4-BE49-F238E27FC236}">
                <a16:creationId xmlns:a16="http://schemas.microsoft.com/office/drawing/2014/main" id="{96AD17D1-A5C3-7753-14A0-CD326939043E}"/>
              </a:ext>
            </a:extLst>
          </p:cNvPr>
          <p:cNvSpPr txBox="1">
            <a:spLocks/>
          </p:cNvSpPr>
          <p:nvPr/>
        </p:nvSpPr>
        <p:spPr>
          <a:xfrm>
            <a:off x="4857947" y="4376396"/>
            <a:ext cx="1315883" cy="430838"/>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200" dirty="0"/>
              <a:t>type=</a:t>
            </a:r>
            <a:r>
              <a:rPr lang="en-US" altLang="zh-CN" sz="1200" dirty="0" err="1"/>
              <a:t>we_chat</a:t>
            </a:r>
            <a:endParaRPr lang="zh-CN" altLang="en-US" sz="1200" dirty="0"/>
          </a:p>
        </p:txBody>
      </p:sp>
    </p:spTree>
    <p:extLst>
      <p:ext uri="{BB962C8B-B14F-4D97-AF65-F5344CB8AC3E}">
        <p14:creationId xmlns:p14="http://schemas.microsoft.com/office/powerpoint/2010/main" val="40096461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500"/>
                                        <p:tgtEl>
                                          <p:spTgt spid="5"/>
                                        </p:tgtEl>
                                      </p:cBhvr>
                                    </p:animEffect>
                                  </p:childTnLst>
                                </p:cTn>
                              </p:par>
                            </p:childTnLst>
                          </p:cTn>
                        </p:par>
                        <p:par>
                          <p:cTn id="25" fill="hold">
                            <p:stCondLst>
                              <p:cond delay="500"/>
                            </p:stCondLst>
                            <p:childTnLst>
                              <p:par>
                                <p:cTn id="26" presetID="22" presetClass="entr" presetSubtype="8" fill="hold" nodeType="after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ipe(left)">
                                      <p:cBhvr>
                                        <p:cTn id="28" dur="500"/>
                                        <p:tgtEl>
                                          <p:spTgt spid="13"/>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wipe(left)">
                                      <p:cBhvr>
                                        <p:cTn id="31" dur="500"/>
                                        <p:tgtEl>
                                          <p:spTgt spid="19"/>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wipe(left)">
                                      <p:cBhvr>
                                        <p:cTn id="34" dur="500"/>
                                        <p:tgtEl>
                                          <p:spTgt spid="20"/>
                                        </p:tgtEl>
                                      </p:cBhvr>
                                    </p:animEffect>
                                  </p:childTnLst>
                                </p:cTn>
                              </p:par>
                              <p:par>
                                <p:cTn id="35" presetID="22" presetClass="entr" presetSubtype="8"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left)">
                                      <p:cBhvr>
                                        <p:cTn id="37" dur="500"/>
                                        <p:tgtEl>
                                          <p:spTgt spid="17"/>
                                        </p:tgtEl>
                                      </p:cBhvr>
                                    </p:animEffect>
                                  </p:childTnLst>
                                </p:cTn>
                              </p:par>
                              <p:par>
                                <p:cTn id="38" presetID="22" presetClass="entr" presetSubtype="8" fill="hold"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wipe(left)">
                                      <p:cBhvr>
                                        <p:cTn id="40" dur="500"/>
                                        <p:tgtEl>
                                          <p:spTgt spid="15"/>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wipe(left)">
                                      <p:cBhvr>
                                        <p:cTn id="4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9" grpId="0"/>
      <p:bldP spid="20" grpId="0"/>
      <p:bldP spid="2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3427AF-F76B-9759-7019-88CDF29614A3}"/>
              </a:ext>
            </a:extLst>
          </p:cNvPr>
          <p:cNvSpPr>
            <a:spLocks noGrp="1"/>
          </p:cNvSpPr>
          <p:nvPr>
            <p:ph type="title"/>
          </p:nvPr>
        </p:nvSpPr>
        <p:spPr/>
        <p:txBody>
          <a:bodyPr/>
          <a:lstStyle/>
          <a:p>
            <a:r>
              <a:rPr lang="zh-CN" altLang="en-US" dirty="0"/>
              <a:t>登录案例（工厂模式</a:t>
            </a:r>
            <a:r>
              <a:rPr lang="en-US" altLang="zh-CN" dirty="0"/>
              <a:t>+</a:t>
            </a:r>
            <a:r>
              <a:rPr lang="zh-CN" altLang="en-US" dirty="0"/>
              <a:t>策略模式）</a:t>
            </a:r>
          </a:p>
        </p:txBody>
      </p:sp>
      <p:sp>
        <p:nvSpPr>
          <p:cNvPr id="5" name="矩形: 圆角 4">
            <a:extLst>
              <a:ext uri="{FF2B5EF4-FFF2-40B4-BE49-F238E27FC236}">
                <a16:creationId xmlns:a16="http://schemas.microsoft.com/office/drawing/2014/main" id="{EE761239-11AA-ECA5-94C3-D74EEC298960}"/>
              </a:ext>
            </a:extLst>
          </p:cNvPr>
          <p:cNvSpPr/>
          <p:nvPr/>
        </p:nvSpPr>
        <p:spPr bwMode="auto">
          <a:xfrm>
            <a:off x="4785676" y="3202756"/>
            <a:ext cx="1800518" cy="612743"/>
          </a:xfrm>
          <a:prstGeom prst="round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1400" dirty="0">
                <a:solidFill>
                  <a:schemeClr val="bg1"/>
                </a:solidFill>
                <a:latin typeface="微软雅黑" panose="020B0503020204020204" pitchFamily="34" charset="-122"/>
                <a:ea typeface="微软雅黑" panose="020B0503020204020204" pitchFamily="34" charset="-122"/>
              </a:rPr>
              <a:t>工厂</a:t>
            </a:r>
          </a:p>
        </p:txBody>
      </p:sp>
      <p:sp>
        <p:nvSpPr>
          <p:cNvPr id="6" name="矩形: 圆角 5">
            <a:extLst>
              <a:ext uri="{FF2B5EF4-FFF2-40B4-BE49-F238E27FC236}">
                <a16:creationId xmlns:a16="http://schemas.microsoft.com/office/drawing/2014/main" id="{B6507511-F7C9-6D42-639E-936A9E12076D}"/>
              </a:ext>
            </a:extLst>
          </p:cNvPr>
          <p:cNvSpPr/>
          <p:nvPr/>
        </p:nvSpPr>
        <p:spPr bwMode="auto">
          <a:xfrm>
            <a:off x="8840777" y="2214515"/>
            <a:ext cx="1800518" cy="612743"/>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400" dirty="0">
                <a:solidFill>
                  <a:schemeClr val="tx1"/>
                </a:solidFill>
                <a:latin typeface="微软雅黑" panose="020B0503020204020204" pitchFamily="34" charset="-122"/>
                <a:ea typeface="微软雅黑" panose="020B0503020204020204" pitchFamily="34" charset="-122"/>
              </a:rPr>
              <a:t>账号登录</a:t>
            </a:r>
          </a:p>
        </p:txBody>
      </p:sp>
      <p:sp>
        <p:nvSpPr>
          <p:cNvPr id="7" name="矩形: 圆角 6">
            <a:extLst>
              <a:ext uri="{FF2B5EF4-FFF2-40B4-BE49-F238E27FC236}">
                <a16:creationId xmlns:a16="http://schemas.microsoft.com/office/drawing/2014/main" id="{2BC4429D-46FE-3527-92A6-9FBD71AFABD7}"/>
              </a:ext>
            </a:extLst>
          </p:cNvPr>
          <p:cNvSpPr/>
          <p:nvPr/>
        </p:nvSpPr>
        <p:spPr bwMode="auto">
          <a:xfrm>
            <a:off x="8831348" y="4184714"/>
            <a:ext cx="1800518" cy="612743"/>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400" dirty="0">
                <a:solidFill>
                  <a:schemeClr val="tx1"/>
                </a:solidFill>
                <a:latin typeface="微软雅黑" panose="020B0503020204020204" pitchFamily="34" charset="-122"/>
                <a:ea typeface="微软雅黑" panose="020B0503020204020204" pitchFamily="34" charset="-122"/>
              </a:rPr>
              <a:t>微信登录</a:t>
            </a:r>
          </a:p>
        </p:txBody>
      </p:sp>
      <p:sp>
        <p:nvSpPr>
          <p:cNvPr id="8" name="矩形: 圆角 7">
            <a:extLst>
              <a:ext uri="{FF2B5EF4-FFF2-40B4-BE49-F238E27FC236}">
                <a16:creationId xmlns:a16="http://schemas.microsoft.com/office/drawing/2014/main" id="{75CE5AD2-3CC8-1F5D-B562-4B0C6792CFD4}"/>
              </a:ext>
            </a:extLst>
          </p:cNvPr>
          <p:cNvSpPr/>
          <p:nvPr/>
        </p:nvSpPr>
        <p:spPr bwMode="auto">
          <a:xfrm>
            <a:off x="8831348" y="3204328"/>
            <a:ext cx="1800518" cy="612743"/>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400" dirty="0">
                <a:solidFill>
                  <a:schemeClr val="tx1"/>
                </a:solidFill>
                <a:latin typeface="微软雅黑" panose="020B0503020204020204" pitchFamily="34" charset="-122"/>
                <a:ea typeface="微软雅黑" panose="020B0503020204020204" pitchFamily="34" charset="-122"/>
              </a:rPr>
              <a:t>短信登录</a:t>
            </a:r>
          </a:p>
        </p:txBody>
      </p:sp>
      <p:cxnSp>
        <p:nvCxnSpPr>
          <p:cNvPr id="10" name="直接箭头连接符 9">
            <a:extLst>
              <a:ext uri="{FF2B5EF4-FFF2-40B4-BE49-F238E27FC236}">
                <a16:creationId xmlns:a16="http://schemas.microsoft.com/office/drawing/2014/main" id="{259B6AB2-ECFB-02D3-D1E3-1F1AA3CCBEEF}"/>
              </a:ext>
            </a:extLst>
          </p:cNvPr>
          <p:cNvCxnSpPr>
            <a:cxnSpLocks/>
            <a:endCxn id="5" idx="1"/>
          </p:cNvCxnSpPr>
          <p:nvPr/>
        </p:nvCxnSpPr>
        <p:spPr>
          <a:xfrm>
            <a:off x="3192547" y="3508345"/>
            <a:ext cx="1593129" cy="7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连接符: 曲线 12">
            <a:extLst>
              <a:ext uri="{FF2B5EF4-FFF2-40B4-BE49-F238E27FC236}">
                <a16:creationId xmlns:a16="http://schemas.microsoft.com/office/drawing/2014/main" id="{94FFA00C-4CC1-1FE7-579B-DFB6AD7DFB2E}"/>
              </a:ext>
            </a:extLst>
          </p:cNvPr>
          <p:cNvCxnSpPr>
            <a:cxnSpLocks/>
            <a:stCxn id="5" idx="3"/>
          </p:cNvCxnSpPr>
          <p:nvPr/>
        </p:nvCxnSpPr>
        <p:spPr>
          <a:xfrm flipV="1">
            <a:off x="6586194" y="2483180"/>
            <a:ext cx="2245154" cy="1025948"/>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连接符: 曲线 14">
            <a:extLst>
              <a:ext uri="{FF2B5EF4-FFF2-40B4-BE49-F238E27FC236}">
                <a16:creationId xmlns:a16="http://schemas.microsoft.com/office/drawing/2014/main" id="{15DB98F8-1915-348F-1991-EEBE266BE5C3}"/>
              </a:ext>
            </a:extLst>
          </p:cNvPr>
          <p:cNvCxnSpPr>
            <a:stCxn id="5" idx="3"/>
            <a:endCxn id="7" idx="1"/>
          </p:cNvCxnSpPr>
          <p:nvPr/>
        </p:nvCxnSpPr>
        <p:spPr>
          <a:xfrm>
            <a:off x="6586194" y="3509128"/>
            <a:ext cx="2245154" cy="981958"/>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连接符: 曲线 16">
            <a:extLst>
              <a:ext uri="{FF2B5EF4-FFF2-40B4-BE49-F238E27FC236}">
                <a16:creationId xmlns:a16="http://schemas.microsoft.com/office/drawing/2014/main" id="{78036917-A325-3C33-8EC4-DDC6E102E993}"/>
              </a:ext>
            </a:extLst>
          </p:cNvPr>
          <p:cNvCxnSpPr>
            <a:stCxn id="5" idx="3"/>
            <a:endCxn id="8" idx="1"/>
          </p:cNvCxnSpPr>
          <p:nvPr/>
        </p:nvCxnSpPr>
        <p:spPr>
          <a:xfrm>
            <a:off x="6586194" y="3509128"/>
            <a:ext cx="2245154" cy="157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文本占位符 2">
            <a:extLst>
              <a:ext uri="{FF2B5EF4-FFF2-40B4-BE49-F238E27FC236}">
                <a16:creationId xmlns:a16="http://schemas.microsoft.com/office/drawing/2014/main" id="{0F6C5930-1456-67AC-F4A3-7E359D117842}"/>
              </a:ext>
            </a:extLst>
          </p:cNvPr>
          <p:cNvSpPr>
            <a:spLocks noGrp="1"/>
          </p:cNvSpPr>
          <p:nvPr>
            <p:ph type="body" sz="quarter" idx="11"/>
          </p:nvPr>
        </p:nvSpPr>
        <p:spPr>
          <a:xfrm>
            <a:off x="3271828" y="3130140"/>
            <a:ext cx="1315883" cy="430838"/>
          </a:xfrm>
        </p:spPr>
        <p:txBody>
          <a:bodyPr/>
          <a:lstStyle/>
          <a:p>
            <a:r>
              <a:rPr lang="en-US" altLang="zh-CN" sz="1200" dirty="0"/>
              <a:t>type=account</a:t>
            </a:r>
            <a:endParaRPr lang="zh-CN" altLang="en-US" sz="1200" dirty="0"/>
          </a:p>
        </p:txBody>
      </p:sp>
      <p:sp>
        <p:nvSpPr>
          <p:cNvPr id="19" name="文本占位符 2">
            <a:extLst>
              <a:ext uri="{FF2B5EF4-FFF2-40B4-BE49-F238E27FC236}">
                <a16:creationId xmlns:a16="http://schemas.microsoft.com/office/drawing/2014/main" id="{C771223A-4F90-4EF8-C179-AB58BEE912B2}"/>
              </a:ext>
            </a:extLst>
          </p:cNvPr>
          <p:cNvSpPr txBox="1">
            <a:spLocks/>
          </p:cNvSpPr>
          <p:nvPr/>
        </p:nvSpPr>
        <p:spPr>
          <a:xfrm>
            <a:off x="7205220" y="2262875"/>
            <a:ext cx="1315883" cy="430838"/>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200" dirty="0"/>
              <a:t>type=account</a:t>
            </a:r>
            <a:endParaRPr lang="zh-CN" altLang="en-US" sz="1200" dirty="0"/>
          </a:p>
        </p:txBody>
      </p:sp>
      <p:sp>
        <p:nvSpPr>
          <p:cNvPr id="20" name="文本占位符 2">
            <a:extLst>
              <a:ext uri="{FF2B5EF4-FFF2-40B4-BE49-F238E27FC236}">
                <a16:creationId xmlns:a16="http://schemas.microsoft.com/office/drawing/2014/main" id="{BCC4EC3B-29A1-6124-DA6F-CA9C778B2712}"/>
              </a:ext>
            </a:extLst>
          </p:cNvPr>
          <p:cNvSpPr txBox="1">
            <a:spLocks/>
          </p:cNvSpPr>
          <p:nvPr/>
        </p:nvSpPr>
        <p:spPr>
          <a:xfrm>
            <a:off x="7497452" y="3202756"/>
            <a:ext cx="1315883" cy="430838"/>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200" dirty="0"/>
              <a:t>type=</a:t>
            </a:r>
            <a:r>
              <a:rPr lang="en-US" altLang="zh-CN" sz="1200" dirty="0" err="1"/>
              <a:t>sms</a:t>
            </a:r>
            <a:endParaRPr lang="zh-CN" altLang="en-US" sz="1200" dirty="0"/>
          </a:p>
        </p:txBody>
      </p:sp>
      <p:sp>
        <p:nvSpPr>
          <p:cNvPr id="21" name="文本占位符 2">
            <a:extLst>
              <a:ext uri="{FF2B5EF4-FFF2-40B4-BE49-F238E27FC236}">
                <a16:creationId xmlns:a16="http://schemas.microsoft.com/office/drawing/2014/main" id="{96AD17D1-A5C3-7753-14A0-CD326939043E}"/>
              </a:ext>
            </a:extLst>
          </p:cNvPr>
          <p:cNvSpPr txBox="1">
            <a:spLocks/>
          </p:cNvSpPr>
          <p:nvPr/>
        </p:nvSpPr>
        <p:spPr>
          <a:xfrm>
            <a:off x="7261782" y="4357542"/>
            <a:ext cx="1315883" cy="430838"/>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200" dirty="0"/>
              <a:t>type=</a:t>
            </a:r>
            <a:r>
              <a:rPr lang="en-US" altLang="zh-CN" sz="1200" dirty="0" err="1"/>
              <a:t>we_chat</a:t>
            </a:r>
            <a:endParaRPr lang="zh-CN" altLang="en-US" sz="1200" dirty="0"/>
          </a:p>
        </p:txBody>
      </p:sp>
      <p:sp>
        <p:nvSpPr>
          <p:cNvPr id="25" name="文本占位符 2">
            <a:extLst>
              <a:ext uri="{FF2B5EF4-FFF2-40B4-BE49-F238E27FC236}">
                <a16:creationId xmlns:a16="http://schemas.microsoft.com/office/drawing/2014/main" id="{A1F4B8FE-99B7-4668-7932-2150C285F71B}"/>
              </a:ext>
            </a:extLst>
          </p:cNvPr>
          <p:cNvSpPr txBox="1">
            <a:spLocks/>
          </p:cNvSpPr>
          <p:nvPr/>
        </p:nvSpPr>
        <p:spPr>
          <a:xfrm>
            <a:off x="4754252" y="2809188"/>
            <a:ext cx="2011052" cy="412425"/>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171450" indent="-171450">
              <a:buFont typeface="Wingdings" panose="05000000000000000000" pitchFamily="2" charset="2"/>
              <a:buChar char="l"/>
            </a:pPr>
            <a:r>
              <a:rPr lang="zh-CN" altLang="en-US" sz="1200" dirty="0"/>
              <a:t>读配置，准备对象</a:t>
            </a:r>
            <a:endParaRPr lang="en-US" altLang="zh-CN" sz="1200" dirty="0"/>
          </a:p>
        </p:txBody>
      </p:sp>
      <p:sp>
        <p:nvSpPr>
          <p:cNvPr id="29" name="矩形: 圆角 28">
            <a:extLst>
              <a:ext uri="{FF2B5EF4-FFF2-40B4-BE49-F238E27FC236}">
                <a16:creationId xmlns:a16="http://schemas.microsoft.com/office/drawing/2014/main" id="{9D61A76F-0B78-E691-98B2-B4828CD630B2}"/>
              </a:ext>
            </a:extLst>
          </p:cNvPr>
          <p:cNvSpPr/>
          <p:nvPr/>
        </p:nvSpPr>
        <p:spPr bwMode="auto">
          <a:xfrm>
            <a:off x="1384171" y="3176046"/>
            <a:ext cx="1800518" cy="612743"/>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a:solidFill>
                  <a:schemeClr val="bg1"/>
                </a:solidFill>
                <a:latin typeface="微软雅黑" panose="020B0503020204020204" pitchFamily="34" charset="-122"/>
                <a:ea typeface="微软雅黑" panose="020B0503020204020204" pitchFamily="34" charset="-122"/>
              </a:rPr>
              <a:t>service</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30" name="Rectangle 2">
            <a:extLst>
              <a:ext uri="{FF2B5EF4-FFF2-40B4-BE49-F238E27FC236}">
                <a16:creationId xmlns:a16="http://schemas.microsoft.com/office/drawing/2014/main" id="{1A1E953C-D173-8D99-E00D-793376271D97}"/>
              </a:ext>
            </a:extLst>
          </p:cNvPr>
          <p:cNvSpPr>
            <a:spLocks noChangeArrowheads="1"/>
          </p:cNvSpPr>
          <p:nvPr/>
        </p:nvSpPr>
        <p:spPr bwMode="auto">
          <a:xfrm>
            <a:off x="3544479" y="4781026"/>
            <a:ext cx="4694548" cy="830997"/>
          </a:xfrm>
          <a:prstGeom prst="rect">
            <a:avLst/>
          </a:prstGeom>
          <a:solidFill>
            <a:schemeClr val="accent3">
              <a:lumMod val="20000"/>
              <a:lumOff val="80000"/>
            </a:schemeClr>
          </a:solidFill>
          <a:ln>
            <a:noFill/>
          </a:ln>
          <a:effectLst>
            <a:outerShdw blurRad="50800" dist="38100" dir="5400000" algn="t"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33B3"/>
                </a:solidFill>
                <a:effectLst/>
                <a:latin typeface="Arial Unicode MS"/>
                <a:ea typeface="JetBrains Mono"/>
              </a:rPr>
              <a:t>public </a:t>
            </a:r>
            <a:r>
              <a:rPr kumimoji="0" lang="zh-CN" altLang="zh-CN" sz="1200" b="0" i="0" u="none" strike="noStrike" cap="none" normalizeH="0" baseline="0">
                <a:ln>
                  <a:noFill/>
                </a:ln>
                <a:solidFill>
                  <a:srgbClr val="000000"/>
                </a:solidFill>
                <a:effectLst/>
                <a:latin typeface="Arial Unicode MS"/>
                <a:ea typeface="JetBrains Mono"/>
              </a:rPr>
              <a:t>UserGranter </a:t>
            </a:r>
            <a:r>
              <a:rPr kumimoji="0" lang="zh-CN" altLang="zh-CN" sz="1200" b="0" i="0" u="none" strike="noStrike" cap="none" normalizeH="0" baseline="0">
                <a:ln>
                  <a:noFill/>
                </a:ln>
                <a:solidFill>
                  <a:srgbClr val="00627A"/>
                </a:solidFill>
                <a:effectLst/>
                <a:latin typeface="Arial Unicode MS"/>
                <a:ea typeface="JetBrains Mono"/>
              </a:rPr>
              <a:t>getGranter</a:t>
            </a:r>
            <a:r>
              <a:rPr kumimoji="0" lang="zh-CN" altLang="zh-CN" sz="1200" b="0" i="0" u="none" strike="noStrike" cap="none" normalizeH="0" baseline="0">
                <a:ln>
                  <a:noFill/>
                </a:ln>
                <a:solidFill>
                  <a:srgbClr val="080808"/>
                </a:solidFill>
                <a:effectLst/>
                <a:latin typeface="Arial Unicode MS"/>
                <a:ea typeface="JetBrains Mono"/>
              </a:rPr>
              <a:t>(</a:t>
            </a:r>
            <a:r>
              <a:rPr kumimoji="0" lang="zh-CN" altLang="zh-CN" sz="1200" b="0" i="0" u="none" strike="noStrike" cap="none" normalizeH="0" baseline="0">
                <a:ln>
                  <a:noFill/>
                </a:ln>
                <a:solidFill>
                  <a:srgbClr val="000000"/>
                </a:solidFill>
                <a:effectLst/>
                <a:latin typeface="Arial Unicode MS"/>
                <a:ea typeface="JetBrains Mono"/>
              </a:rPr>
              <a:t>String </a:t>
            </a:r>
            <a:r>
              <a:rPr kumimoji="0" lang="zh-CN" altLang="zh-CN" sz="1200" b="0" i="0" u="none" strike="noStrike" cap="none" normalizeH="0" baseline="0">
                <a:ln>
                  <a:noFill/>
                </a:ln>
                <a:solidFill>
                  <a:srgbClr val="080808"/>
                </a:solidFill>
                <a:effectLst/>
                <a:latin typeface="Arial Unicode MS"/>
                <a:ea typeface="JetBrains Mono"/>
              </a:rPr>
              <a:t>grantType) {</a:t>
            </a:r>
            <a:br>
              <a:rPr kumimoji="0" lang="zh-CN" altLang="zh-CN" sz="1200" b="0" i="0" u="none" strike="noStrike" cap="none" normalizeH="0" baseline="0">
                <a:ln>
                  <a:noFill/>
                </a:ln>
                <a:solidFill>
                  <a:srgbClr val="080808"/>
                </a:solidFill>
                <a:effectLst/>
                <a:latin typeface="Arial Unicode MS"/>
                <a:ea typeface="JetBrains Mono"/>
              </a:rPr>
            </a:br>
            <a:r>
              <a:rPr kumimoji="0" lang="zh-CN" altLang="zh-CN" sz="1200" b="0" i="0" u="none" strike="noStrike" cap="none" normalizeH="0" baseline="0">
                <a:ln>
                  <a:noFill/>
                </a:ln>
                <a:solidFill>
                  <a:srgbClr val="080808"/>
                </a:solidFill>
                <a:effectLst/>
                <a:latin typeface="Arial Unicode MS"/>
                <a:ea typeface="JetBrains Mono"/>
              </a:rPr>
              <a:t>    </a:t>
            </a:r>
            <a:r>
              <a:rPr kumimoji="0" lang="zh-CN" altLang="zh-CN" sz="1200" b="0" i="0" u="none" strike="noStrike" cap="none" normalizeH="0" baseline="0">
                <a:ln>
                  <a:noFill/>
                </a:ln>
                <a:solidFill>
                  <a:srgbClr val="000000"/>
                </a:solidFill>
                <a:effectLst/>
                <a:latin typeface="Arial Unicode MS"/>
                <a:ea typeface="JetBrains Mono"/>
              </a:rPr>
              <a:t>UserGranter tokenGranter </a:t>
            </a:r>
            <a:r>
              <a:rPr kumimoji="0" lang="zh-CN" altLang="zh-CN" sz="1200" b="0" i="0" u="none" strike="noStrike" cap="none" normalizeH="0" baseline="0">
                <a:ln>
                  <a:noFill/>
                </a:ln>
                <a:solidFill>
                  <a:srgbClr val="080808"/>
                </a:solidFill>
                <a:effectLst/>
                <a:latin typeface="Arial Unicode MS"/>
                <a:ea typeface="JetBrains Mono"/>
              </a:rPr>
              <a:t>= </a:t>
            </a:r>
            <a:r>
              <a:rPr kumimoji="0" lang="zh-CN" altLang="zh-CN" sz="1200" b="0" i="1" u="none" strike="noStrike" cap="none" normalizeH="0" baseline="0">
                <a:ln>
                  <a:noFill/>
                </a:ln>
                <a:solidFill>
                  <a:srgbClr val="871094"/>
                </a:solidFill>
                <a:effectLst/>
                <a:latin typeface="Arial Unicode MS"/>
                <a:ea typeface="JetBrains Mono"/>
              </a:rPr>
              <a:t>granterPool</a:t>
            </a:r>
            <a:r>
              <a:rPr kumimoji="0" lang="zh-CN" altLang="zh-CN" sz="1200" b="0" i="0" u="none" strike="noStrike" cap="none" normalizeH="0" baseline="0">
                <a:ln>
                  <a:noFill/>
                </a:ln>
                <a:solidFill>
                  <a:srgbClr val="080808"/>
                </a:solidFill>
                <a:effectLst/>
                <a:latin typeface="Arial Unicode MS"/>
                <a:ea typeface="JetBrains Mono"/>
              </a:rPr>
              <a:t>.get(grantType);</a:t>
            </a:r>
            <a:br>
              <a:rPr kumimoji="0" lang="zh-CN" altLang="zh-CN" sz="1200" b="0" i="0" u="none" strike="noStrike" cap="none" normalizeH="0" baseline="0">
                <a:ln>
                  <a:noFill/>
                </a:ln>
                <a:solidFill>
                  <a:srgbClr val="080808"/>
                </a:solidFill>
                <a:effectLst/>
                <a:latin typeface="Arial Unicode MS"/>
                <a:ea typeface="JetBrains Mono"/>
              </a:rPr>
            </a:br>
            <a:r>
              <a:rPr kumimoji="0" lang="zh-CN" altLang="zh-CN" sz="1200" b="0" i="0" u="none" strike="noStrike" cap="none" normalizeH="0" baseline="0">
                <a:ln>
                  <a:noFill/>
                </a:ln>
                <a:solidFill>
                  <a:srgbClr val="080808"/>
                </a:solidFill>
                <a:effectLst/>
                <a:latin typeface="Arial Unicode MS"/>
                <a:ea typeface="JetBrains Mono"/>
              </a:rPr>
              <a:t>    </a:t>
            </a:r>
            <a:r>
              <a:rPr kumimoji="0" lang="zh-CN" altLang="zh-CN" sz="1200" b="0" i="0" u="none" strike="noStrike" cap="none" normalizeH="0" baseline="0">
                <a:ln>
                  <a:noFill/>
                </a:ln>
                <a:solidFill>
                  <a:srgbClr val="0033B3"/>
                </a:solidFill>
                <a:effectLst/>
                <a:latin typeface="Arial Unicode MS"/>
                <a:ea typeface="JetBrains Mono"/>
              </a:rPr>
              <a:t>return </a:t>
            </a:r>
            <a:r>
              <a:rPr kumimoji="0" lang="zh-CN" altLang="zh-CN" sz="1200" b="0" i="0" u="none" strike="noStrike" cap="none" normalizeH="0" baseline="0">
                <a:ln>
                  <a:noFill/>
                </a:ln>
                <a:solidFill>
                  <a:srgbClr val="000000"/>
                </a:solidFill>
                <a:effectLst/>
                <a:latin typeface="Arial Unicode MS"/>
                <a:ea typeface="JetBrains Mono"/>
              </a:rPr>
              <a:t>tokenGranter</a:t>
            </a:r>
            <a:r>
              <a:rPr kumimoji="0" lang="zh-CN" altLang="zh-CN" sz="1200" b="0" i="0" u="none" strike="noStrike" cap="none" normalizeH="0" baseline="0">
                <a:ln>
                  <a:noFill/>
                </a:ln>
                <a:solidFill>
                  <a:srgbClr val="080808"/>
                </a:solidFill>
                <a:effectLst/>
                <a:latin typeface="Arial Unicode MS"/>
                <a:ea typeface="JetBrains Mono"/>
              </a:rPr>
              <a:t>;</a:t>
            </a:r>
            <a:br>
              <a:rPr kumimoji="0" lang="zh-CN" altLang="zh-CN" sz="1200" b="0" i="0" u="none" strike="noStrike" cap="none" normalizeH="0" baseline="0">
                <a:ln>
                  <a:noFill/>
                </a:ln>
                <a:solidFill>
                  <a:srgbClr val="080808"/>
                </a:solidFill>
                <a:effectLst/>
                <a:latin typeface="Arial Unicode MS"/>
                <a:ea typeface="JetBrains Mono"/>
              </a:rPr>
            </a:br>
            <a:r>
              <a:rPr kumimoji="0" lang="zh-CN" altLang="zh-CN" sz="1200" b="0" i="0" u="none" strike="noStrike" cap="none" normalizeH="0" baseline="0">
                <a:ln>
                  <a:noFill/>
                </a:ln>
                <a:solidFill>
                  <a:srgbClr val="080808"/>
                </a:solidFill>
                <a:effectLst/>
                <a:latin typeface="Arial Unicode MS"/>
                <a:ea typeface="JetBrains Mono"/>
              </a:rPr>
              <a:t>}</a:t>
            </a:r>
            <a:endParaRPr kumimoji="0" lang="zh-CN" altLang="zh-CN" sz="1600" b="0" i="0" u="none" strike="noStrike" cap="none" normalizeH="0" baseline="0">
              <a:ln>
                <a:noFill/>
              </a:ln>
              <a:solidFill>
                <a:schemeClr val="tx1"/>
              </a:solidFill>
              <a:effectLst/>
              <a:latin typeface="Arial" panose="020B0604020202020204" pitchFamily="34" charset="0"/>
            </a:endParaRPr>
          </a:p>
        </p:txBody>
      </p:sp>
      <p:sp>
        <p:nvSpPr>
          <p:cNvPr id="31" name="文本占位符 2">
            <a:extLst>
              <a:ext uri="{FF2B5EF4-FFF2-40B4-BE49-F238E27FC236}">
                <a16:creationId xmlns:a16="http://schemas.microsoft.com/office/drawing/2014/main" id="{3A1A93C6-F479-3D50-12A1-C0E6667E7BF8}"/>
              </a:ext>
            </a:extLst>
          </p:cNvPr>
          <p:cNvSpPr txBox="1">
            <a:spLocks/>
          </p:cNvSpPr>
          <p:nvPr/>
        </p:nvSpPr>
        <p:spPr>
          <a:xfrm>
            <a:off x="4867373" y="3860281"/>
            <a:ext cx="2011052" cy="42891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171450" indent="-171450">
              <a:buFont typeface="Wingdings" panose="05000000000000000000" pitchFamily="2" charset="2"/>
              <a:buChar char="l"/>
            </a:pPr>
            <a:r>
              <a:rPr lang="zh-CN" altLang="en-US" sz="1200" dirty="0"/>
              <a:t>根据参数提供策略</a:t>
            </a:r>
          </a:p>
        </p:txBody>
      </p:sp>
      <p:sp>
        <p:nvSpPr>
          <p:cNvPr id="32" name="Rectangle 1">
            <a:extLst>
              <a:ext uri="{FF2B5EF4-FFF2-40B4-BE49-F238E27FC236}">
                <a16:creationId xmlns:a16="http://schemas.microsoft.com/office/drawing/2014/main" id="{19412F9D-23C8-0148-C7E3-FFF43F827A9C}"/>
              </a:ext>
            </a:extLst>
          </p:cNvPr>
          <p:cNvSpPr>
            <a:spLocks noChangeArrowheads="1"/>
          </p:cNvSpPr>
          <p:nvPr/>
        </p:nvSpPr>
        <p:spPr bwMode="auto">
          <a:xfrm>
            <a:off x="4609707" y="1624981"/>
            <a:ext cx="2309567" cy="1015663"/>
          </a:xfrm>
          <a:prstGeom prst="rect">
            <a:avLst/>
          </a:prstGeom>
          <a:solidFill>
            <a:schemeClr val="accent3">
              <a:lumMod val="20000"/>
              <a:lumOff val="80000"/>
            </a:schemeClr>
          </a:solidFill>
          <a:ln>
            <a:noFill/>
          </a:ln>
          <a:effectLst>
            <a:outerShdw blurRad="50800" dist="38100" dir="5400000" algn="t"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33B3"/>
                </a:solidFill>
                <a:effectLst/>
                <a:latin typeface="Arial Unicode MS"/>
                <a:ea typeface="JetBrains Mono"/>
              </a:rPr>
              <a:t>login</a:t>
            </a:r>
            <a:r>
              <a:rPr kumimoji="0" lang="zh-CN" altLang="zh-CN" sz="1200" b="0" i="0" u="none" strike="noStrike" cap="none" normalizeH="0" baseline="0" dirty="0">
                <a:ln>
                  <a:noFill/>
                </a:ln>
                <a:solidFill>
                  <a:srgbClr val="080808"/>
                </a:solidFill>
                <a:effectLst/>
                <a:latin typeface="Arial Unicode MS"/>
                <a:ea typeface="JetBrains Mono"/>
              </a:rPr>
              <a:t>:</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33B3"/>
                </a:solidFill>
                <a:effectLst/>
                <a:latin typeface="Arial Unicode MS"/>
                <a:ea typeface="JetBrains Mono"/>
              </a:rPr>
              <a:t>types</a:t>
            </a:r>
            <a:r>
              <a:rPr kumimoji="0" lang="zh-CN" altLang="zh-CN" sz="1200" b="0" i="0" u="none" strike="noStrike" cap="none" normalizeH="0" baseline="0" dirty="0">
                <a:ln>
                  <a:noFill/>
                </a:ln>
                <a:solidFill>
                  <a:srgbClr val="080808"/>
                </a:solidFill>
                <a:effectLst/>
                <a:latin typeface="Arial Unicode MS"/>
                <a:ea typeface="JetBrains Mono"/>
              </a:rPr>
              <a:t>:</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33B3"/>
                </a:solidFill>
                <a:effectLst/>
                <a:latin typeface="Arial Unicode MS"/>
                <a:ea typeface="JetBrains Mono"/>
              </a:rPr>
              <a:t>account</a:t>
            </a:r>
            <a:r>
              <a:rPr kumimoji="0" lang="zh-CN" altLang="zh-CN" sz="1200" b="0" i="0" u="none" strike="noStrike" cap="none" normalizeH="0" baseline="0" dirty="0">
                <a:ln>
                  <a:noFill/>
                </a:ln>
                <a:solidFill>
                  <a:srgbClr val="080808"/>
                </a:solidFill>
                <a:effectLst/>
                <a:latin typeface="Arial Unicode MS"/>
                <a:ea typeface="JetBrains Mono"/>
              </a:rPr>
              <a:t>: accountGranter</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33B3"/>
                </a:solidFill>
                <a:effectLst/>
                <a:latin typeface="Arial Unicode MS"/>
                <a:ea typeface="JetBrains Mono"/>
              </a:rPr>
              <a:t>sms</a:t>
            </a:r>
            <a:r>
              <a:rPr kumimoji="0" lang="zh-CN" altLang="zh-CN" sz="1200" b="0" i="0" u="none" strike="noStrike" cap="none" normalizeH="0" baseline="0" dirty="0">
                <a:ln>
                  <a:noFill/>
                </a:ln>
                <a:solidFill>
                  <a:srgbClr val="080808"/>
                </a:solidFill>
                <a:effectLst/>
                <a:latin typeface="Arial Unicode MS"/>
                <a:ea typeface="JetBrains Mono"/>
              </a:rPr>
              <a:t>: smsGranter</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33B3"/>
                </a:solidFill>
                <a:effectLst/>
                <a:latin typeface="Arial Unicode MS"/>
                <a:ea typeface="JetBrains Mono"/>
              </a:rPr>
              <a:t>we_chat</a:t>
            </a:r>
            <a:r>
              <a:rPr kumimoji="0" lang="zh-CN" altLang="zh-CN" sz="1200" b="0" i="0" u="none" strike="noStrike" cap="none" normalizeH="0" baseline="0" dirty="0">
                <a:ln>
                  <a:noFill/>
                </a:ln>
                <a:solidFill>
                  <a:srgbClr val="080808"/>
                </a:solidFill>
                <a:effectLst/>
                <a:latin typeface="Arial Unicode MS"/>
                <a:ea typeface="JetBrains Mono"/>
              </a:rPr>
              <a:t>: weChatGranter</a:t>
            </a: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grpSp>
        <p:nvGrpSpPr>
          <p:cNvPr id="40" name="组合 39">
            <a:extLst>
              <a:ext uri="{FF2B5EF4-FFF2-40B4-BE49-F238E27FC236}">
                <a16:creationId xmlns:a16="http://schemas.microsoft.com/office/drawing/2014/main" id="{DBFF4780-BFFE-BEE6-A0EC-78BDB241CFA7}"/>
              </a:ext>
            </a:extLst>
          </p:cNvPr>
          <p:cNvGrpSpPr/>
          <p:nvPr/>
        </p:nvGrpSpPr>
        <p:grpSpPr>
          <a:xfrm>
            <a:off x="8663233" y="1585716"/>
            <a:ext cx="2196445" cy="3476478"/>
            <a:chOff x="8663233" y="1585716"/>
            <a:chExt cx="2196445" cy="3476478"/>
          </a:xfrm>
        </p:grpSpPr>
        <p:sp>
          <p:nvSpPr>
            <p:cNvPr id="38" name="矩形 37">
              <a:extLst>
                <a:ext uri="{FF2B5EF4-FFF2-40B4-BE49-F238E27FC236}">
                  <a16:creationId xmlns:a16="http://schemas.microsoft.com/office/drawing/2014/main" id="{5C54D4FE-3FA4-99DA-2225-BCDE13264070}"/>
                </a:ext>
              </a:extLst>
            </p:cNvPr>
            <p:cNvSpPr/>
            <p:nvPr/>
          </p:nvSpPr>
          <p:spPr bwMode="auto">
            <a:xfrm>
              <a:off x="8663233" y="2007909"/>
              <a:ext cx="2196445" cy="3054285"/>
            </a:xfrm>
            <a:prstGeom prst="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39" name="文本占位符 2">
              <a:extLst>
                <a:ext uri="{FF2B5EF4-FFF2-40B4-BE49-F238E27FC236}">
                  <a16:creationId xmlns:a16="http://schemas.microsoft.com/office/drawing/2014/main" id="{CE1B422E-030B-C54D-AF08-AC730BE1F3E5}"/>
                </a:ext>
              </a:extLst>
            </p:cNvPr>
            <p:cNvSpPr txBox="1">
              <a:spLocks/>
            </p:cNvSpPr>
            <p:nvPr/>
          </p:nvSpPr>
          <p:spPr>
            <a:xfrm>
              <a:off x="9167567" y="1585716"/>
              <a:ext cx="1315883" cy="430838"/>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200" dirty="0"/>
                <a:t>Spring</a:t>
              </a:r>
              <a:r>
                <a:rPr lang="zh-CN" altLang="en-US" sz="1200" dirty="0"/>
                <a:t>容器</a:t>
              </a:r>
            </a:p>
          </p:txBody>
        </p:sp>
      </p:grpSp>
      <p:sp>
        <p:nvSpPr>
          <p:cNvPr id="3" name="任意多边形: 形状 2">
            <a:extLst>
              <a:ext uri="{FF2B5EF4-FFF2-40B4-BE49-F238E27FC236}">
                <a16:creationId xmlns:a16="http://schemas.microsoft.com/office/drawing/2014/main" id="{B8CAC0BA-F6D9-66CD-777F-29520A7277DA}"/>
              </a:ext>
            </a:extLst>
          </p:cNvPr>
          <p:cNvSpPr/>
          <p:nvPr/>
        </p:nvSpPr>
        <p:spPr bwMode="auto">
          <a:xfrm>
            <a:off x="4888992" y="2231136"/>
            <a:ext cx="512064" cy="0"/>
          </a:xfrm>
          <a:custGeom>
            <a:avLst/>
            <a:gdLst>
              <a:gd name="connsiteX0" fmla="*/ 0 w 512064"/>
              <a:gd name="connsiteY0" fmla="*/ 0 h 0"/>
              <a:gd name="connsiteX1" fmla="*/ 512064 w 512064"/>
              <a:gd name="connsiteY1" fmla="*/ 0 h 0"/>
            </a:gdLst>
            <a:ahLst/>
            <a:cxnLst>
              <a:cxn ang="0">
                <a:pos x="connsiteX0" y="connsiteY0"/>
              </a:cxn>
              <a:cxn ang="0">
                <a:pos x="connsiteX1" y="connsiteY1"/>
              </a:cxn>
            </a:cxnLst>
            <a:rect l="l" t="t" r="r" b="b"/>
            <a:pathLst>
              <a:path w="512064">
                <a:moveTo>
                  <a:pt x="0" y="0"/>
                </a:moveTo>
                <a:lnTo>
                  <a:pt x="512064" y="0"/>
                </a:lnTo>
              </a:path>
            </a:pathLst>
          </a:cu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圆角 21">
            <a:extLst>
              <a:ext uri="{FF2B5EF4-FFF2-40B4-BE49-F238E27FC236}">
                <a16:creationId xmlns:a16="http://schemas.microsoft.com/office/drawing/2014/main" id="{E0DF2926-242C-363B-D42C-BE7377126D89}"/>
              </a:ext>
            </a:extLst>
          </p:cNvPr>
          <p:cNvSpPr/>
          <p:nvPr/>
        </p:nvSpPr>
        <p:spPr bwMode="auto">
          <a:xfrm>
            <a:off x="4809744" y="2048256"/>
            <a:ext cx="627888" cy="170688"/>
          </a:xfrm>
          <a:prstGeom prst="roundRect">
            <a:avLst/>
          </a:prstGeom>
          <a:solidFill>
            <a:schemeClr val="accent2">
              <a:lumMod val="50000"/>
              <a:alpha val="38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3" name="矩形: 圆角 22">
            <a:extLst>
              <a:ext uri="{FF2B5EF4-FFF2-40B4-BE49-F238E27FC236}">
                <a16:creationId xmlns:a16="http://schemas.microsoft.com/office/drawing/2014/main" id="{587A7BBE-CA27-2E11-70FE-72E7105EFA3F}"/>
              </a:ext>
            </a:extLst>
          </p:cNvPr>
          <p:cNvSpPr/>
          <p:nvPr/>
        </p:nvSpPr>
        <p:spPr bwMode="auto">
          <a:xfrm>
            <a:off x="4803648" y="2249424"/>
            <a:ext cx="408432" cy="164592"/>
          </a:xfrm>
          <a:prstGeom prst="roundRect">
            <a:avLst/>
          </a:prstGeom>
          <a:solidFill>
            <a:schemeClr val="accent2">
              <a:lumMod val="50000"/>
              <a:alpha val="38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4" name="矩形: 圆角 23">
            <a:extLst>
              <a:ext uri="{FF2B5EF4-FFF2-40B4-BE49-F238E27FC236}">
                <a16:creationId xmlns:a16="http://schemas.microsoft.com/office/drawing/2014/main" id="{B3C69A78-AB0D-A005-BFC2-5F2C97B6788B}"/>
              </a:ext>
            </a:extLst>
          </p:cNvPr>
          <p:cNvSpPr/>
          <p:nvPr/>
        </p:nvSpPr>
        <p:spPr bwMode="auto">
          <a:xfrm>
            <a:off x="4797552" y="2432304"/>
            <a:ext cx="652272" cy="146304"/>
          </a:xfrm>
          <a:prstGeom prst="roundRect">
            <a:avLst/>
          </a:prstGeom>
          <a:solidFill>
            <a:schemeClr val="accent2">
              <a:lumMod val="50000"/>
              <a:alpha val="38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6" name="矩形: 圆角 25">
            <a:extLst>
              <a:ext uri="{FF2B5EF4-FFF2-40B4-BE49-F238E27FC236}">
                <a16:creationId xmlns:a16="http://schemas.microsoft.com/office/drawing/2014/main" id="{FEF964B4-75AF-44CB-665E-1E8A1616668B}"/>
              </a:ext>
            </a:extLst>
          </p:cNvPr>
          <p:cNvSpPr/>
          <p:nvPr/>
        </p:nvSpPr>
        <p:spPr bwMode="auto">
          <a:xfrm>
            <a:off x="5462016" y="2054352"/>
            <a:ext cx="1109472" cy="164592"/>
          </a:xfrm>
          <a:prstGeom prst="roundRect">
            <a:avLst/>
          </a:prstGeom>
          <a:solidFill>
            <a:schemeClr val="accent5">
              <a:lumMod val="50000"/>
              <a:alpha val="38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7" name="矩形: 圆角 26">
            <a:extLst>
              <a:ext uri="{FF2B5EF4-FFF2-40B4-BE49-F238E27FC236}">
                <a16:creationId xmlns:a16="http://schemas.microsoft.com/office/drawing/2014/main" id="{105BAD95-34AB-EF09-C11A-37D4665B3BE0}"/>
              </a:ext>
            </a:extLst>
          </p:cNvPr>
          <p:cNvSpPr/>
          <p:nvPr/>
        </p:nvSpPr>
        <p:spPr bwMode="auto">
          <a:xfrm>
            <a:off x="5236464" y="2243328"/>
            <a:ext cx="932688" cy="158496"/>
          </a:xfrm>
          <a:prstGeom prst="roundRect">
            <a:avLst/>
          </a:prstGeom>
          <a:solidFill>
            <a:schemeClr val="accent5">
              <a:lumMod val="50000"/>
              <a:alpha val="38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8" name="矩形: 圆角 27">
            <a:extLst>
              <a:ext uri="{FF2B5EF4-FFF2-40B4-BE49-F238E27FC236}">
                <a16:creationId xmlns:a16="http://schemas.microsoft.com/office/drawing/2014/main" id="{2BB52F2A-87C5-A3E1-EE6E-C96C21E74F65}"/>
              </a:ext>
            </a:extLst>
          </p:cNvPr>
          <p:cNvSpPr/>
          <p:nvPr/>
        </p:nvSpPr>
        <p:spPr bwMode="auto">
          <a:xfrm>
            <a:off x="5510784" y="2426208"/>
            <a:ext cx="1085088" cy="152400"/>
          </a:xfrm>
          <a:prstGeom prst="roundRect">
            <a:avLst/>
          </a:prstGeom>
          <a:solidFill>
            <a:schemeClr val="accent5">
              <a:lumMod val="50000"/>
              <a:alpha val="38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pic>
        <p:nvPicPr>
          <p:cNvPr id="34" name="图片 33">
            <a:extLst>
              <a:ext uri="{FF2B5EF4-FFF2-40B4-BE49-F238E27FC236}">
                <a16:creationId xmlns:a16="http://schemas.microsoft.com/office/drawing/2014/main" id="{4E5D727D-5238-6FCC-BC0A-926C2EAB8077}"/>
              </a:ext>
            </a:extLst>
          </p:cNvPr>
          <p:cNvPicPr>
            <a:picLocks noChangeAspect="1"/>
          </p:cNvPicPr>
          <p:nvPr/>
        </p:nvPicPr>
        <p:blipFill>
          <a:blip r:embed="rId2"/>
          <a:stretch>
            <a:fillRect/>
          </a:stretch>
        </p:blipFill>
        <p:spPr>
          <a:xfrm>
            <a:off x="1564850" y="1501255"/>
            <a:ext cx="2471246" cy="1401021"/>
          </a:xfrm>
          <a:prstGeom prst="rect">
            <a:avLst/>
          </a:prstGeom>
          <a:effectLst>
            <a:outerShdw blurRad="50800" dist="38100" dir="5400000" algn="t" rotWithShape="0">
              <a:prstClr val="black">
                <a:alpha val="40000"/>
              </a:prstClr>
            </a:outerShdw>
          </a:effectLst>
        </p:spPr>
      </p:pic>
      <p:pic>
        <p:nvPicPr>
          <p:cNvPr id="36" name="图片 35">
            <a:extLst>
              <a:ext uri="{FF2B5EF4-FFF2-40B4-BE49-F238E27FC236}">
                <a16:creationId xmlns:a16="http://schemas.microsoft.com/office/drawing/2014/main" id="{27AB4D3B-A0DC-1502-BDCC-8B0B0B2CA1B3}"/>
              </a:ext>
            </a:extLst>
          </p:cNvPr>
          <p:cNvPicPr>
            <a:picLocks noChangeAspect="1"/>
          </p:cNvPicPr>
          <p:nvPr/>
        </p:nvPicPr>
        <p:blipFill>
          <a:blip r:embed="rId3"/>
          <a:stretch>
            <a:fillRect/>
          </a:stretch>
        </p:blipFill>
        <p:spPr>
          <a:xfrm>
            <a:off x="7060677" y="988864"/>
            <a:ext cx="4411793" cy="592629"/>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7866598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8">
                                            <p:txEl>
                                              <p:pRg st="0" end="0"/>
                                            </p:txEl>
                                          </p:spTgt>
                                        </p:tgtEl>
                                        <p:attrNameLst>
                                          <p:attrName>style.visibility</p:attrName>
                                        </p:attrNameLst>
                                      </p:cBhvr>
                                      <p:to>
                                        <p:strVal val="visible"/>
                                      </p:to>
                                    </p:set>
                                    <p:animEffect transition="in" filter="wipe(left)">
                                      <p:cBhvr>
                                        <p:cTn id="15" dur="500"/>
                                        <p:tgtEl>
                                          <p:spTgt spid="18">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1" fill="hold" nodeType="clickEffect">
                                  <p:stCondLst>
                                    <p:cond delay="0"/>
                                  </p:stCondLst>
                                  <p:childTnLst>
                                    <p:set>
                                      <p:cBhvr>
                                        <p:cTn id="19" dur="1" fill="hold">
                                          <p:stCondLst>
                                            <p:cond delay="0"/>
                                          </p:stCondLst>
                                        </p:cTn>
                                        <p:tgtEl>
                                          <p:spTgt spid="40"/>
                                        </p:tgtEl>
                                        <p:attrNameLst>
                                          <p:attrName>style.visibility</p:attrName>
                                        </p:attrNameLst>
                                      </p:cBhvr>
                                      <p:to>
                                        <p:strVal val="visible"/>
                                      </p:to>
                                    </p:set>
                                    <p:anim calcmode="lin" valueType="num">
                                      <p:cBhvr additive="base">
                                        <p:cTn id="20" dur="500" fill="hold"/>
                                        <p:tgtEl>
                                          <p:spTgt spid="40"/>
                                        </p:tgtEl>
                                        <p:attrNameLst>
                                          <p:attrName>ppt_x</p:attrName>
                                        </p:attrNameLst>
                                      </p:cBhvr>
                                      <p:tavLst>
                                        <p:tav tm="0">
                                          <p:val>
                                            <p:strVal val="#ppt_x"/>
                                          </p:val>
                                        </p:tav>
                                        <p:tav tm="100000">
                                          <p:val>
                                            <p:strVal val="#ppt_x"/>
                                          </p:val>
                                        </p:tav>
                                      </p:tavLst>
                                    </p:anim>
                                    <p:anim calcmode="lin" valueType="num">
                                      <p:cBhvr additive="base">
                                        <p:cTn id="21" dur="500" fill="hold"/>
                                        <p:tgtEl>
                                          <p:spTgt spid="40"/>
                                        </p:tgtEl>
                                        <p:attrNameLst>
                                          <p:attrName>ppt_y</p:attrName>
                                        </p:attrNameLst>
                                      </p:cBhvr>
                                      <p:tavLst>
                                        <p:tav tm="0">
                                          <p:val>
                                            <p:strVal val="0-#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25">
                                            <p:txEl>
                                              <p:pRg st="0" end="0"/>
                                            </p:txEl>
                                          </p:spTgt>
                                        </p:tgtEl>
                                        <p:attrNameLst>
                                          <p:attrName>style.visibility</p:attrName>
                                        </p:attrNameLst>
                                      </p:cBhvr>
                                      <p:to>
                                        <p:strVal val="visible"/>
                                      </p:to>
                                    </p:set>
                                    <p:animEffect transition="in" filter="wipe(down)">
                                      <p:cBhvr>
                                        <p:cTn id="26" dur="500"/>
                                        <p:tgtEl>
                                          <p:spTgt spid="25">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wipe(down)">
                                      <p:cBhvr>
                                        <p:cTn id="31" dur="500"/>
                                        <p:tgtEl>
                                          <p:spTgt spid="32"/>
                                        </p:tgtEl>
                                      </p:cBhvr>
                                    </p:animEffect>
                                  </p:childTnLst>
                                </p:cTn>
                              </p:par>
                            </p:childTnLst>
                          </p:cTn>
                        </p:par>
                      </p:childTnLst>
                    </p:cTn>
                  </p:par>
                  <p:par>
                    <p:cTn id="32" fill="hold">
                      <p:stCondLst>
                        <p:cond delay="indefinite"/>
                      </p:stCondLst>
                      <p:childTnLst>
                        <p:par>
                          <p:cTn id="33" fill="hold">
                            <p:stCondLst>
                              <p:cond delay="0"/>
                            </p:stCondLst>
                            <p:childTnLst>
                              <p:par>
                                <p:cTn id="34" presetID="12" presetClass="entr" presetSubtype="8" fill="hold" grpId="0" nodeType="clickEffect">
                                  <p:stCondLst>
                                    <p:cond delay="0"/>
                                  </p:stCondLst>
                                  <p:childTnLst>
                                    <p:set>
                                      <p:cBhvr>
                                        <p:cTn id="35" dur="1" fill="hold">
                                          <p:stCondLst>
                                            <p:cond delay="0"/>
                                          </p:stCondLst>
                                        </p:cTn>
                                        <p:tgtEl>
                                          <p:spTgt spid="22"/>
                                        </p:tgtEl>
                                        <p:attrNameLst>
                                          <p:attrName>style.visibility</p:attrName>
                                        </p:attrNameLst>
                                      </p:cBhvr>
                                      <p:to>
                                        <p:strVal val="visible"/>
                                      </p:to>
                                    </p:set>
                                    <p:anim calcmode="lin" valueType="num">
                                      <p:cBhvr additive="base">
                                        <p:cTn id="36" dur="500"/>
                                        <p:tgtEl>
                                          <p:spTgt spid="22"/>
                                        </p:tgtEl>
                                        <p:attrNameLst>
                                          <p:attrName>ppt_x</p:attrName>
                                        </p:attrNameLst>
                                      </p:cBhvr>
                                      <p:tavLst>
                                        <p:tav tm="0">
                                          <p:val>
                                            <p:strVal val="#ppt_x-#ppt_w*1.125000"/>
                                          </p:val>
                                        </p:tav>
                                        <p:tav tm="100000">
                                          <p:val>
                                            <p:strVal val="#ppt_x"/>
                                          </p:val>
                                        </p:tav>
                                      </p:tavLst>
                                    </p:anim>
                                    <p:animEffect transition="in" filter="wipe(right)">
                                      <p:cBhvr>
                                        <p:cTn id="37" dur="500"/>
                                        <p:tgtEl>
                                          <p:spTgt spid="22"/>
                                        </p:tgtEl>
                                      </p:cBhvr>
                                    </p:animEffect>
                                  </p:childTnLst>
                                </p:cTn>
                              </p:par>
                              <p:par>
                                <p:cTn id="38" presetID="12" presetClass="entr" presetSubtype="8" fill="hold" grpId="0" nodeType="withEffect">
                                  <p:stCondLst>
                                    <p:cond delay="0"/>
                                  </p:stCondLst>
                                  <p:childTnLst>
                                    <p:set>
                                      <p:cBhvr>
                                        <p:cTn id="39" dur="1" fill="hold">
                                          <p:stCondLst>
                                            <p:cond delay="0"/>
                                          </p:stCondLst>
                                        </p:cTn>
                                        <p:tgtEl>
                                          <p:spTgt spid="23"/>
                                        </p:tgtEl>
                                        <p:attrNameLst>
                                          <p:attrName>style.visibility</p:attrName>
                                        </p:attrNameLst>
                                      </p:cBhvr>
                                      <p:to>
                                        <p:strVal val="visible"/>
                                      </p:to>
                                    </p:set>
                                    <p:anim calcmode="lin" valueType="num">
                                      <p:cBhvr additive="base">
                                        <p:cTn id="40" dur="500"/>
                                        <p:tgtEl>
                                          <p:spTgt spid="23"/>
                                        </p:tgtEl>
                                        <p:attrNameLst>
                                          <p:attrName>ppt_x</p:attrName>
                                        </p:attrNameLst>
                                      </p:cBhvr>
                                      <p:tavLst>
                                        <p:tav tm="0">
                                          <p:val>
                                            <p:strVal val="#ppt_x-#ppt_w*1.125000"/>
                                          </p:val>
                                        </p:tav>
                                        <p:tav tm="100000">
                                          <p:val>
                                            <p:strVal val="#ppt_x"/>
                                          </p:val>
                                        </p:tav>
                                      </p:tavLst>
                                    </p:anim>
                                    <p:animEffect transition="in" filter="wipe(right)">
                                      <p:cBhvr>
                                        <p:cTn id="41" dur="500"/>
                                        <p:tgtEl>
                                          <p:spTgt spid="23"/>
                                        </p:tgtEl>
                                      </p:cBhvr>
                                    </p:animEffect>
                                  </p:childTnLst>
                                </p:cTn>
                              </p:par>
                              <p:par>
                                <p:cTn id="42" presetID="12" presetClass="entr" presetSubtype="8" fill="hold" grpId="0" nodeType="withEffect">
                                  <p:stCondLst>
                                    <p:cond delay="0"/>
                                  </p:stCondLst>
                                  <p:childTnLst>
                                    <p:set>
                                      <p:cBhvr>
                                        <p:cTn id="43" dur="1" fill="hold">
                                          <p:stCondLst>
                                            <p:cond delay="0"/>
                                          </p:stCondLst>
                                        </p:cTn>
                                        <p:tgtEl>
                                          <p:spTgt spid="24"/>
                                        </p:tgtEl>
                                        <p:attrNameLst>
                                          <p:attrName>style.visibility</p:attrName>
                                        </p:attrNameLst>
                                      </p:cBhvr>
                                      <p:to>
                                        <p:strVal val="visible"/>
                                      </p:to>
                                    </p:set>
                                    <p:anim calcmode="lin" valueType="num">
                                      <p:cBhvr additive="base">
                                        <p:cTn id="44" dur="500"/>
                                        <p:tgtEl>
                                          <p:spTgt spid="24"/>
                                        </p:tgtEl>
                                        <p:attrNameLst>
                                          <p:attrName>ppt_x</p:attrName>
                                        </p:attrNameLst>
                                      </p:cBhvr>
                                      <p:tavLst>
                                        <p:tav tm="0">
                                          <p:val>
                                            <p:strVal val="#ppt_x-#ppt_w*1.125000"/>
                                          </p:val>
                                        </p:tav>
                                        <p:tav tm="100000">
                                          <p:val>
                                            <p:strVal val="#ppt_x"/>
                                          </p:val>
                                        </p:tav>
                                      </p:tavLst>
                                    </p:anim>
                                    <p:animEffect transition="in" filter="wipe(right)">
                                      <p:cBhvr>
                                        <p:cTn id="45" dur="500"/>
                                        <p:tgtEl>
                                          <p:spTgt spid="24"/>
                                        </p:tgtEl>
                                      </p:cBhvr>
                                    </p:animEffect>
                                  </p:childTnLst>
                                </p:cTn>
                              </p:par>
                            </p:childTnLst>
                          </p:cTn>
                        </p:par>
                      </p:childTnLst>
                    </p:cTn>
                  </p:par>
                  <p:par>
                    <p:cTn id="46" fill="hold">
                      <p:stCondLst>
                        <p:cond delay="indefinite"/>
                      </p:stCondLst>
                      <p:childTnLst>
                        <p:par>
                          <p:cTn id="47" fill="hold">
                            <p:stCondLst>
                              <p:cond delay="0"/>
                            </p:stCondLst>
                            <p:childTnLst>
                              <p:par>
                                <p:cTn id="48" presetID="12" presetClass="entr" presetSubtype="2" fill="hold" nodeType="clickEffect">
                                  <p:stCondLst>
                                    <p:cond delay="0"/>
                                  </p:stCondLst>
                                  <p:childTnLst>
                                    <p:set>
                                      <p:cBhvr>
                                        <p:cTn id="49" dur="1" fill="hold">
                                          <p:stCondLst>
                                            <p:cond delay="0"/>
                                          </p:stCondLst>
                                        </p:cTn>
                                        <p:tgtEl>
                                          <p:spTgt spid="34"/>
                                        </p:tgtEl>
                                        <p:attrNameLst>
                                          <p:attrName>style.visibility</p:attrName>
                                        </p:attrNameLst>
                                      </p:cBhvr>
                                      <p:to>
                                        <p:strVal val="visible"/>
                                      </p:to>
                                    </p:set>
                                    <p:anim calcmode="lin" valueType="num">
                                      <p:cBhvr additive="base">
                                        <p:cTn id="50" dur="500"/>
                                        <p:tgtEl>
                                          <p:spTgt spid="34"/>
                                        </p:tgtEl>
                                        <p:attrNameLst>
                                          <p:attrName>ppt_x</p:attrName>
                                        </p:attrNameLst>
                                      </p:cBhvr>
                                      <p:tavLst>
                                        <p:tav tm="0">
                                          <p:val>
                                            <p:strVal val="#ppt_x+#ppt_w*1.125000"/>
                                          </p:val>
                                        </p:tav>
                                        <p:tav tm="100000">
                                          <p:val>
                                            <p:strVal val="#ppt_x"/>
                                          </p:val>
                                        </p:tav>
                                      </p:tavLst>
                                    </p:anim>
                                    <p:animEffect transition="in" filter="wipe(left)">
                                      <p:cBhvr>
                                        <p:cTn id="51" dur="500"/>
                                        <p:tgtEl>
                                          <p:spTgt spid="34"/>
                                        </p:tgtEl>
                                      </p:cBhvr>
                                    </p:animEffect>
                                  </p:childTnLst>
                                </p:cTn>
                              </p:par>
                            </p:childTnLst>
                          </p:cTn>
                        </p:par>
                      </p:childTnLst>
                    </p:cTn>
                  </p:par>
                  <p:par>
                    <p:cTn id="52" fill="hold">
                      <p:stCondLst>
                        <p:cond delay="indefinite"/>
                      </p:stCondLst>
                      <p:childTnLst>
                        <p:par>
                          <p:cTn id="53" fill="hold">
                            <p:stCondLst>
                              <p:cond delay="0"/>
                            </p:stCondLst>
                            <p:childTnLst>
                              <p:par>
                                <p:cTn id="54" presetID="12" presetClass="entr" presetSubtype="2" fill="hold" grpId="0" nodeType="clickEffect">
                                  <p:stCondLst>
                                    <p:cond delay="0"/>
                                  </p:stCondLst>
                                  <p:childTnLst>
                                    <p:set>
                                      <p:cBhvr>
                                        <p:cTn id="55" dur="1" fill="hold">
                                          <p:stCondLst>
                                            <p:cond delay="0"/>
                                          </p:stCondLst>
                                        </p:cTn>
                                        <p:tgtEl>
                                          <p:spTgt spid="26"/>
                                        </p:tgtEl>
                                        <p:attrNameLst>
                                          <p:attrName>style.visibility</p:attrName>
                                        </p:attrNameLst>
                                      </p:cBhvr>
                                      <p:to>
                                        <p:strVal val="visible"/>
                                      </p:to>
                                    </p:set>
                                    <p:anim calcmode="lin" valueType="num">
                                      <p:cBhvr additive="base">
                                        <p:cTn id="56" dur="500"/>
                                        <p:tgtEl>
                                          <p:spTgt spid="26"/>
                                        </p:tgtEl>
                                        <p:attrNameLst>
                                          <p:attrName>ppt_x</p:attrName>
                                        </p:attrNameLst>
                                      </p:cBhvr>
                                      <p:tavLst>
                                        <p:tav tm="0">
                                          <p:val>
                                            <p:strVal val="#ppt_x+#ppt_w*1.125000"/>
                                          </p:val>
                                        </p:tav>
                                        <p:tav tm="100000">
                                          <p:val>
                                            <p:strVal val="#ppt_x"/>
                                          </p:val>
                                        </p:tav>
                                      </p:tavLst>
                                    </p:anim>
                                    <p:animEffect transition="in" filter="wipe(left)">
                                      <p:cBhvr>
                                        <p:cTn id="57" dur="500"/>
                                        <p:tgtEl>
                                          <p:spTgt spid="26"/>
                                        </p:tgtEl>
                                      </p:cBhvr>
                                    </p:animEffect>
                                  </p:childTnLst>
                                </p:cTn>
                              </p:par>
                              <p:par>
                                <p:cTn id="58" presetID="12" presetClass="entr" presetSubtype="2" fill="hold" grpId="0" nodeType="withEffect">
                                  <p:stCondLst>
                                    <p:cond delay="0"/>
                                  </p:stCondLst>
                                  <p:childTnLst>
                                    <p:set>
                                      <p:cBhvr>
                                        <p:cTn id="59" dur="1" fill="hold">
                                          <p:stCondLst>
                                            <p:cond delay="0"/>
                                          </p:stCondLst>
                                        </p:cTn>
                                        <p:tgtEl>
                                          <p:spTgt spid="27"/>
                                        </p:tgtEl>
                                        <p:attrNameLst>
                                          <p:attrName>style.visibility</p:attrName>
                                        </p:attrNameLst>
                                      </p:cBhvr>
                                      <p:to>
                                        <p:strVal val="visible"/>
                                      </p:to>
                                    </p:set>
                                    <p:anim calcmode="lin" valueType="num">
                                      <p:cBhvr additive="base">
                                        <p:cTn id="60" dur="500"/>
                                        <p:tgtEl>
                                          <p:spTgt spid="27"/>
                                        </p:tgtEl>
                                        <p:attrNameLst>
                                          <p:attrName>ppt_x</p:attrName>
                                        </p:attrNameLst>
                                      </p:cBhvr>
                                      <p:tavLst>
                                        <p:tav tm="0">
                                          <p:val>
                                            <p:strVal val="#ppt_x+#ppt_w*1.125000"/>
                                          </p:val>
                                        </p:tav>
                                        <p:tav tm="100000">
                                          <p:val>
                                            <p:strVal val="#ppt_x"/>
                                          </p:val>
                                        </p:tav>
                                      </p:tavLst>
                                    </p:anim>
                                    <p:animEffect transition="in" filter="wipe(left)">
                                      <p:cBhvr>
                                        <p:cTn id="61" dur="500"/>
                                        <p:tgtEl>
                                          <p:spTgt spid="27"/>
                                        </p:tgtEl>
                                      </p:cBhvr>
                                    </p:animEffect>
                                  </p:childTnLst>
                                </p:cTn>
                              </p:par>
                              <p:par>
                                <p:cTn id="62" presetID="12" presetClass="entr" presetSubtype="2" fill="hold" grpId="0" nodeType="withEffect">
                                  <p:stCondLst>
                                    <p:cond delay="0"/>
                                  </p:stCondLst>
                                  <p:childTnLst>
                                    <p:set>
                                      <p:cBhvr>
                                        <p:cTn id="63" dur="1" fill="hold">
                                          <p:stCondLst>
                                            <p:cond delay="0"/>
                                          </p:stCondLst>
                                        </p:cTn>
                                        <p:tgtEl>
                                          <p:spTgt spid="28"/>
                                        </p:tgtEl>
                                        <p:attrNameLst>
                                          <p:attrName>style.visibility</p:attrName>
                                        </p:attrNameLst>
                                      </p:cBhvr>
                                      <p:to>
                                        <p:strVal val="visible"/>
                                      </p:to>
                                    </p:set>
                                    <p:anim calcmode="lin" valueType="num">
                                      <p:cBhvr additive="base">
                                        <p:cTn id="64" dur="500"/>
                                        <p:tgtEl>
                                          <p:spTgt spid="28"/>
                                        </p:tgtEl>
                                        <p:attrNameLst>
                                          <p:attrName>ppt_x</p:attrName>
                                        </p:attrNameLst>
                                      </p:cBhvr>
                                      <p:tavLst>
                                        <p:tav tm="0">
                                          <p:val>
                                            <p:strVal val="#ppt_x+#ppt_w*1.125000"/>
                                          </p:val>
                                        </p:tav>
                                        <p:tav tm="100000">
                                          <p:val>
                                            <p:strVal val="#ppt_x"/>
                                          </p:val>
                                        </p:tav>
                                      </p:tavLst>
                                    </p:anim>
                                    <p:animEffect transition="in" filter="wipe(left)">
                                      <p:cBhvr>
                                        <p:cTn id="65" dur="500"/>
                                        <p:tgtEl>
                                          <p:spTgt spid="28"/>
                                        </p:tgtEl>
                                      </p:cBhvr>
                                    </p:animEffect>
                                  </p:childTnLst>
                                </p:cTn>
                              </p:par>
                            </p:childTnLst>
                          </p:cTn>
                        </p:par>
                      </p:childTnLst>
                    </p:cTn>
                  </p:par>
                  <p:par>
                    <p:cTn id="66" fill="hold">
                      <p:stCondLst>
                        <p:cond delay="indefinite"/>
                      </p:stCondLst>
                      <p:childTnLst>
                        <p:par>
                          <p:cTn id="67" fill="hold">
                            <p:stCondLst>
                              <p:cond delay="0"/>
                            </p:stCondLst>
                            <p:childTnLst>
                              <p:par>
                                <p:cTn id="68" presetID="16" presetClass="entr" presetSubtype="37" fill="hold" nodeType="clickEffect">
                                  <p:stCondLst>
                                    <p:cond delay="0"/>
                                  </p:stCondLst>
                                  <p:childTnLst>
                                    <p:set>
                                      <p:cBhvr>
                                        <p:cTn id="69" dur="1" fill="hold">
                                          <p:stCondLst>
                                            <p:cond delay="0"/>
                                          </p:stCondLst>
                                        </p:cTn>
                                        <p:tgtEl>
                                          <p:spTgt spid="36"/>
                                        </p:tgtEl>
                                        <p:attrNameLst>
                                          <p:attrName>style.visibility</p:attrName>
                                        </p:attrNameLst>
                                      </p:cBhvr>
                                      <p:to>
                                        <p:strVal val="visible"/>
                                      </p:to>
                                    </p:set>
                                    <p:animEffect transition="in" filter="barn(outVertical)">
                                      <p:cBhvr>
                                        <p:cTn id="70" dur="500"/>
                                        <p:tgtEl>
                                          <p:spTgt spid="36"/>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1" fill="hold" grpId="0" nodeType="clickEffect">
                                  <p:stCondLst>
                                    <p:cond delay="0"/>
                                  </p:stCondLst>
                                  <p:childTnLst>
                                    <p:set>
                                      <p:cBhvr>
                                        <p:cTn id="74" dur="1" fill="hold">
                                          <p:stCondLst>
                                            <p:cond delay="0"/>
                                          </p:stCondLst>
                                        </p:cTn>
                                        <p:tgtEl>
                                          <p:spTgt spid="31"/>
                                        </p:tgtEl>
                                        <p:attrNameLst>
                                          <p:attrName>style.visibility</p:attrName>
                                        </p:attrNameLst>
                                      </p:cBhvr>
                                      <p:to>
                                        <p:strVal val="visible"/>
                                      </p:to>
                                    </p:set>
                                    <p:animEffect transition="in" filter="wipe(up)">
                                      <p:cBhvr>
                                        <p:cTn id="75" dur="500"/>
                                        <p:tgtEl>
                                          <p:spTgt spid="31"/>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1" fill="hold" grpId="0" nodeType="clickEffect">
                                  <p:stCondLst>
                                    <p:cond delay="0"/>
                                  </p:stCondLst>
                                  <p:childTnLst>
                                    <p:set>
                                      <p:cBhvr>
                                        <p:cTn id="79" dur="1" fill="hold">
                                          <p:stCondLst>
                                            <p:cond delay="0"/>
                                          </p:stCondLst>
                                        </p:cTn>
                                        <p:tgtEl>
                                          <p:spTgt spid="30"/>
                                        </p:tgtEl>
                                        <p:attrNameLst>
                                          <p:attrName>style.visibility</p:attrName>
                                        </p:attrNameLst>
                                      </p:cBhvr>
                                      <p:to>
                                        <p:strVal val="visible"/>
                                      </p:to>
                                    </p:set>
                                    <p:animEffect transition="in" filter="wipe(up)">
                                      <p:cBhvr>
                                        <p:cTn id="8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p:bldP spid="29" grpId="0" animBg="1"/>
      <p:bldP spid="30" grpId="0" animBg="1"/>
      <p:bldP spid="31" grpId="0"/>
      <p:bldP spid="32" grpId="0" animBg="1"/>
      <p:bldP spid="22" grpId="0" animBg="1"/>
      <p:bldP spid="23" grpId="0" animBg="1"/>
      <p:bldP spid="24" grpId="0" animBg="1"/>
      <p:bldP spid="26" grpId="0" animBg="1"/>
      <p:bldP spid="27" grpId="0" animBg="1"/>
      <p:bldP spid="2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D682BD-D514-3179-916A-B7ADA96EEDEF}"/>
              </a:ext>
            </a:extLst>
          </p:cNvPr>
          <p:cNvSpPr>
            <a:spLocks noGrp="1"/>
          </p:cNvSpPr>
          <p:nvPr>
            <p:ph type="title"/>
          </p:nvPr>
        </p:nvSpPr>
        <p:spPr/>
        <p:txBody>
          <a:bodyPr/>
          <a:lstStyle/>
          <a:p>
            <a:r>
              <a:rPr lang="zh-CN" altLang="en-US" dirty="0"/>
              <a:t>面试官怎么问</a:t>
            </a:r>
          </a:p>
        </p:txBody>
      </p:sp>
      <p:sp>
        <p:nvSpPr>
          <p:cNvPr id="3" name="文本占位符 2">
            <a:extLst>
              <a:ext uri="{FF2B5EF4-FFF2-40B4-BE49-F238E27FC236}">
                <a16:creationId xmlns:a16="http://schemas.microsoft.com/office/drawing/2014/main" id="{AE3D7919-E319-788A-D388-2DF267FC3934}"/>
              </a:ext>
            </a:extLst>
          </p:cNvPr>
          <p:cNvSpPr>
            <a:spLocks noGrp="1"/>
          </p:cNvSpPr>
          <p:nvPr>
            <p:ph type="body" sz="quarter" idx="11"/>
          </p:nvPr>
        </p:nvSpPr>
        <p:spPr>
          <a:xfrm>
            <a:off x="710880" y="1624204"/>
            <a:ext cx="10698800" cy="515681"/>
          </a:xfrm>
        </p:spPr>
        <p:txBody>
          <a:bodyPr/>
          <a:lstStyle/>
          <a:p>
            <a:r>
              <a:rPr lang="zh-CN" altLang="en-US" dirty="0">
                <a:solidFill>
                  <a:srgbClr val="B23632"/>
                </a:solidFill>
              </a:rPr>
              <a:t>你之前项目中用过设计模式吗？</a:t>
            </a:r>
          </a:p>
        </p:txBody>
      </p:sp>
      <p:pic>
        <p:nvPicPr>
          <p:cNvPr id="10" name="图片 9">
            <a:extLst>
              <a:ext uri="{FF2B5EF4-FFF2-40B4-BE49-F238E27FC236}">
                <a16:creationId xmlns:a16="http://schemas.microsoft.com/office/drawing/2014/main" id="{530832E7-551C-E364-204C-578A310D1C33}"/>
              </a:ext>
            </a:extLst>
          </p:cNvPr>
          <p:cNvPicPr>
            <a:picLocks noChangeAspect="1"/>
          </p:cNvPicPr>
          <p:nvPr/>
        </p:nvPicPr>
        <p:blipFill>
          <a:blip r:embed="rId2"/>
          <a:stretch>
            <a:fillRect/>
          </a:stretch>
        </p:blipFill>
        <p:spPr>
          <a:xfrm>
            <a:off x="801279" y="2326735"/>
            <a:ext cx="8275801" cy="3596195"/>
          </a:xfrm>
          <a:prstGeom prst="rect">
            <a:avLst/>
          </a:prstGeom>
          <a:ln>
            <a:solidFill>
              <a:schemeClr val="bg1">
                <a:lumMod val="50000"/>
              </a:schemeClr>
            </a:solidFill>
          </a:ln>
          <a:effectLst>
            <a:outerShdw blurRad="50800" dist="38100" dir="5400000" algn="t" rotWithShape="0">
              <a:prstClr val="black">
                <a:alpha val="40000"/>
              </a:prstClr>
            </a:outerShdw>
          </a:effectLst>
        </p:spPr>
      </p:pic>
      <p:sp>
        <p:nvSpPr>
          <p:cNvPr id="11" name="矩形 10">
            <a:extLst>
              <a:ext uri="{FF2B5EF4-FFF2-40B4-BE49-F238E27FC236}">
                <a16:creationId xmlns:a16="http://schemas.microsoft.com/office/drawing/2014/main" id="{697DB3E2-F27C-7113-0B3B-FB3DDCCE280B}"/>
              </a:ext>
            </a:extLst>
          </p:cNvPr>
          <p:cNvSpPr/>
          <p:nvPr/>
        </p:nvSpPr>
        <p:spPr bwMode="auto">
          <a:xfrm>
            <a:off x="1206631" y="3157979"/>
            <a:ext cx="6721311" cy="320512"/>
          </a:xfrm>
          <a:prstGeom prst="rect">
            <a:avLst/>
          </a:prstGeom>
          <a:solidFill>
            <a:schemeClr val="accent2">
              <a:lumMod val="50000"/>
              <a:alpha val="32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9262645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anim calcmode="lin" valueType="num">
                                      <p:cBhvr>
                                        <p:cTn id="13" dur="500" fill="hold"/>
                                        <p:tgtEl>
                                          <p:spTgt spid="10"/>
                                        </p:tgtEl>
                                        <p:attrNameLst>
                                          <p:attrName>ppt_x</p:attrName>
                                        </p:attrNameLst>
                                      </p:cBhvr>
                                      <p:tavLst>
                                        <p:tav tm="0">
                                          <p:val>
                                            <p:strVal val="#ppt_x"/>
                                          </p:val>
                                        </p:tav>
                                        <p:tav tm="100000">
                                          <p:val>
                                            <p:strVal val="#ppt_x"/>
                                          </p:val>
                                        </p:tav>
                                      </p:tavLst>
                                    </p:anim>
                                    <p:anim calcmode="lin" valueType="num">
                                      <p:cBhvr>
                                        <p:cTn id="14"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37"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arn(outVertical)">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3427AF-F76B-9759-7019-88CDF29614A3}"/>
              </a:ext>
            </a:extLst>
          </p:cNvPr>
          <p:cNvSpPr>
            <a:spLocks noGrp="1"/>
          </p:cNvSpPr>
          <p:nvPr>
            <p:ph type="title"/>
          </p:nvPr>
        </p:nvSpPr>
        <p:spPr/>
        <p:txBody>
          <a:bodyPr/>
          <a:lstStyle/>
          <a:p>
            <a:r>
              <a:rPr lang="zh-CN" altLang="en-US" dirty="0"/>
              <a:t>登录案例（工厂模式</a:t>
            </a:r>
            <a:r>
              <a:rPr lang="en-US" altLang="zh-CN" dirty="0"/>
              <a:t>+</a:t>
            </a:r>
            <a:r>
              <a:rPr lang="zh-CN" altLang="en-US" dirty="0"/>
              <a:t>策略模式）</a:t>
            </a:r>
          </a:p>
        </p:txBody>
      </p:sp>
      <p:sp>
        <p:nvSpPr>
          <p:cNvPr id="5" name="矩形: 圆角 4">
            <a:extLst>
              <a:ext uri="{FF2B5EF4-FFF2-40B4-BE49-F238E27FC236}">
                <a16:creationId xmlns:a16="http://schemas.microsoft.com/office/drawing/2014/main" id="{EE761239-11AA-ECA5-94C3-D74EEC298960}"/>
              </a:ext>
            </a:extLst>
          </p:cNvPr>
          <p:cNvSpPr/>
          <p:nvPr/>
        </p:nvSpPr>
        <p:spPr bwMode="auto">
          <a:xfrm>
            <a:off x="4785676" y="3202756"/>
            <a:ext cx="1800518" cy="612743"/>
          </a:xfrm>
          <a:prstGeom prst="round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1400" dirty="0">
                <a:solidFill>
                  <a:schemeClr val="bg1"/>
                </a:solidFill>
                <a:latin typeface="微软雅黑" panose="020B0503020204020204" pitchFamily="34" charset="-122"/>
                <a:ea typeface="微软雅黑" panose="020B0503020204020204" pitchFamily="34" charset="-122"/>
              </a:rPr>
              <a:t>工厂</a:t>
            </a:r>
          </a:p>
        </p:txBody>
      </p:sp>
      <p:sp>
        <p:nvSpPr>
          <p:cNvPr id="6" name="矩形: 圆角 5">
            <a:extLst>
              <a:ext uri="{FF2B5EF4-FFF2-40B4-BE49-F238E27FC236}">
                <a16:creationId xmlns:a16="http://schemas.microsoft.com/office/drawing/2014/main" id="{B6507511-F7C9-6D42-639E-936A9E12076D}"/>
              </a:ext>
            </a:extLst>
          </p:cNvPr>
          <p:cNvSpPr/>
          <p:nvPr/>
        </p:nvSpPr>
        <p:spPr bwMode="auto">
          <a:xfrm>
            <a:off x="8840777" y="2214515"/>
            <a:ext cx="1800518" cy="612743"/>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400" dirty="0">
                <a:solidFill>
                  <a:schemeClr val="tx1"/>
                </a:solidFill>
                <a:latin typeface="微软雅黑" panose="020B0503020204020204" pitchFamily="34" charset="-122"/>
                <a:ea typeface="微软雅黑" panose="020B0503020204020204" pitchFamily="34" charset="-122"/>
              </a:rPr>
              <a:t>账号登录</a:t>
            </a:r>
          </a:p>
        </p:txBody>
      </p:sp>
      <p:sp>
        <p:nvSpPr>
          <p:cNvPr id="7" name="矩形: 圆角 6">
            <a:extLst>
              <a:ext uri="{FF2B5EF4-FFF2-40B4-BE49-F238E27FC236}">
                <a16:creationId xmlns:a16="http://schemas.microsoft.com/office/drawing/2014/main" id="{2BC4429D-46FE-3527-92A6-9FBD71AFABD7}"/>
              </a:ext>
            </a:extLst>
          </p:cNvPr>
          <p:cNvSpPr/>
          <p:nvPr/>
        </p:nvSpPr>
        <p:spPr bwMode="auto">
          <a:xfrm>
            <a:off x="8831348" y="3637960"/>
            <a:ext cx="1800518" cy="612743"/>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400" dirty="0">
                <a:solidFill>
                  <a:schemeClr val="tx1"/>
                </a:solidFill>
                <a:latin typeface="微软雅黑" panose="020B0503020204020204" pitchFamily="34" charset="-122"/>
                <a:ea typeface="微软雅黑" panose="020B0503020204020204" pitchFamily="34" charset="-122"/>
              </a:rPr>
              <a:t>微信登录</a:t>
            </a:r>
          </a:p>
        </p:txBody>
      </p:sp>
      <p:sp>
        <p:nvSpPr>
          <p:cNvPr id="8" name="矩形: 圆角 7">
            <a:extLst>
              <a:ext uri="{FF2B5EF4-FFF2-40B4-BE49-F238E27FC236}">
                <a16:creationId xmlns:a16="http://schemas.microsoft.com/office/drawing/2014/main" id="{75CE5AD2-3CC8-1F5D-B562-4B0C6792CFD4}"/>
              </a:ext>
            </a:extLst>
          </p:cNvPr>
          <p:cNvSpPr/>
          <p:nvPr/>
        </p:nvSpPr>
        <p:spPr bwMode="auto">
          <a:xfrm>
            <a:off x="8831348" y="2897957"/>
            <a:ext cx="1800518" cy="612743"/>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400" dirty="0">
                <a:solidFill>
                  <a:schemeClr val="tx1"/>
                </a:solidFill>
                <a:latin typeface="微软雅黑" panose="020B0503020204020204" pitchFamily="34" charset="-122"/>
                <a:ea typeface="微软雅黑" panose="020B0503020204020204" pitchFamily="34" charset="-122"/>
              </a:rPr>
              <a:t>短信登录</a:t>
            </a:r>
          </a:p>
        </p:txBody>
      </p:sp>
      <p:cxnSp>
        <p:nvCxnSpPr>
          <p:cNvPr id="10" name="直接箭头连接符 9">
            <a:extLst>
              <a:ext uri="{FF2B5EF4-FFF2-40B4-BE49-F238E27FC236}">
                <a16:creationId xmlns:a16="http://schemas.microsoft.com/office/drawing/2014/main" id="{259B6AB2-ECFB-02D3-D1E3-1F1AA3CCBEEF}"/>
              </a:ext>
            </a:extLst>
          </p:cNvPr>
          <p:cNvCxnSpPr>
            <a:cxnSpLocks/>
            <a:endCxn id="5" idx="1"/>
          </p:cNvCxnSpPr>
          <p:nvPr/>
        </p:nvCxnSpPr>
        <p:spPr>
          <a:xfrm>
            <a:off x="3192547" y="3508345"/>
            <a:ext cx="1593129" cy="7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连接符: 曲线 12">
            <a:extLst>
              <a:ext uri="{FF2B5EF4-FFF2-40B4-BE49-F238E27FC236}">
                <a16:creationId xmlns:a16="http://schemas.microsoft.com/office/drawing/2014/main" id="{94FFA00C-4CC1-1FE7-579B-DFB6AD7DFB2E}"/>
              </a:ext>
            </a:extLst>
          </p:cNvPr>
          <p:cNvCxnSpPr>
            <a:cxnSpLocks/>
            <a:stCxn id="5" idx="3"/>
          </p:cNvCxnSpPr>
          <p:nvPr/>
        </p:nvCxnSpPr>
        <p:spPr>
          <a:xfrm flipV="1">
            <a:off x="6586194" y="2483180"/>
            <a:ext cx="2245154" cy="1025948"/>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连接符: 曲线 14">
            <a:extLst>
              <a:ext uri="{FF2B5EF4-FFF2-40B4-BE49-F238E27FC236}">
                <a16:creationId xmlns:a16="http://schemas.microsoft.com/office/drawing/2014/main" id="{15DB98F8-1915-348F-1991-EEBE266BE5C3}"/>
              </a:ext>
            </a:extLst>
          </p:cNvPr>
          <p:cNvCxnSpPr>
            <a:stCxn id="5" idx="3"/>
            <a:endCxn id="7" idx="1"/>
          </p:cNvCxnSpPr>
          <p:nvPr/>
        </p:nvCxnSpPr>
        <p:spPr>
          <a:xfrm>
            <a:off x="6586194" y="3509128"/>
            <a:ext cx="2245154" cy="43520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连接符: 曲线 16">
            <a:extLst>
              <a:ext uri="{FF2B5EF4-FFF2-40B4-BE49-F238E27FC236}">
                <a16:creationId xmlns:a16="http://schemas.microsoft.com/office/drawing/2014/main" id="{78036917-A325-3C33-8EC4-DDC6E102E993}"/>
              </a:ext>
            </a:extLst>
          </p:cNvPr>
          <p:cNvCxnSpPr>
            <a:stCxn id="5" idx="3"/>
            <a:endCxn id="8" idx="1"/>
          </p:cNvCxnSpPr>
          <p:nvPr/>
        </p:nvCxnSpPr>
        <p:spPr>
          <a:xfrm flipV="1">
            <a:off x="6586194" y="3204329"/>
            <a:ext cx="2245154" cy="30479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文本占位符 2">
            <a:extLst>
              <a:ext uri="{FF2B5EF4-FFF2-40B4-BE49-F238E27FC236}">
                <a16:creationId xmlns:a16="http://schemas.microsoft.com/office/drawing/2014/main" id="{0F6C5930-1456-67AC-F4A3-7E359D117842}"/>
              </a:ext>
            </a:extLst>
          </p:cNvPr>
          <p:cNvSpPr>
            <a:spLocks noGrp="1"/>
          </p:cNvSpPr>
          <p:nvPr>
            <p:ph type="body" sz="quarter" idx="11"/>
          </p:nvPr>
        </p:nvSpPr>
        <p:spPr>
          <a:xfrm>
            <a:off x="3271828" y="3130140"/>
            <a:ext cx="1315883" cy="430838"/>
          </a:xfrm>
        </p:spPr>
        <p:txBody>
          <a:bodyPr/>
          <a:lstStyle/>
          <a:p>
            <a:r>
              <a:rPr lang="en-US" altLang="zh-CN" sz="1200" dirty="0"/>
              <a:t>type=account</a:t>
            </a:r>
            <a:endParaRPr lang="zh-CN" altLang="en-US" sz="1200" dirty="0"/>
          </a:p>
        </p:txBody>
      </p:sp>
      <p:sp>
        <p:nvSpPr>
          <p:cNvPr id="19" name="文本占位符 2">
            <a:extLst>
              <a:ext uri="{FF2B5EF4-FFF2-40B4-BE49-F238E27FC236}">
                <a16:creationId xmlns:a16="http://schemas.microsoft.com/office/drawing/2014/main" id="{C771223A-4F90-4EF8-C179-AB58BEE912B2}"/>
              </a:ext>
            </a:extLst>
          </p:cNvPr>
          <p:cNvSpPr txBox="1">
            <a:spLocks/>
          </p:cNvSpPr>
          <p:nvPr/>
        </p:nvSpPr>
        <p:spPr>
          <a:xfrm>
            <a:off x="7422036" y="2225168"/>
            <a:ext cx="1315883" cy="430838"/>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200" dirty="0"/>
              <a:t>type=account</a:t>
            </a:r>
            <a:endParaRPr lang="zh-CN" altLang="en-US" sz="1200" dirty="0"/>
          </a:p>
        </p:txBody>
      </p:sp>
      <p:sp>
        <p:nvSpPr>
          <p:cNvPr id="20" name="文本占位符 2">
            <a:extLst>
              <a:ext uri="{FF2B5EF4-FFF2-40B4-BE49-F238E27FC236}">
                <a16:creationId xmlns:a16="http://schemas.microsoft.com/office/drawing/2014/main" id="{BCC4EC3B-29A1-6124-DA6F-CA9C778B2712}"/>
              </a:ext>
            </a:extLst>
          </p:cNvPr>
          <p:cNvSpPr txBox="1">
            <a:spLocks/>
          </p:cNvSpPr>
          <p:nvPr/>
        </p:nvSpPr>
        <p:spPr>
          <a:xfrm>
            <a:off x="7695416" y="2919951"/>
            <a:ext cx="1315883" cy="430838"/>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200" dirty="0"/>
              <a:t>type=</a:t>
            </a:r>
            <a:r>
              <a:rPr lang="en-US" altLang="zh-CN" sz="1200" dirty="0" err="1"/>
              <a:t>sms</a:t>
            </a:r>
            <a:endParaRPr lang="zh-CN" altLang="en-US" sz="1200" dirty="0"/>
          </a:p>
        </p:txBody>
      </p:sp>
      <p:sp>
        <p:nvSpPr>
          <p:cNvPr id="21" name="文本占位符 2">
            <a:extLst>
              <a:ext uri="{FF2B5EF4-FFF2-40B4-BE49-F238E27FC236}">
                <a16:creationId xmlns:a16="http://schemas.microsoft.com/office/drawing/2014/main" id="{96AD17D1-A5C3-7753-14A0-CD326939043E}"/>
              </a:ext>
            </a:extLst>
          </p:cNvPr>
          <p:cNvSpPr txBox="1">
            <a:spLocks/>
          </p:cNvSpPr>
          <p:nvPr/>
        </p:nvSpPr>
        <p:spPr>
          <a:xfrm>
            <a:off x="7535159" y="3579829"/>
            <a:ext cx="1315883" cy="430838"/>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200" dirty="0"/>
              <a:t>type=</a:t>
            </a:r>
            <a:r>
              <a:rPr lang="en-US" altLang="zh-CN" sz="1200" dirty="0" err="1"/>
              <a:t>we_chat</a:t>
            </a:r>
            <a:endParaRPr lang="zh-CN" altLang="en-US" sz="1200" dirty="0"/>
          </a:p>
        </p:txBody>
      </p:sp>
      <p:sp>
        <p:nvSpPr>
          <p:cNvPr id="25" name="文本占位符 2">
            <a:extLst>
              <a:ext uri="{FF2B5EF4-FFF2-40B4-BE49-F238E27FC236}">
                <a16:creationId xmlns:a16="http://schemas.microsoft.com/office/drawing/2014/main" id="{A1F4B8FE-99B7-4668-7932-2150C285F71B}"/>
              </a:ext>
            </a:extLst>
          </p:cNvPr>
          <p:cNvSpPr txBox="1">
            <a:spLocks/>
          </p:cNvSpPr>
          <p:nvPr/>
        </p:nvSpPr>
        <p:spPr>
          <a:xfrm>
            <a:off x="4754252" y="2809188"/>
            <a:ext cx="2011052" cy="412425"/>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171450" indent="-171450">
              <a:buFont typeface="Wingdings" panose="05000000000000000000" pitchFamily="2" charset="2"/>
              <a:buChar char="l"/>
            </a:pPr>
            <a:r>
              <a:rPr lang="zh-CN" altLang="en-US" sz="1200" dirty="0"/>
              <a:t>读配置，准备对象</a:t>
            </a:r>
            <a:endParaRPr lang="en-US" altLang="zh-CN" sz="1200" dirty="0"/>
          </a:p>
        </p:txBody>
      </p:sp>
      <p:sp>
        <p:nvSpPr>
          <p:cNvPr id="29" name="矩形: 圆角 28">
            <a:extLst>
              <a:ext uri="{FF2B5EF4-FFF2-40B4-BE49-F238E27FC236}">
                <a16:creationId xmlns:a16="http://schemas.microsoft.com/office/drawing/2014/main" id="{9D61A76F-0B78-E691-98B2-B4828CD630B2}"/>
              </a:ext>
            </a:extLst>
          </p:cNvPr>
          <p:cNvSpPr/>
          <p:nvPr/>
        </p:nvSpPr>
        <p:spPr bwMode="auto">
          <a:xfrm>
            <a:off x="1384171" y="3176046"/>
            <a:ext cx="1800518" cy="612743"/>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a:solidFill>
                  <a:schemeClr val="bg1"/>
                </a:solidFill>
                <a:latin typeface="微软雅黑" panose="020B0503020204020204" pitchFamily="34" charset="-122"/>
                <a:ea typeface="微软雅黑" panose="020B0503020204020204" pitchFamily="34" charset="-122"/>
              </a:rPr>
              <a:t>service</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30" name="Rectangle 2">
            <a:extLst>
              <a:ext uri="{FF2B5EF4-FFF2-40B4-BE49-F238E27FC236}">
                <a16:creationId xmlns:a16="http://schemas.microsoft.com/office/drawing/2014/main" id="{1A1E953C-D173-8D99-E00D-793376271D97}"/>
              </a:ext>
            </a:extLst>
          </p:cNvPr>
          <p:cNvSpPr>
            <a:spLocks noChangeArrowheads="1"/>
          </p:cNvSpPr>
          <p:nvPr/>
        </p:nvSpPr>
        <p:spPr bwMode="auto">
          <a:xfrm>
            <a:off x="3544479" y="4781026"/>
            <a:ext cx="4694548" cy="830997"/>
          </a:xfrm>
          <a:prstGeom prst="rect">
            <a:avLst/>
          </a:prstGeom>
          <a:solidFill>
            <a:schemeClr val="accent3">
              <a:lumMod val="20000"/>
              <a:lumOff val="80000"/>
            </a:schemeClr>
          </a:solidFill>
          <a:ln>
            <a:noFill/>
          </a:ln>
          <a:effectLst>
            <a:outerShdw blurRad="50800" dist="38100" dir="5400000" algn="t"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33B3"/>
                </a:solidFill>
                <a:effectLst/>
                <a:latin typeface="Arial Unicode MS"/>
                <a:ea typeface="JetBrains Mono"/>
              </a:rPr>
              <a:t>public </a:t>
            </a:r>
            <a:r>
              <a:rPr kumimoji="0" lang="zh-CN" altLang="zh-CN" sz="1200" b="0" i="0" u="none" strike="noStrike" cap="none" normalizeH="0" baseline="0">
                <a:ln>
                  <a:noFill/>
                </a:ln>
                <a:solidFill>
                  <a:srgbClr val="000000"/>
                </a:solidFill>
                <a:effectLst/>
                <a:latin typeface="Arial Unicode MS"/>
                <a:ea typeface="JetBrains Mono"/>
              </a:rPr>
              <a:t>UserGranter </a:t>
            </a:r>
            <a:r>
              <a:rPr kumimoji="0" lang="zh-CN" altLang="zh-CN" sz="1200" b="0" i="0" u="none" strike="noStrike" cap="none" normalizeH="0" baseline="0">
                <a:ln>
                  <a:noFill/>
                </a:ln>
                <a:solidFill>
                  <a:srgbClr val="00627A"/>
                </a:solidFill>
                <a:effectLst/>
                <a:latin typeface="Arial Unicode MS"/>
                <a:ea typeface="JetBrains Mono"/>
              </a:rPr>
              <a:t>getGranter</a:t>
            </a:r>
            <a:r>
              <a:rPr kumimoji="0" lang="zh-CN" altLang="zh-CN" sz="1200" b="0" i="0" u="none" strike="noStrike" cap="none" normalizeH="0" baseline="0">
                <a:ln>
                  <a:noFill/>
                </a:ln>
                <a:solidFill>
                  <a:srgbClr val="080808"/>
                </a:solidFill>
                <a:effectLst/>
                <a:latin typeface="Arial Unicode MS"/>
                <a:ea typeface="JetBrains Mono"/>
              </a:rPr>
              <a:t>(</a:t>
            </a:r>
            <a:r>
              <a:rPr kumimoji="0" lang="zh-CN" altLang="zh-CN" sz="1200" b="0" i="0" u="none" strike="noStrike" cap="none" normalizeH="0" baseline="0">
                <a:ln>
                  <a:noFill/>
                </a:ln>
                <a:solidFill>
                  <a:srgbClr val="000000"/>
                </a:solidFill>
                <a:effectLst/>
                <a:latin typeface="Arial Unicode MS"/>
                <a:ea typeface="JetBrains Mono"/>
              </a:rPr>
              <a:t>String </a:t>
            </a:r>
            <a:r>
              <a:rPr kumimoji="0" lang="zh-CN" altLang="zh-CN" sz="1200" b="0" i="0" u="none" strike="noStrike" cap="none" normalizeH="0" baseline="0">
                <a:ln>
                  <a:noFill/>
                </a:ln>
                <a:solidFill>
                  <a:srgbClr val="080808"/>
                </a:solidFill>
                <a:effectLst/>
                <a:latin typeface="Arial Unicode MS"/>
                <a:ea typeface="JetBrains Mono"/>
              </a:rPr>
              <a:t>grantType) {</a:t>
            </a:r>
            <a:br>
              <a:rPr kumimoji="0" lang="zh-CN" altLang="zh-CN" sz="1200" b="0" i="0" u="none" strike="noStrike" cap="none" normalizeH="0" baseline="0">
                <a:ln>
                  <a:noFill/>
                </a:ln>
                <a:solidFill>
                  <a:srgbClr val="080808"/>
                </a:solidFill>
                <a:effectLst/>
                <a:latin typeface="Arial Unicode MS"/>
                <a:ea typeface="JetBrains Mono"/>
              </a:rPr>
            </a:br>
            <a:r>
              <a:rPr kumimoji="0" lang="zh-CN" altLang="zh-CN" sz="1200" b="0" i="0" u="none" strike="noStrike" cap="none" normalizeH="0" baseline="0">
                <a:ln>
                  <a:noFill/>
                </a:ln>
                <a:solidFill>
                  <a:srgbClr val="080808"/>
                </a:solidFill>
                <a:effectLst/>
                <a:latin typeface="Arial Unicode MS"/>
                <a:ea typeface="JetBrains Mono"/>
              </a:rPr>
              <a:t>    </a:t>
            </a:r>
            <a:r>
              <a:rPr kumimoji="0" lang="zh-CN" altLang="zh-CN" sz="1200" b="0" i="0" u="none" strike="noStrike" cap="none" normalizeH="0" baseline="0">
                <a:ln>
                  <a:noFill/>
                </a:ln>
                <a:solidFill>
                  <a:srgbClr val="000000"/>
                </a:solidFill>
                <a:effectLst/>
                <a:latin typeface="Arial Unicode MS"/>
                <a:ea typeface="JetBrains Mono"/>
              </a:rPr>
              <a:t>UserGranter tokenGranter </a:t>
            </a:r>
            <a:r>
              <a:rPr kumimoji="0" lang="zh-CN" altLang="zh-CN" sz="1200" b="0" i="0" u="none" strike="noStrike" cap="none" normalizeH="0" baseline="0">
                <a:ln>
                  <a:noFill/>
                </a:ln>
                <a:solidFill>
                  <a:srgbClr val="080808"/>
                </a:solidFill>
                <a:effectLst/>
                <a:latin typeface="Arial Unicode MS"/>
                <a:ea typeface="JetBrains Mono"/>
              </a:rPr>
              <a:t>= </a:t>
            </a:r>
            <a:r>
              <a:rPr kumimoji="0" lang="zh-CN" altLang="zh-CN" sz="1200" b="0" i="1" u="none" strike="noStrike" cap="none" normalizeH="0" baseline="0">
                <a:ln>
                  <a:noFill/>
                </a:ln>
                <a:solidFill>
                  <a:srgbClr val="871094"/>
                </a:solidFill>
                <a:effectLst/>
                <a:latin typeface="Arial Unicode MS"/>
                <a:ea typeface="JetBrains Mono"/>
              </a:rPr>
              <a:t>granterPool</a:t>
            </a:r>
            <a:r>
              <a:rPr kumimoji="0" lang="zh-CN" altLang="zh-CN" sz="1200" b="0" i="0" u="none" strike="noStrike" cap="none" normalizeH="0" baseline="0">
                <a:ln>
                  <a:noFill/>
                </a:ln>
                <a:solidFill>
                  <a:srgbClr val="080808"/>
                </a:solidFill>
                <a:effectLst/>
                <a:latin typeface="Arial Unicode MS"/>
                <a:ea typeface="JetBrains Mono"/>
              </a:rPr>
              <a:t>.get(grantType);</a:t>
            </a:r>
            <a:br>
              <a:rPr kumimoji="0" lang="zh-CN" altLang="zh-CN" sz="1200" b="0" i="0" u="none" strike="noStrike" cap="none" normalizeH="0" baseline="0">
                <a:ln>
                  <a:noFill/>
                </a:ln>
                <a:solidFill>
                  <a:srgbClr val="080808"/>
                </a:solidFill>
                <a:effectLst/>
                <a:latin typeface="Arial Unicode MS"/>
                <a:ea typeface="JetBrains Mono"/>
              </a:rPr>
            </a:br>
            <a:r>
              <a:rPr kumimoji="0" lang="zh-CN" altLang="zh-CN" sz="1200" b="0" i="0" u="none" strike="noStrike" cap="none" normalizeH="0" baseline="0">
                <a:ln>
                  <a:noFill/>
                </a:ln>
                <a:solidFill>
                  <a:srgbClr val="080808"/>
                </a:solidFill>
                <a:effectLst/>
                <a:latin typeface="Arial Unicode MS"/>
                <a:ea typeface="JetBrains Mono"/>
              </a:rPr>
              <a:t>    </a:t>
            </a:r>
            <a:r>
              <a:rPr kumimoji="0" lang="zh-CN" altLang="zh-CN" sz="1200" b="0" i="0" u="none" strike="noStrike" cap="none" normalizeH="0" baseline="0">
                <a:ln>
                  <a:noFill/>
                </a:ln>
                <a:solidFill>
                  <a:srgbClr val="0033B3"/>
                </a:solidFill>
                <a:effectLst/>
                <a:latin typeface="Arial Unicode MS"/>
                <a:ea typeface="JetBrains Mono"/>
              </a:rPr>
              <a:t>return </a:t>
            </a:r>
            <a:r>
              <a:rPr kumimoji="0" lang="zh-CN" altLang="zh-CN" sz="1200" b="0" i="0" u="none" strike="noStrike" cap="none" normalizeH="0" baseline="0">
                <a:ln>
                  <a:noFill/>
                </a:ln>
                <a:solidFill>
                  <a:srgbClr val="000000"/>
                </a:solidFill>
                <a:effectLst/>
                <a:latin typeface="Arial Unicode MS"/>
                <a:ea typeface="JetBrains Mono"/>
              </a:rPr>
              <a:t>tokenGranter</a:t>
            </a:r>
            <a:r>
              <a:rPr kumimoji="0" lang="zh-CN" altLang="zh-CN" sz="1200" b="0" i="0" u="none" strike="noStrike" cap="none" normalizeH="0" baseline="0">
                <a:ln>
                  <a:noFill/>
                </a:ln>
                <a:solidFill>
                  <a:srgbClr val="080808"/>
                </a:solidFill>
                <a:effectLst/>
                <a:latin typeface="Arial Unicode MS"/>
                <a:ea typeface="JetBrains Mono"/>
              </a:rPr>
              <a:t>;</a:t>
            </a:r>
            <a:br>
              <a:rPr kumimoji="0" lang="zh-CN" altLang="zh-CN" sz="1200" b="0" i="0" u="none" strike="noStrike" cap="none" normalizeH="0" baseline="0">
                <a:ln>
                  <a:noFill/>
                </a:ln>
                <a:solidFill>
                  <a:srgbClr val="080808"/>
                </a:solidFill>
                <a:effectLst/>
                <a:latin typeface="Arial Unicode MS"/>
                <a:ea typeface="JetBrains Mono"/>
              </a:rPr>
            </a:br>
            <a:r>
              <a:rPr kumimoji="0" lang="zh-CN" altLang="zh-CN" sz="1200" b="0" i="0" u="none" strike="noStrike" cap="none" normalizeH="0" baseline="0">
                <a:ln>
                  <a:noFill/>
                </a:ln>
                <a:solidFill>
                  <a:srgbClr val="080808"/>
                </a:solidFill>
                <a:effectLst/>
                <a:latin typeface="Arial Unicode MS"/>
                <a:ea typeface="JetBrains Mono"/>
              </a:rPr>
              <a:t>}</a:t>
            </a:r>
            <a:endParaRPr kumimoji="0" lang="zh-CN" altLang="zh-CN" sz="1600" b="0" i="0" u="none" strike="noStrike" cap="none" normalizeH="0" baseline="0">
              <a:ln>
                <a:noFill/>
              </a:ln>
              <a:solidFill>
                <a:schemeClr val="tx1"/>
              </a:solidFill>
              <a:effectLst/>
              <a:latin typeface="Arial" panose="020B0604020202020204" pitchFamily="34" charset="0"/>
            </a:endParaRPr>
          </a:p>
        </p:txBody>
      </p:sp>
      <p:sp>
        <p:nvSpPr>
          <p:cNvPr id="31" name="文本占位符 2">
            <a:extLst>
              <a:ext uri="{FF2B5EF4-FFF2-40B4-BE49-F238E27FC236}">
                <a16:creationId xmlns:a16="http://schemas.microsoft.com/office/drawing/2014/main" id="{3A1A93C6-F479-3D50-12A1-C0E6667E7BF8}"/>
              </a:ext>
            </a:extLst>
          </p:cNvPr>
          <p:cNvSpPr txBox="1">
            <a:spLocks/>
          </p:cNvSpPr>
          <p:nvPr/>
        </p:nvSpPr>
        <p:spPr>
          <a:xfrm>
            <a:off x="4867373" y="3860281"/>
            <a:ext cx="2011052" cy="42891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171450" indent="-171450">
              <a:buFont typeface="Wingdings" panose="05000000000000000000" pitchFamily="2" charset="2"/>
              <a:buChar char="l"/>
            </a:pPr>
            <a:r>
              <a:rPr lang="zh-CN" altLang="en-US" sz="1200" dirty="0"/>
              <a:t>根据参数提供策略</a:t>
            </a:r>
          </a:p>
        </p:txBody>
      </p:sp>
      <p:sp>
        <p:nvSpPr>
          <p:cNvPr id="3" name="Rectangle 1">
            <a:extLst>
              <a:ext uri="{FF2B5EF4-FFF2-40B4-BE49-F238E27FC236}">
                <a16:creationId xmlns:a16="http://schemas.microsoft.com/office/drawing/2014/main" id="{9C5151D6-F2ED-0D07-3E35-58F8BFC5AE5D}"/>
              </a:ext>
            </a:extLst>
          </p:cNvPr>
          <p:cNvSpPr>
            <a:spLocks noChangeArrowheads="1"/>
          </p:cNvSpPr>
          <p:nvPr/>
        </p:nvSpPr>
        <p:spPr bwMode="auto">
          <a:xfrm>
            <a:off x="4572000" y="1523222"/>
            <a:ext cx="2309567" cy="1200329"/>
          </a:xfrm>
          <a:prstGeom prst="rect">
            <a:avLst/>
          </a:prstGeom>
          <a:solidFill>
            <a:schemeClr val="accent3">
              <a:lumMod val="20000"/>
              <a:lumOff val="80000"/>
            </a:schemeClr>
          </a:solidFill>
          <a:ln>
            <a:noFill/>
          </a:ln>
          <a:effectLst>
            <a:outerShdw blurRad="50800" dist="38100" dir="5400000" algn="t"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33B3"/>
                </a:solidFill>
                <a:effectLst/>
                <a:latin typeface="Arial Unicode MS"/>
                <a:ea typeface="JetBrains Mono"/>
              </a:rPr>
              <a:t>login</a:t>
            </a:r>
            <a:r>
              <a:rPr kumimoji="0" lang="zh-CN" altLang="zh-CN" sz="1200" b="0" i="0" u="none" strike="noStrike" cap="none" normalizeH="0" baseline="0" dirty="0">
                <a:ln>
                  <a:noFill/>
                </a:ln>
                <a:solidFill>
                  <a:srgbClr val="080808"/>
                </a:solidFill>
                <a:effectLst/>
                <a:latin typeface="Arial Unicode MS"/>
                <a:ea typeface="JetBrains Mono"/>
              </a:rPr>
              <a:t>:</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33B3"/>
                </a:solidFill>
                <a:effectLst/>
                <a:latin typeface="Arial Unicode MS"/>
                <a:ea typeface="JetBrains Mono"/>
              </a:rPr>
              <a:t>types</a:t>
            </a:r>
            <a:r>
              <a:rPr kumimoji="0" lang="zh-CN" altLang="zh-CN" sz="1200" b="0" i="0" u="none" strike="noStrike" cap="none" normalizeH="0" baseline="0" dirty="0">
                <a:ln>
                  <a:noFill/>
                </a:ln>
                <a:solidFill>
                  <a:srgbClr val="080808"/>
                </a:solidFill>
                <a:effectLst/>
                <a:latin typeface="Arial Unicode MS"/>
                <a:ea typeface="JetBrains Mono"/>
              </a:rPr>
              <a:t>:</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33B3"/>
                </a:solidFill>
                <a:effectLst/>
                <a:latin typeface="Arial Unicode MS"/>
                <a:ea typeface="JetBrains Mono"/>
              </a:rPr>
              <a:t>account</a:t>
            </a:r>
            <a:r>
              <a:rPr kumimoji="0" lang="zh-CN" altLang="zh-CN" sz="1200" b="0" i="0" u="none" strike="noStrike" cap="none" normalizeH="0" baseline="0" dirty="0">
                <a:ln>
                  <a:noFill/>
                </a:ln>
                <a:solidFill>
                  <a:srgbClr val="080808"/>
                </a:solidFill>
                <a:effectLst/>
                <a:latin typeface="Arial Unicode MS"/>
                <a:ea typeface="JetBrains Mono"/>
              </a:rPr>
              <a:t>: accountGranter</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33B3"/>
                </a:solidFill>
                <a:effectLst/>
                <a:latin typeface="Arial Unicode MS"/>
                <a:ea typeface="JetBrains Mono"/>
              </a:rPr>
              <a:t>sms</a:t>
            </a:r>
            <a:r>
              <a:rPr kumimoji="0" lang="zh-CN" altLang="zh-CN" sz="1200" b="0" i="0" u="none" strike="noStrike" cap="none" normalizeH="0" baseline="0" dirty="0">
                <a:ln>
                  <a:noFill/>
                </a:ln>
                <a:solidFill>
                  <a:srgbClr val="080808"/>
                </a:solidFill>
                <a:effectLst/>
                <a:latin typeface="Arial Unicode MS"/>
                <a:ea typeface="JetBrains Mono"/>
              </a:rPr>
              <a:t>: smsGranter</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33B3"/>
                </a:solidFill>
                <a:effectLst/>
                <a:latin typeface="Arial Unicode MS"/>
                <a:ea typeface="JetBrains Mono"/>
              </a:rPr>
              <a:t>we_chat</a:t>
            </a:r>
            <a:r>
              <a:rPr kumimoji="0" lang="zh-CN" altLang="zh-CN" sz="1200" b="0" i="0" u="none" strike="noStrike" cap="none" normalizeH="0" baseline="0" dirty="0">
                <a:ln>
                  <a:noFill/>
                </a:ln>
                <a:solidFill>
                  <a:srgbClr val="080808"/>
                </a:solidFill>
                <a:effectLst/>
                <a:latin typeface="Arial Unicode MS"/>
                <a:ea typeface="JetBrains Mono"/>
              </a:rPr>
              <a:t>: weChatGranter</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33B3"/>
                </a:solidFill>
                <a:effectLst/>
                <a:latin typeface="Arial Unicode MS"/>
                <a:ea typeface="JetBrains Mono"/>
              </a:rPr>
              <a:t>qq</a:t>
            </a:r>
            <a:r>
              <a:rPr kumimoji="0" lang="zh-CN" altLang="zh-CN" sz="1200" b="0" i="0" u="none" strike="noStrike" cap="none" normalizeH="0" baseline="0" dirty="0">
                <a:ln>
                  <a:noFill/>
                </a:ln>
                <a:solidFill>
                  <a:srgbClr val="080808"/>
                </a:solidFill>
                <a:effectLst/>
                <a:latin typeface="Arial Unicode MS"/>
                <a:ea typeface="JetBrains Mono"/>
              </a:rPr>
              <a:t>: qqGranter</a:t>
            </a: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grpSp>
        <p:nvGrpSpPr>
          <p:cNvPr id="23" name="组合 22">
            <a:extLst>
              <a:ext uri="{FF2B5EF4-FFF2-40B4-BE49-F238E27FC236}">
                <a16:creationId xmlns:a16="http://schemas.microsoft.com/office/drawing/2014/main" id="{3158D404-EB52-B9F2-801D-A858853892C1}"/>
              </a:ext>
            </a:extLst>
          </p:cNvPr>
          <p:cNvGrpSpPr/>
          <p:nvPr/>
        </p:nvGrpSpPr>
        <p:grpSpPr>
          <a:xfrm>
            <a:off x="6586194" y="3509128"/>
            <a:ext cx="4045672" cy="1505146"/>
            <a:chOff x="6586194" y="3509128"/>
            <a:chExt cx="4045672" cy="1505146"/>
          </a:xfrm>
        </p:grpSpPr>
        <p:sp>
          <p:nvSpPr>
            <p:cNvPr id="12" name="矩形: 圆角 11">
              <a:extLst>
                <a:ext uri="{FF2B5EF4-FFF2-40B4-BE49-F238E27FC236}">
                  <a16:creationId xmlns:a16="http://schemas.microsoft.com/office/drawing/2014/main" id="{DE2E609B-13A8-C451-EAE2-A35122F463E7}"/>
                </a:ext>
              </a:extLst>
            </p:cNvPr>
            <p:cNvSpPr/>
            <p:nvPr/>
          </p:nvSpPr>
          <p:spPr bwMode="auto">
            <a:xfrm>
              <a:off x="8831348" y="4401531"/>
              <a:ext cx="1800518" cy="612743"/>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400" dirty="0">
                  <a:solidFill>
                    <a:schemeClr val="tx1"/>
                  </a:solidFill>
                  <a:latin typeface="微软雅黑" panose="020B0503020204020204" pitchFamily="34" charset="-122"/>
                  <a:ea typeface="微软雅黑" panose="020B0503020204020204" pitchFamily="34" charset="-122"/>
                </a:rPr>
                <a:t>QQ</a:t>
              </a:r>
              <a:r>
                <a:rPr lang="zh-CN" altLang="en-US" sz="1400" dirty="0">
                  <a:solidFill>
                    <a:schemeClr val="tx1"/>
                  </a:solidFill>
                  <a:latin typeface="微软雅黑" panose="020B0503020204020204" pitchFamily="34" charset="-122"/>
                  <a:ea typeface="微软雅黑" panose="020B0503020204020204" pitchFamily="34" charset="-122"/>
                </a:rPr>
                <a:t>登录</a:t>
              </a:r>
            </a:p>
          </p:txBody>
        </p:sp>
        <p:cxnSp>
          <p:nvCxnSpPr>
            <p:cNvPr id="16" name="连接符: 曲线 15">
              <a:extLst>
                <a:ext uri="{FF2B5EF4-FFF2-40B4-BE49-F238E27FC236}">
                  <a16:creationId xmlns:a16="http://schemas.microsoft.com/office/drawing/2014/main" id="{94191041-685A-891A-832D-5BB16892F5A6}"/>
                </a:ext>
              </a:extLst>
            </p:cNvPr>
            <p:cNvCxnSpPr>
              <a:stCxn id="5" idx="3"/>
              <a:endCxn id="12" idx="1"/>
            </p:cNvCxnSpPr>
            <p:nvPr/>
          </p:nvCxnSpPr>
          <p:spPr>
            <a:xfrm>
              <a:off x="6586194" y="3509128"/>
              <a:ext cx="2245154" cy="119877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文本占位符 2">
              <a:extLst>
                <a:ext uri="{FF2B5EF4-FFF2-40B4-BE49-F238E27FC236}">
                  <a16:creationId xmlns:a16="http://schemas.microsoft.com/office/drawing/2014/main" id="{EA2C903B-8434-EB63-B499-B0E70CD9ADDD}"/>
                </a:ext>
              </a:extLst>
            </p:cNvPr>
            <p:cNvSpPr txBox="1">
              <a:spLocks/>
            </p:cNvSpPr>
            <p:nvPr/>
          </p:nvSpPr>
          <p:spPr>
            <a:xfrm>
              <a:off x="7695416" y="4277413"/>
              <a:ext cx="1014951" cy="430838"/>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200" dirty="0"/>
                <a:t>type=</a:t>
              </a:r>
              <a:r>
                <a:rPr lang="en-US" altLang="zh-CN" sz="1200" dirty="0" err="1"/>
                <a:t>qq</a:t>
              </a:r>
              <a:endParaRPr lang="zh-CN" altLang="en-US" sz="1200" dirty="0"/>
            </a:p>
          </p:txBody>
        </p:sp>
      </p:grpSp>
    </p:spTree>
    <p:extLst>
      <p:ext uri="{BB962C8B-B14F-4D97-AF65-F5344CB8AC3E}">
        <p14:creationId xmlns:p14="http://schemas.microsoft.com/office/powerpoint/2010/main" val="29750348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ED4687-B946-B9BA-652A-A8E086DF415E}"/>
              </a:ext>
            </a:extLst>
          </p:cNvPr>
          <p:cNvSpPr>
            <a:spLocks noGrp="1"/>
          </p:cNvSpPr>
          <p:nvPr>
            <p:ph type="title"/>
          </p:nvPr>
        </p:nvSpPr>
        <p:spPr/>
        <p:txBody>
          <a:bodyPr/>
          <a:lstStyle/>
          <a:p>
            <a:r>
              <a:rPr lang="zh-CN" altLang="en-US" dirty="0"/>
              <a:t>举一反三</a:t>
            </a:r>
          </a:p>
        </p:txBody>
      </p:sp>
      <p:sp>
        <p:nvSpPr>
          <p:cNvPr id="3" name="文本占位符 2">
            <a:extLst>
              <a:ext uri="{FF2B5EF4-FFF2-40B4-BE49-F238E27FC236}">
                <a16:creationId xmlns:a16="http://schemas.microsoft.com/office/drawing/2014/main" id="{852A1D9F-CC73-2F7D-5F67-11F08ACDA6AF}"/>
              </a:ext>
            </a:extLst>
          </p:cNvPr>
          <p:cNvSpPr>
            <a:spLocks noGrp="1"/>
          </p:cNvSpPr>
          <p:nvPr>
            <p:ph type="body" sz="quarter" idx="11"/>
          </p:nvPr>
        </p:nvSpPr>
        <p:spPr>
          <a:xfrm>
            <a:off x="746600" y="1715680"/>
            <a:ext cx="10698800" cy="1555422"/>
          </a:xfrm>
        </p:spPr>
        <p:txBody>
          <a:bodyPr/>
          <a:lstStyle/>
          <a:p>
            <a:pPr marL="285750" indent="-285750">
              <a:buFont typeface="Wingdings" panose="05000000000000000000" pitchFamily="2" charset="2"/>
              <a:buChar char="l"/>
            </a:pPr>
            <a:r>
              <a:rPr lang="zh-CN" altLang="en-US" sz="1400" dirty="0"/>
              <a:t>订单的支付策略（支付宝、微信、银行卡</a:t>
            </a:r>
            <a:r>
              <a:rPr lang="en-US" altLang="zh-CN" sz="1400" dirty="0"/>
              <a:t>…</a:t>
            </a:r>
            <a:r>
              <a:rPr lang="zh-CN" altLang="en-US" sz="1400" dirty="0"/>
              <a:t>）</a:t>
            </a:r>
          </a:p>
          <a:p>
            <a:pPr marL="285750" indent="-285750">
              <a:buFont typeface="Wingdings" panose="05000000000000000000" pitchFamily="2" charset="2"/>
              <a:buChar char="l"/>
            </a:pPr>
            <a:r>
              <a:rPr lang="zh-CN" altLang="en-US" sz="1400" dirty="0"/>
              <a:t>解析不同类型</a:t>
            </a:r>
            <a:r>
              <a:rPr lang="en-US" altLang="zh-CN" sz="1400" dirty="0"/>
              <a:t>excel</a:t>
            </a:r>
            <a:r>
              <a:rPr lang="zh-CN" altLang="en-US" sz="1400" dirty="0"/>
              <a:t>（</a:t>
            </a:r>
            <a:r>
              <a:rPr lang="en-US" altLang="zh-CN" sz="1400" dirty="0" err="1"/>
              <a:t>xls</a:t>
            </a:r>
            <a:r>
              <a:rPr lang="zh-CN" altLang="en-US" sz="1400" dirty="0"/>
              <a:t>格式、</a:t>
            </a:r>
            <a:r>
              <a:rPr lang="en-US" altLang="zh-CN" sz="1400" dirty="0"/>
              <a:t>xlsx</a:t>
            </a:r>
            <a:r>
              <a:rPr lang="zh-CN" altLang="en-US" sz="1400" dirty="0"/>
              <a:t>格式）</a:t>
            </a:r>
            <a:endParaRPr lang="en-US" altLang="zh-CN" sz="1400" dirty="0"/>
          </a:p>
          <a:p>
            <a:pPr marL="285750" indent="-285750">
              <a:buFont typeface="Wingdings" panose="05000000000000000000" pitchFamily="2" charset="2"/>
              <a:buChar char="l"/>
            </a:pPr>
            <a:r>
              <a:rPr lang="zh-CN" altLang="en-US" sz="1400" dirty="0"/>
              <a:t>打折促销（满</a:t>
            </a:r>
            <a:r>
              <a:rPr lang="en-US" altLang="zh-CN" sz="1400" dirty="0"/>
              <a:t>300</a:t>
            </a:r>
            <a:r>
              <a:rPr lang="zh-CN" altLang="en-US" sz="1400" dirty="0"/>
              <a:t>元</a:t>
            </a:r>
            <a:r>
              <a:rPr lang="en-US" altLang="zh-CN" sz="1400" dirty="0"/>
              <a:t>9</a:t>
            </a:r>
            <a:r>
              <a:rPr lang="zh-CN" altLang="en-US" sz="1400" dirty="0"/>
              <a:t>折、满</a:t>
            </a:r>
            <a:r>
              <a:rPr lang="en-US" altLang="zh-CN" sz="1400" dirty="0"/>
              <a:t>500</a:t>
            </a:r>
            <a:r>
              <a:rPr lang="zh-CN" altLang="en-US" sz="1400" dirty="0"/>
              <a:t>元</a:t>
            </a:r>
            <a:r>
              <a:rPr lang="en-US" altLang="zh-CN" sz="1400" dirty="0"/>
              <a:t>8</a:t>
            </a:r>
            <a:r>
              <a:rPr lang="zh-CN" altLang="en-US" sz="1400" dirty="0"/>
              <a:t>折、满</a:t>
            </a:r>
            <a:r>
              <a:rPr lang="en-US" altLang="zh-CN" sz="1400" dirty="0"/>
              <a:t>1000</a:t>
            </a:r>
            <a:r>
              <a:rPr lang="zh-CN" altLang="en-US" sz="1400" dirty="0"/>
              <a:t>元</a:t>
            </a:r>
            <a:r>
              <a:rPr lang="en-US" altLang="zh-CN" sz="1400" dirty="0"/>
              <a:t>7</a:t>
            </a:r>
            <a:r>
              <a:rPr lang="zh-CN" altLang="en-US" sz="1400" dirty="0"/>
              <a:t>折</a:t>
            </a:r>
            <a:r>
              <a:rPr lang="en-US" altLang="zh-CN" sz="1400" dirty="0"/>
              <a:t>…</a:t>
            </a:r>
            <a:r>
              <a:rPr lang="zh-CN" altLang="en-US" sz="1400" dirty="0"/>
              <a:t>）</a:t>
            </a:r>
          </a:p>
          <a:p>
            <a:pPr marL="285750" indent="-285750">
              <a:buFont typeface="Wingdings" panose="05000000000000000000" pitchFamily="2" charset="2"/>
              <a:buChar char="l"/>
            </a:pPr>
            <a:r>
              <a:rPr lang="zh-CN" altLang="en-US" sz="1400" dirty="0"/>
              <a:t>物流运费阶梯计算（</a:t>
            </a:r>
            <a:r>
              <a:rPr lang="en-US" altLang="zh-CN" sz="1400" dirty="0"/>
              <a:t>5kg</a:t>
            </a:r>
            <a:r>
              <a:rPr lang="zh-CN" altLang="en-US" sz="1400" dirty="0"/>
              <a:t>以下、</a:t>
            </a:r>
            <a:r>
              <a:rPr lang="en-US" altLang="zh-CN" sz="1400" dirty="0"/>
              <a:t>5-10kg</a:t>
            </a:r>
            <a:r>
              <a:rPr lang="zh-CN" altLang="en-US" sz="1400" dirty="0"/>
              <a:t>、</a:t>
            </a:r>
            <a:r>
              <a:rPr lang="en-US" altLang="zh-CN" sz="1400" dirty="0"/>
              <a:t>10-20kg</a:t>
            </a:r>
            <a:r>
              <a:rPr lang="zh-CN" altLang="en-US" sz="1400" dirty="0"/>
              <a:t>、</a:t>
            </a:r>
            <a:r>
              <a:rPr lang="en-US" altLang="zh-CN" sz="1400" dirty="0"/>
              <a:t>20kg</a:t>
            </a:r>
            <a:r>
              <a:rPr lang="zh-CN" altLang="en-US" sz="1400" dirty="0"/>
              <a:t>以上）</a:t>
            </a:r>
          </a:p>
          <a:p>
            <a:endParaRPr lang="zh-CN" altLang="en-US" sz="1400" dirty="0"/>
          </a:p>
        </p:txBody>
      </p:sp>
      <p:sp>
        <p:nvSpPr>
          <p:cNvPr id="5" name="文本占位符 2">
            <a:extLst>
              <a:ext uri="{FF2B5EF4-FFF2-40B4-BE49-F238E27FC236}">
                <a16:creationId xmlns:a16="http://schemas.microsoft.com/office/drawing/2014/main" id="{8423DA06-80EA-E078-35A1-D7566508BCE4}"/>
              </a:ext>
            </a:extLst>
          </p:cNvPr>
          <p:cNvSpPr txBox="1">
            <a:spLocks/>
          </p:cNvSpPr>
          <p:nvPr/>
        </p:nvSpPr>
        <p:spPr>
          <a:xfrm>
            <a:off x="746600" y="3657601"/>
            <a:ext cx="10698800" cy="155542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b="1" dirty="0"/>
              <a:t>一句话总结：只要代码中有</a:t>
            </a:r>
            <a:r>
              <a:rPr lang="zh-CN" altLang="en-US" sz="1400" b="1" dirty="0">
                <a:solidFill>
                  <a:srgbClr val="C00000"/>
                </a:solidFill>
              </a:rPr>
              <a:t>冗长</a:t>
            </a:r>
            <a:r>
              <a:rPr lang="zh-CN" altLang="en-US" sz="1400" b="1" dirty="0"/>
              <a:t>的 </a:t>
            </a:r>
            <a:r>
              <a:rPr lang="en-US" altLang="zh-CN" sz="1400" b="1" dirty="0"/>
              <a:t>if-else </a:t>
            </a:r>
            <a:r>
              <a:rPr lang="zh-CN" altLang="en-US" sz="1400" b="1" dirty="0"/>
              <a:t>或 </a:t>
            </a:r>
            <a:r>
              <a:rPr lang="en-US" altLang="zh-CN" sz="1400" b="1" dirty="0"/>
              <a:t>switch </a:t>
            </a:r>
            <a:r>
              <a:rPr lang="zh-CN" altLang="en-US" sz="1400" b="1" dirty="0"/>
              <a:t>分支判断都可以采用策略模式优化</a:t>
            </a:r>
          </a:p>
        </p:txBody>
      </p:sp>
    </p:spTree>
    <p:extLst>
      <p:ext uri="{BB962C8B-B14F-4D97-AF65-F5344CB8AC3E}">
        <p14:creationId xmlns:p14="http://schemas.microsoft.com/office/powerpoint/2010/main" val="370779531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wipe(left)">
                                      <p:cBhvr>
                                        <p:cTn id="2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DC0B8B2-C147-4B27-C1C7-C0A1A2BD136F}"/>
              </a:ext>
            </a:extLst>
          </p:cNvPr>
          <p:cNvSpPr>
            <a:spLocks noGrp="1"/>
          </p:cNvSpPr>
          <p:nvPr>
            <p:ph type="body" sz="quarter" idx="10"/>
          </p:nvPr>
        </p:nvSpPr>
        <p:spPr>
          <a:xfrm>
            <a:off x="5117158" y="2537695"/>
            <a:ext cx="5760538" cy="752259"/>
          </a:xfrm>
        </p:spPr>
        <p:txBody>
          <a:bodyPr/>
          <a:lstStyle/>
          <a:p>
            <a:r>
              <a:rPr lang="zh-CN" altLang="en-US" dirty="0"/>
              <a:t>什么是策略模式</a:t>
            </a:r>
            <a:endParaRPr lang="en-US" altLang="zh-CN" dirty="0"/>
          </a:p>
          <a:p>
            <a:endParaRPr lang="en-US" altLang="zh-CN" dirty="0"/>
          </a:p>
          <a:p>
            <a:endParaRPr lang="en-US" altLang="zh-CN" dirty="0"/>
          </a:p>
          <a:p>
            <a:r>
              <a:rPr lang="zh-CN" altLang="en-US" dirty="0"/>
              <a:t>案例（工厂方法</a:t>
            </a:r>
            <a:r>
              <a:rPr lang="en-US" altLang="zh-CN" dirty="0"/>
              <a:t>+</a:t>
            </a:r>
            <a:r>
              <a:rPr lang="zh-CN" altLang="en-US" dirty="0"/>
              <a:t>策略）</a:t>
            </a:r>
            <a:endParaRPr lang="en-US" altLang="zh-CN" dirty="0"/>
          </a:p>
          <a:p>
            <a:endParaRPr lang="zh-CN" altLang="en-US" dirty="0"/>
          </a:p>
        </p:txBody>
      </p:sp>
      <p:sp>
        <p:nvSpPr>
          <p:cNvPr id="3" name="文本占位符 2">
            <a:extLst>
              <a:ext uri="{FF2B5EF4-FFF2-40B4-BE49-F238E27FC236}">
                <a16:creationId xmlns:a16="http://schemas.microsoft.com/office/drawing/2014/main" id="{BF029165-4474-707F-B69F-2744026D7033}"/>
              </a:ext>
            </a:extLst>
          </p:cNvPr>
          <p:cNvSpPr txBox="1">
            <a:spLocks/>
          </p:cNvSpPr>
          <p:nvPr/>
        </p:nvSpPr>
        <p:spPr>
          <a:xfrm>
            <a:off x="5412868" y="2196447"/>
            <a:ext cx="5961274" cy="1131215"/>
          </a:xfrm>
          <a:prstGeom prst="rect">
            <a:avLst/>
          </a:prstGeom>
        </p:spPr>
        <p:txBody>
          <a:bodyPr/>
          <a:lst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buFont typeface="Wingdings" panose="05000000000000000000" pitchFamily="2" charset="2"/>
              <a:buChar char="l"/>
            </a:pPr>
            <a:r>
              <a:rPr lang="zh-CN" altLang="en-US" sz="1400" dirty="0">
                <a:solidFill>
                  <a:schemeClr val="tx1">
                    <a:lumMod val="85000"/>
                    <a:lumOff val="15000"/>
                  </a:schemeClr>
                </a:solidFill>
                <a:ea typeface="阿里巴巴普惠体" panose="00020600040101010101" pitchFamily="18" charset="-122"/>
              </a:rPr>
              <a:t>策略模式定义了一系列算法，并将每个算法封装起来，使它们可以相互替换，且算法的变化不会影响使用算法的客户</a:t>
            </a:r>
            <a:endParaRPr lang="en-US" altLang="zh-CN" sz="1400" dirty="0">
              <a:solidFill>
                <a:schemeClr val="tx1">
                  <a:lumMod val="85000"/>
                  <a:lumOff val="15000"/>
                </a:schemeClr>
              </a:solidFill>
              <a:ea typeface="阿里巴巴普惠体" panose="00020600040101010101" pitchFamily="18" charset="-122"/>
            </a:endParaRPr>
          </a:p>
          <a:p>
            <a:pPr>
              <a:buFont typeface="Wingdings" panose="05000000000000000000" pitchFamily="2" charset="2"/>
              <a:buChar char="l"/>
            </a:pPr>
            <a:r>
              <a:rPr lang="zh-CN" altLang="en-US" sz="1400" dirty="0">
                <a:solidFill>
                  <a:schemeClr val="tx1">
                    <a:lumMod val="85000"/>
                    <a:lumOff val="15000"/>
                  </a:schemeClr>
                </a:solidFill>
                <a:ea typeface="阿里巴巴普惠体" panose="00020600040101010101" pitchFamily="18" charset="-122"/>
              </a:rPr>
              <a:t>一个系统需要动态地在几种算法中选择一种时，可将每个算法封装到策略类中</a:t>
            </a:r>
          </a:p>
          <a:p>
            <a:pPr marL="0" indent="0">
              <a:buNone/>
            </a:pPr>
            <a:endParaRPr lang="zh-CN" altLang="en-US" sz="1200" dirty="0"/>
          </a:p>
        </p:txBody>
      </p:sp>
      <p:sp>
        <p:nvSpPr>
          <p:cNvPr id="4" name="文本占位符 2">
            <a:extLst>
              <a:ext uri="{FF2B5EF4-FFF2-40B4-BE49-F238E27FC236}">
                <a16:creationId xmlns:a16="http://schemas.microsoft.com/office/drawing/2014/main" id="{625F1EB7-3D3D-9E73-14DE-D721DC21B515}"/>
              </a:ext>
            </a:extLst>
          </p:cNvPr>
          <p:cNvSpPr txBox="1">
            <a:spLocks/>
          </p:cNvSpPr>
          <p:nvPr/>
        </p:nvSpPr>
        <p:spPr>
          <a:xfrm>
            <a:off x="5394014" y="4041742"/>
            <a:ext cx="5961274" cy="1131215"/>
          </a:xfrm>
          <a:prstGeom prst="rect">
            <a:avLst/>
          </a:prstGeom>
        </p:spPr>
        <p:txBody>
          <a:bodyPr/>
          <a:lst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buFont typeface="Wingdings" panose="05000000000000000000" pitchFamily="2" charset="2"/>
              <a:buChar char="l"/>
            </a:pPr>
            <a:r>
              <a:rPr lang="zh-CN" altLang="en-US" sz="1400" dirty="0">
                <a:solidFill>
                  <a:schemeClr val="tx1">
                    <a:lumMod val="85000"/>
                    <a:lumOff val="15000"/>
                  </a:schemeClr>
                </a:solidFill>
                <a:ea typeface="阿里巴巴普惠体" panose="00020600040101010101" pitchFamily="18" charset="-122"/>
              </a:rPr>
              <a:t>介绍业务（登录、支付、解析</a:t>
            </a:r>
            <a:r>
              <a:rPr lang="en-US" altLang="zh-CN" sz="1400" dirty="0">
                <a:solidFill>
                  <a:schemeClr val="tx1">
                    <a:lumMod val="85000"/>
                    <a:lumOff val="15000"/>
                  </a:schemeClr>
                </a:solidFill>
                <a:ea typeface="阿里巴巴普惠体" panose="00020600040101010101" pitchFamily="18" charset="-122"/>
              </a:rPr>
              <a:t>excel</a:t>
            </a:r>
            <a:r>
              <a:rPr lang="zh-CN" altLang="en-US" sz="1400" dirty="0">
                <a:solidFill>
                  <a:schemeClr val="tx1">
                    <a:lumMod val="85000"/>
                    <a:lumOff val="15000"/>
                  </a:schemeClr>
                </a:solidFill>
                <a:ea typeface="阿里巴巴普惠体" panose="00020600040101010101" pitchFamily="18" charset="-122"/>
              </a:rPr>
              <a:t>、优惠等级</a:t>
            </a:r>
            <a:r>
              <a:rPr lang="en-US" altLang="zh-CN" sz="1400" dirty="0">
                <a:solidFill>
                  <a:schemeClr val="tx1">
                    <a:lumMod val="85000"/>
                    <a:lumOff val="15000"/>
                  </a:schemeClr>
                </a:solidFill>
                <a:ea typeface="阿里巴巴普惠体" panose="00020600040101010101" pitchFamily="18" charset="-122"/>
              </a:rPr>
              <a:t>…</a:t>
            </a:r>
            <a:r>
              <a:rPr lang="zh-CN" altLang="en-US" sz="1400" dirty="0">
                <a:solidFill>
                  <a:schemeClr val="tx1">
                    <a:lumMod val="85000"/>
                    <a:lumOff val="15000"/>
                  </a:schemeClr>
                </a:solidFill>
                <a:ea typeface="阿里巴巴普惠体" panose="00020600040101010101" pitchFamily="18" charset="-122"/>
              </a:rPr>
              <a:t>）</a:t>
            </a:r>
            <a:endParaRPr lang="en-US" altLang="zh-CN" sz="1400" dirty="0">
              <a:solidFill>
                <a:schemeClr val="tx1">
                  <a:lumMod val="85000"/>
                  <a:lumOff val="15000"/>
                </a:schemeClr>
              </a:solidFill>
              <a:ea typeface="阿里巴巴普惠体" panose="00020600040101010101" pitchFamily="18" charset="-122"/>
            </a:endParaRPr>
          </a:p>
          <a:p>
            <a:pPr>
              <a:buFont typeface="Wingdings" panose="05000000000000000000" pitchFamily="2" charset="2"/>
              <a:buChar char="l"/>
            </a:pPr>
            <a:r>
              <a:rPr lang="zh-CN" altLang="en-US" sz="1400" dirty="0">
                <a:solidFill>
                  <a:schemeClr val="tx1">
                    <a:lumMod val="85000"/>
                    <a:lumOff val="15000"/>
                  </a:schemeClr>
                </a:solidFill>
                <a:ea typeface="阿里巴巴普惠体" panose="00020600040101010101" pitchFamily="18" charset="-122"/>
              </a:rPr>
              <a:t>提供了很多种策略，都让</a:t>
            </a:r>
            <a:r>
              <a:rPr lang="en-US" altLang="zh-CN" sz="1400" dirty="0">
                <a:solidFill>
                  <a:schemeClr val="tx1">
                    <a:lumMod val="85000"/>
                    <a:lumOff val="15000"/>
                  </a:schemeClr>
                </a:solidFill>
                <a:ea typeface="阿里巴巴普惠体" panose="00020600040101010101" pitchFamily="18" charset="-122"/>
              </a:rPr>
              <a:t>spring</a:t>
            </a:r>
            <a:r>
              <a:rPr lang="zh-CN" altLang="en-US" sz="1400" dirty="0">
                <a:solidFill>
                  <a:schemeClr val="tx1">
                    <a:lumMod val="85000"/>
                    <a:lumOff val="15000"/>
                  </a:schemeClr>
                </a:solidFill>
                <a:ea typeface="阿里巴巴普惠体" panose="00020600040101010101" pitchFamily="18" charset="-122"/>
              </a:rPr>
              <a:t>容器管理</a:t>
            </a:r>
            <a:endParaRPr lang="en-US" altLang="zh-CN" sz="1400" dirty="0">
              <a:solidFill>
                <a:schemeClr val="tx1">
                  <a:lumMod val="85000"/>
                  <a:lumOff val="15000"/>
                </a:schemeClr>
              </a:solidFill>
              <a:ea typeface="阿里巴巴普惠体" panose="00020600040101010101" pitchFamily="18" charset="-122"/>
            </a:endParaRPr>
          </a:p>
          <a:p>
            <a:pPr>
              <a:buFont typeface="Wingdings" panose="05000000000000000000" pitchFamily="2" charset="2"/>
              <a:buChar char="l"/>
            </a:pPr>
            <a:r>
              <a:rPr lang="zh-CN" altLang="en-US" sz="1400" dirty="0">
                <a:solidFill>
                  <a:schemeClr val="tx1">
                    <a:lumMod val="85000"/>
                    <a:lumOff val="15000"/>
                  </a:schemeClr>
                </a:solidFill>
                <a:ea typeface="阿里巴巴普惠体" panose="00020600040101010101" pitchFamily="18" charset="-122"/>
              </a:rPr>
              <a:t>提供一个工厂：准备策略对象，根据参数提供对象</a:t>
            </a:r>
            <a:endParaRPr lang="en-US" altLang="zh-CN" sz="1400" dirty="0">
              <a:solidFill>
                <a:schemeClr val="tx1">
                  <a:lumMod val="85000"/>
                  <a:lumOff val="15000"/>
                </a:schemeClr>
              </a:solidFill>
              <a:ea typeface="阿里巴巴普惠体" panose="00020600040101010101" pitchFamily="18" charset="-122"/>
            </a:endParaRPr>
          </a:p>
          <a:p>
            <a:pPr>
              <a:buFont typeface="Wingdings" panose="05000000000000000000" pitchFamily="2" charset="2"/>
              <a:buChar char="l"/>
            </a:pPr>
            <a:endParaRPr lang="zh-CN" altLang="en-US" sz="1200" dirty="0"/>
          </a:p>
        </p:txBody>
      </p:sp>
    </p:spTree>
    <p:extLst>
      <p:ext uri="{BB962C8B-B14F-4D97-AF65-F5344CB8AC3E}">
        <p14:creationId xmlns:p14="http://schemas.microsoft.com/office/powerpoint/2010/main" val="361918720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01387F-495F-3EF4-2889-3098A705E82A}"/>
              </a:ext>
            </a:extLst>
          </p:cNvPr>
          <p:cNvSpPr>
            <a:spLocks noGrp="1"/>
          </p:cNvSpPr>
          <p:nvPr>
            <p:ph type="ctrTitle"/>
          </p:nvPr>
        </p:nvSpPr>
        <p:spPr/>
        <p:txBody>
          <a:bodyPr>
            <a:normAutofit fontScale="90000"/>
          </a:bodyPr>
          <a:lstStyle/>
          <a:p>
            <a:r>
              <a:rPr lang="zh-CN" altLang="en-US" dirty="0"/>
              <a:t>责任链设计模式</a:t>
            </a:r>
          </a:p>
        </p:txBody>
      </p:sp>
      <p:sp>
        <p:nvSpPr>
          <p:cNvPr id="3" name="文本占位符 2">
            <a:extLst>
              <a:ext uri="{FF2B5EF4-FFF2-40B4-BE49-F238E27FC236}">
                <a16:creationId xmlns:a16="http://schemas.microsoft.com/office/drawing/2014/main" id="{266B89D7-FA36-3F45-E05E-E355042E0363}"/>
              </a:ext>
            </a:extLst>
          </p:cNvPr>
          <p:cNvSpPr>
            <a:spLocks noGrp="1"/>
          </p:cNvSpPr>
          <p:nvPr>
            <p:ph type="body" idx="10"/>
          </p:nvPr>
        </p:nvSpPr>
        <p:spPr/>
        <p:txBody>
          <a:bodyPr/>
          <a:lstStyle/>
          <a:p>
            <a:r>
              <a:rPr lang="zh-CN" altLang="en-US" dirty="0"/>
              <a:t>概述</a:t>
            </a:r>
            <a:endParaRPr lang="en-US" altLang="zh-CN" dirty="0"/>
          </a:p>
          <a:p>
            <a:r>
              <a:rPr lang="zh-CN" altLang="en-US" dirty="0"/>
              <a:t>使用场景</a:t>
            </a:r>
          </a:p>
        </p:txBody>
      </p:sp>
      <p:sp>
        <p:nvSpPr>
          <p:cNvPr id="4" name="文本占位符 3">
            <a:extLst>
              <a:ext uri="{FF2B5EF4-FFF2-40B4-BE49-F238E27FC236}">
                <a16:creationId xmlns:a16="http://schemas.microsoft.com/office/drawing/2014/main" id="{EBDDD597-63BA-FA0B-1CE7-8ADF8BF33E54}"/>
              </a:ext>
            </a:extLst>
          </p:cNvPr>
          <p:cNvSpPr>
            <a:spLocks noGrp="1"/>
          </p:cNvSpPr>
          <p:nvPr>
            <p:ph type="body" sz="quarter" idx="11"/>
          </p:nvPr>
        </p:nvSpPr>
        <p:spPr/>
        <p:txBody>
          <a:bodyPr/>
          <a:lstStyle/>
          <a:p>
            <a:r>
              <a:rPr lang="en-US" altLang="zh-CN" dirty="0"/>
              <a:t>03</a:t>
            </a:r>
            <a:endParaRPr lang="zh-CN" altLang="en-US" dirty="0"/>
          </a:p>
        </p:txBody>
      </p:sp>
    </p:spTree>
    <p:extLst>
      <p:ext uri="{BB962C8B-B14F-4D97-AF65-F5344CB8AC3E}">
        <p14:creationId xmlns:p14="http://schemas.microsoft.com/office/powerpoint/2010/main" val="34415800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AEAF56-AB92-2C5F-9418-94DC16FE3FC4}"/>
              </a:ext>
            </a:extLst>
          </p:cNvPr>
          <p:cNvSpPr>
            <a:spLocks noGrp="1"/>
          </p:cNvSpPr>
          <p:nvPr>
            <p:ph type="title"/>
          </p:nvPr>
        </p:nvSpPr>
        <p:spPr/>
        <p:txBody>
          <a:bodyPr/>
          <a:lstStyle/>
          <a:p>
            <a:r>
              <a:rPr lang="zh-CN" altLang="en-US" dirty="0"/>
              <a:t>责任链设计模式</a:t>
            </a:r>
          </a:p>
        </p:txBody>
      </p:sp>
      <p:sp>
        <p:nvSpPr>
          <p:cNvPr id="3" name="文本占位符 2">
            <a:extLst>
              <a:ext uri="{FF2B5EF4-FFF2-40B4-BE49-F238E27FC236}">
                <a16:creationId xmlns:a16="http://schemas.microsoft.com/office/drawing/2014/main" id="{AC884015-58DA-AA38-1A78-FF4FAF0C0995}"/>
              </a:ext>
            </a:extLst>
          </p:cNvPr>
          <p:cNvSpPr>
            <a:spLocks noGrp="1"/>
          </p:cNvSpPr>
          <p:nvPr>
            <p:ph type="body" sz="quarter" idx="11"/>
          </p:nvPr>
        </p:nvSpPr>
        <p:spPr>
          <a:xfrm>
            <a:off x="710880" y="1624205"/>
            <a:ext cx="10698800" cy="1005874"/>
          </a:xfrm>
        </p:spPr>
        <p:txBody>
          <a:bodyPr/>
          <a:lstStyle/>
          <a:p>
            <a:r>
              <a:rPr lang="zh-CN" altLang="en-US" dirty="0"/>
              <a:t>责任链模式：为了避免请求发送者与多个请求处理者耦合在一起，将所有请求的处理者通过前一对象记住其下一个对象的引用而连成一条链；当有请求发生时，可将请求沿着这条链传递，直到有对象处理它为止。</a:t>
            </a:r>
          </a:p>
        </p:txBody>
      </p:sp>
      <p:grpSp>
        <p:nvGrpSpPr>
          <p:cNvPr id="29" name="组合 28">
            <a:extLst>
              <a:ext uri="{FF2B5EF4-FFF2-40B4-BE49-F238E27FC236}">
                <a16:creationId xmlns:a16="http://schemas.microsoft.com/office/drawing/2014/main" id="{B723FB3D-DA55-3186-56B2-6FBBDB455A6B}"/>
              </a:ext>
            </a:extLst>
          </p:cNvPr>
          <p:cNvGrpSpPr/>
          <p:nvPr/>
        </p:nvGrpSpPr>
        <p:grpSpPr>
          <a:xfrm>
            <a:off x="1038520" y="2828478"/>
            <a:ext cx="9415804" cy="2214864"/>
            <a:chOff x="925399" y="2828478"/>
            <a:chExt cx="9415804" cy="2214864"/>
          </a:xfrm>
        </p:grpSpPr>
        <p:sp>
          <p:nvSpPr>
            <p:cNvPr id="8" name="矩形 7">
              <a:extLst>
                <a:ext uri="{FF2B5EF4-FFF2-40B4-BE49-F238E27FC236}">
                  <a16:creationId xmlns:a16="http://schemas.microsoft.com/office/drawing/2014/main" id="{EAB78784-10BC-E983-3214-FEF5A18B9D91}"/>
                </a:ext>
              </a:extLst>
            </p:cNvPr>
            <p:cNvSpPr/>
            <p:nvPr/>
          </p:nvSpPr>
          <p:spPr bwMode="auto">
            <a:xfrm>
              <a:off x="9404807" y="3282101"/>
              <a:ext cx="936396" cy="1761241"/>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eaLnBrk="0" fontAlgn="base" hangingPunct="0">
                <a:lnSpc>
                  <a:spcPct val="150000"/>
                </a:lnSpc>
                <a:spcBef>
                  <a:spcPct val="20000"/>
                </a:spcBef>
                <a:spcAft>
                  <a:spcPct val="0"/>
                </a:spcAft>
              </a:pPr>
              <a:r>
                <a:rPr lang="zh-CN" altLang="en-US" sz="1400" dirty="0">
                  <a:solidFill>
                    <a:schemeClr val="tx1">
                      <a:lumMod val="85000"/>
                      <a:lumOff val="15000"/>
                    </a:schemeClr>
                  </a:solidFill>
                  <a:ea typeface="阿里巴巴普惠体" panose="00020600040101010101" pitchFamily="18" charset="-122"/>
                </a:rPr>
                <a:t>目标方法</a:t>
              </a:r>
            </a:p>
          </p:txBody>
        </p:sp>
        <p:sp>
          <p:nvSpPr>
            <p:cNvPr id="9" name="矩形 8">
              <a:extLst>
                <a:ext uri="{FF2B5EF4-FFF2-40B4-BE49-F238E27FC236}">
                  <a16:creationId xmlns:a16="http://schemas.microsoft.com/office/drawing/2014/main" id="{C0A1EBE3-EA5F-AB5F-D46B-9FA6C4CB6B88}"/>
                </a:ext>
              </a:extLst>
            </p:cNvPr>
            <p:cNvSpPr/>
            <p:nvPr/>
          </p:nvSpPr>
          <p:spPr bwMode="auto">
            <a:xfrm>
              <a:off x="2986725" y="3282101"/>
              <a:ext cx="936396" cy="1761241"/>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400" dirty="0" err="1">
                  <a:solidFill>
                    <a:schemeClr val="tx1"/>
                  </a:solidFill>
                  <a:latin typeface="微软雅黑" panose="020B0503020204020204" pitchFamily="34" charset="-122"/>
                  <a:ea typeface="微软雅黑" panose="020B0503020204020204" pitchFamily="34" charset="-122"/>
                </a:rPr>
                <a:t>doFilter</a:t>
              </a:r>
              <a:r>
                <a:rPr lang="en-US" altLang="zh-CN" sz="1400" dirty="0">
                  <a:solidFill>
                    <a:schemeClr val="tx1"/>
                  </a:solidFill>
                  <a:latin typeface="微软雅黑" panose="020B0503020204020204" pitchFamily="34" charset="-122"/>
                  <a:ea typeface="微软雅黑" panose="020B0503020204020204" pitchFamily="34" charset="-122"/>
                </a:rPr>
                <a:t>()</a:t>
              </a: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3EA77926-7F17-D663-51D2-FE55E106BABE}"/>
                </a:ext>
              </a:extLst>
            </p:cNvPr>
            <p:cNvSpPr/>
            <p:nvPr/>
          </p:nvSpPr>
          <p:spPr bwMode="auto">
            <a:xfrm>
              <a:off x="5126086" y="3282101"/>
              <a:ext cx="936396" cy="1761241"/>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400" dirty="0" err="1">
                  <a:solidFill>
                    <a:schemeClr val="tx1"/>
                  </a:solidFill>
                  <a:latin typeface="微软雅黑" panose="020B0503020204020204" pitchFamily="34" charset="-122"/>
                  <a:ea typeface="微软雅黑" panose="020B0503020204020204" pitchFamily="34" charset="-122"/>
                </a:rPr>
                <a:t>doFilter</a:t>
              </a:r>
              <a:r>
                <a:rPr lang="en-US" altLang="zh-CN" sz="1400" dirty="0">
                  <a:solidFill>
                    <a:schemeClr val="tx1"/>
                  </a:solidFill>
                  <a:latin typeface="微软雅黑" panose="020B0503020204020204" pitchFamily="34" charset="-122"/>
                  <a:ea typeface="微软雅黑" panose="020B0503020204020204" pitchFamily="34" charset="-122"/>
                </a:rPr>
                <a:t>()</a:t>
              </a: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11" name="矩形 10">
              <a:extLst>
                <a:ext uri="{FF2B5EF4-FFF2-40B4-BE49-F238E27FC236}">
                  <a16:creationId xmlns:a16="http://schemas.microsoft.com/office/drawing/2014/main" id="{BAAA0037-F29E-D26C-B526-4B913A67557B}"/>
                </a:ext>
              </a:extLst>
            </p:cNvPr>
            <p:cNvSpPr/>
            <p:nvPr/>
          </p:nvSpPr>
          <p:spPr bwMode="auto">
            <a:xfrm>
              <a:off x="7265447" y="3282101"/>
              <a:ext cx="936396" cy="1761241"/>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400" dirty="0" err="1">
                  <a:solidFill>
                    <a:schemeClr val="tx1"/>
                  </a:solidFill>
                  <a:latin typeface="微软雅黑" panose="020B0503020204020204" pitchFamily="34" charset="-122"/>
                  <a:ea typeface="微软雅黑" panose="020B0503020204020204" pitchFamily="34" charset="-122"/>
                </a:rPr>
                <a:t>doFilter</a:t>
              </a:r>
              <a:r>
                <a:rPr lang="en-US" altLang="zh-CN" sz="1400" dirty="0">
                  <a:solidFill>
                    <a:schemeClr val="tx1"/>
                  </a:solidFill>
                  <a:latin typeface="微软雅黑" panose="020B0503020204020204" pitchFamily="34" charset="-122"/>
                  <a:ea typeface="微软雅黑" panose="020B0503020204020204" pitchFamily="34" charset="-122"/>
                </a:rPr>
                <a:t>()</a:t>
              </a:r>
              <a:endParaRPr lang="zh-CN" altLang="en-US" sz="1400" dirty="0">
                <a:solidFill>
                  <a:schemeClr val="tx1"/>
                </a:solidFill>
                <a:latin typeface="微软雅黑" panose="020B0503020204020204" pitchFamily="34" charset="-122"/>
                <a:ea typeface="微软雅黑" panose="020B0503020204020204" pitchFamily="34" charset="-122"/>
              </a:endParaRPr>
            </a:p>
          </p:txBody>
        </p:sp>
        <p:pic>
          <p:nvPicPr>
            <p:cNvPr id="13" name="图形 12" descr="用户 纯色填充">
              <a:extLst>
                <a:ext uri="{FF2B5EF4-FFF2-40B4-BE49-F238E27FC236}">
                  <a16:creationId xmlns:a16="http://schemas.microsoft.com/office/drawing/2014/main" id="{09ADBF70-475B-E3CA-CBEE-E8B808E94AC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5399" y="3705522"/>
              <a:ext cx="914400" cy="914400"/>
            </a:xfrm>
            <a:prstGeom prst="rect">
              <a:avLst/>
            </a:prstGeom>
          </p:spPr>
        </p:pic>
        <p:cxnSp>
          <p:nvCxnSpPr>
            <p:cNvPr id="15" name="直接箭头连接符 14">
              <a:extLst>
                <a:ext uri="{FF2B5EF4-FFF2-40B4-BE49-F238E27FC236}">
                  <a16:creationId xmlns:a16="http://schemas.microsoft.com/office/drawing/2014/main" id="{5A9197EC-3CD6-BE5D-DCBE-114B7E82B5CA}"/>
                </a:ext>
              </a:extLst>
            </p:cNvPr>
            <p:cNvCxnSpPr>
              <a:cxnSpLocks/>
              <a:stCxn id="13" idx="3"/>
              <a:endCxn id="9" idx="1"/>
            </p:cNvCxnSpPr>
            <p:nvPr/>
          </p:nvCxnSpPr>
          <p:spPr>
            <a:xfrm>
              <a:off x="1839799" y="4162722"/>
              <a:ext cx="11469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F29FBD62-0C97-B578-3336-9C3097C089AF}"/>
                </a:ext>
              </a:extLst>
            </p:cNvPr>
            <p:cNvCxnSpPr>
              <a:cxnSpLocks/>
              <a:stCxn id="9" idx="3"/>
              <a:endCxn id="10" idx="1"/>
            </p:cNvCxnSpPr>
            <p:nvPr/>
          </p:nvCxnSpPr>
          <p:spPr>
            <a:xfrm>
              <a:off x="3923121" y="4162722"/>
              <a:ext cx="12029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E55C6BB9-730A-6EA1-0240-A6F04C7661B0}"/>
                </a:ext>
              </a:extLst>
            </p:cNvPr>
            <p:cNvCxnSpPr>
              <a:cxnSpLocks/>
              <a:stCxn id="10" idx="3"/>
              <a:endCxn id="11" idx="1"/>
            </p:cNvCxnSpPr>
            <p:nvPr/>
          </p:nvCxnSpPr>
          <p:spPr>
            <a:xfrm>
              <a:off x="6062482" y="4162722"/>
              <a:ext cx="12029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83430EF6-F2BE-374F-EB0B-3614F2B4455E}"/>
                </a:ext>
              </a:extLst>
            </p:cNvPr>
            <p:cNvCxnSpPr>
              <a:cxnSpLocks/>
              <a:stCxn id="11" idx="3"/>
              <a:endCxn id="8" idx="1"/>
            </p:cNvCxnSpPr>
            <p:nvPr/>
          </p:nvCxnSpPr>
          <p:spPr>
            <a:xfrm>
              <a:off x="8201843" y="4162722"/>
              <a:ext cx="12029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文本占位符 2">
              <a:extLst>
                <a:ext uri="{FF2B5EF4-FFF2-40B4-BE49-F238E27FC236}">
                  <a16:creationId xmlns:a16="http://schemas.microsoft.com/office/drawing/2014/main" id="{8DBA8CF8-AEE0-7715-C7AE-094DDE1C4CE2}"/>
                </a:ext>
              </a:extLst>
            </p:cNvPr>
            <p:cNvSpPr txBox="1">
              <a:spLocks/>
            </p:cNvSpPr>
            <p:nvPr/>
          </p:nvSpPr>
          <p:spPr>
            <a:xfrm>
              <a:off x="3112728" y="2828478"/>
              <a:ext cx="742835" cy="42376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dirty="0"/>
                <a:t>filter1</a:t>
              </a:r>
              <a:endParaRPr lang="zh-CN" altLang="en-US" sz="1400" dirty="0"/>
            </a:p>
          </p:txBody>
        </p:sp>
        <p:sp>
          <p:nvSpPr>
            <p:cNvPr id="26" name="文本占位符 2">
              <a:extLst>
                <a:ext uri="{FF2B5EF4-FFF2-40B4-BE49-F238E27FC236}">
                  <a16:creationId xmlns:a16="http://schemas.microsoft.com/office/drawing/2014/main" id="{5C04C88C-5A5B-7A36-A713-949950FFE44C}"/>
                </a:ext>
              </a:extLst>
            </p:cNvPr>
            <p:cNvSpPr txBox="1">
              <a:spLocks/>
            </p:cNvSpPr>
            <p:nvPr/>
          </p:nvSpPr>
          <p:spPr>
            <a:xfrm>
              <a:off x="5271466" y="2828478"/>
              <a:ext cx="742835" cy="42376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dirty="0"/>
                <a:t>filter2</a:t>
              </a:r>
              <a:endParaRPr lang="zh-CN" altLang="en-US" sz="1400" dirty="0"/>
            </a:p>
          </p:txBody>
        </p:sp>
        <p:sp>
          <p:nvSpPr>
            <p:cNvPr id="27" name="文本占位符 2">
              <a:extLst>
                <a:ext uri="{FF2B5EF4-FFF2-40B4-BE49-F238E27FC236}">
                  <a16:creationId xmlns:a16="http://schemas.microsoft.com/office/drawing/2014/main" id="{AB1B6172-179F-0691-3409-39A7DF685F26}"/>
                </a:ext>
              </a:extLst>
            </p:cNvPr>
            <p:cNvSpPr txBox="1">
              <a:spLocks/>
            </p:cNvSpPr>
            <p:nvPr/>
          </p:nvSpPr>
          <p:spPr>
            <a:xfrm>
              <a:off x="7392497" y="2828478"/>
              <a:ext cx="742835" cy="42376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dirty="0"/>
                <a:t>filter3</a:t>
              </a:r>
              <a:endParaRPr lang="zh-CN" altLang="en-US" sz="1400" dirty="0"/>
            </a:p>
          </p:txBody>
        </p:sp>
        <p:sp>
          <p:nvSpPr>
            <p:cNvPr id="28" name="文本占位符 2">
              <a:extLst>
                <a:ext uri="{FF2B5EF4-FFF2-40B4-BE49-F238E27FC236}">
                  <a16:creationId xmlns:a16="http://schemas.microsoft.com/office/drawing/2014/main" id="{9C65C589-969B-8F12-2FA9-B3E976564EFA}"/>
                </a:ext>
              </a:extLst>
            </p:cNvPr>
            <p:cNvSpPr txBox="1">
              <a:spLocks/>
            </p:cNvSpPr>
            <p:nvPr/>
          </p:nvSpPr>
          <p:spPr>
            <a:xfrm>
              <a:off x="9522955" y="2837905"/>
              <a:ext cx="742835" cy="42376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控制层</a:t>
              </a:r>
            </a:p>
          </p:txBody>
        </p:sp>
      </p:grpSp>
    </p:spTree>
    <p:extLst>
      <p:ext uri="{BB962C8B-B14F-4D97-AF65-F5344CB8AC3E}">
        <p14:creationId xmlns:p14="http://schemas.microsoft.com/office/powerpoint/2010/main" val="393438549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2032A0-E570-A8DB-2AF5-CAD65891909F}"/>
              </a:ext>
            </a:extLst>
          </p:cNvPr>
          <p:cNvSpPr>
            <a:spLocks noGrp="1"/>
          </p:cNvSpPr>
          <p:nvPr>
            <p:ph type="title"/>
          </p:nvPr>
        </p:nvSpPr>
        <p:spPr/>
        <p:txBody>
          <a:bodyPr/>
          <a:lstStyle/>
          <a:p>
            <a:r>
              <a:rPr lang="zh-CN" altLang="en-US" dirty="0"/>
              <a:t>责任链设计模式</a:t>
            </a:r>
          </a:p>
        </p:txBody>
      </p:sp>
      <p:sp>
        <p:nvSpPr>
          <p:cNvPr id="3" name="文本占位符 2">
            <a:extLst>
              <a:ext uri="{FF2B5EF4-FFF2-40B4-BE49-F238E27FC236}">
                <a16:creationId xmlns:a16="http://schemas.microsoft.com/office/drawing/2014/main" id="{ACE6A182-216B-4FB4-88B1-96499D9EACFD}"/>
              </a:ext>
            </a:extLst>
          </p:cNvPr>
          <p:cNvSpPr>
            <a:spLocks noGrp="1"/>
          </p:cNvSpPr>
          <p:nvPr>
            <p:ph type="body" sz="quarter" idx="11"/>
          </p:nvPr>
        </p:nvSpPr>
        <p:spPr>
          <a:xfrm>
            <a:off x="710880" y="1624204"/>
            <a:ext cx="10698800" cy="1505495"/>
          </a:xfrm>
        </p:spPr>
        <p:txBody>
          <a:bodyPr/>
          <a:lstStyle/>
          <a:p>
            <a:pPr marL="285750" indent="-285750">
              <a:buFont typeface="Wingdings" panose="05000000000000000000" pitchFamily="2" charset="2"/>
              <a:buChar char="l"/>
            </a:pPr>
            <a:r>
              <a:rPr lang="zh-CN" altLang="en-US" sz="1400" dirty="0"/>
              <a:t>抽象处理者（</a:t>
            </a:r>
            <a:r>
              <a:rPr lang="en-US" altLang="zh-CN" sz="1400" dirty="0"/>
              <a:t>Handler</a:t>
            </a:r>
            <a:r>
              <a:rPr lang="zh-CN" altLang="en-US" sz="1400" dirty="0"/>
              <a:t>）角色：定义一个处理请求的接口，包含抽象处理方法和一个后继连接。</a:t>
            </a:r>
          </a:p>
          <a:p>
            <a:pPr marL="285750" indent="-285750">
              <a:buFont typeface="Wingdings" panose="05000000000000000000" pitchFamily="2" charset="2"/>
              <a:buChar char="l"/>
            </a:pPr>
            <a:r>
              <a:rPr lang="zh-CN" altLang="en-US" sz="1400" dirty="0"/>
              <a:t>具体处理者（</a:t>
            </a:r>
            <a:r>
              <a:rPr lang="en-US" altLang="zh-CN" sz="1400" dirty="0"/>
              <a:t>Concrete Handler</a:t>
            </a:r>
            <a:r>
              <a:rPr lang="zh-CN" altLang="en-US" sz="1400" dirty="0"/>
              <a:t>）角色：实现抽象处理者的处理方法，判断能否处理本次请求，如果可以处理请求则处理，否则将该请求转给它的后继者。</a:t>
            </a:r>
          </a:p>
          <a:p>
            <a:pPr marL="285750" indent="-285750">
              <a:buFont typeface="Wingdings" panose="05000000000000000000" pitchFamily="2" charset="2"/>
              <a:buChar char="l"/>
            </a:pPr>
            <a:r>
              <a:rPr lang="zh-CN" altLang="en-US" sz="1400" dirty="0"/>
              <a:t>客户类（</a:t>
            </a:r>
            <a:r>
              <a:rPr lang="en-US" altLang="zh-CN" sz="1400" dirty="0"/>
              <a:t>Client</a:t>
            </a:r>
            <a:r>
              <a:rPr lang="zh-CN" altLang="en-US" sz="1400" dirty="0"/>
              <a:t>）角色：创建处理链，并向链头的具体处理者对象提交请求，它不关心处理细节和请求的传递过程。</a:t>
            </a:r>
          </a:p>
        </p:txBody>
      </p:sp>
      <p:sp>
        <p:nvSpPr>
          <p:cNvPr id="8" name="文本占位符 2">
            <a:extLst>
              <a:ext uri="{FF2B5EF4-FFF2-40B4-BE49-F238E27FC236}">
                <a16:creationId xmlns:a16="http://schemas.microsoft.com/office/drawing/2014/main" id="{4D4147C0-BAFC-1502-DA57-60C6324ED9A9}"/>
              </a:ext>
            </a:extLst>
          </p:cNvPr>
          <p:cNvSpPr txBox="1">
            <a:spLocks/>
          </p:cNvSpPr>
          <p:nvPr/>
        </p:nvSpPr>
        <p:spPr>
          <a:xfrm>
            <a:off x="720307" y="3334732"/>
            <a:ext cx="2654490" cy="49255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b="1" dirty="0"/>
              <a:t>处理订单的操作</a:t>
            </a:r>
            <a:endParaRPr lang="en-US" altLang="zh-CN" sz="1400" b="1" dirty="0"/>
          </a:p>
          <a:p>
            <a:pPr marL="285750" indent="-285750">
              <a:buFont typeface="Wingdings" panose="05000000000000000000" pitchFamily="2" charset="2"/>
              <a:buChar char="l"/>
            </a:pPr>
            <a:endParaRPr lang="zh-CN" altLang="en-US" sz="1400" dirty="0"/>
          </a:p>
        </p:txBody>
      </p:sp>
      <p:sp>
        <p:nvSpPr>
          <p:cNvPr id="9" name="矩形: 圆角 8">
            <a:extLst>
              <a:ext uri="{FF2B5EF4-FFF2-40B4-BE49-F238E27FC236}">
                <a16:creationId xmlns:a16="http://schemas.microsoft.com/office/drawing/2014/main" id="{5688FD1F-E5ED-B164-5AF9-D03E0816F1F1}"/>
              </a:ext>
            </a:extLst>
          </p:cNvPr>
          <p:cNvSpPr/>
          <p:nvPr/>
        </p:nvSpPr>
        <p:spPr bwMode="auto">
          <a:xfrm>
            <a:off x="782425" y="3874416"/>
            <a:ext cx="1234911" cy="367645"/>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200" dirty="0">
                <a:solidFill>
                  <a:schemeClr val="bg1"/>
                </a:solidFill>
                <a:latin typeface="微软雅黑" panose="020B0503020204020204" pitchFamily="34" charset="-122"/>
                <a:ea typeface="微软雅黑" panose="020B0503020204020204" pitchFamily="34" charset="-122"/>
              </a:rPr>
              <a:t>检验参数</a:t>
            </a:r>
          </a:p>
        </p:txBody>
      </p:sp>
      <p:sp>
        <p:nvSpPr>
          <p:cNvPr id="10" name="矩形: 圆角 9">
            <a:extLst>
              <a:ext uri="{FF2B5EF4-FFF2-40B4-BE49-F238E27FC236}">
                <a16:creationId xmlns:a16="http://schemas.microsoft.com/office/drawing/2014/main" id="{E6FD5558-D6F1-AF34-AC54-AF479E3520F2}"/>
              </a:ext>
            </a:extLst>
          </p:cNvPr>
          <p:cNvSpPr/>
          <p:nvPr/>
        </p:nvSpPr>
        <p:spPr bwMode="auto">
          <a:xfrm>
            <a:off x="782425" y="4399175"/>
            <a:ext cx="1234911" cy="367645"/>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200" dirty="0">
                <a:solidFill>
                  <a:schemeClr val="bg1"/>
                </a:solidFill>
                <a:latin typeface="微软雅黑" panose="020B0503020204020204" pitchFamily="34" charset="-122"/>
                <a:ea typeface="微软雅黑" panose="020B0503020204020204" pitchFamily="34" charset="-122"/>
              </a:rPr>
              <a:t>填充订单数据</a:t>
            </a:r>
          </a:p>
        </p:txBody>
      </p:sp>
      <p:sp>
        <p:nvSpPr>
          <p:cNvPr id="11" name="矩形: 圆角 10">
            <a:extLst>
              <a:ext uri="{FF2B5EF4-FFF2-40B4-BE49-F238E27FC236}">
                <a16:creationId xmlns:a16="http://schemas.microsoft.com/office/drawing/2014/main" id="{F8776797-7E37-C31C-DCB5-F6C0BDA1A1AA}"/>
              </a:ext>
            </a:extLst>
          </p:cNvPr>
          <p:cNvSpPr/>
          <p:nvPr/>
        </p:nvSpPr>
        <p:spPr bwMode="auto">
          <a:xfrm>
            <a:off x="782425" y="4923934"/>
            <a:ext cx="1234911" cy="367645"/>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200" dirty="0">
                <a:solidFill>
                  <a:schemeClr val="bg1"/>
                </a:solidFill>
                <a:latin typeface="微软雅黑" panose="020B0503020204020204" pitchFamily="34" charset="-122"/>
                <a:ea typeface="微软雅黑" panose="020B0503020204020204" pitchFamily="34" charset="-122"/>
              </a:rPr>
              <a:t>算价</a:t>
            </a:r>
          </a:p>
        </p:txBody>
      </p:sp>
      <p:sp>
        <p:nvSpPr>
          <p:cNvPr id="12" name="矩形: 圆角 11">
            <a:extLst>
              <a:ext uri="{FF2B5EF4-FFF2-40B4-BE49-F238E27FC236}">
                <a16:creationId xmlns:a16="http://schemas.microsoft.com/office/drawing/2014/main" id="{8BC96B41-6E2A-F5FA-22D2-31B5A598292A}"/>
              </a:ext>
            </a:extLst>
          </p:cNvPr>
          <p:cNvSpPr/>
          <p:nvPr/>
        </p:nvSpPr>
        <p:spPr bwMode="auto">
          <a:xfrm>
            <a:off x="782425" y="5448692"/>
            <a:ext cx="1234911" cy="367645"/>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200" dirty="0">
                <a:solidFill>
                  <a:schemeClr val="bg1"/>
                </a:solidFill>
                <a:latin typeface="微软雅黑" panose="020B0503020204020204" pitchFamily="34" charset="-122"/>
                <a:ea typeface="微软雅黑" panose="020B0503020204020204" pitchFamily="34" charset="-122"/>
              </a:rPr>
              <a:t>落库</a:t>
            </a:r>
          </a:p>
        </p:txBody>
      </p:sp>
      <p:sp>
        <p:nvSpPr>
          <p:cNvPr id="13" name="箭头: 右弧形 12">
            <a:extLst>
              <a:ext uri="{FF2B5EF4-FFF2-40B4-BE49-F238E27FC236}">
                <a16:creationId xmlns:a16="http://schemas.microsoft.com/office/drawing/2014/main" id="{5BDDE95C-1538-77BA-1349-0766CBD9FE25}"/>
              </a:ext>
            </a:extLst>
          </p:cNvPr>
          <p:cNvSpPr/>
          <p:nvPr/>
        </p:nvSpPr>
        <p:spPr bwMode="auto">
          <a:xfrm>
            <a:off x="2036190" y="4166647"/>
            <a:ext cx="245097" cy="320512"/>
          </a:xfrm>
          <a:prstGeom prst="curvedLeftArrow">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4" name="箭头: 右弧形 13">
            <a:extLst>
              <a:ext uri="{FF2B5EF4-FFF2-40B4-BE49-F238E27FC236}">
                <a16:creationId xmlns:a16="http://schemas.microsoft.com/office/drawing/2014/main" id="{42AB4B08-ECCE-3021-C635-AB6781101071}"/>
              </a:ext>
            </a:extLst>
          </p:cNvPr>
          <p:cNvSpPr/>
          <p:nvPr/>
        </p:nvSpPr>
        <p:spPr bwMode="auto">
          <a:xfrm>
            <a:off x="2036190" y="4703975"/>
            <a:ext cx="245097" cy="320512"/>
          </a:xfrm>
          <a:prstGeom prst="curvedLeftArrow">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5" name="箭头: 右弧形 14">
            <a:extLst>
              <a:ext uri="{FF2B5EF4-FFF2-40B4-BE49-F238E27FC236}">
                <a16:creationId xmlns:a16="http://schemas.microsoft.com/office/drawing/2014/main" id="{259190E7-40A5-66D0-4B6B-F996262285DD}"/>
              </a:ext>
            </a:extLst>
          </p:cNvPr>
          <p:cNvSpPr/>
          <p:nvPr/>
        </p:nvSpPr>
        <p:spPr bwMode="auto">
          <a:xfrm>
            <a:off x="2036190" y="5213023"/>
            <a:ext cx="245097" cy="320512"/>
          </a:xfrm>
          <a:prstGeom prst="curvedLeftArrow">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pic>
        <p:nvPicPr>
          <p:cNvPr id="19" name="图片 18">
            <a:extLst>
              <a:ext uri="{FF2B5EF4-FFF2-40B4-BE49-F238E27FC236}">
                <a16:creationId xmlns:a16="http://schemas.microsoft.com/office/drawing/2014/main" id="{1A27DD9B-B57D-4D7A-2EE7-9DFCDA3B69FA}"/>
              </a:ext>
            </a:extLst>
          </p:cNvPr>
          <p:cNvPicPr>
            <a:picLocks noChangeAspect="1"/>
          </p:cNvPicPr>
          <p:nvPr/>
        </p:nvPicPr>
        <p:blipFill>
          <a:blip r:embed="rId2"/>
          <a:stretch>
            <a:fillRect/>
          </a:stretch>
        </p:blipFill>
        <p:spPr>
          <a:xfrm>
            <a:off x="2780907" y="3029048"/>
            <a:ext cx="7965650" cy="3543683"/>
          </a:xfrm>
          <a:prstGeom prst="rect">
            <a:avLst/>
          </a:prstGeom>
        </p:spPr>
      </p:pic>
    </p:spTree>
    <p:extLst>
      <p:ext uri="{BB962C8B-B14F-4D97-AF65-F5344CB8AC3E}">
        <p14:creationId xmlns:p14="http://schemas.microsoft.com/office/powerpoint/2010/main" val="32612276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0" dur="500"/>
                                        <p:tgtEl>
                                          <p:spTgt spid="3">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wipe(up)">
                                      <p:cBhvr>
                                        <p:cTn id="18" dur="500"/>
                                        <p:tgtEl>
                                          <p:spTgt spid="19"/>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left)">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1"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additive="base">
                                        <p:cTn id="28" dur="500"/>
                                        <p:tgtEl>
                                          <p:spTgt spid="9"/>
                                        </p:tgtEl>
                                        <p:attrNameLst>
                                          <p:attrName>ppt_y</p:attrName>
                                        </p:attrNameLst>
                                      </p:cBhvr>
                                      <p:tavLst>
                                        <p:tav tm="0">
                                          <p:val>
                                            <p:strVal val="#ppt_y-#ppt_h*1.125000"/>
                                          </p:val>
                                        </p:tav>
                                        <p:tav tm="100000">
                                          <p:val>
                                            <p:strVal val="#ppt_y"/>
                                          </p:val>
                                        </p:tav>
                                      </p:tavLst>
                                    </p:anim>
                                    <p:animEffect transition="in" filter="wipe(down)">
                                      <p:cBhvr>
                                        <p:cTn id="29" dur="500"/>
                                        <p:tgtEl>
                                          <p:spTgt spid="9"/>
                                        </p:tgtEl>
                                      </p:cBhvr>
                                    </p:animEffect>
                                  </p:childTnLst>
                                </p:cTn>
                              </p:par>
                            </p:childTnLst>
                          </p:cTn>
                        </p:par>
                        <p:par>
                          <p:cTn id="30" fill="hold">
                            <p:stCondLst>
                              <p:cond delay="500"/>
                            </p:stCondLst>
                            <p:childTnLst>
                              <p:par>
                                <p:cTn id="31" presetID="12" presetClass="entr" presetSubtype="1" fill="hold" grpId="0" nodeType="after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additive="base">
                                        <p:cTn id="33" dur="500"/>
                                        <p:tgtEl>
                                          <p:spTgt spid="10"/>
                                        </p:tgtEl>
                                        <p:attrNameLst>
                                          <p:attrName>ppt_y</p:attrName>
                                        </p:attrNameLst>
                                      </p:cBhvr>
                                      <p:tavLst>
                                        <p:tav tm="0">
                                          <p:val>
                                            <p:strVal val="#ppt_y-#ppt_h*1.125000"/>
                                          </p:val>
                                        </p:tav>
                                        <p:tav tm="100000">
                                          <p:val>
                                            <p:strVal val="#ppt_y"/>
                                          </p:val>
                                        </p:tav>
                                      </p:tavLst>
                                    </p:anim>
                                    <p:animEffect transition="in" filter="wipe(down)">
                                      <p:cBhvr>
                                        <p:cTn id="34" dur="500"/>
                                        <p:tgtEl>
                                          <p:spTgt spid="10"/>
                                        </p:tgtEl>
                                      </p:cBhvr>
                                    </p:animEffect>
                                  </p:childTnLst>
                                </p:cTn>
                              </p:par>
                            </p:childTnLst>
                          </p:cTn>
                        </p:par>
                        <p:par>
                          <p:cTn id="35" fill="hold">
                            <p:stCondLst>
                              <p:cond delay="1000"/>
                            </p:stCondLst>
                            <p:childTnLst>
                              <p:par>
                                <p:cTn id="36" presetID="12" presetClass="entr" presetSubtype="1" fill="hold" grpId="0" nodeType="afterEffect">
                                  <p:stCondLst>
                                    <p:cond delay="0"/>
                                  </p:stCondLst>
                                  <p:childTnLst>
                                    <p:set>
                                      <p:cBhvr>
                                        <p:cTn id="37" dur="1" fill="hold">
                                          <p:stCondLst>
                                            <p:cond delay="0"/>
                                          </p:stCondLst>
                                        </p:cTn>
                                        <p:tgtEl>
                                          <p:spTgt spid="11"/>
                                        </p:tgtEl>
                                        <p:attrNameLst>
                                          <p:attrName>style.visibility</p:attrName>
                                        </p:attrNameLst>
                                      </p:cBhvr>
                                      <p:to>
                                        <p:strVal val="visible"/>
                                      </p:to>
                                    </p:set>
                                    <p:anim calcmode="lin" valueType="num">
                                      <p:cBhvr additive="base">
                                        <p:cTn id="38" dur="500"/>
                                        <p:tgtEl>
                                          <p:spTgt spid="11"/>
                                        </p:tgtEl>
                                        <p:attrNameLst>
                                          <p:attrName>ppt_y</p:attrName>
                                        </p:attrNameLst>
                                      </p:cBhvr>
                                      <p:tavLst>
                                        <p:tav tm="0">
                                          <p:val>
                                            <p:strVal val="#ppt_y-#ppt_h*1.125000"/>
                                          </p:val>
                                        </p:tav>
                                        <p:tav tm="100000">
                                          <p:val>
                                            <p:strVal val="#ppt_y"/>
                                          </p:val>
                                        </p:tav>
                                      </p:tavLst>
                                    </p:anim>
                                    <p:animEffect transition="in" filter="wipe(down)">
                                      <p:cBhvr>
                                        <p:cTn id="39" dur="500"/>
                                        <p:tgtEl>
                                          <p:spTgt spid="11"/>
                                        </p:tgtEl>
                                      </p:cBhvr>
                                    </p:animEffect>
                                  </p:childTnLst>
                                </p:cTn>
                              </p:par>
                            </p:childTnLst>
                          </p:cTn>
                        </p:par>
                        <p:par>
                          <p:cTn id="40" fill="hold">
                            <p:stCondLst>
                              <p:cond delay="1500"/>
                            </p:stCondLst>
                            <p:childTnLst>
                              <p:par>
                                <p:cTn id="41" presetID="12" presetClass="entr" presetSubtype="1"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p:tgtEl>
                                          <p:spTgt spid="12"/>
                                        </p:tgtEl>
                                        <p:attrNameLst>
                                          <p:attrName>ppt_y</p:attrName>
                                        </p:attrNameLst>
                                      </p:cBhvr>
                                      <p:tavLst>
                                        <p:tav tm="0">
                                          <p:val>
                                            <p:strVal val="#ppt_y-#ppt_h*1.125000"/>
                                          </p:val>
                                        </p:tav>
                                        <p:tav tm="100000">
                                          <p:val>
                                            <p:strVal val="#ppt_y"/>
                                          </p:val>
                                        </p:tav>
                                      </p:tavLst>
                                    </p:anim>
                                    <p:animEffect transition="in" filter="wipe(down)">
                                      <p:cBhvr>
                                        <p:cTn id="44" dur="500"/>
                                        <p:tgtEl>
                                          <p:spTgt spid="12"/>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wipe(up)">
                                      <p:cBhvr>
                                        <p:cTn id="49" dur="500"/>
                                        <p:tgtEl>
                                          <p:spTgt spid="13"/>
                                        </p:tgtEl>
                                      </p:cBhvr>
                                    </p:animEffect>
                                  </p:childTnLst>
                                </p:cTn>
                              </p:par>
                            </p:childTnLst>
                          </p:cTn>
                        </p:par>
                        <p:par>
                          <p:cTn id="50" fill="hold">
                            <p:stCondLst>
                              <p:cond delay="500"/>
                            </p:stCondLst>
                            <p:childTnLst>
                              <p:par>
                                <p:cTn id="51" presetID="22" presetClass="entr" presetSubtype="1" fill="hold" grpId="0" nodeType="after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wipe(up)">
                                      <p:cBhvr>
                                        <p:cTn id="53" dur="500"/>
                                        <p:tgtEl>
                                          <p:spTgt spid="14"/>
                                        </p:tgtEl>
                                      </p:cBhvr>
                                    </p:animEffect>
                                  </p:childTnLst>
                                </p:cTn>
                              </p:par>
                            </p:childTnLst>
                          </p:cTn>
                        </p:par>
                        <p:par>
                          <p:cTn id="54" fill="hold">
                            <p:stCondLst>
                              <p:cond delay="1000"/>
                            </p:stCondLst>
                            <p:childTnLst>
                              <p:par>
                                <p:cTn id="55" presetID="22" presetClass="entr" presetSubtype="1" fill="hold" grpId="0" nodeType="after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wipe(up)">
                                      <p:cBhvr>
                                        <p:cTn id="5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animBg="1"/>
      <p:bldP spid="11" grpId="0" animBg="1"/>
      <p:bldP spid="12" grpId="0" animBg="1"/>
      <p:bldP spid="13" grpId="0" animBg="1"/>
      <p:bldP spid="14" grpId="0" animBg="1"/>
      <p:bldP spid="1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4A2E1F-9BAE-5C29-E90B-FD698E65B1B0}"/>
              </a:ext>
            </a:extLst>
          </p:cNvPr>
          <p:cNvSpPr>
            <a:spLocks noGrp="1"/>
          </p:cNvSpPr>
          <p:nvPr>
            <p:ph type="title"/>
          </p:nvPr>
        </p:nvSpPr>
        <p:spPr/>
        <p:txBody>
          <a:bodyPr/>
          <a:lstStyle/>
          <a:p>
            <a:r>
              <a:rPr lang="zh-CN" altLang="en-US" dirty="0"/>
              <a:t>责任链优缺点</a:t>
            </a:r>
          </a:p>
        </p:txBody>
      </p:sp>
      <p:sp>
        <p:nvSpPr>
          <p:cNvPr id="3" name="文本占位符 2">
            <a:extLst>
              <a:ext uri="{FF2B5EF4-FFF2-40B4-BE49-F238E27FC236}">
                <a16:creationId xmlns:a16="http://schemas.microsoft.com/office/drawing/2014/main" id="{0E6B9957-1B94-5967-A8BF-8CB526B0B20B}"/>
              </a:ext>
            </a:extLst>
          </p:cNvPr>
          <p:cNvSpPr>
            <a:spLocks noGrp="1"/>
          </p:cNvSpPr>
          <p:nvPr>
            <p:ph type="body" sz="quarter" idx="11"/>
          </p:nvPr>
        </p:nvSpPr>
        <p:spPr>
          <a:xfrm>
            <a:off x="710880" y="1624204"/>
            <a:ext cx="10698800" cy="4682328"/>
          </a:xfrm>
        </p:spPr>
        <p:txBody>
          <a:bodyPr/>
          <a:lstStyle/>
          <a:p>
            <a:r>
              <a:rPr lang="zh-CN" altLang="en-US" sz="1400" dirty="0"/>
              <a:t>优点：</a:t>
            </a:r>
          </a:p>
          <a:p>
            <a:pPr marL="285750" indent="-285750">
              <a:buFont typeface="Wingdings" panose="05000000000000000000" pitchFamily="2" charset="2"/>
              <a:buChar char="l"/>
            </a:pPr>
            <a:r>
              <a:rPr lang="zh-CN" altLang="en-US" sz="1400" dirty="0"/>
              <a:t>降低了对象之间的耦合度</a:t>
            </a:r>
          </a:p>
          <a:p>
            <a:pPr marL="285750" indent="-285750">
              <a:buFont typeface="Wingdings" panose="05000000000000000000" pitchFamily="2" charset="2"/>
              <a:buChar char="l"/>
            </a:pPr>
            <a:r>
              <a:rPr lang="zh-CN" altLang="en-US" sz="1400" dirty="0"/>
              <a:t>增强了系统的可扩展性</a:t>
            </a:r>
          </a:p>
          <a:p>
            <a:pPr marL="285750" indent="-285750">
              <a:buFont typeface="Wingdings" panose="05000000000000000000" pitchFamily="2" charset="2"/>
              <a:buChar char="l"/>
            </a:pPr>
            <a:r>
              <a:rPr lang="zh-CN" altLang="en-US" sz="1400" dirty="0"/>
              <a:t>增强了给对象指派职责的灵活性</a:t>
            </a:r>
          </a:p>
          <a:p>
            <a:pPr marL="285750" indent="-285750">
              <a:buFont typeface="Wingdings" panose="05000000000000000000" pitchFamily="2" charset="2"/>
              <a:buChar char="l"/>
            </a:pPr>
            <a:r>
              <a:rPr lang="zh-CN" altLang="en-US" sz="1400" dirty="0"/>
              <a:t>责任链简化了对象之间的连接</a:t>
            </a:r>
          </a:p>
          <a:p>
            <a:pPr marL="285750" indent="-285750">
              <a:buFont typeface="Wingdings" panose="05000000000000000000" pitchFamily="2" charset="2"/>
              <a:buChar char="l"/>
            </a:pPr>
            <a:r>
              <a:rPr lang="zh-CN" altLang="en-US" sz="1400" dirty="0"/>
              <a:t>责任分担</a:t>
            </a:r>
          </a:p>
          <a:p>
            <a:r>
              <a:rPr lang="zh-CN" altLang="en-US" sz="1400" dirty="0"/>
              <a:t>缺点：</a:t>
            </a:r>
          </a:p>
          <a:p>
            <a:pPr marL="285750" indent="-285750">
              <a:buFont typeface="Wingdings" panose="05000000000000000000" pitchFamily="2" charset="2"/>
              <a:buChar char="l"/>
            </a:pPr>
            <a:r>
              <a:rPr lang="zh-CN" altLang="en-US" sz="1400" dirty="0"/>
              <a:t>对比较长的职责链，请求的处理可能涉及多个处理对象，系统性能将受到一定影响。</a:t>
            </a:r>
          </a:p>
          <a:p>
            <a:pPr marL="285750" indent="-285750">
              <a:buFont typeface="Wingdings" panose="05000000000000000000" pitchFamily="2" charset="2"/>
              <a:buChar char="l"/>
            </a:pPr>
            <a:r>
              <a:rPr lang="zh-CN" altLang="en-US" sz="1400" dirty="0"/>
              <a:t>职责链建立的合理性要靠客户端来保证，增加了客户端的复杂性，可能会由于职责链的错误设置而导致系统出错，如可能会造成循环调用。</a:t>
            </a:r>
          </a:p>
        </p:txBody>
      </p:sp>
      <p:sp>
        <p:nvSpPr>
          <p:cNvPr id="4" name="矩形: 圆角 3">
            <a:extLst>
              <a:ext uri="{FF2B5EF4-FFF2-40B4-BE49-F238E27FC236}">
                <a16:creationId xmlns:a16="http://schemas.microsoft.com/office/drawing/2014/main" id="{7DF1FA77-3FBC-0235-727F-DCA352E9C443}"/>
              </a:ext>
            </a:extLst>
          </p:cNvPr>
          <p:cNvSpPr/>
          <p:nvPr/>
        </p:nvSpPr>
        <p:spPr bwMode="auto">
          <a:xfrm>
            <a:off x="8851769" y="1725105"/>
            <a:ext cx="1234911" cy="367645"/>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200" dirty="0">
                <a:solidFill>
                  <a:schemeClr val="bg1"/>
                </a:solidFill>
                <a:latin typeface="微软雅黑" panose="020B0503020204020204" pitchFamily="34" charset="-122"/>
                <a:ea typeface="微软雅黑" panose="020B0503020204020204" pitchFamily="34" charset="-122"/>
              </a:rPr>
              <a:t>检验参数</a:t>
            </a:r>
          </a:p>
        </p:txBody>
      </p:sp>
      <p:sp>
        <p:nvSpPr>
          <p:cNvPr id="5" name="矩形: 圆角 4">
            <a:extLst>
              <a:ext uri="{FF2B5EF4-FFF2-40B4-BE49-F238E27FC236}">
                <a16:creationId xmlns:a16="http://schemas.microsoft.com/office/drawing/2014/main" id="{CCBA73C0-621F-3394-C2F3-7896C75C3040}"/>
              </a:ext>
            </a:extLst>
          </p:cNvPr>
          <p:cNvSpPr/>
          <p:nvPr/>
        </p:nvSpPr>
        <p:spPr bwMode="auto">
          <a:xfrm>
            <a:off x="8851769" y="2249864"/>
            <a:ext cx="1234911" cy="367645"/>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200" dirty="0">
                <a:solidFill>
                  <a:schemeClr val="bg1"/>
                </a:solidFill>
                <a:latin typeface="微软雅黑" panose="020B0503020204020204" pitchFamily="34" charset="-122"/>
                <a:ea typeface="微软雅黑" panose="020B0503020204020204" pitchFamily="34" charset="-122"/>
              </a:rPr>
              <a:t>填充订单数据</a:t>
            </a:r>
          </a:p>
        </p:txBody>
      </p:sp>
      <p:sp>
        <p:nvSpPr>
          <p:cNvPr id="6" name="矩形: 圆角 5">
            <a:extLst>
              <a:ext uri="{FF2B5EF4-FFF2-40B4-BE49-F238E27FC236}">
                <a16:creationId xmlns:a16="http://schemas.microsoft.com/office/drawing/2014/main" id="{6CBB0CB6-7D19-543D-D409-367AB9377CBA}"/>
              </a:ext>
            </a:extLst>
          </p:cNvPr>
          <p:cNvSpPr/>
          <p:nvPr/>
        </p:nvSpPr>
        <p:spPr bwMode="auto">
          <a:xfrm>
            <a:off x="8851769" y="2774623"/>
            <a:ext cx="1234911" cy="367645"/>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200" dirty="0">
                <a:solidFill>
                  <a:schemeClr val="bg1"/>
                </a:solidFill>
                <a:latin typeface="微软雅黑" panose="020B0503020204020204" pitchFamily="34" charset="-122"/>
                <a:ea typeface="微软雅黑" panose="020B0503020204020204" pitchFamily="34" charset="-122"/>
              </a:rPr>
              <a:t>算价</a:t>
            </a:r>
          </a:p>
        </p:txBody>
      </p:sp>
      <p:sp>
        <p:nvSpPr>
          <p:cNvPr id="7" name="矩形: 圆角 6">
            <a:extLst>
              <a:ext uri="{FF2B5EF4-FFF2-40B4-BE49-F238E27FC236}">
                <a16:creationId xmlns:a16="http://schemas.microsoft.com/office/drawing/2014/main" id="{FB41E987-0DF2-1FE3-E20D-4B6B5523B230}"/>
              </a:ext>
            </a:extLst>
          </p:cNvPr>
          <p:cNvSpPr/>
          <p:nvPr/>
        </p:nvSpPr>
        <p:spPr bwMode="auto">
          <a:xfrm>
            <a:off x="8851769" y="3299381"/>
            <a:ext cx="1234911" cy="367645"/>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200" dirty="0">
                <a:solidFill>
                  <a:schemeClr val="bg1"/>
                </a:solidFill>
                <a:latin typeface="微软雅黑" panose="020B0503020204020204" pitchFamily="34" charset="-122"/>
                <a:ea typeface="微软雅黑" panose="020B0503020204020204" pitchFamily="34" charset="-122"/>
              </a:rPr>
              <a:t>落库</a:t>
            </a:r>
          </a:p>
        </p:txBody>
      </p:sp>
      <p:sp>
        <p:nvSpPr>
          <p:cNvPr id="8" name="箭头: 右弧形 7">
            <a:extLst>
              <a:ext uri="{FF2B5EF4-FFF2-40B4-BE49-F238E27FC236}">
                <a16:creationId xmlns:a16="http://schemas.microsoft.com/office/drawing/2014/main" id="{90B81048-2313-2B0D-9641-287314290ED7}"/>
              </a:ext>
            </a:extLst>
          </p:cNvPr>
          <p:cNvSpPr/>
          <p:nvPr/>
        </p:nvSpPr>
        <p:spPr bwMode="auto">
          <a:xfrm>
            <a:off x="10105534" y="2017336"/>
            <a:ext cx="245097" cy="320512"/>
          </a:xfrm>
          <a:prstGeom prst="curvedLeftArrow">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9" name="箭头: 右弧形 8">
            <a:extLst>
              <a:ext uri="{FF2B5EF4-FFF2-40B4-BE49-F238E27FC236}">
                <a16:creationId xmlns:a16="http://schemas.microsoft.com/office/drawing/2014/main" id="{439D1741-A1C5-A9B9-6EF8-E77D72478A4E}"/>
              </a:ext>
            </a:extLst>
          </p:cNvPr>
          <p:cNvSpPr/>
          <p:nvPr/>
        </p:nvSpPr>
        <p:spPr bwMode="auto">
          <a:xfrm>
            <a:off x="10105534" y="2554664"/>
            <a:ext cx="245097" cy="320512"/>
          </a:xfrm>
          <a:prstGeom prst="curvedLeftArrow">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0" name="箭头: 右弧形 9">
            <a:extLst>
              <a:ext uri="{FF2B5EF4-FFF2-40B4-BE49-F238E27FC236}">
                <a16:creationId xmlns:a16="http://schemas.microsoft.com/office/drawing/2014/main" id="{5C7B2729-B1CF-11AA-CCEF-7E0FFEAB3B92}"/>
              </a:ext>
            </a:extLst>
          </p:cNvPr>
          <p:cNvSpPr/>
          <p:nvPr/>
        </p:nvSpPr>
        <p:spPr bwMode="auto">
          <a:xfrm>
            <a:off x="10105534" y="3063712"/>
            <a:ext cx="245097" cy="320512"/>
          </a:xfrm>
          <a:prstGeom prst="curvedLeftArrow">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5556406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down)">
                                      <p:cBhvr>
                                        <p:cTn id="19" dur="500"/>
                                        <p:tgtEl>
                                          <p:spTgt spid="3">
                                            <p:txEl>
                                              <p:pRg st="4" end="4"/>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down)">
                                      <p:cBhvr>
                                        <p:cTn id="27" dur="500"/>
                                        <p:tgtEl>
                                          <p:spTgt spid="3">
                                            <p:txEl>
                                              <p:pRg st="6" end="6"/>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wipe(down)">
                                      <p:cBhvr>
                                        <p:cTn id="30" dur="500"/>
                                        <p:tgtEl>
                                          <p:spTgt spid="3">
                                            <p:txEl>
                                              <p:pRg st="7" end="7"/>
                                            </p:txEl>
                                          </p:spTgt>
                                        </p:tgtEl>
                                      </p:cBhvr>
                                    </p:animEffect>
                                  </p:childTnLst>
                                </p:cTn>
                              </p:par>
                              <p:par>
                                <p:cTn id="31" presetID="22" presetClass="entr" presetSubtype="4"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wipe(down)">
                                      <p:cBhvr>
                                        <p:cTn id="3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DA47C5-EDA9-197D-9B39-93031A8B7007}"/>
              </a:ext>
            </a:extLst>
          </p:cNvPr>
          <p:cNvSpPr>
            <a:spLocks noGrp="1"/>
          </p:cNvSpPr>
          <p:nvPr>
            <p:ph type="title"/>
          </p:nvPr>
        </p:nvSpPr>
        <p:spPr/>
        <p:txBody>
          <a:bodyPr/>
          <a:lstStyle/>
          <a:p>
            <a:r>
              <a:rPr lang="zh-CN" altLang="en-US" dirty="0"/>
              <a:t>举一反三</a:t>
            </a:r>
          </a:p>
        </p:txBody>
      </p:sp>
      <p:sp>
        <p:nvSpPr>
          <p:cNvPr id="3" name="文本占位符 2">
            <a:extLst>
              <a:ext uri="{FF2B5EF4-FFF2-40B4-BE49-F238E27FC236}">
                <a16:creationId xmlns:a16="http://schemas.microsoft.com/office/drawing/2014/main" id="{CBF4DFCC-05DA-0D4A-CFE1-EADF28CE56D6}"/>
              </a:ext>
            </a:extLst>
          </p:cNvPr>
          <p:cNvSpPr>
            <a:spLocks noGrp="1"/>
          </p:cNvSpPr>
          <p:nvPr>
            <p:ph type="body" sz="quarter" idx="11"/>
          </p:nvPr>
        </p:nvSpPr>
        <p:spPr>
          <a:xfrm>
            <a:off x="710880" y="1624204"/>
            <a:ext cx="10698800" cy="3183466"/>
          </a:xfrm>
        </p:spPr>
        <p:txBody>
          <a:bodyPr/>
          <a:lstStyle/>
          <a:p>
            <a:pPr marL="342900" indent="-342900">
              <a:buFont typeface="Wingdings" panose="05000000000000000000" pitchFamily="2" charset="2"/>
              <a:buChar char="l"/>
            </a:pPr>
            <a:r>
              <a:rPr lang="zh-CN" altLang="en-US" dirty="0"/>
              <a:t>内容审核（视频、文章、课程</a:t>
            </a:r>
            <a:r>
              <a:rPr lang="en-US" altLang="zh-CN" dirty="0"/>
              <a:t>….</a:t>
            </a:r>
            <a:r>
              <a:rPr lang="zh-CN" altLang="en-US" dirty="0"/>
              <a:t>）</a:t>
            </a:r>
            <a:endParaRPr lang="en-US" altLang="zh-CN" dirty="0"/>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r>
              <a:rPr lang="zh-CN" altLang="en-US" dirty="0"/>
              <a:t>订单创建</a:t>
            </a:r>
            <a:endParaRPr lang="en-US" altLang="zh-CN" dirty="0"/>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r>
              <a:rPr lang="zh-CN" altLang="en-US" dirty="0"/>
              <a:t>简易流程审批</a:t>
            </a:r>
            <a:endParaRPr lang="en-US" altLang="zh-CN" dirty="0"/>
          </a:p>
          <a:p>
            <a:endParaRPr lang="zh-CN" altLang="en-US" dirty="0"/>
          </a:p>
        </p:txBody>
      </p:sp>
      <p:grpSp>
        <p:nvGrpSpPr>
          <p:cNvPr id="53" name="组合 52">
            <a:extLst>
              <a:ext uri="{FF2B5EF4-FFF2-40B4-BE49-F238E27FC236}">
                <a16:creationId xmlns:a16="http://schemas.microsoft.com/office/drawing/2014/main" id="{D90F2E25-CC05-9FE4-53A0-AB28BD71436C}"/>
              </a:ext>
            </a:extLst>
          </p:cNvPr>
          <p:cNvGrpSpPr/>
          <p:nvPr/>
        </p:nvGrpSpPr>
        <p:grpSpPr>
          <a:xfrm>
            <a:off x="1151642" y="2102177"/>
            <a:ext cx="4202781" cy="367645"/>
            <a:chOff x="1151642" y="2102177"/>
            <a:chExt cx="4202781" cy="367645"/>
          </a:xfrm>
        </p:grpSpPr>
        <p:sp>
          <p:nvSpPr>
            <p:cNvPr id="4" name="矩形: 圆角 3">
              <a:extLst>
                <a:ext uri="{FF2B5EF4-FFF2-40B4-BE49-F238E27FC236}">
                  <a16:creationId xmlns:a16="http://schemas.microsoft.com/office/drawing/2014/main" id="{338E798C-F808-F604-540A-0DB6FEF6AA0F}"/>
                </a:ext>
              </a:extLst>
            </p:cNvPr>
            <p:cNvSpPr/>
            <p:nvPr/>
          </p:nvSpPr>
          <p:spPr bwMode="auto">
            <a:xfrm>
              <a:off x="1151642" y="2102177"/>
              <a:ext cx="1234911" cy="367645"/>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200" dirty="0">
                  <a:solidFill>
                    <a:schemeClr val="bg1"/>
                  </a:solidFill>
                  <a:latin typeface="微软雅黑" panose="020B0503020204020204" pitchFamily="34" charset="-122"/>
                  <a:ea typeface="微软雅黑" panose="020B0503020204020204" pitchFamily="34" charset="-122"/>
                </a:rPr>
                <a:t>文本审核</a:t>
              </a:r>
            </a:p>
          </p:txBody>
        </p:sp>
        <p:sp>
          <p:nvSpPr>
            <p:cNvPr id="5" name="矩形: 圆角 4">
              <a:extLst>
                <a:ext uri="{FF2B5EF4-FFF2-40B4-BE49-F238E27FC236}">
                  <a16:creationId xmlns:a16="http://schemas.microsoft.com/office/drawing/2014/main" id="{5E29E88F-D12F-51E2-F899-75B41575F8A1}"/>
                </a:ext>
              </a:extLst>
            </p:cNvPr>
            <p:cNvSpPr/>
            <p:nvPr/>
          </p:nvSpPr>
          <p:spPr bwMode="auto">
            <a:xfrm>
              <a:off x="2635577" y="2102177"/>
              <a:ext cx="1234911" cy="367645"/>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200" dirty="0">
                  <a:solidFill>
                    <a:schemeClr val="bg1"/>
                  </a:solidFill>
                  <a:latin typeface="微软雅黑" panose="020B0503020204020204" pitchFamily="34" charset="-122"/>
                  <a:ea typeface="微软雅黑" panose="020B0503020204020204" pitchFamily="34" charset="-122"/>
                </a:rPr>
                <a:t>图片审核</a:t>
              </a:r>
            </a:p>
          </p:txBody>
        </p:sp>
        <p:sp>
          <p:nvSpPr>
            <p:cNvPr id="6" name="矩形: 圆角 5">
              <a:extLst>
                <a:ext uri="{FF2B5EF4-FFF2-40B4-BE49-F238E27FC236}">
                  <a16:creationId xmlns:a16="http://schemas.microsoft.com/office/drawing/2014/main" id="{26D1DFDF-73D4-044B-570D-386EA38DC070}"/>
                </a:ext>
              </a:extLst>
            </p:cNvPr>
            <p:cNvSpPr/>
            <p:nvPr/>
          </p:nvSpPr>
          <p:spPr bwMode="auto">
            <a:xfrm>
              <a:off x="4119512" y="2102177"/>
              <a:ext cx="1234911" cy="367645"/>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200" dirty="0">
                  <a:solidFill>
                    <a:schemeClr val="bg1"/>
                  </a:solidFill>
                  <a:latin typeface="微软雅黑" panose="020B0503020204020204" pitchFamily="34" charset="-122"/>
                  <a:ea typeface="微软雅黑" panose="020B0503020204020204" pitchFamily="34" charset="-122"/>
                </a:rPr>
                <a:t>视频审核</a:t>
              </a:r>
            </a:p>
          </p:txBody>
        </p:sp>
        <p:cxnSp>
          <p:nvCxnSpPr>
            <p:cNvPr id="26" name="直接箭头连接符 25">
              <a:extLst>
                <a:ext uri="{FF2B5EF4-FFF2-40B4-BE49-F238E27FC236}">
                  <a16:creationId xmlns:a16="http://schemas.microsoft.com/office/drawing/2014/main" id="{54FCC905-2A95-F9FC-2A41-ADADDBC9191A}"/>
                </a:ext>
              </a:extLst>
            </p:cNvPr>
            <p:cNvCxnSpPr>
              <a:stCxn id="4" idx="3"/>
              <a:endCxn id="5" idx="1"/>
            </p:cNvCxnSpPr>
            <p:nvPr/>
          </p:nvCxnSpPr>
          <p:spPr>
            <a:xfrm>
              <a:off x="2386553" y="2286000"/>
              <a:ext cx="2490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DE711DC4-42C5-E0E9-117D-7858911EB677}"/>
                </a:ext>
              </a:extLst>
            </p:cNvPr>
            <p:cNvCxnSpPr>
              <a:stCxn id="5" idx="3"/>
              <a:endCxn id="6" idx="1"/>
            </p:cNvCxnSpPr>
            <p:nvPr/>
          </p:nvCxnSpPr>
          <p:spPr>
            <a:xfrm>
              <a:off x="3870488" y="2286000"/>
              <a:ext cx="2490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55" name="组合 54">
            <a:extLst>
              <a:ext uri="{FF2B5EF4-FFF2-40B4-BE49-F238E27FC236}">
                <a16:creationId xmlns:a16="http://schemas.microsoft.com/office/drawing/2014/main" id="{EB9B29F7-C7D9-E228-CEA0-1A9D20C71299}"/>
              </a:ext>
            </a:extLst>
          </p:cNvPr>
          <p:cNvGrpSpPr/>
          <p:nvPr/>
        </p:nvGrpSpPr>
        <p:grpSpPr>
          <a:xfrm>
            <a:off x="1151642" y="2897171"/>
            <a:ext cx="7365473" cy="369216"/>
            <a:chOff x="1151642" y="3717303"/>
            <a:chExt cx="7365473" cy="369216"/>
          </a:xfrm>
        </p:grpSpPr>
        <p:sp>
          <p:nvSpPr>
            <p:cNvPr id="11" name="矩形: 圆角 10">
              <a:extLst>
                <a:ext uri="{FF2B5EF4-FFF2-40B4-BE49-F238E27FC236}">
                  <a16:creationId xmlns:a16="http://schemas.microsoft.com/office/drawing/2014/main" id="{CE79101A-EEFA-6064-9B25-5C3C7CFF2288}"/>
                </a:ext>
              </a:extLst>
            </p:cNvPr>
            <p:cNvSpPr/>
            <p:nvPr/>
          </p:nvSpPr>
          <p:spPr bwMode="auto">
            <a:xfrm>
              <a:off x="1151642" y="3717303"/>
              <a:ext cx="1234911" cy="367645"/>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200" dirty="0">
                  <a:solidFill>
                    <a:schemeClr val="bg1"/>
                  </a:solidFill>
                  <a:latin typeface="微软雅黑" panose="020B0503020204020204" pitchFamily="34" charset="-122"/>
                  <a:ea typeface="微软雅黑" panose="020B0503020204020204" pitchFamily="34" charset="-122"/>
                </a:rPr>
                <a:t>检验参数</a:t>
              </a:r>
            </a:p>
          </p:txBody>
        </p:sp>
        <p:sp>
          <p:nvSpPr>
            <p:cNvPr id="12" name="矩形: 圆角 11">
              <a:extLst>
                <a:ext uri="{FF2B5EF4-FFF2-40B4-BE49-F238E27FC236}">
                  <a16:creationId xmlns:a16="http://schemas.microsoft.com/office/drawing/2014/main" id="{D61A26EA-D1DF-81D1-4250-3C242F3157FC}"/>
                </a:ext>
              </a:extLst>
            </p:cNvPr>
            <p:cNvSpPr/>
            <p:nvPr/>
          </p:nvSpPr>
          <p:spPr bwMode="auto">
            <a:xfrm>
              <a:off x="2684283" y="3717303"/>
              <a:ext cx="1234911" cy="367645"/>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200" dirty="0">
                  <a:solidFill>
                    <a:schemeClr val="bg1"/>
                  </a:solidFill>
                  <a:latin typeface="微软雅黑" panose="020B0503020204020204" pitchFamily="34" charset="-122"/>
                  <a:ea typeface="微软雅黑" panose="020B0503020204020204" pitchFamily="34" charset="-122"/>
                </a:rPr>
                <a:t>填充订单</a:t>
              </a:r>
            </a:p>
          </p:txBody>
        </p:sp>
        <p:sp>
          <p:nvSpPr>
            <p:cNvPr id="13" name="矩形: 圆角 12">
              <a:extLst>
                <a:ext uri="{FF2B5EF4-FFF2-40B4-BE49-F238E27FC236}">
                  <a16:creationId xmlns:a16="http://schemas.microsoft.com/office/drawing/2014/main" id="{7ADA2228-47E3-5A51-7708-233072C7BC17}"/>
                </a:ext>
              </a:extLst>
            </p:cNvPr>
            <p:cNvSpPr/>
            <p:nvPr/>
          </p:nvSpPr>
          <p:spPr bwMode="auto">
            <a:xfrm>
              <a:off x="4216924" y="3717303"/>
              <a:ext cx="1234911" cy="367645"/>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200" dirty="0">
                  <a:solidFill>
                    <a:schemeClr val="bg1"/>
                  </a:solidFill>
                  <a:latin typeface="微软雅黑" panose="020B0503020204020204" pitchFamily="34" charset="-122"/>
                  <a:ea typeface="微软雅黑" panose="020B0503020204020204" pitchFamily="34" charset="-122"/>
                </a:rPr>
                <a:t>算价</a:t>
              </a:r>
            </a:p>
          </p:txBody>
        </p:sp>
        <p:sp>
          <p:nvSpPr>
            <p:cNvPr id="14" name="矩形: 圆角 13">
              <a:extLst>
                <a:ext uri="{FF2B5EF4-FFF2-40B4-BE49-F238E27FC236}">
                  <a16:creationId xmlns:a16="http://schemas.microsoft.com/office/drawing/2014/main" id="{E78E5C79-6E67-9DA6-18EC-1548823B6E29}"/>
                </a:ext>
              </a:extLst>
            </p:cNvPr>
            <p:cNvSpPr/>
            <p:nvPr/>
          </p:nvSpPr>
          <p:spPr bwMode="auto">
            <a:xfrm>
              <a:off x="5749565" y="3717303"/>
              <a:ext cx="1234911" cy="367645"/>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200" dirty="0">
                  <a:solidFill>
                    <a:schemeClr val="bg1"/>
                  </a:solidFill>
                  <a:latin typeface="微软雅黑" panose="020B0503020204020204" pitchFamily="34" charset="-122"/>
                  <a:ea typeface="微软雅黑" panose="020B0503020204020204" pitchFamily="34" charset="-122"/>
                </a:rPr>
                <a:t>落库</a:t>
              </a:r>
            </a:p>
          </p:txBody>
        </p:sp>
        <p:sp>
          <p:nvSpPr>
            <p:cNvPr id="15" name="矩形: 圆角 14">
              <a:extLst>
                <a:ext uri="{FF2B5EF4-FFF2-40B4-BE49-F238E27FC236}">
                  <a16:creationId xmlns:a16="http://schemas.microsoft.com/office/drawing/2014/main" id="{E700A162-8E22-F1EE-89D2-A336A6339A13}"/>
                </a:ext>
              </a:extLst>
            </p:cNvPr>
            <p:cNvSpPr/>
            <p:nvPr/>
          </p:nvSpPr>
          <p:spPr bwMode="auto">
            <a:xfrm>
              <a:off x="7282204" y="3718874"/>
              <a:ext cx="1234911" cy="367645"/>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200" dirty="0">
                  <a:solidFill>
                    <a:schemeClr val="bg1"/>
                  </a:solidFill>
                  <a:latin typeface="微软雅黑" panose="020B0503020204020204" pitchFamily="34" charset="-122"/>
                  <a:ea typeface="微软雅黑" panose="020B0503020204020204" pitchFamily="34" charset="-122"/>
                </a:rPr>
                <a:t>返佣</a:t>
              </a:r>
            </a:p>
          </p:txBody>
        </p:sp>
        <p:cxnSp>
          <p:nvCxnSpPr>
            <p:cNvPr id="36" name="直接箭头连接符 35">
              <a:extLst>
                <a:ext uri="{FF2B5EF4-FFF2-40B4-BE49-F238E27FC236}">
                  <a16:creationId xmlns:a16="http://schemas.microsoft.com/office/drawing/2014/main" id="{CE93AD59-8082-3E8A-ADBC-222BBAC19794}"/>
                </a:ext>
              </a:extLst>
            </p:cNvPr>
            <p:cNvCxnSpPr>
              <a:cxnSpLocks/>
              <a:stCxn id="11" idx="3"/>
              <a:endCxn id="12" idx="1"/>
            </p:cNvCxnSpPr>
            <p:nvPr/>
          </p:nvCxnSpPr>
          <p:spPr>
            <a:xfrm>
              <a:off x="2386553" y="3901126"/>
              <a:ext cx="2977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80BBA8B3-A3E1-A3E0-1E5C-D6851B61D664}"/>
                </a:ext>
              </a:extLst>
            </p:cNvPr>
            <p:cNvCxnSpPr>
              <a:stCxn id="12" idx="3"/>
              <a:endCxn id="13" idx="1"/>
            </p:cNvCxnSpPr>
            <p:nvPr/>
          </p:nvCxnSpPr>
          <p:spPr>
            <a:xfrm>
              <a:off x="3919194" y="3901126"/>
              <a:ext cx="2977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a16="http://schemas.microsoft.com/office/drawing/2014/main" id="{AAAFAD93-C0B4-0FD3-D9D7-0470634ECA3A}"/>
                </a:ext>
              </a:extLst>
            </p:cNvPr>
            <p:cNvCxnSpPr>
              <a:stCxn id="13" idx="3"/>
              <a:endCxn id="14" idx="1"/>
            </p:cNvCxnSpPr>
            <p:nvPr/>
          </p:nvCxnSpPr>
          <p:spPr>
            <a:xfrm>
              <a:off x="5451835" y="3901126"/>
              <a:ext cx="2977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a16="http://schemas.microsoft.com/office/drawing/2014/main" id="{7E899931-77A8-3DC2-84BF-3EF58C33F002}"/>
                </a:ext>
              </a:extLst>
            </p:cNvPr>
            <p:cNvCxnSpPr>
              <a:stCxn id="14" idx="3"/>
              <a:endCxn id="15" idx="1"/>
            </p:cNvCxnSpPr>
            <p:nvPr/>
          </p:nvCxnSpPr>
          <p:spPr>
            <a:xfrm>
              <a:off x="6984476" y="3901126"/>
              <a:ext cx="297728" cy="15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56" name="组合 55">
            <a:extLst>
              <a:ext uri="{FF2B5EF4-FFF2-40B4-BE49-F238E27FC236}">
                <a16:creationId xmlns:a16="http://schemas.microsoft.com/office/drawing/2014/main" id="{3C3FBA34-5A49-883F-6915-70D1D19E542D}"/>
              </a:ext>
            </a:extLst>
          </p:cNvPr>
          <p:cNvGrpSpPr/>
          <p:nvPr/>
        </p:nvGrpSpPr>
        <p:grpSpPr>
          <a:xfrm>
            <a:off x="1151642" y="3783290"/>
            <a:ext cx="5780199" cy="367645"/>
            <a:chOff x="1151642" y="4612849"/>
            <a:chExt cx="5780199" cy="367645"/>
          </a:xfrm>
        </p:grpSpPr>
        <p:sp>
          <p:nvSpPr>
            <p:cNvPr id="16" name="矩形: 圆角 15">
              <a:extLst>
                <a:ext uri="{FF2B5EF4-FFF2-40B4-BE49-F238E27FC236}">
                  <a16:creationId xmlns:a16="http://schemas.microsoft.com/office/drawing/2014/main" id="{7118AEE7-E2AE-A6E4-CDDC-6C75CA9C2371}"/>
                </a:ext>
              </a:extLst>
            </p:cNvPr>
            <p:cNvSpPr/>
            <p:nvPr/>
          </p:nvSpPr>
          <p:spPr bwMode="auto">
            <a:xfrm>
              <a:off x="1151642" y="4612849"/>
              <a:ext cx="1234911" cy="367645"/>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200" dirty="0">
                  <a:solidFill>
                    <a:schemeClr val="bg1"/>
                  </a:solidFill>
                  <a:latin typeface="微软雅黑" panose="020B0503020204020204" pitchFamily="34" charset="-122"/>
                  <a:ea typeface="微软雅黑" panose="020B0503020204020204" pitchFamily="34" charset="-122"/>
                </a:rPr>
                <a:t>组长审批</a:t>
              </a:r>
            </a:p>
          </p:txBody>
        </p:sp>
        <p:sp>
          <p:nvSpPr>
            <p:cNvPr id="17" name="矩形: 圆角 16">
              <a:extLst>
                <a:ext uri="{FF2B5EF4-FFF2-40B4-BE49-F238E27FC236}">
                  <a16:creationId xmlns:a16="http://schemas.microsoft.com/office/drawing/2014/main" id="{C30E01E3-5560-72F6-F5DB-BF6654718215}"/>
                </a:ext>
              </a:extLst>
            </p:cNvPr>
            <p:cNvSpPr/>
            <p:nvPr/>
          </p:nvSpPr>
          <p:spPr bwMode="auto">
            <a:xfrm>
              <a:off x="2666738" y="4612849"/>
              <a:ext cx="1234911" cy="367645"/>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200" dirty="0">
                  <a:solidFill>
                    <a:schemeClr val="bg1"/>
                  </a:solidFill>
                  <a:latin typeface="微软雅黑" panose="020B0503020204020204" pitchFamily="34" charset="-122"/>
                  <a:ea typeface="微软雅黑" panose="020B0503020204020204" pitchFamily="34" charset="-122"/>
                </a:rPr>
                <a:t>主管审批</a:t>
              </a:r>
            </a:p>
          </p:txBody>
        </p:sp>
        <p:sp>
          <p:nvSpPr>
            <p:cNvPr id="18" name="矩形: 圆角 17">
              <a:extLst>
                <a:ext uri="{FF2B5EF4-FFF2-40B4-BE49-F238E27FC236}">
                  <a16:creationId xmlns:a16="http://schemas.microsoft.com/office/drawing/2014/main" id="{2902C1D1-3FCE-1695-8178-4AC3AEB6503F}"/>
                </a:ext>
              </a:extLst>
            </p:cNvPr>
            <p:cNvSpPr/>
            <p:nvPr/>
          </p:nvSpPr>
          <p:spPr bwMode="auto">
            <a:xfrm>
              <a:off x="4181834" y="4612849"/>
              <a:ext cx="1234911" cy="367645"/>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200" dirty="0">
                  <a:solidFill>
                    <a:schemeClr val="bg1"/>
                  </a:solidFill>
                  <a:latin typeface="微软雅黑" panose="020B0503020204020204" pitchFamily="34" charset="-122"/>
                  <a:ea typeface="微软雅黑" panose="020B0503020204020204" pitchFamily="34" charset="-122"/>
                </a:rPr>
                <a:t>副总裁</a:t>
              </a:r>
            </a:p>
          </p:txBody>
        </p:sp>
        <p:sp>
          <p:nvSpPr>
            <p:cNvPr id="19" name="矩形: 圆角 18">
              <a:extLst>
                <a:ext uri="{FF2B5EF4-FFF2-40B4-BE49-F238E27FC236}">
                  <a16:creationId xmlns:a16="http://schemas.microsoft.com/office/drawing/2014/main" id="{C6D8FCF7-08F7-06FD-D896-82E966EFE411}"/>
                </a:ext>
              </a:extLst>
            </p:cNvPr>
            <p:cNvSpPr/>
            <p:nvPr/>
          </p:nvSpPr>
          <p:spPr bwMode="auto">
            <a:xfrm>
              <a:off x="5696930" y="4612849"/>
              <a:ext cx="1234911" cy="367645"/>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200" dirty="0">
                  <a:solidFill>
                    <a:schemeClr val="bg1"/>
                  </a:solidFill>
                  <a:latin typeface="微软雅黑" panose="020B0503020204020204" pitchFamily="34" charset="-122"/>
                  <a:ea typeface="微软雅黑" panose="020B0503020204020204" pitchFamily="34" charset="-122"/>
                </a:rPr>
                <a:t>总裁</a:t>
              </a:r>
            </a:p>
          </p:txBody>
        </p:sp>
        <p:cxnSp>
          <p:nvCxnSpPr>
            <p:cNvPr id="45" name="直接箭头连接符 44">
              <a:extLst>
                <a:ext uri="{FF2B5EF4-FFF2-40B4-BE49-F238E27FC236}">
                  <a16:creationId xmlns:a16="http://schemas.microsoft.com/office/drawing/2014/main" id="{310F0494-5911-B4B7-58C1-0A5E817010ED}"/>
                </a:ext>
              </a:extLst>
            </p:cNvPr>
            <p:cNvCxnSpPr>
              <a:stCxn id="16" idx="3"/>
              <a:endCxn id="17" idx="1"/>
            </p:cNvCxnSpPr>
            <p:nvPr/>
          </p:nvCxnSpPr>
          <p:spPr>
            <a:xfrm>
              <a:off x="2386553" y="4796672"/>
              <a:ext cx="2801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a16="http://schemas.microsoft.com/office/drawing/2014/main" id="{D8CA80DA-23BF-0EA3-8C33-16EC5BACFD54}"/>
                </a:ext>
              </a:extLst>
            </p:cNvPr>
            <p:cNvCxnSpPr>
              <a:stCxn id="17" idx="3"/>
              <a:endCxn id="18" idx="1"/>
            </p:cNvCxnSpPr>
            <p:nvPr/>
          </p:nvCxnSpPr>
          <p:spPr>
            <a:xfrm>
              <a:off x="3901649" y="4796672"/>
              <a:ext cx="2801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id="{46A5A2E9-429E-991A-A73E-9CAC25C2A50F}"/>
                </a:ext>
              </a:extLst>
            </p:cNvPr>
            <p:cNvCxnSpPr>
              <a:stCxn id="18" idx="3"/>
              <a:endCxn id="19" idx="1"/>
            </p:cNvCxnSpPr>
            <p:nvPr/>
          </p:nvCxnSpPr>
          <p:spPr>
            <a:xfrm>
              <a:off x="5416745" y="4796672"/>
              <a:ext cx="2801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543123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wipe(left)">
                                      <p:cBhvr>
                                        <p:cTn id="12" dur="500"/>
                                        <p:tgtEl>
                                          <p:spTgt spid="5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5"/>
                                        </p:tgtEl>
                                        <p:attrNameLst>
                                          <p:attrName>style.visibility</p:attrName>
                                        </p:attrNameLst>
                                      </p:cBhvr>
                                      <p:to>
                                        <p:strVal val="visible"/>
                                      </p:to>
                                    </p:set>
                                    <p:animEffect transition="in" filter="wipe(left)">
                                      <p:cBhvr>
                                        <p:cTn id="22" dur="500"/>
                                        <p:tgtEl>
                                          <p:spTgt spid="5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6"/>
                                        </p:tgtEl>
                                        <p:attrNameLst>
                                          <p:attrName>style.visibility</p:attrName>
                                        </p:attrNameLst>
                                      </p:cBhvr>
                                      <p:to>
                                        <p:strVal val="visible"/>
                                      </p:to>
                                    </p:set>
                                    <p:animEffect transition="in" filter="wipe(left)">
                                      <p:cBhvr>
                                        <p:cTn id="32"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36188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E602242B-2184-36C0-BBB8-A689FB6A8429}"/>
              </a:ext>
            </a:extLst>
          </p:cNvPr>
          <p:cNvSpPr>
            <a:spLocks noGrp="1"/>
          </p:cNvSpPr>
          <p:nvPr>
            <p:ph type="body" sz="quarter" idx="10"/>
          </p:nvPr>
        </p:nvSpPr>
        <p:spPr>
          <a:xfrm>
            <a:off x="4896810" y="1317560"/>
            <a:ext cx="2408963" cy="4112279"/>
          </a:xfrm>
        </p:spPr>
        <p:txBody>
          <a:bodyPr/>
          <a:lstStyle/>
          <a:p>
            <a:r>
              <a:rPr lang="zh-CN" altLang="en-US" sz="1800" dirty="0">
                <a:solidFill>
                  <a:schemeClr val="tx1">
                    <a:lumMod val="85000"/>
                    <a:lumOff val="15000"/>
                  </a:schemeClr>
                </a:solidFill>
                <a:ea typeface="阿里巴巴普惠体" panose="00020600040101010101" pitchFamily="18" charset="-122"/>
              </a:rPr>
              <a:t>工厂方法模式</a:t>
            </a:r>
            <a:endParaRPr lang="en-US" altLang="zh-CN" dirty="0">
              <a:solidFill>
                <a:schemeClr val="tx1">
                  <a:lumMod val="85000"/>
                  <a:lumOff val="15000"/>
                </a:schemeClr>
              </a:solidFill>
              <a:ea typeface="阿里巴巴普惠体" panose="00020600040101010101" pitchFamily="18" charset="-122"/>
            </a:endParaRPr>
          </a:p>
          <a:p>
            <a:r>
              <a:rPr lang="zh-CN" altLang="en-US" sz="1800" dirty="0">
                <a:solidFill>
                  <a:schemeClr val="tx1">
                    <a:lumMod val="85000"/>
                    <a:lumOff val="15000"/>
                  </a:schemeClr>
                </a:solidFill>
                <a:ea typeface="阿里巴巴普惠体" panose="00020600040101010101" pitchFamily="18" charset="-122"/>
              </a:rPr>
              <a:t>策略模式</a:t>
            </a:r>
            <a:endParaRPr lang="en-US" altLang="zh-CN" sz="1800" dirty="0">
              <a:solidFill>
                <a:schemeClr val="tx1">
                  <a:lumMod val="85000"/>
                  <a:lumOff val="15000"/>
                </a:schemeClr>
              </a:solidFill>
              <a:ea typeface="阿里巴巴普惠体" panose="00020600040101010101" pitchFamily="18" charset="-122"/>
            </a:endParaRPr>
          </a:p>
          <a:p>
            <a:r>
              <a:rPr lang="zh-CN" altLang="en-US" dirty="0">
                <a:solidFill>
                  <a:schemeClr val="tx1">
                    <a:lumMod val="85000"/>
                    <a:lumOff val="15000"/>
                  </a:schemeClr>
                </a:solidFill>
                <a:ea typeface="阿里巴巴普惠体" panose="00020600040101010101" pitchFamily="18" charset="-122"/>
              </a:rPr>
              <a:t>责任链模式</a:t>
            </a:r>
            <a:endParaRPr lang="zh-CN" altLang="en-US" sz="1800" dirty="0">
              <a:solidFill>
                <a:schemeClr val="tx1">
                  <a:lumMod val="85000"/>
                  <a:lumOff val="15000"/>
                </a:schemeClr>
              </a:solidFill>
              <a:ea typeface="阿里巴巴普惠体" panose="00020600040101010101" pitchFamily="18" charset="-122"/>
            </a:endParaRPr>
          </a:p>
          <a:p>
            <a:endParaRPr lang="zh-CN" altLang="en-US" sz="1800" dirty="0">
              <a:solidFill>
                <a:schemeClr val="tx1">
                  <a:lumMod val="85000"/>
                  <a:lumOff val="15000"/>
                </a:schemeClr>
              </a:solidFill>
              <a:ea typeface="阿里巴巴普惠体" panose="00020600040101010101" pitchFamily="18" charset="-122"/>
            </a:endParaRPr>
          </a:p>
          <a:p>
            <a:endParaRPr lang="zh-CN" altLang="en-US" dirty="0"/>
          </a:p>
        </p:txBody>
      </p:sp>
      <p:sp>
        <p:nvSpPr>
          <p:cNvPr id="3" name="矩形: 圆角 2">
            <a:extLst>
              <a:ext uri="{FF2B5EF4-FFF2-40B4-BE49-F238E27FC236}">
                <a16:creationId xmlns:a16="http://schemas.microsoft.com/office/drawing/2014/main" id="{030364EF-AB61-0F46-A58F-4654DFCC7B40}"/>
              </a:ext>
            </a:extLst>
          </p:cNvPr>
          <p:cNvSpPr/>
          <p:nvPr/>
        </p:nvSpPr>
        <p:spPr bwMode="auto">
          <a:xfrm>
            <a:off x="7860173" y="1448677"/>
            <a:ext cx="1791092" cy="407163"/>
          </a:xfrm>
          <a:prstGeom prst="roundRect">
            <a:avLst/>
          </a:prstGeom>
          <a:solidFill>
            <a:schemeClr val="accent5">
              <a:lumMod val="60000"/>
              <a:lumOff val="4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lumMod val="85000"/>
                    <a:lumOff val="15000"/>
                  </a:schemeClr>
                </a:solidFill>
                <a:ea typeface="阿里巴巴普惠体" panose="00020600040101010101" pitchFamily="18" charset="-122"/>
              </a:rPr>
              <a:t>简单工厂模式</a:t>
            </a:r>
          </a:p>
        </p:txBody>
      </p:sp>
      <p:sp>
        <p:nvSpPr>
          <p:cNvPr id="4" name="矩形: 圆角 3">
            <a:extLst>
              <a:ext uri="{FF2B5EF4-FFF2-40B4-BE49-F238E27FC236}">
                <a16:creationId xmlns:a16="http://schemas.microsoft.com/office/drawing/2014/main" id="{401C143C-0137-CCF8-8BE5-AB0F8C73FAB2}"/>
              </a:ext>
            </a:extLst>
          </p:cNvPr>
          <p:cNvSpPr/>
          <p:nvPr/>
        </p:nvSpPr>
        <p:spPr bwMode="auto">
          <a:xfrm>
            <a:off x="7860173" y="2045937"/>
            <a:ext cx="1791092" cy="407163"/>
          </a:xfrm>
          <a:prstGeom prst="roundRect">
            <a:avLst/>
          </a:prstGeom>
          <a:solidFill>
            <a:schemeClr val="accent5">
              <a:lumMod val="60000"/>
              <a:lumOff val="4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lumMod val="85000"/>
                    <a:lumOff val="15000"/>
                  </a:schemeClr>
                </a:solidFill>
                <a:ea typeface="阿里巴巴普惠体" panose="00020600040101010101" pitchFamily="18" charset="-122"/>
              </a:rPr>
              <a:t>工厂方法模式</a:t>
            </a:r>
          </a:p>
        </p:txBody>
      </p:sp>
      <p:sp>
        <p:nvSpPr>
          <p:cNvPr id="5" name="矩形: 圆角 4">
            <a:extLst>
              <a:ext uri="{FF2B5EF4-FFF2-40B4-BE49-F238E27FC236}">
                <a16:creationId xmlns:a16="http://schemas.microsoft.com/office/drawing/2014/main" id="{EC923C6A-4DFD-9CFC-9C82-E19110F2F77C}"/>
              </a:ext>
            </a:extLst>
          </p:cNvPr>
          <p:cNvSpPr/>
          <p:nvPr/>
        </p:nvSpPr>
        <p:spPr bwMode="auto">
          <a:xfrm>
            <a:off x="7860173" y="2643197"/>
            <a:ext cx="1791092" cy="407163"/>
          </a:xfrm>
          <a:prstGeom prst="roundRect">
            <a:avLst/>
          </a:prstGeom>
          <a:solidFill>
            <a:schemeClr val="accent5">
              <a:lumMod val="60000"/>
              <a:lumOff val="4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lumMod val="85000"/>
                    <a:lumOff val="15000"/>
                  </a:schemeClr>
                </a:solidFill>
                <a:ea typeface="阿里巴巴普惠体" panose="00020600040101010101" pitchFamily="18" charset="-122"/>
              </a:rPr>
              <a:t>抽象工厂模式</a:t>
            </a:r>
          </a:p>
        </p:txBody>
      </p:sp>
      <p:cxnSp>
        <p:nvCxnSpPr>
          <p:cNvPr id="7" name="连接符: 曲线 6">
            <a:extLst>
              <a:ext uri="{FF2B5EF4-FFF2-40B4-BE49-F238E27FC236}">
                <a16:creationId xmlns:a16="http://schemas.microsoft.com/office/drawing/2014/main" id="{C6C3E746-BF05-5787-35AF-9B7A89414718}"/>
              </a:ext>
            </a:extLst>
          </p:cNvPr>
          <p:cNvCxnSpPr>
            <a:cxnSpLocks/>
            <a:endCxn id="3" idx="1"/>
          </p:cNvCxnSpPr>
          <p:nvPr/>
        </p:nvCxnSpPr>
        <p:spPr>
          <a:xfrm flipV="1">
            <a:off x="6919275" y="1652259"/>
            <a:ext cx="940898" cy="600748"/>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3F8BA511-9794-BCA6-8A6F-DF295D028DAB}"/>
              </a:ext>
            </a:extLst>
          </p:cNvPr>
          <p:cNvCxnSpPr>
            <a:endCxn id="4" idx="1"/>
          </p:cNvCxnSpPr>
          <p:nvPr/>
        </p:nvCxnSpPr>
        <p:spPr>
          <a:xfrm>
            <a:off x="6909848" y="2243581"/>
            <a:ext cx="950325" cy="5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连接符: 曲线 10">
            <a:extLst>
              <a:ext uri="{FF2B5EF4-FFF2-40B4-BE49-F238E27FC236}">
                <a16:creationId xmlns:a16="http://schemas.microsoft.com/office/drawing/2014/main" id="{7059C320-CC41-8F14-EA57-A327ED05A0E3}"/>
              </a:ext>
            </a:extLst>
          </p:cNvPr>
          <p:cNvCxnSpPr>
            <a:cxnSpLocks/>
            <a:endCxn id="5" idx="1"/>
          </p:cNvCxnSpPr>
          <p:nvPr/>
        </p:nvCxnSpPr>
        <p:spPr>
          <a:xfrm>
            <a:off x="6890995" y="2243581"/>
            <a:ext cx="969178" cy="603198"/>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7684887"/>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F8292E-4DE4-4EE5-AC0C-2F46BB546D53}"/>
              </a:ext>
            </a:extLst>
          </p:cNvPr>
          <p:cNvSpPr>
            <a:spLocks noGrp="1"/>
          </p:cNvSpPr>
          <p:nvPr>
            <p:ph type="ctrTitle"/>
          </p:nvPr>
        </p:nvSpPr>
        <p:spPr/>
        <p:txBody>
          <a:bodyPr>
            <a:normAutofit fontScale="90000"/>
          </a:bodyPr>
          <a:lstStyle/>
          <a:p>
            <a:r>
              <a:rPr lang="zh-CN" altLang="en-US" dirty="0"/>
              <a:t>工厂方法模式</a:t>
            </a:r>
            <a:br>
              <a:rPr lang="zh-CN" altLang="en-US" dirty="0"/>
            </a:br>
            <a:endParaRPr lang="zh-CN" altLang="en-US" dirty="0"/>
          </a:p>
        </p:txBody>
      </p:sp>
      <p:sp>
        <p:nvSpPr>
          <p:cNvPr id="3" name="文本占位符 2">
            <a:extLst>
              <a:ext uri="{FF2B5EF4-FFF2-40B4-BE49-F238E27FC236}">
                <a16:creationId xmlns:a16="http://schemas.microsoft.com/office/drawing/2014/main" id="{5C0EFBA8-E17B-D3B6-2ABE-1617ADD44618}"/>
              </a:ext>
            </a:extLst>
          </p:cNvPr>
          <p:cNvSpPr>
            <a:spLocks noGrp="1"/>
          </p:cNvSpPr>
          <p:nvPr>
            <p:ph type="body" idx="10"/>
          </p:nvPr>
        </p:nvSpPr>
        <p:spPr/>
        <p:txBody>
          <a:bodyPr/>
          <a:lstStyle/>
          <a:p>
            <a:r>
              <a:rPr lang="zh-CN" altLang="en-US" sz="1600" dirty="0">
                <a:solidFill>
                  <a:schemeClr val="tx1">
                    <a:lumMod val="85000"/>
                    <a:lumOff val="15000"/>
                  </a:schemeClr>
                </a:solidFill>
                <a:ea typeface="阿里巴巴普惠体" panose="00020600040101010101" pitchFamily="18" charset="-122"/>
              </a:rPr>
              <a:t>简单工厂模式</a:t>
            </a:r>
            <a:endParaRPr lang="en-US" altLang="zh-CN" sz="1600" dirty="0">
              <a:solidFill>
                <a:schemeClr val="tx1">
                  <a:lumMod val="85000"/>
                  <a:lumOff val="15000"/>
                </a:schemeClr>
              </a:solidFill>
              <a:ea typeface="阿里巴巴普惠体" panose="00020600040101010101" pitchFamily="18" charset="-122"/>
            </a:endParaRPr>
          </a:p>
          <a:p>
            <a:r>
              <a:rPr lang="zh-CN" altLang="en-US" sz="1600" dirty="0">
                <a:solidFill>
                  <a:schemeClr val="tx1">
                    <a:lumMod val="85000"/>
                    <a:lumOff val="15000"/>
                  </a:schemeClr>
                </a:solidFill>
                <a:ea typeface="阿里巴巴普惠体" panose="00020600040101010101" pitchFamily="18" charset="-122"/>
              </a:rPr>
              <a:t>工厂方法模式</a:t>
            </a:r>
            <a:endParaRPr lang="en-US" altLang="zh-CN" sz="1600" dirty="0">
              <a:solidFill>
                <a:schemeClr val="tx1">
                  <a:lumMod val="85000"/>
                  <a:lumOff val="15000"/>
                </a:schemeClr>
              </a:solidFill>
              <a:ea typeface="阿里巴巴普惠体" panose="00020600040101010101" pitchFamily="18" charset="-122"/>
            </a:endParaRPr>
          </a:p>
          <a:p>
            <a:r>
              <a:rPr lang="zh-CN" altLang="en-US" sz="1600" dirty="0">
                <a:solidFill>
                  <a:schemeClr val="tx1">
                    <a:lumMod val="85000"/>
                    <a:lumOff val="15000"/>
                  </a:schemeClr>
                </a:solidFill>
                <a:ea typeface="阿里巴巴普惠体" panose="00020600040101010101" pitchFamily="18" charset="-122"/>
              </a:rPr>
              <a:t>抽象工厂模式</a:t>
            </a:r>
          </a:p>
          <a:p>
            <a:endParaRPr lang="zh-CN" altLang="en-US" sz="1600" dirty="0">
              <a:solidFill>
                <a:schemeClr val="tx1">
                  <a:lumMod val="85000"/>
                  <a:lumOff val="15000"/>
                </a:schemeClr>
              </a:solidFill>
              <a:ea typeface="阿里巴巴普惠体" panose="00020600040101010101" pitchFamily="18" charset="-122"/>
            </a:endParaRPr>
          </a:p>
          <a:p>
            <a:endParaRPr lang="zh-CN" altLang="en-US" sz="1600" dirty="0">
              <a:solidFill>
                <a:schemeClr val="tx1">
                  <a:lumMod val="85000"/>
                  <a:lumOff val="15000"/>
                </a:schemeClr>
              </a:solidFill>
              <a:ea typeface="阿里巴巴普惠体" panose="00020600040101010101" pitchFamily="18" charset="-122"/>
            </a:endParaRPr>
          </a:p>
          <a:p>
            <a:endParaRPr lang="zh-CN" altLang="en-US" dirty="0"/>
          </a:p>
        </p:txBody>
      </p:sp>
      <p:sp>
        <p:nvSpPr>
          <p:cNvPr id="4" name="文本占位符 3">
            <a:extLst>
              <a:ext uri="{FF2B5EF4-FFF2-40B4-BE49-F238E27FC236}">
                <a16:creationId xmlns:a16="http://schemas.microsoft.com/office/drawing/2014/main" id="{646FCFF9-2545-9665-1615-81109732BFF3}"/>
              </a:ext>
            </a:extLst>
          </p:cNvPr>
          <p:cNvSpPr>
            <a:spLocks noGrp="1"/>
          </p:cNvSpPr>
          <p:nvPr>
            <p:ph type="body" sz="quarter" idx="11"/>
          </p:nvPr>
        </p:nvSpPr>
        <p:spPr/>
        <p:txBody>
          <a:bodyPr/>
          <a:lstStyle/>
          <a:p>
            <a:r>
              <a:rPr lang="en-US" altLang="zh-CN" dirty="0"/>
              <a:t>01</a:t>
            </a:r>
            <a:endParaRPr lang="zh-CN" altLang="en-US" dirty="0"/>
          </a:p>
        </p:txBody>
      </p:sp>
    </p:spTree>
    <p:extLst>
      <p:ext uri="{BB962C8B-B14F-4D97-AF65-F5344CB8AC3E}">
        <p14:creationId xmlns:p14="http://schemas.microsoft.com/office/powerpoint/2010/main" val="10192881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A74EF1-BA5C-E5F5-F9E9-68E627E80979}"/>
              </a:ext>
            </a:extLst>
          </p:cNvPr>
          <p:cNvSpPr>
            <a:spLocks noGrp="1"/>
          </p:cNvSpPr>
          <p:nvPr>
            <p:ph type="title"/>
          </p:nvPr>
        </p:nvSpPr>
        <p:spPr/>
        <p:txBody>
          <a:bodyPr/>
          <a:lstStyle/>
          <a:p>
            <a:r>
              <a:rPr lang="zh-CN" altLang="en-US" dirty="0"/>
              <a:t>工厂模式</a:t>
            </a:r>
          </a:p>
        </p:txBody>
      </p:sp>
      <p:sp>
        <p:nvSpPr>
          <p:cNvPr id="3" name="文本占位符 2">
            <a:extLst>
              <a:ext uri="{FF2B5EF4-FFF2-40B4-BE49-F238E27FC236}">
                <a16:creationId xmlns:a16="http://schemas.microsoft.com/office/drawing/2014/main" id="{E8AB3B56-E99F-F7CD-B35C-18B6B6DFE8C5}"/>
              </a:ext>
            </a:extLst>
          </p:cNvPr>
          <p:cNvSpPr>
            <a:spLocks noGrp="1"/>
          </p:cNvSpPr>
          <p:nvPr>
            <p:ph type="body" sz="quarter" idx="11"/>
          </p:nvPr>
        </p:nvSpPr>
        <p:spPr>
          <a:xfrm>
            <a:off x="739160" y="1605350"/>
            <a:ext cx="11119760" cy="1458361"/>
          </a:xfrm>
        </p:spPr>
        <p:txBody>
          <a:bodyPr/>
          <a:lstStyle/>
          <a:p>
            <a:r>
              <a:rPr lang="zh-CN" altLang="en-US" sz="1400" dirty="0"/>
              <a:t>需求：设计一个咖啡店点餐系统。  </a:t>
            </a:r>
          </a:p>
          <a:p>
            <a:r>
              <a:rPr lang="zh-CN" altLang="en-US" sz="1400" dirty="0"/>
              <a:t>设计一个咖啡类（</a:t>
            </a:r>
            <a:r>
              <a:rPr lang="en-US" altLang="zh-CN" sz="1400" dirty="0"/>
              <a:t>Coffee</a:t>
            </a:r>
            <a:r>
              <a:rPr lang="zh-CN" altLang="en-US" sz="1400" dirty="0"/>
              <a:t>），并定义其两个子类（美式咖啡</a:t>
            </a:r>
            <a:r>
              <a:rPr lang="en-US" altLang="zh-CN" sz="1400" dirty="0"/>
              <a:t>【</a:t>
            </a:r>
            <a:r>
              <a:rPr lang="en-US" altLang="zh-CN" sz="1400" dirty="0" err="1"/>
              <a:t>AmericanCoffee</a:t>
            </a:r>
            <a:r>
              <a:rPr lang="en-US" altLang="zh-CN" sz="1400" dirty="0"/>
              <a:t>】</a:t>
            </a:r>
            <a:r>
              <a:rPr lang="zh-CN" altLang="en-US" sz="1400" dirty="0"/>
              <a:t>和拿铁咖啡</a:t>
            </a:r>
            <a:r>
              <a:rPr lang="en-US" altLang="zh-CN" sz="1400" dirty="0"/>
              <a:t>【</a:t>
            </a:r>
            <a:r>
              <a:rPr lang="en-US" altLang="zh-CN" sz="1400" dirty="0" err="1"/>
              <a:t>LatteCoffee</a:t>
            </a:r>
            <a:r>
              <a:rPr lang="en-US" altLang="zh-CN" sz="1400" dirty="0"/>
              <a:t>】</a:t>
            </a:r>
            <a:r>
              <a:rPr lang="zh-CN" altLang="en-US" sz="1400" dirty="0"/>
              <a:t>）；再设计一个咖啡店类（</a:t>
            </a:r>
            <a:r>
              <a:rPr lang="en-US" altLang="zh-CN" sz="1400" dirty="0" err="1"/>
              <a:t>CoffeeStore</a:t>
            </a:r>
            <a:r>
              <a:rPr lang="zh-CN" altLang="en-US" sz="1400" dirty="0"/>
              <a:t>），咖啡店具有点咖啡的功能。</a:t>
            </a:r>
          </a:p>
          <a:p>
            <a:r>
              <a:rPr lang="zh-CN" altLang="en-US" sz="1400" dirty="0"/>
              <a:t>具体类的设计如下：</a:t>
            </a:r>
          </a:p>
        </p:txBody>
      </p:sp>
      <p:sp>
        <p:nvSpPr>
          <p:cNvPr id="6" name="文本占位符 2">
            <a:extLst>
              <a:ext uri="{FF2B5EF4-FFF2-40B4-BE49-F238E27FC236}">
                <a16:creationId xmlns:a16="http://schemas.microsoft.com/office/drawing/2014/main" id="{AEBFB25A-5723-116A-7167-2B16791B5879}"/>
              </a:ext>
            </a:extLst>
          </p:cNvPr>
          <p:cNvSpPr txBox="1">
            <a:spLocks/>
          </p:cNvSpPr>
          <p:nvPr/>
        </p:nvSpPr>
        <p:spPr>
          <a:xfrm>
            <a:off x="8117282" y="3264468"/>
            <a:ext cx="3581384" cy="2221932"/>
          </a:xfrm>
          <a:prstGeom prst="rect">
            <a:avLst/>
          </a:prstGeom>
        </p:spPr>
        <p:style>
          <a:lnRef idx="1">
            <a:schemeClr val="dk1"/>
          </a:lnRef>
          <a:fillRef idx="2">
            <a:schemeClr val="dk1"/>
          </a:fillRef>
          <a:effectRef idx="1">
            <a:schemeClr val="dk1"/>
          </a:effectRef>
          <a:fontRef idx="minor">
            <a:schemeClr val="dk1"/>
          </a:fontRef>
        </p:style>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200" dirty="0"/>
              <a:t>1.</a:t>
            </a:r>
            <a:r>
              <a:rPr lang="zh-CN" altLang="en-US" sz="1200" dirty="0"/>
              <a:t>类图中的符号</a:t>
            </a:r>
            <a:endParaRPr lang="en-US" altLang="zh-CN" sz="1200" dirty="0"/>
          </a:p>
          <a:p>
            <a:pPr marL="171450" indent="-171450">
              <a:buFont typeface="Wingdings" panose="05000000000000000000" pitchFamily="2" charset="2"/>
              <a:buChar char="l"/>
            </a:pPr>
            <a:r>
              <a:rPr lang="en-US" altLang="zh-CN" sz="1200" dirty="0"/>
              <a:t>+</a:t>
            </a:r>
            <a:r>
              <a:rPr lang="zh-CN" altLang="en-US" sz="1200" dirty="0"/>
              <a:t>：表示</a:t>
            </a:r>
            <a:r>
              <a:rPr lang="en-US" altLang="zh-CN" sz="1200" dirty="0"/>
              <a:t>public</a:t>
            </a:r>
          </a:p>
          <a:p>
            <a:pPr marL="171450" indent="-171450">
              <a:buFont typeface="Wingdings" panose="05000000000000000000" pitchFamily="2" charset="2"/>
              <a:buChar char="l"/>
            </a:pPr>
            <a:r>
              <a:rPr lang="en-US" altLang="zh-CN" sz="1200" dirty="0"/>
              <a:t>-</a:t>
            </a:r>
            <a:r>
              <a:rPr lang="zh-CN" altLang="en-US" sz="1200" dirty="0"/>
              <a:t>：表示</a:t>
            </a:r>
            <a:r>
              <a:rPr lang="en-US" altLang="zh-CN" sz="1200" dirty="0"/>
              <a:t>private</a:t>
            </a:r>
          </a:p>
          <a:p>
            <a:pPr marL="171450" indent="-171450">
              <a:buFont typeface="Wingdings" panose="05000000000000000000" pitchFamily="2" charset="2"/>
              <a:buChar char="l"/>
            </a:pPr>
            <a:r>
              <a:rPr lang="en-US" altLang="zh-CN" sz="1200" dirty="0"/>
              <a:t>#</a:t>
            </a:r>
            <a:r>
              <a:rPr lang="zh-CN" altLang="en-US" sz="1200" dirty="0"/>
              <a:t>：表示</a:t>
            </a:r>
            <a:r>
              <a:rPr lang="en-US" altLang="zh-CN" sz="1200" dirty="0"/>
              <a:t>protected</a:t>
            </a:r>
          </a:p>
          <a:p>
            <a:r>
              <a:rPr lang="en-US" altLang="zh-CN" sz="1200" dirty="0"/>
              <a:t>2.</a:t>
            </a:r>
            <a:r>
              <a:rPr lang="zh-CN" altLang="en-US" sz="1200" dirty="0"/>
              <a:t>泛化关系</a:t>
            </a:r>
            <a:r>
              <a:rPr lang="en-US" altLang="zh-CN" sz="1200" dirty="0"/>
              <a:t>(</a:t>
            </a:r>
            <a:r>
              <a:rPr lang="zh-CN" altLang="en-US" sz="1200" dirty="0"/>
              <a:t>继承</a:t>
            </a:r>
            <a:r>
              <a:rPr lang="en-US" altLang="zh-CN" sz="1200" dirty="0"/>
              <a:t>)</a:t>
            </a:r>
            <a:r>
              <a:rPr lang="zh-CN" altLang="en-US" sz="1200" dirty="0"/>
              <a:t>用带空心三角箭头的实线来表示</a:t>
            </a:r>
            <a:endParaRPr lang="en-US" altLang="zh-CN" sz="1200" dirty="0"/>
          </a:p>
          <a:p>
            <a:r>
              <a:rPr lang="en-US" altLang="zh-CN" sz="1200" dirty="0"/>
              <a:t>3.</a:t>
            </a:r>
            <a:r>
              <a:rPr lang="zh-CN" altLang="en-US" sz="1200" dirty="0"/>
              <a:t>实现关系用带空心的三角箭头的虚线来表示</a:t>
            </a:r>
          </a:p>
          <a:p>
            <a:r>
              <a:rPr lang="en-US" altLang="zh-CN" sz="1200" dirty="0"/>
              <a:t>4.</a:t>
            </a:r>
            <a:r>
              <a:rPr lang="zh-CN" altLang="en-US" sz="1200" dirty="0"/>
              <a:t>依赖关系使用带箭头的虚线来表示</a:t>
            </a:r>
          </a:p>
        </p:txBody>
      </p:sp>
      <p:pic>
        <p:nvPicPr>
          <p:cNvPr id="15" name="图片 14">
            <a:extLst>
              <a:ext uri="{FF2B5EF4-FFF2-40B4-BE49-F238E27FC236}">
                <a16:creationId xmlns:a16="http://schemas.microsoft.com/office/drawing/2014/main" id="{BDB82B40-55C3-A48C-EE0E-9DCDA679600E}"/>
              </a:ext>
            </a:extLst>
          </p:cNvPr>
          <p:cNvPicPr>
            <a:picLocks noChangeAspect="1"/>
          </p:cNvPicPr>
          <p:nvPr/>
        </p:nvPicPr>
        <p:blipFill>
          <a:blip r:embed="rId2"/>
          <a:stretch>
            <a:fillRect/>
          </a:stretch>
        </p:blipFill>
        <p:spPr>
          <a:xfrm>
            <a:off x="772997" y="3219253"/>
            <a:ext cx="7125878" cy="2729060"/>
          </a:xfrm>
          <a:prstGeom prst="rect">
            <a:avLst/>
          </a:prstGeom>
        </p:spPr>
      </p:pic>
      <p:sp>
        <p:nvSpPr>
          <p:cNvPr id="9" name="Rectangle 1">
            <a:extLst>
              <a:ext uri="{FF2B5EF4-FFF2-40B4-BE49-F238E27FC236}">
                <a16:creationId xmlns:a16="http://schemas.microsoft.com/office/drawing/2014/main" id="{2516CA00-77A5-CFD7-CAF6-D8E810695F86}"/>
              </a:ext>
            </a:extLst>
          </p:cNvPr>
          <p:cNvSpPr>
            <a:spLocks noChangeArrowheads="1"/>
          </p:cNvSpPr>
          <p:nvPr/>
        </p:nvSpPr>
        <p:spPr bwMode="auto">
          <a:xfrm>
            <a:off x="2974155" y="2920822"/>
            <a:ext cx="5187885" cy="3231654"/>
          </a:xfrm>
          <a:prstGeom prst="rect">
            <a:avLst/>
          </a:prstGeom>
          <a:solidFill>
            <a:schemeClr val="accent3">
              <a:lumMod val="20000"/>
              <a:lumOff val="80000"/>
            </a:schemeClr>
          </a:solidFill>
          <a:ln>
            <a:noFill/>
          </a:ln>
          <a:effectLst>
            <a:outerShdw blurRad="50800" dist="38100" dir="5400000" algn="t"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1" u="none" strike="noStrike" cap="none" normalizeH="0" baseline="0" dirty="0">
                <a:ln>
                  <a:noFill/>
                </a:ln>
                <a:solidFill>
                  <a:srgbClr val="8C8C8C"/>
                </a:solidFill>
                <a:effectLst/>
                <a:latin typeface="Arial Unicode MS"/>
                <a:ea typeface="JetBrains Mono"/>
              </a:rPr>
              <a:t>/**</a:t>
            </a:r>
            <a:br>
              <a:rPr kumimoji="0" lang="zh-CN" altLang="zh-CN" sz="1200" b="0" i="1" u="none" strike="noStrike" cap="none" normalizeH="0" baseline="0" dirty="0">
                <a:ln>
                  <a:noFill/>
                </a:ln>
                <a:solidFill>
                  <a:srgbClr val="8C8C8C"/>
                </a:solidFill>
                <a:effectLst/>
                <a:latin typeface="Arial Unicode MS"/>
                <a:ea typeface="JetBrains Mono"/>
              </a:rPr>
            </a:br>
            <a:r>
              <a:rPr kumimoji="0" lang="zh-CN" altLang="zh-CN" sz="1200" b="0" i="1" u="none" strike="noStrike" cap="none" normalizeH="0" baseline="0" dirty="0">
                <a:ln>
                  <a:noFill/>
                </a:ln>
                <a:solidFill>
                  <a:srgbClr val="8C8C8C"/>
                </a:solidFill>
                <a:effectLst/>
                <a:latin typeface="Arial Unicode MS"/>
                <a:ea typeface="JetBrains Mono"/>
              </a:rPr>
              <a:t> * </a:t>
            </a:r>
            <a:r>
              <a:rPr kumimoji="0" lang="zh-CN" altLang="zh-CN" sz="12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根据类型选择不同的咖啡</a:t>
            </a:r>
            <a:br>
              <a:rPr kumimoji="0" lang="zh-CN" altLang="zh-CN" sz="12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br>
            <a:r>
              <a:rPr kumimoji="0" lang="zh-CN" altLang="zh-CN" sz="12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 </a:t>
            </a:r>
            <a:r>
              <a:rPr kumimoji="0" lang="zh-CN" altLang="zh-CN" sz="1200" b="0" i="1" u="none" strike="noStrike" cap="none" normalizeH="0" baseline="0" dirty="0">
                <a:ln>
                  <a:noFill/>
                </a:ln>
                <a:solidFill>
                  <a:srgbClr val="8C8C8C"/>
                </a:solidFill>
                <a:effectLst/>
                <a:latin typeface="Arial Unicode MS"/>
                <a:ea typeface="JetBrains Mono"/>
              </a:rPr>
              <a:t>* @param </a:t>
            </a:r>
            <a:r>
              <a:rPr kumimoji="0" lang="zh-CN" altLang="zh-CN" sz="1200" b="0" i="1" u="none" strike="noStrike" cap="none" normalizeH="0" baseline="0" dirty="0">
                <a:ln>
                  <a:noFill/>
                </a:ln>
                <a:solidFill>
                  <a:srgbClr val="3D3D3D"/>
                </a:solidFill>
                <a:effectLst/>
                <a:latin typeface="Arial Unicode MS"/>
                <a:ea typeface="JetBrains Mono"/>
              </a:rPr>
              <a:t>type</a:t>
            </a:r>
            <a:br>
              <a:rPr kumimoji="0" lang="zh-CN" altLang="zh-CN" sz="1200" b="0" i="1" u="none" strike="noStrike" cap="none" normalizeH="0" baseline="0" dirty="0">
                <a:ln>
                  <a:noFill/>
                </a:ln>
                <a:solidFill>
                  <a:srgbClr val="3D3D3D"/>
                </a:solidFill>
                <a:effectLst/>
                <a:latin typeface="Arial Unicode MS"/>
                <a:ea typeface="JetBrains Mono"/>
              </a:rPr>
            </a:br>
            <a:r>
              <a:rPr kumimoji="0" lang="zh-CN" altLang="zh-CN" sz="1200" b="0" i="1" u="none" strike="noStrike" cap="none" normalizeH="0" baseline="0" dirty="0">
                <a:ln>
                  <a:noFill/>
                </a:ln>
                <a:solidFill>
                  <a:srgbClr val="3D3D3D"/>
                </a:solidFill>
                <a:effectLst/>
                <a:latin typeface="Arial Unicode MS"/>
                <a:ea typeface="JetBrains Mono"/>
              </a:rPr>
              <a:t> </a:t>
            </a:r>
            <a:r>
              <a:rPr kumimoji="0" lang="zh-CN" altLang="zh-CN" sz="1200" b="0" i="1" u="none" strike="noStrike" cap="none" normalizeH="0" baseline="0" dirty="0">
                <a:ln>
                  <a:noFill/>
                </a:ln>
                <a:solidFill>
                  <a:srgbClr val="8C8C8C"/>
                </a:solidFill>
                <a:effectLst/>
                <a:latin typeface="Arial Unicode MS"/>
                <a:ea typeface="JetBrains Mono"/>
              </a:rPr>
              <a:t>* @return</a:t>
            </a:r>
            <a:br>
              <a:rPr kumimoji="0" lang="zh-CN" altLang="zh-CN" sz="1200" b="0" i="1" u="none" strike="noStrike" cap="none" normalizeH="0" baseline="0" dirty="0">
                <a:ln>
                  <a:noFill/>
                </a:ln>
                <a:solidFill>
                  <a:srgbClr val="8C8C8C"/>
                </a:solidFill>
                <a:effectLst/>
                <a:latin typeface="Arial Unicode MS"/>
                <a:ea typeface="JetBrains Mono"/>
              </a:rPr>
            </a:br>
            <a:r>
              <a:rPr kumimoji="0" lang="zh-CN" altLang="zh-CN" sz="1200" b="0" i="1" u="none" strike="noStrike" cap="none" normalizeH="0" baseline="0" dirty="0">
                <a:ln>
                  <a:noFill/>
                </a:ln>
                <a:solidFill>
                  <a:srgbClr val="8C8C8C"/>
                </a:solidFill>
                <a:effectLst/>
                <a:latin typeface="Arial Unicode MS"/>
                <a:ea typeface="JetBrains Mono"/>
              </a:rPr>
              <a:t> */</a:t>
            </a:r>
            <a:br>
              <a:rPr kumimoji="0" lang="zh-CN" altLang="zh-CN" sz="1200" b="0" i="1" u="none" strike="noStrike" cap="none" normalizeH="0" baseline="0" dirty="0">
                <a:ln>
                  <a:noFill/>
                </a:ln>
                <a:solidFill>
                  <a:srgbClr val="8C8C8C"/>
                </a:solidFill>
                <a:effectLst/>
                <a:latin typeface="Arial Unicode MS"/>
                <a:ea typeface="JetBrains Mono"/>
              </a:rPr>
            </a:br>
            <a:r>
              <a:rPr kumimoji="0" lang="zh-CN" altLang="zh-CN" sz="1200" b="0" i="0" u="none" strike="noStrike" cap="none" normalizeH="0" baseline="0" dirty="0">
                <a:ln>
                  <a:noFill/>
                </a:ln>
                <a:solidFill>
                  <a:srgbClr val="0033B3"/>
                </a:solidFill>
                <a:effectLst/>
                <a:latin typeface="Arial Unicode MS"/>
                <a:ea typeface="JetBrains Mono"/>
              </a:rPr>
              <a:t>public static </a:t>
            </a:r>
            <a:r>
              <a:rPr kumimoji="0" lang="zh-CN" altLang="zh-CN" sz="1200" b="0" i="0" u="none" strike="noStrike" cap="none" normalizeH="0" baseline="0" dirty="0">
                <a:ln>
                  <a:noFill/>
                </a:ln>
                <a:solidFill>
                  <a:srgbClr val="000000"/>
                </a:solidFill>
                <a:effectLst/>
                <a:latin typeface="Arial Unicode MS"/>
                <a:ea typeface="JetBrains Mono"/>
              </a:rPr>
              <a:t>Coffee </a:t>
            </a:r>
            <a:r>
              <a:rPr kumimoji="0" lang="zh-CN" altLang="zh-CN" sz="1200" b="0" i="0" u="none" strike="noStrike" cap="none" normalizeH="0" baseline="0" dirty="0">
                <a:ln>
                  <a:noFill/>
                </a:ln>
                <a:solidFill>
                  <a:srgbClr val="00627A"/>
                </a:solidFill>
                <a:effectLst/>
                <a:latin typeface="Arial Unicode MS"/>
                <a:ea typeface="JetBrains Mono"/>
              </a:rPr>
              <a:t>orderCoffee</a:t>
            </a:r>
            <a:r>
              <a:rPr kumimoji="0" lang="zh-CN" altLang="zh-CN" sz="1200" b="0" i="0" u="none" strike="noStrike" cap="none" normalizeH="0" baseline="0" dirty="0">
                <a:ln>
                  <a:noFill/>
                </a:ln>
                <a:solidFill>
                  <a:srgbClr val="080808"/>
                </a:solidFill>
                <a:effectLst/>
                <a:latin typeface="Arial Unicode MS"/>
                <a:ea typeface="JetBrains Mono"/>
              </a:rPr>
              <a:t>(</a:t>
            </a:r>
            <a:r>
              <a:rPr kumimoji="0" lang="zh-CN" altLang="zh-CN" sz="1200" b="0" i="0" u="none" strike="noStrike" cap="none" normalizeH="0" baseline="0" dirty="0">
                <a:ln>
                  <a:noFill/>
                </a:ln>
                <a:solidFill>
                  <a:srgbClr val="000000"/>
                </a:solidFill>
                <a:effectLst/>
                <a:latin typeface="Arial Unicode MS"/>
                <a:ea typeface="JetBrains Mono"/>
              </a:rPr>
              <a:t>String </a:t>
            </a:r>
            <a:r>
              <a:rPr kumimoji="0" lang="zh-CN" altLang="zh-CN" sz="1200" b="0" i="0" u="none" strike="noStrike" cap="none" normalizeH="0" baseline="0" dirty="0">
                <a:ln>
                  <a:noFill/>
                </a:ln>
                <a:solidFill>
                  <a:srgbClr val="080808"/>
                </a:solidFill>
                <a:effectLst/>
                <a:latin typeface="Arial Unicode MS"/>
                <a:ea typeface="JetBrains Mono"/>
              </a:rPr>
              <a:t>type){</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0000"/>
                </a:solidFill>
                <a:effectLst/>
                <a:latin typeface="Arial Unicode MS"/>
                <a:ea typeface="JetBrains Mono"/>
              </a:rPr>
              <a:t>Coffee </a:t>
            </a:r>
            <a:r>
              <a:rPr kumimoji="0" lang="zh-CN" altLang="zh-CN" sz="1200" b="0" i="0" u="none" strike="noStrike" cap="none" normalizeH="0" baseline="0" dirty="0">
                <a:ln>
                  <a:noFill/>
                </a:ln>
                <a:solidFill>
                  <a:srgbClr val="080808"/>
                </a:solidFill>
                <a:effectLst/>
                <a:latin typeface="Arial Unicode MS"/>
                <a:ea typeface="JetBrains Mono"/>
              </a:rPr>
              <a:t>coffee = </a:t>
            </a:r>
            <a:r>
              <a:rPr kumimoji="0" lang="zh-CN" altLang="zh-CN" sz="1200" b="0" i="0" u="none" strike="noStrike" cap="none" normalizeH="0" baseline="0" dirty="0">
                <a:ln>
                  <a:noFill/>
                </a:ln>
                <a:solidFill>
                  <a:srgbClr val="0033B3"/>
                </a:solidFill>
                <a:effectLst/>
                <a:latin typeface="Arial Unicode MS"/>
                <a:ea typeface="JetBrains Mono"/>
              </a:rPr>
              <a:t>null</a:t>
            </a:r>
            <a:r>
              <a:rPr kumimoji="0" lang="zh-CN" altLang="zh-CN" sz="1200" b="0" i="0" u="none" strike="noStrike" cap="none" normalizeH="0" baseline="0" dirty="0">
                <a:ln>
                  <a:noFill/>
                </a:ln>
                <a:solidFill>
                  <a:srgbClr val="080808"/>
                </a:solidFill>
                <a:effectLst/>
                <a:latin typeface="Arial Unicode MS"/>
                <a:ea typeface="JetBrains Mono"/>
              </a:rPr>
              <a:t>;</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33B3"/>
                </a:solidFill>
                <a:effectLst/>
                <a:latin typeface="Arial Unicode MS"/>
                <a:ea typeface="JetBrains Mono"/>
              </a:rPr>
              <a:t>if</a:t>
            </a:r>
            <a:r>
              <a:rPr kumimoji="0" lang="zh-CN" altLang="zh-CN" sz="1200" b="0" i="0" u="none" strike="noStrike" cap="none" normalizeH="0" baseline="0" dirty="0">
                <a:ln>
                  <a:noFill/>
                </a:ln>
                <a:solidFill>
                  <a:srgbClr val="080808"/>
                </a:solidFill>
                <a:effectLst/>
                <a:latin typeface="Arial Unicode MS"/>
                <a:ea typeface="JetBrains Mono"/>
              </a:rPr>
              <a:t>(</a:t>
            </a:r>
            <a:r>
              <a:rPr kumimoji="0" lang="zh-CN" altLang="zh-CN" sz="1200" b="0" i="0" u="none" strike="noStrike" cap="none" normalizeH="0" baseline="0" dirty="0">
                <a:ln>
                  <a:noFill/>
                </a:ln>
                <a:solidFill>
                  <a:srgbClr val="067D17"/>
                </a:solidFill>
                <a:effectLst/>
                <a:latin typeface="Arial Unicode MS"/>
                <a:ea typeface="JetBrains Mono"/>
              </a:rPr>
              <a:t>"american"</a:t>
            </a:r>
            <a:r>
              <a:rPr kumimoji="0" lang="zh-CN" altLang="zh-CN" sz="1200" b="0" i="0" u="none" strike="noStrike" cap="none" normalizeH="0" baseline="0" dirty="0">
                <a:ln>
                  <a:noFill/>
                </a:ln>
                <a:solidFill>
                  <a:srgbClr val="080808"/>
                </a:solidFill>
                <a:effectLst/>
                <a:latin typeface="Arial Unicode MS"/>
                <a:ea typeface="JetBrains Mono"/>
              </a:rPr>
              <a:t>.equals(type)){</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coffee = </a:t>
            </a:r>
            <a:r>
              <a:rPr kumimoji="0" lang="zh-CN" altLang="zh-CN" sz="1200" b="0" i="0" u="none" strike="noStrike" cap="none" normalizeH="0" baseline="0" dirty="0">
                <a:ln>
                  <a:noFill/>
                </a:ln>
                <a:solidFill>
                  <a:srgbClr val="0033B3"/>
                </a:solidFill>
                <a:effectLst/>
                <a:latin typeface="Arial Unicode MS"/>
                <a:ea typeface="JetBrains Mono"/>
              </a:rPr>
              <a:t>new </a:t>
            </a:r>
            <a:r>
              <a:rPr kumimoji="0" lang="zh-CN" altLang="zh-CN" sz="1200" b="0" i="0" u="none" strike="noStrike" cap="none" normalizeH="0" baseline="0" dirty="0">
                <a:ln>
                  <a:noFill/>
                </a:ln>
                <a:solidFill>
                  <a:srgbClr val="080808"/>
                </a:solidFill>
                <a:effectLst/>
                <a:latin typeface="Arial Unicode MS"/>
                <a:ea typeface="JetBrains Mono"/>
              </a:rPr>
              <a:t>AmericanCoffee();</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33B3"/>
                </a:solidFill>
                <a:effectLst/>
                <a:latin typeface="Arial Unicode MS"/>
                <a:ea typeface="JetBrains Mono"/>
              </a:rPr>
              <a:t>else if </a:t>
            </a:r>
            <a:r>
              <a:rPr kumimoji="0" lang="zh-CN" altLang="zh-CN" sz="1200" b="0" i="0" u="none" strike="noStrike" cap="none" normalizeH="0" baseline="0" dirty="0">
                <a:ln>
                  <a:noFill/>
                </a:ln>
                <a:solidFill>
                  <a:srgbClr val="080808"/>
                </a:solidFill>
                <a:effectLst/>
                <a:latin typeface="Arial Unicode MS"/>
                <a:ea typeface="JetBrains Mono"/>
              </a:rPr>
              <a:t>(</a:t>
            </a:r>
            <a:r>
              <a:rPr kumimoji="0" lang="zh-CN" altLang="zh-CN" sz="1200" b="0" i="0" u="none" strike="noStrike" cap="none" normalizeH="0" baseline="0" dirty="0">
                <a:ln>
                  <a:noFill/>
                </a:ln>
                <a:solidFill>
                  <a:srgbClr val="067D17"/>
                </a:solidFill>
                <a:effectLst/>
                <a:latin typeface="Arial Unicode MS"/>
                <a:ea typeface="JetBrains Mono"/>
              </a:rPr>
              <a:t>"latte"</a:t>
            </a:r>
            <a:r>
              <a:rPr kumimoji="0" lang="zh-CN" altLang="zh-CN" sz="1200" b="0" i="0" u="none" strike="noStrike" cap="none" normalizeH="0" baseline="0" dirty="0">
                <a:ln>
                  <a:noFill/>
                </a:ln>
                <a:solidFill>
                  <a:srgbClr val="080808"/>
                </a:solidFill>
                <a:effectLst/>
                <a:latin typeface="Arial Unicode MS"/>
                <a:ea typeface="JetBrains Mono"/>
              </a:rPr>
              <a:t>.equals(type)){</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coffee = </a:t>
            </a:r>
            <a:r>
              <a:rPr kumimoji="0" lang="zh-CN" altLang="zh-CN" sz="1200" b="0" i="0" u="none" strike="noStrike" cap="none" normalizeH="0" baseline="0" dirty="0">
                <a:ln>
                  <a:noFill/>
                </a:ln>
                <a:solidFill>
                  <a:srgbClr val="0033B3"/>
                </a:solidFill>
                <a:effectLst/>
                <a:latin typeface="Arial Unicode MS"/>
                <a:ea typeface="JetBrains Mono"/>
              </a:rPr>
              <a:t>new </a:t>
            </a:r>
            <a:r>
              <a:rPr kumimoji="0" lang="zh-CN" altLang="zh-CN" sz="1200" b="0" i="0" u="none" strike="noStrike" cap="none" normalizeH="0" baseline="0" dirty="0">
                <a:ln>
                  <a:noFill/>
                </a:ln>
                <a:solidFill>
                  <a:srgbClr val="080808"/>
                </a:solidFill>
                <a:effectLst/>
                <a:latin typeface="Arial Unicode MS"/>
                <a:ea typeface="JetBrains Mono"/>
              </a:rPr>
              <a:t>LatteCoffee();</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1" u="none" strike="noStrike" cap="none" normalizeH="0" baseline="0" dirty="0">
                <a:ln>
                  <a:noFill/>
                </a:ln>
                <a:solidFill>
                  <a:srgbClr val="8C8C8C"/>
                </a:solidFill>
                <a:effectLst/>
                <a:latin typeface="Arial Unicode MS"/>
                <a:ea typeface="JetBrains Mono"/>
              </a:rPr>
              <a:t>//</a:t>
            </a:r>
            <a:r>
              <a:rPr kumimoji="0" lang="zh-CN" altLang="zh-CN" sz="12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添加配料</a:t>
            </a:r>
            <a:br>
              <a:rPr kumimoji="0" lang="zh-CN" altLang="zh-CN" sz="12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br>
            <a:r>
              <a:rPr kumimoji="0" lang="zh-CN" altLang="zh-CN" sz="12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a:ln>
                  <a:noFill/>
                </a:ln>
                <a:solidFill>
                  <a:srgbClr val="080808"/>
                </a:solidFill>
                <a:effectLst/>
                <a:latin typeface="Arial Unicode MS"/>
                <a:ea typeface="JetBrains Mono"/>
              </a:rPr>
              <a:t>coffee.addMilk();</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coffee.addSuqar();</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33B3"/>
                </a:solidFill>
                <a:effectLst/>
                <a:latin typeface="Arial Unicode MS"/>
                <a:ea typeface="JetBrains Mono"/>
              </a:rPr>
              <a:t>return </a:t>
            </a:r>
            <a:r>
              <a:rPr kumimoji="0" lang="zh-CN" altLang="zh-CN" sz="1200" b="0" i="0" u="none" strike="noStrike" cap="none" normalizeH="0" baseline="0" dirty="0">
                <a:ln>
                  <a:noFill/>
                </a:ln>
                <a:solidFill>
                  <a:srgbClr val="080808"/>
                </a:solidFill>
                <a:effectLst/>
                <a:latin typeface="Arial Unicode MS"/>
                <a:ea typeface="JetBrains Mono"/>
              </a:rPr>
              <a:t>coffee;</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a:t>
            </a: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sp>
        <p:nvSpPr>
          <p:cNvPr id="16" name="矩形 15">
            <a:extLst>
              <a:ext uri="{FF2B5EF4-FFF2-40B4-BE49-F238E27FC236}">
                <a16:creationId xmlns:a16="http://schemas.microsoft.com/office/drawing/2014/main" id="{43314C87-12B2-5190-5DDD-3CB4384A588D}"/>
              </a:ext>
            </a:extLst>
          </p:cNvPr>
          <p:cNvSpPr/>
          <p:nvPr/>
        </p:nvSpPr>
        <p:spPr bwMode="auto">
          <a:xfrm>
            <a:off x="3346515" y="4411743"/>
            <a:ext cx="2328421" cy="245097"/>
          </a:xfrm>
          <a:prstGeom prst="rect">
            <a:avLst/>
          </a:prstGeom>
          <a:solidFill>
            <a:schemeClr val="accent2">
              <a:lumMod val="50000"/>
              <a:alpha val="32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7" name="矩形 16">
            <a:extLst>
              <a:ext uri="{FF2B5EF4-FFF2-40B4-BE49-F238E27FC236}">
                <a16:creationId xmlns:a16="http://schemas.microsoft.com/office/drawing/2014/main" id="{DD9627B5-23F2-92B5-9D28-D8C7C94322EB}"/>
              </a:ext>
            </a:extLst>
          </p:cNvPr>
          <p:cNvSpPr/>
          <p:nvPr/>
        </p:nvSpPr>
        <p:spPr bwMode="auto">
          <a:xfrm>
            <a:off x="3346515" y="4779388"/>
            <a:ext cx="2328421" cy="245097"/>
          </a:xfrm>
          <a:prstGeom prst="rect">
            <a:avLst/>
          </a:prstGeom>
          <a:solidFill>
            <a:schemeClr val="accent2">
              <a:lumMod val="50000"/>
              <a:alpha val="32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8" name="文本占位符 2">
            <a:extLst>
              <a:ext uri="{FF2B5EF4-FFF2-40B4-BE49-F238E27FC236}">
                <a16:creationId xmlns:a16="http://schemas.microsoft.com/office/drawing/2014/main" id="{B5B79842-5943-48CE-3283-90291DCE7988}"/>
              </a:ext>
            </a:extLst>
          </p:cNvPr>
          <p:cNvSpPr txBox="1">
            <a:spLocks/>
          </p:cNvSpPr>
          <p:nvPr/>
        </p:nvSpPr>
        <p:spPr>
          <a:xfrm>
            <a:off x="616612" y="6233912"/>
            <a:ext cx="3653730" cy="45912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开闭原则：</a:t>
            </a:r>
            <a:r>
              <a:rPr lang="zh-CN" altLang="en-US" sz="1400" dirty="0">
                <a:solidFill>
                  <a:srgbClr val="C00000"/>
                </a:solidFill>
              </a:rPr>
              <a:t>扩展开放，对修改关闭</a:t>
            </a:r>
            <a:endParaRPr lang="zh-CN" altLang="en-US" sz="1400" dirty="0"/>
          </a:p>
        </p:txBody>
      </p:sp>
      <p:sp>
        <p:nvSpPr>
          <p:cNvPr id="19" name="文本占位符 2">
            <a:extLst>
              <a:ext uri="{FF2B5EF4-FFF2-40B4-BE49-F238E27FC236}">
                <a16:creationId xmlns:a16="http://schemas.microsoft.com/office/drawing/2014/main" id="{CDA247DB-F6C3-CDA4-92C2-8F8FCB2CAACA}"/>
              </a:ext>
            </a:extLst>
          </p:cNvPr>
          <p:cNvSpPr txBox="1">
            <a:spLocks/>
          </p:cNvSpPr>
          <p:nvPr/>
        </p:nvSpPr>
        <p:spPr>
          <a:xfrm>
            <a:off x="6096000" y="6224485"/>
            <a:ext cx="3653730" cy="45912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工厂设计模式：</a:t>
            </a:r>
            <a:r>
              <a:rPr lang="zh-CN" altLang="en-US" sz="1400" b="1" dirty="0">
                <a:solidFill>
                  <a:srgbClr val="C00000"/>
                </a:solidFill>
              </a:rPr>
              <a:t>解耦</a:t>
            </a:r>
          </a:p>
        </p:txBody>
      </p:sp>
    </p:spTree>
    <p:extLst>
      <p:ext uri="{BB962C8B-B14F-4D97-AF65-F5344CB8AC3E}">
        <p14:creationId xmlns:p14="http://schemas.microsoft.com/office/powerpoint/2010/main" val="7839229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2"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1+#ppt_w/2"/>
                                          </p:val>
                                        </p:tav>
                                        <p:tav tm="100000">
                                          <p:val>
                                            <p:strVal val="#ppt_x"/>
                                          </p:val>
                                        </p:tav>
                                      </p:tavLst>
                                    </p:anim>
                                    <p:anim calcmode="lin" valueType="num">
                                      <p:cBhvr additive="base">
                                        <p:cTn id="15"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500" fill="hold"/>
                                        <p:tgtEl>
                                          <p:spTgt spid="9"/>
                                        </p:tgtEl>
                                        <p:attrNameLst>
                                          <p:attrName>ppt_x</p:attrName>
                                        </p:attrNameLst>
                                      </p:cBhvr>
                                      <p:tavLst>
                                        <p:tav tm="0">
                                          <p:val>
                                            <p:strVal val="#ppt_x"/>
                                          </p:val>
                                        </p:tav>
                                        <p:tav tm="100000">
                                          <p:val>
                                            <p:strVal val="#ppt_x"/>
                                          </p:val>
                                        </p:tav>
                                      </p:tavLst>
                                    </p:anim>
                                    <p:anim calcmode="lin" valueType="num">
                                      <p:cBhvr additive="base">
                                        <p:cTn id="21"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6" presetClass="entr" presetSubtype="37" fill="hold" grpId="0"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barn(outVertical)">
                                      <p:cBhvr>
                                        <p:cTn id="26" dur="500"/>
                                        <p:tgtEl>
                                          <p:spTgt spid="16"/>
                                        </p:tgtEl>
                                      </p:cBhvr>
                                    </p:animEffect>
                                  </p:childTnLst>
                                </p:cTn>
                              </p:par>
                              <p:par>
                                <p:cTn id="27" presetID="16" presetClass="entr" presetSubtype="37"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barn(outVertical)">
                                      <p:cBhvr>
                                        <p:cTn id="29" dur="500"/>
                                        <p:tgtEl>
                                          <p:spTgt spid="17"/>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wipe(down)">
                                      <p:cBhvr>
                                        <p:cTn id="34" dur="500"/>
                                        <p:tgtEl>
                                          <p:spTgt spid="18"/>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wipe(down)">
                                      <p:cBhvr>
                                        <p:cTn id="3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6" grpId="0" animBg="1"/>
      <p:bldP spid="17" grpId="0" animBg="1"/>
      <p:bldP spid="18" grpId="0"/>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C3404C-CEA3-6CAF-7C58-DE2E31325FFA}"/>
              </a:ext>
            </a:extLst>
          </p:cNvPr>
          <p:cNvSpPr>
            <a:spLocks noGrp="1"/>
          </p:cNvSpPr>
          <p:nvPr>
            <p:ph type="title"/>
          </p:nvPr>
        </p:nvSpPr>
        <p:spPr/>
        <p:txBody>
          <a:bodyPr/>
          <a:lstStyle/>
          <a:p>
            <a:r>
              <a:rPr lang="zh-CN" altLang="en-US" dirty="0"/>
              <a:t>简单工厂模式</a:t>
            </a:r>
          </a:p>
        </p:txBody>
      </p:sp>
      <p:sp>
        <p:nvSpPr>
          <p:cNvPr id="3" name="文本占位符 2">
            <a:extLst>
              <a:ext uri="{FF2B5EF4-FFF2-40B4-BE49-F238E27FC236}">
                <a16:creationId xmlns:a16="http://schemas.microsoft.com/office/drawing/2014/main" id="{7EBDC8AD-256F-A162-4AB2-0B0FAD502628}"/>
              </a:ext>
            </a:extLst>
          </p:cNvPr>
          <p:cNvSpPr>
            <a:spLocks noGrp="1"/>
          </p:cNvSpPr>
          <p:nvPr>
            <p:ph type="body" sz="quarter" idx="11"/>
          </p:nvPr>
        </p:nvSpPr>
        <p:spPr>
          <a:xfrm>
            <a:off x="782426" y="1539363"/>
            <a:ext cx="6033154" cy="1590336"/>
          </a:xfrm>
        </p:spPr>
        <p:txBody>
          <a:bodyPr/>
          <a:lstStyle/>
          <a:p>
            <a:r>
              <a:rPr lang="zh-CN" altLang="en-US" sz="1400" dirty="0"/>
              <a:t>简单工厂包含如下角色：</a:t>
            </a:r>
          </a:p>
          <a:p>
            <a:pPr marL="285750" indent="-285750">
              <a:buFont typeface="Wingdings" panose="05000000000000000000" pitchFamily="2" charset="2"/>
              <a:buChar char="l"/>
            </a:pPr>
            <a:r>
              <a:rPr lang="zh-CN" altLang="en-US" sz="1400" dirty="0"/>
              <a:t>抽象产品 ：定义了产品的规范，描述了产品的主要特性和功能。</a:t>
            </a:r>
          </a:p>
          <a:p>
            <a:pPr marL="285750" indent="-285750">
              <a:buFont typeface="Wingdings" panose="05000000000000000000" pitchFamily="2" charset="2"/>
              <a:buChar char="l"/>
            </a:pPr>
            <a:r>
              <a:rPr lang="zh-CN" altLang="en-US" sz="1400" dirty="0"/>
              <a:t>具体产品 ：实现或者继承抽象产品的子类</a:t>
            </a:r>
          </a:p>
          <a:p>
            <a:pPr marL="285750" indent="-285750">
              <a:buFont typeface="Wingdings" panose="05000000000000000000" pitchFamily="2" charset="2"/>
              <a:buChar char="l"/>
            </a:pPr>
            <a:r>
              <a:rPr lang="zh-CN" altLang="en-US" sz="1400" dirty="0"/>
              <a:t>具体工厂 ：提供了创建产品的方法，调用者通过该方法来获取产品。</a:t>
            </a:r>
          </a:p>
        </p:txBody>
      </p:sp>
      <p:pic>
        <p:nvPicPr>
          <p:cNvPr id="7" name="图片 6">
            <a:extLst>
              <a:ext uri="{FF2B5EF4-FFF2-40B4-BE49-F238E27FC236}">
                <a16:creationId xmlns:a16="http://schemas.microsoft.com/office/drawing/2014/main" id="{F209A0CB-4AA3-F1B4-FD18-0F069E7B84EB}"/>
              </a:ext>
            </a:extLst>
          </p:cNvPr>
          <p:cNvPicPr>
            <a:picLocks noChangeAspect="1"/>
          </p:cNvPicPr>
          <p:nvPr/>
        </p:nvPicPr>
        <p:blipFill>
          <a:blip r:embed="rId2"/>
          <a:stretch>
            <a:fillRect/>
          </a:stretch>
        </p:blipFill>
        <p:spPr>
          <a:xfrm>
            <a:off x="1074656" y="3285070"/>
            <a:ext cx="9584555" cy="3021511"/>
          </a:xfrm>
          <a:prstGeom prst="rect">
            <a:avLst/>
          </a:prstGeom>
        </p:spPr>
      </p:pic>
    </p:spTree>
    <p:extLst>
      <p:ext uri="{BB962C8B-B14F-4D97-AF65-F5344CB8AC3E}">
        <p14:creationId xmlns:p14="http://schemas.microsoft.com/office/powerpoint/2010/main" val="19329734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371663-EA25-FC8E-9443-BE01650A66A8}"/>
              </a:ext>
            </a:extLst>
          </p:cNvPr>
          <p:cNvSpPr>
            <a:spLocks noGrp="1"/>
          </p:cNvSpPr>
          <p:nvPr>
            <p:ph type="title"/>
          </p:nvPr>
        </p:nvSpPr>
        <p:spPr/>
        <p:txBody>
          <a:bodyPr/>
          <a:lstStyle/>
          <a:p>
            <a:r>
              <a:rPr lang="zh-CN" altLang="en-US" dirty="0"/>
              <a:t>工厂方法模式</a:t>
            </a:r>
          </a:p>
        </p:txBody>
      </p:sp>
      <p:sp>
        <p:nvSpPr>
          <p:cNvPr id="3" name="文本占位符 2">
            <a:extLst>
              <a:ext uri="{FF2B5EF4-FFF2-40B4-BE49-F238E27FC236}">
                <a16:creationId xmlns:a16="http://schemas.microsoft.com/office/drawing/2014/main" id="{D62618A7-7923-BA1F-5CB1-FDEB70A7C97E}"/>
              </a:ext>
            </a:extLst>
          </p:cNvPr>
          <p:cNvSpPr>
            <a:spLocks noGrp="1"/>
          </p:cNvSpPr>
          <p:nvPr>
            <p:ph type="body" sz="quarter" idx="11"/>
          </p:nvPr>
        </p:nvSpPr>
        <p:spPr>
          <a:xfrm>
            <a:off x="746600" y="1577069"/>
            <a:ext cx="10698800" cy="2297347"/>
          </a:xfrm>
        </p:spPr>
        <p:txBody>
          <a:bodyPr/>
          <a:lstStyle/>
          <a:p>
            <a:r>
              <a:rPr lang="zh-CN" altLang="en-US" sz="1400" dirty="0"/>
              <a:t>工厂方法模式的主要角色：</a:t>
            </a:r>
          </a:p>
          <a:p>
            <a:pPr marL="285750" indent="-285750">
              <a:buFont typeface="Wingdings" panose="05000000000000000000" pitchFamily="2" charset="2"/>
              <a:buChar char="l"/>
            </a:pPr>
            <a:r>
              <a:rPr lang="zh-CN" altLang="en-US" sz="1400" dirty="0"/>
              <a:t>抽象工厂（</a:t>
            </a:r>
            <a:r>
              <a:rPr lang="en-US" altLang="zh-CN" sz="1400" dirty="0"/>
              <a:t>Abstract Factory</a:t>
            </a:r>
            <a:r>
              <a:rPr lang="zh-CN" altLang="en-US" sz="1400" dirty="0"/>
              <a:t>）：提供了创建产品的接口，调用者通过它访问具体工厂的工厂方法来创建产品。</a:t>
            </a:r>
          </a:p>
          <a:p>
            <a:pPr marL="285750" indent="-285750">
              <a:buFont typeface="Wingdings" panose="05000000000000000000" pitchFamily="2" charset="2"/>
              <a:buChar char="l"/>
            </a:pPr>
            <a:r>
              <a:rPr lang="zh-CN" altLang="en-US" sz="1400" dirty="0"/>
              <a:t>具体工厂（</a:t>
            </a:r>
            <a:r>
              <a:rPr lang="en-US" altLang="zh-CN" sz="1400" dirty="0" err="1"/>
              <a:t>ConcreteFactory</a:t>
            </a:r>
            <a:r>
              <a:rPr lang="zh-CN" altLang="en-US" sz="1400" dirty="0"/>
              <a:t>）：主要是实现抽象工厂中的抽象方法，完成具体产品的创建。</a:t>
            </a:r>
          </a:p>
          <a:p>
            <a:pPr marL="285750" indent="-285750">
              <a:buFont typeface="Wingdings" panose="05000000000000000000" pitchFamily="2" charset="2"/>
              <a:buChar char="l"/>
            </a:pPr>
            <a:r>
              <a:rPr lang="zh-CN" altLang="en-US" sz="1400" dirty="0"/>
              <a:t>抽象产品（</a:t>
            </a:r>
            <a:r>
              <a:rPr lang="en-US" altLang="zh-CN" sz="1400" dirty="0"/>
              <a:t>Product</a:t>
            </a:r>
            <a:r>
              <a:rPr lang="zh-CN" altLang="en-US" sz="1400" dirty="0"/>
              <a:t>）：定义了产品的规范，描述了产品的主要特性和功能。</a:t>
            </a:r>
          </a:p>
          <a:p>
            <a:pPr marL="285750" indent="-285750">
              <a:buFont typeface="Wingdings" panose="05000000000000000000" pitchFamily="2" charset="2"/>
              <a:buChar char="l"/>
            </a:pPr>
            <a:r>
              <a:rPr lang="zh-CN" altLang="en-US" sz="1400" dirty="0"/>
              <a:t>具体产品（</a:t>
            </a:r>
            <a:r>
              <a:rPr lang="en-US" altLang="zh-CN" sz="1400" dirty="0" err="1"/>
              <a:t>ConcreteProduct</a:t>
            </a:r>
            <a:r>
              <a:rPr lang="zh-CN" altLang="en-US" sz="1400" dirty="0"/>
              <a:t>）：实现了抽象产品角色所定义的接口，由具体工厂来创建，它同具体工厂之间一一对应。</a:t>
            </a:r>
          </a:p>
        </p:txBody>
      </p:sp>
      <p:pic>
        <p:nvPicPr>
          <p:cNvPr id="6" name="图片 5">
            <a:extLst>
              <a:ext uri="{FF2B5EF4-FFF2-40B4-BE49-F238E27FC236}">
                <a16:creationId xmlns:a16="http://schemas.microsoft.com/office/drawing/2014/main" id="{C053D15F-BD1C-563E-EF00-7911E4AC594A}"/>
              </a:ext>
            </a:extLst>
          </p:cNvPr>
          <p:cNvPicPr>
            <a:picLocks noChangeAspect="1"/>
          </p:cNvPicPr>
          <p:nvPr/>
        </p:nvPicPr>
        <p:blipFill>
          <a:blip r:embed="rId2"/>
          <a:stretch>
            <a:fillRect/>
          </a:stretch>
        </p:blipFill>
        <p:spPr>
          <a:xfrm>
            <a:off x="1007096" y="3542122"/>
            <a:ext cx="10177807" cy="2981227"/>
          </a:xfrm>
          <a:prstGeom prst="rect">
            <a:avLst/>
          </a:prstGeom>
        </p:spPr>
      </p:pic>
    </p:spTree>
    <p:extLst>
      <p:ext uri="{BB962C8B-B14F-4D97-AF65-F5344CB8AC3E}">
        <p14:creationId xmlns:p14="http://schemas.microsoft.com/office/powerpoint/2010/main" val="1717733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left)">
                                      <p:cBhvr>
                                        <p:cTn id="13" dur="500"/>
                                        <p:tgtEl>
                                          <p:spTgt spid="3">
                                            <p:txEl>
                                              <p:pRg st="2" end="2"/>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left)">
                                      <p:cBhvr>
                                        <p:cTn id="16" dur="500"/>
                                        <p:tgtEl>
                                          <p:spTgt spid="3">
                                            <p:txEl>
                                              <p:pRg st="3" end="3"/>
                                            </p:txEl>
                                          </p:spTgt>
                                        </p:tgtEl>
                                      </p:cBhvr>
                                    </p:animEffect>
                                  </p:childTnLst>
                                </p:cTn>
                              </p:par>
                              <p:par>
                                <p:cTn id="17" presetID="22" presetClass="entr" presetSubtype="8"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left)">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AB46A0-FAAC-8441-D1C8-901DFA0617F0}"/>
              </a:ext>
            </a:extLst>
          </p:cNvPr>
          <p:cNvSpPr>
            <a:spLocks noGrp="1"/>
          </p:cNvSpPr>
          <p:nvPr>
            <p:ph type="title"/>
          </p:nvPr>
        </p:nvSpPr>
        <p:spPr/>
        <p:txBody>
          <a:bodyPr/>
          <a:lstStyle/>
          <a:p>
            <a:r>
              <a:rPr lang="zh-CN" altLang="en-US" dirty="0"/>
              <a:t>工厂方法模式</a:t>
            </a:r>
          </a:p>
        </p:txBody>
      </p:sp>
      <p:sp>
        <p:nvSpPr>
          <p:cNvPr id="3" name="文本占位符 2">
            <a:extLst>
              <a:ext uri="{FF2B5EF4-FFF2-40B4-BE49-F238E27FC236}">
                <a16:creationId xmlns:a16="http://schemas.microsoft.com/office/drawing/2014/main" id="{6D5D004C-6054-E6F8-D9D5-4434D7EC2F0D}"/>
              </a:ext>
            </a:extLst>
          </p:cNvPr>
          <p:cNvSpPr>
            <a:spLocks noGrp="1"/>
          </p:cNvSpPr>
          <p:nvPr>
            <p:ph type="body" sz="quarter" idx="11"/>
          </p:nvPr>
        </p:nvSpPr>
        <p:spPr>
          <a:xfrm>
            <a:off x="710880" y="1624204"/>
            <a:ext cx="1928625" cy="525107"/>
          </a:xfrm>
        </p:spPr>
        <p:txBody>
          <a:bodyPr/>
          <a:lstStyle/>
          <a:p>
            <a:r>
              <a:rPr lang="zh-CN" altLang="en-US" dirty="0"/>
              <a:t>调用关系</a:t>
            </a:r>
          </a:p>
        </p:txBody>
      </p:sp>
      <p:sp>
        <p:nvSpPr>
          <p:cNvPr id="6" name="矩形 5">
            <a:extLst>
              <a:ext uri="{FF2B5EF4-FFF2-40B4-BE49-F238E27FC236}">
                <a16:creationId xmlns:a16="http://schemas.microsoft.com/office/drawing/2014/main" id="{DACEFF6F-2612-1938-53E9-2E4787C3B087}"/>
              </a:ext>
            </a:extLst>
          </p:cNvPr>
          <p:cNvSpPr/>
          <p:nvPr/>
        </p:nvSpPr>
        <p:spPr bwMode="auto">
          <a:xfrm>
            <a:off x="2554663" y="2245936"/>
            <a:ext cx="1093510" cy="2366128"/>
          </a:xfrm>
          <a:prstGeom prst="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zh-CN" altLang="en-US" sz="1400" dirty="0">
                <a:solidFill>
                  <a:schemeClr val="bg1"/>
                </a:solidFill>
                <a:ea typeface="阿里巴巴普惠体" panose="00020600040101010101" pitchFamily="18" charset="-122"/>
              </a:rPr>
              <a:t>咖啡店</a:t>
            </a:r>
          </a:p>
        </p:txBody>
      </p:sp>
      <p:sp>
        <p:nvSpPr>
          <p:cNvPr id="7" name="矩形 6">
            <a:extLst>
              <a:ext uri="{FF2B5EF4-FFF2-40B4-BE49-F238E27FC236}">
                <a16:creationId xmlns:a16="http://schemas.microsoft.com/office/drawing/2014/main" id="{C2C8D3D0-F05E-1DC4-DB5A-4C3CEA18B22A}"/>
              </a:ext>
            </a:extLst>
          </p:cNvPr>
          <p:cNvSpPr/>
          <p:nvPr/>
        </p:nvSpPr>
        <p:spPr bwMode="auto">
          <a:xfrm>
            <a:off x="4741683" y="2255361"/>
            <a:ext cx="2215299" cy="810705"/>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dirty="0">
                <a:solidFill>
                  <a:schemeClr val="bg1"/>
                </a:solidFill>
                <a:ea typeface="阿里巴巴普惠体" panose="00020600040101010101" pitchFamily="18" charset="-122"/>
              </a:rPr>
              <a:t>拿铁咖啡工厂</a:t>
            </a:r>
          </a:p>
        </p:txBody>
      </p:sp>
      <p:sp>
        <p:nvSpPr>
          <p:cNvPr id="8" name="矩形 7">
            <a:extLst>
              <a:ext uri="{FF2B5EF4-FFF2-40B4-BE49-F238E27FC236}">
                <a16:creationId xmlns:a16="http://schemas.microsoft.com/office/drawing/2014/main" id="{ED06F658-6CF8-24E1-BC5F-CBA388624520}"/>
              </a:ext>
            </a:extLst>
          </p:cNvPr>
          <p:cNvSpPr/>
          <p:nvPr/>
        </p:nvSpPr>
        <p:spPr bwMode="auto">
          <a:xfrm>
            <a:off x="4741683" y="3773076"/>
            <a:ext cx="2215299" cy="810705"/>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dirty="0">
                <a:solidFill>
                  <a:schemeClr val="bg1"/>
                </a:solidFill>
                <a:ea typeface="阿里巴巴普惠体" panose="00020600040101010101" pitchFamily="18" charset="-122"/>
              </a:rPr>
              <a:t>美式咖啡工厂</a:t>
            </a:r>
          </a:p>
        </p:txBody>
      </p:sp>
      <p:sp>
        <p:nvSpPr>
          <p:cNvPr id="9" name="矩形 8">
            <a:extLst>
              <a:ext uri="{FF2B5EF4-FFF2-40B4-BE49-F238E27FC236}">
                <a16:creationId xmlns:a16="http://schemas.microsoft.com/office/drawing/2014/main" id="{703F7D8B-ADEA-17F2-9437-1B6E42EE6227}"/>
              </a:ext>
            </a:extLst>
          </p:cNvPr>
          <p:cNvSpPr/>
          <p:nvPr/>
        </p:nvSpPr>
        <p:spPr bwMode="auto">
          <a:xfrm>
            <a:off x="7909089" y="2255361"/>
            <a:ext cx="2215299" cy="810705"/>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solidFill>
                  <a:schemeClr val="tx1">
                    <a:lumMod val="85000"/>
                    <a:lumOff val="15000"/>
                  </a:schemeClr>
                </a:solidFill>
                <a:ea typeface="阿里巴巴普惠体" panose="00020600040101010101" pitchFamily="18" charset="-122"/>
              </a:rPr>
              <a:t>拿铁咖啡</a:t>
            </a:r>
          </a:p>
        </p:txBody>
      </p:sp>
      <p:sp>
        <p:nvSpPr>
          <p:cNvPr id="10" name="矩形 9">
            <a:extLst>
              <a:ext uri="{FF2B5EF4-FFF2-40B4-BE49-F238E27FC236}">
                <a16:creationId xmlns:a16="http://schemas.microsoft.com/office/drawing/2014/main" id="{4ACF545B-C1C2-B933-CE78-81C23C873C7D}"/>
              </a:ext>
            </a:extLst>
          </p:cNvPr>
          <p:cNvSpPr/>
          <p:nvPr/>
        </p:nvSpPr>
        <p:spPr bwMode="auto">
          <a:xfrm>
            <a:off x="7909089" y="3773077"/>
            <a:ext cx="2215299" cy="810705"/>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solidFill>
                  <a:schemeClr val="tx1">
                    <a:lumMod val="85000"/>
                    <a:lumOff val="15000"/>
                  </a:schemeClr>
                </a:solidFill>
                <a:ea typeface="阿里巴巴普惠体" panose="00020600040101010101" pitchFamily="18" charset="-122"/>
              </a:rPr>
              <a:t>美式咖啡</a:t>
            </a:r>
          </a:p>
        </p:txBody>
      </p:sp>
      <p:cxnSp>
        <p:nvCxnSpPr>
          <p:cNvPr id="13" name="连接符: 曲线 12">
            <a:extLst>
              <a:ext uri="{FF2B5EF4-FFF2-40B4-BE49-F238E27FC236}">
                <a16:creationId xmlns:a16="http://schemas.microsoft.com/office/drawing/2014/main" id="{178808E4-8741-EE6F-60B2-FA2435FCB518}"/>
              </a:ext>
            </a:extLst>
          </p:cNvPr>
          <p:cNvCxnSpPr>
            <a:cxnSpLocks/>
            <a:stCxn id="6" idx="3"/>
            <a:endCxn id="7" idx="1"/>
          </p:cNvCxnSpPr>
          <p:nvPr/>
        </p:nvCxnSpPr>
        <p:spPr>
          <a:xfrm flipV="1">
            <a:off x="3648173" y="2660714"/>
            <a:ext cx="1093510" cy="768286"/>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连接符: 曲线 14">
            <a:extLst>
              <a:ext uri="{FF2B5EF4-FFF2-40B4-BE49-F238E27FC236}">
                <a16:creationId xmlns:a16="http://schemas.microsoft.com/office/drawing/2014/main" id="{DC594193-9250-91D6-A944-CDEFB06C04AC}"/>
              </a:ext>
            </a:extLst>
          </p:cNvPr>
          <p:cNvCxnSpPr>
            <a:cxnSpLocks/>
            <a:stCxn id="6" idx="3"/>
            <a:endCxn id="8" idx="1"/>
          </p:cNvCxnSpPr>
          <p:nvPr/>
        </p:nvCxnSpPr>
        <p:spPr>
          <a:xfrm>
            <a:off x="3648173" y="3429000"/>
            <a:ext cx="1093510" cy="74942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7882128D-D647-F186-4FD2-B2D61603DFA5}"/>
              </a:ext>
            </a:extLst>
          </p:cNvPr>
          <p:cNvCxnSpPr>
            <a:cxnSpLocks/>
            <a:stCxn id="7" idx="3"/>
            <a:endCxn id="9" idx="1"/>
          </p:cNvCxnSpPr>
          <p:nvPr/>
        </p:nvCxnSpPr>
        <p:spPr>
          <a:xfrm>
            <a:off x="6956982" y="2660714"/>
            <a:ext cx="9521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91C1755B-446B-E840-2DFC-C21B2021497A}"/>
              </a:ext>
            </a:extLst>
          </p:cNvPr>
          <p:cNvCxnSpPr>
            <a:cxnSpLocks/>
            <a:stCxn id="8" idx="3"/>
            <a:endCxn id="10" idx="1"/>
          </p:cNvCxnSpPr>
          <p:nvPr/>
        </p:nvCxnSpPr>
        <p:spPr>
          <a:xfrm>
            <a:off x="6956982" y="4178429"/>
            <a:ext cx="95210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文本占位符 2">
            <a:extLst>
              <a:ext uri="{FF2B5EF4-FFF2-40B4-BE49-F238E27FC236}">
                <a16:creationId xmlns:a16="http://schemas.microsoft.com/office/drawing/2014/main" id="{73613E1C-62D2-6909-AEAD-F524A99CD029}"/>
              </a:ext>
            </a:extLst>
          </p:cNvPr>
          <p:cNvSpPr txBox="1">
            <a:spLocks/>
          </p:cNvSpPr>
          <p:nvPr/>
        </p:nvSpPr>
        <p:spPr>
          <a:xfrm>
            <a:off x="824003" y="4782184"/>
            <a:ext cx="10092236" cy="1939128"/>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b="1" dirty="0"/>
              <a:t>优点</a:t>
            </a:r>
            <a:r>
              <a:rPr lang="zh-CN" altLang="en-US" sz="1400" dirty="0"/>
              <a:t>：</a:t>
            </a:r>
          </a:p>
          <a:p>
            <a:pPr marL="285750" indent="-285750">
              <a:buFont typeface="Wingdings" panose="05000000000000000000" pitchFamily="2" charset="2"/>
              <a:buChar char="l"/>
            </a:pPr>
            <a:r>
              <a:rPr lang="zh-CN" altLang="en-US" sz="1400" dirty="0"/>
              <a:t>用户只需要知道具体工厂的名称就可得到所要的产品，无须知道产品的具体创建过程；</a:t>
            </a:r>
          </a:p>
          <a:p>
            <a:pPr marL="285750" indent="-285750">
              <a:buFont typeface="Wingdings" panose="05000000000000000000" pitchFamily="2" charset="2"/>
              <a:buChar char="l"/>
            </a:pPr>
            <a:r>
              <a:rPr lang="zh-CN" altLang="en-US" sz="1400" dirty="0"/>
              <a:t>在系统增加新的产品时只需要添加具体产品类和对应的具体工厂类，无须对原工厂进行任何修改，满足开闭原则；</a:t>
            </a:r>
          </a:p>
          <a:p>
            <a:r>
              <a:rPr lang="zh-CN" altLang="en-US" sz="1400" b="1" dirty="0"/>
              <a:t>缺点</a:t>
            </a:r>
            <a:r>
              <a:rPr lang="zh-CN" altLang="en-US" sz="1400" dirty="0"/>
              <a:t>：</a:t>
            </a:r>
            <a:endParaRPr lang="en-US" altLang="zh-CN" sz="1400" dirty="0"/>
          </a:p>
          <a:p>
            <a:pPr marL="285750" indent="-285750">
              <a:buFont typeface="Wingdings" panose="05000000000000000000" pitchFamily="2" charset="2"/>
              <a:buChar char="l"/>
            </a:pPr>
            <a:r>
              <a:rPr lang="zh-CN" altLang="en-US" sz="1400" dirty="0"/>
              <a:t>每增加一个产品就要增加一个具体产品类和一个对应的具体工厂类，这增加了系统的复杂度。</a:t>
            </a:r>
          </a:p>
        </p:txBody>
      </p:sp>
    </p:spTree>
    <p:extLst>
      <p:ext uri="{BB962C8B-B14F-4D97-AF65-F5344CB8AC3E}">
        <p14:creationId xmlns:p14="http://schemas.microsoft.com/office/powerpoint/2010/main" val="325954636"/>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AB46A0-FAAC-8441-D1C8-901DFA0617F0}"/>
              </a:ext>
            </a:extLst>
          </p:cNvPr>
          <p:cNvSpPr>
            <a:spLocks noGrp="1"/>
          </p:cNvSpPr>
          <p:nvPr>
            <p:ph type="title"/>
          </p:nvPr>
        </p:nvSpPr>
        <p:spPr/>
        <p:txBody>
          <a:bodyPr/>
          <a:lstStyle/>
          <a:p>
            <a:r>
              <a:rPr lang="zh-CN" altLang="en-US" dirty="0"/>
              <a:t>工厂方法模式</a:t>
            </a:r>
          </a:p>
        </p:txBody>
      </p:sp>
      <p:sp>
        <p:nvSpPr>
          <p:cNvPr id="3" name="文本占位符 2">
            <a:extLst>
              <a:ext uri="{FF2B5EF4-FFF2-40B4-BE49-F238E27FC236}">
                <a16:creationId xmlns:a16="http://schemas.microsoft.com/office/drawing/2014/main" id="{6D5D004C-6054-E6F8-D9D5-4434D7EC2F0D}"/>
              </a:ext>
            </a:extLst>
          </p:cNvPr>
          <p:cNvSpPr>
            <a:spLocks noGrp="1"/>
          </p:cNvSpPr>
          <p:nvPr>
            <p:ph type="body" sz="quarter" idx="11"/>
          </p:nvPr>
        </p:nvSpPr>
        <p:spPr>
          <a:xfrm>
            <a:off x="710880" y="1624204"/>
            <a:ext cx="1928625" cy="525107"/>
          </a:xfrm>
        </p:spPr>
        <p:txBody>
          <a:bodyPr/>
          <a:lstStyle/>
          <a:p>
            <a:r>
              <a:rPr lang="zh-CN" altLang="en-US" dirty="0"/>
              <a:t>调用关系</a:t>
            </a:r>
          </a:p>
        </p:txBody>
      </p:sp>
      <p:sp>
        <p:nvSpPr>
          <p:cNvPr id="6" name="矩形 5">
            <a:extLst>
              <a:ext uri="{FF2B5EF4-FFF2-40B4-BE49-F238E27FC236}">
                <a16:creationId xmlns:a16="http://schemas.microsoft.com/office/drawing/2014/main" id="{DACEFF6F-2612-1938-53E9-2E4787C3B087}"/>
              </a:ext>
            </a:extLst>
          </p:cNvPr>
          <p:cNvSpPr/>
          <p:nvPr/>
        </p:nvSpPr>
        <p:spPr bwMode="auto">
          <a:xfrm>
            <a:off x="2554663" y="2245936"/>
            <a:ext cx="1093510" cy="2366128"/>
          </a:xfrm>
          <a:prstGeom prst="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zh-CN" altLang="en-US" sz="1400" dirty="0">
                <a:solidFill>
                  <a:schemeClr val="bg1"/>
                </a:solidFill>
                <a:ea typeface="阿里巴巴普惠体" panose="00020600040101010101" pitchFamily="18" charset="-122"/>
              </a:rPr>
              <a:t>咖啡店</a:t>
            </a:r>
          </a:p>
        </p:txBody>
      </p:sp>
      <p:sp>
        <p:nvSpPr>
          <p:cNvPr id="7" name="矩形 6">
            <a:extLst>
              <a:ext uri="{FF2B5EF4-FFF2-40B4-BE49-F238E27FC236}">
                <a16:creationId xmlns:a16="http://schemas.microsoft.com/office/drawing/2014/main" id="{C2C8D3D0-F05E-1DC4-DB5A-4C3CEA18B22A}"/>
              </a:ext>
            </a:extLst>
          </p:cNvPr>
          <p:cNvSpPr/>
          <p:nvPr/>
        </p:nvSpPr>
        <p:spPr bwMode="auto">
          <a:xfrm>
            <a:off x="4741684" y="2255361"/>
            <a:ext cx="2092750" cy="544399"/>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dirty="0">
                <a:solidFill>
                  <a:schemeClr val="bg1"/>
                </a:solidFill>
                <a:ea typeface="阿里巴巴普惠体" panose="00020600040101010101" pitchFamily="18" charset="-122"/>
              </a:rPr>
              <a:t>拿铁咖啡工厂</a:t>
            </a:r>
          </a:p>
        </p:txBody>
      </p:sp>
      <p:sp>
        <p:nvSpPr>
          <p:cNvPr id="9" name="矩形 8">
            <a:extLst>
              <a:ext uri="{FF2B5EF4-FFF2-40B4-BE49-F238E27FC236}">
                <a16:creationId xmlns:a16="http://schemas.microsoft.com/office/drawing/2014/main" id="{703F7D8B-ADEA-17F2-9437-1B6E42EE6227}"/>
              </a:ext>
            </a:extLst>
          </p:cNvPr>
          <p:cNvSpPr/>
          <p:nvPr/>
        </p:nvSpPr>
        <p:spPr bwMode="auto">
          <a:xfrm>
            <a:off x="7909090" y="2255361"/>
            <a:ext cx="2092750" cy="544399"/>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solidFill>
                  <a:schemeClr val="tx1">
                    <a:lumMod val="85000"/>
                    <a:lumOff val="15000"/>
                  </a:schemeClr>
                </a:solidFill>
                <a:ea typeface="阿里巴巴普惠体" panose="00020600040101010101" pitchFamily="18" charset="-122"/>
              </a:rPr>
              <a:t>拿铁咖啡</a:t>
            </a:r>
          </a:p>
        </p:txBody>
      </p:sp>
      <p:cxnSp>
        <p:nvCxnSpPr>
          <p:cNvPr id="13" name="连接符: 曲线 12">
            <a:extLst>
              <a:ext uri="{FF2B5EF4-FFF2-40B4-BE49-F238E27FC236}">
                <a16:creationId xmlns:a16="http://schemas.microsoft.com/office/drawing/2014/main" id="{178808E4-8741-EE6F-60B2-FA2435FCB518}"/>
              </a:ext>
            </a:extLst>
          </p:cNvPr>
          <p:cNvCxnSpPr>
            <a:cxnSpLocks/>
            <a:stCxn id="6" idx="3"/>
            <a:endCxn id="7" idx="1"/>
          </p:cNvCxnSpPr>
          <p:nvPr/>
        </p:nvCxnSpPr>
        <p:spPr>
          <a:xfrm flipV="1">
            <a:off x="3648173" y="2527561"/>
            <a:ext cx="1093511" cy="90143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7882128D-D647-F186-4FD2-B2D61603DFA5}"/>
              </a:ext>
            </a:extLst>
          </p:cNvPr>
          <p:cNvCxnSpPr>
            <a:cxnSpLocks/>
            <a:stCxn id="7" idx="3"/>
            <a:endCxn id="9" idx="1"/>
          </p:cNvCxnSpPr>
          <p:nvPr/>
        </p:nvCxnSpPr>
        <p:spPr>
          <a:xfrm>
            <a:off x="6834434" y="2527561"/>
            <a:ext cx="10746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6" name="组合 25">
            <a:extLst>
              <a:ext uri="{FF2B5EF4-FFF2-40B4-BE49-F238E27FC236}">
                <a16:creationId xmlns:a16="http://schemas.microsoft.com/office/drawing/2014/main" id="{C4EF6D6E-7534-D4F2-FBF0-8526C9367B4E}"/>
              </a:ext>
            </a:extLst>
          </p:cNvPr>
          <p:cNvGrpSpPr/>
          <p:nvPr/>
        </p:nvGrpSpPr>
        <p:grpSpPr>
          <a:xfrm>
            <a:off x="3648173" y="3429000"/>
            <a:ext cx="6353667" cy="1160676"/>
            <a:chOff x="3648173" y="3429000"/>
            <a:chExt cx="6353667" cy="1160676"/>
          </a:xfrm>
        </p:grpSpPr>
        <p:sp>
          <p:nvSpPr>
            <p:cNvPr id="8" name="矩形 7">
              <a:extLst>
                <a:ext uri="{FF2B5EF4-FFF2-40B4-BE49-F238E27FC236}">
                  <a16:creationId xmlns:a16="http://schemas.microsoft.com/office/drawing/2014/main" id="{ED06F658-6CF8-24E1-BC5F-CBA388624520}"/>
                </a:ext>
              </a:extLst>
            </p:cNvPr>
            <p:cNvSpPr/>
            <p:nvPr/>
          </p:nvSpPr>
          <p:spPr bwMode="auto">
            <a:xfrm>
              <a:off x="4741684" y="4045276"/>
              <a:ext cx="2092750" cy="544399"/>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sz="1400" dirty="0">
                  <a:solidFill>
                    <a:schemeClr val="bg1"/>
                  </a:solidFill>
                  <a:ea typeface="阿里巴巴普惠体" panose="00020600040101010101" pitchFamily="18" charset="-122"/>
                </a:rPr>
                <a:t>摩卡咖啡工厂</a:t>
              </a:r>
            </a:p>
          </p:txBody>
        </p:sp>
        <p:sp>
          <p:nvSpPr>
            <p:cNvPr id="10" name="矩形 9">
              <a:extLst>
                <a:ext uri="{FF2B5EF4-FFF2-40B4-BE49-F238E27FC236}">
                  <a16:creationId xmlns:a16="http://schemas.microsoft.com/office/drawing/2014/main" id="{4ACF545B-C1C2-B933-CE78-81C23C873C7D}"/>
                </a:ext>
              </a:extLst>
            </p:cNvPr>
            <p:cNvSpPr/>
            <p:nvPr/>
          </p:nvSpPr>
          <p:spPr bwMode="auto">
            <a:xfrm>
              <a:off x="7909090" y="4045277"/>
              <a:ext cx="2092750" cy="544399"/>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1400" dirty="0">
                  <a:solidFill>
                    <a:schemeClr val="tx1">
                      <a:lumMod val="85000"/>
                      <a:lumOff val="15000"/>
                    </a:schemeClr>
                  </a:solidFill>
                  <a:ea typeface="阿里巴巴普惠体" panose="00020600040101010101" pitchFamily="18" charset="-122"/>
                </a:rPr>
                <a:t>摩卡咖啡</a:t>
              </a:r>
            </a:p>
          </p:txBody>
        </p:sp>
        <p:cxnSp>
          <p:nvCxnSpPr>
            <p:cNvPr id="15" name="连接符: 曲线 14">
              <a:extLst>
                <a:ext uri="{FF2B5EF4-FFF2-40B4-BE49-F238E27FC236}">
                  <a16:creationId xmlns:a16="http://schemas.microsoft.com/office/drawing/2014/main" id="{DC594193-9250-91D6-A944-CDEFB06C04AC}"/>
                </a:ext>
              </a:extLst>
            </p:cNvPr>
            <p:cNvCxnSpPr>
              <a:cxnSpLocks/>
              <a:stCxn id="6" idx="3"/>
              <a:endCxn id="8" idx="1"/>
            </p:cNvCxnSpPr>
            <p:nvPr/>
          </p:nvCxnSpPr>
          <p:spPr>
            <a:xfrm>
              <a:off x="3648173" y="3429000"/>
              <a:ext cx="1093511" cy="888476"/>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91C1755B-446B-E840-2DFC-C21B2021497A}"/>
                </a:ext>
              </a:extLst>
            </p:cNvPr>
            <p:cNvCxnSpPr>
              <a:cxnSpLocks/>
              <a:stCxn id="8" idx="3"/>
              <a:endCxn id="10" idx="1"/>
            </p:cNvCxnSpPr>
            <p:nvPr/>
          </p:nvCxnSpPr>
          <p:spPr>
            <a:xfrm>
              <a:off x="6834434" y="4317476"/>
              <a:ext cx="107465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2" name="文本占位符 2">
            <a:extLst>
              <a:ext uri="{FF2B5EF4-FFF2-40B4-BE49-F238E27FC236}">
                <a16:creationId xmlns:a16="http://schemas.microsoft.com/office/drawing/2014/main" id="{DBDE0974-1C1A-D793-D4E9-5FF7A2711403}"/>
              </a:ext>
            </a:extLst>
          </p:cNvPr>
          <p:cNvSpPr txBox="1">
            <a:spLocks/>
          </p:cNvSpPr>
          <p:nvPr/>
        </p:nvSpPr>
        <p:spPr>
          <a:xfrm>
            <a:off x="824003" y="4782184"/>
            <a:ext cx="10092236" cy="1939128"/>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b="1" dirty="0"/>
              <a:t>优点</a:t>
            </a:r>
            <a:r>
              <a:rPr lang="zh-CN" altLang="en-US" sz="1400" dirty="0"/>
              <a:t>：</a:t>
            </a:r>
          </a:p>
          <a:p>
            <a:pPr marL="285750" indent="-285750">
              <a:buFont typeface="Wingdings" panose="05000000000000000000" pitchFamily="2" charset="2"/>
              <a:buChar char="l"/>
            </a:pPr>
            <a:r>
              <a:rPr lang="zh-CN" altLang="en-US" sz="1400" dirty="0"/>
              <a:t>用户只需要知道具体工厂的名称就可得到所要的产品，无须知道产品的具体创建过程；</a:t>
            </a:r>
          </a:p>
          <a:p>
            <a:pPr marL="285750" indent="-285750">
              <a:buFont typeface="Wingdings" panose="05000000000000000000" pitchFamily="2" charset="2"/>
              <a:buChar char="l"/>
            </a:pPr>
            <a:r>
              <a:rPr lang="zh-CN" altLang="en-US" sz="1400" dirty="0"/>
              <a:t>在系统增加新的产品时只需要添加具体产品类和对应的具体工厂类，无须对原工厂进行任何修改，满足开闭原则；</a:t>
            </a:r>
          </a:p>
          <a:p>
            <a:r>
              <a:rPr lang="zh-CN" altLang="en-US" sz="1400" b="1" dirty="0"/>
              <a:t>缺点</a:t>
            </a:r>
            <a:r>
              <a:rPr lang="zh-CN" altLang="en-US" sz="1400" dirty="0"/>
              <a:t>：</a:t>
            </a:r>
            <a:endParaRPr lang="en-US" altLang="zh-CN" sz="1400" dirty="0"/>
          </a:p>
          <a:p>
            <a:pPr marL="285750" indent="-285750">
              <a:buFont typeface="Wingdings" panose="05000000000000000000" pitchFamily="2" charset="2"/>
              <a:buChar char="l"/>
            </a:pPr>
            <a:r>
              <a:rPr lang="zh-CN" altLang="en-US" sz="1400" dirty="0"/>
              <a:t>每增加一个产品就要增加一个具体产品类和一个对应的具体工厂类，这增加了系统的复杂度。</a:t>
            </a:r>
          </a:p>
        </p:txBody>
      </p:sp>
      <p:sp>
        <p:nvSpPr>
          <p:cNvPr id="16" name="矩形 15">
            <a:extLst>
              <a:ext uri="{FF2B5EF4-FFF2-40B4-BE49-F238E27FC236}">
                <a16:creationId xmlns:a16="http://schemas.microsoft.com/office/drawing/2014/main" id="{A433DD9F-F8E8-3088-4F02-CF30568BFBE5}"/>
              </a:ext>
            </a:extLst>
          </p:cNvPr>
          <p:cNvSpPr/>
          <p:nvPr/>
        </p:nvSpPr>
        <p:spPr bwMode="auto">
          <a:xfrm>
            <a:off x="4743255" y="3156800"/>
            <a:ext cx="2092750" cy="544399"/>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dirty="0">
                <a:solidFill>
                  <a:schemeClr val="bg1"/>
                </a:solidFill>
                <a:ea typeface="阿里巴巴普惠体" panose="00020600040101010101" pitchFamily="18" charset="-122"/>
              </a:rPr>
              <a:t>美式咖啡工厂</a:t>
            </a:r>
          </a:p>
        </p:txBody>
      </p:sp>
      <p:sp>
        <p:nvSpPr>
          <p:cNvPr id="18" name="矩形 17">
            <a:extLst>
              <a:ext uri="{FF2B5EF4-FFF2-40B4-BE49-F238E27FC236}">
                <a16:creationId xmlns:a16="http://schemas.microsoft.com/office/drawing/2014/main" id="{FFD89615-558A-CC83-9438-3854D484F50B}"/>
              </a:ext>
            </a:extLst>
          </p:cNvPr>
          <p:cNvSpPr/>
          <p:nvPr/>
        </p:nvSpPr>
        <p:spPr bwMode="auto">
          <a:xfrm>
            <a:off x="7910661" y="3156801"/>
            <a:ext cx="2092750" cy="544399"/>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solidFill>
                  <a:schemeClr val="tx1">
                    <a:lumMod val="85000"/>
                    <a:lumOff val="15000"/>
                  </a:schemeClr>
                </a:solidFill>
                <a:ea typeface="阿里巴巴普惠体" panose="00020600040101010101" pitchFamily="18" charset="-122"/>
              </a:rPr>
              <a:t>美式咖啡</a:t>
            </a:r>
          </a:p>
        </p:txBody>
      </p:sp>
      <p:cxnSp>
        <p:nvCxnSpPr>
          <p:cNvPr id="20" name="直接箭头连接符 19">
            <a:extLst>
              <a:ext uri="{FF2B5EF4-FFF2-40B4-BE49-F238E27FC236}">
                <a16:creationId xmlns:a16="http://schemas.microsoft.com/office/drawing/2014/main" id="{D9026902-408D-C75C-2C67-CCE109FCA0A0}"/>
              </a:ext>
            </a:extLst>
          </p:cNvPr>
          <p:cNvCxnSpPr>
            <a:cxnSpLocks/>
            <a:stCxn id="16" idx="3"/>
            <a:endCxn id="18" idx="1"/>
          </p:cNvCxnSpPr>
          <p:nvPr/>
        </p:nvCxnSpPr>
        <p:spPr>
          <a:xfrm>
            <a:off x="6836005" y="3429000"/>
            <a:ext cx="107465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65192682-FABC-079A-16CF-14EA8C8BC7E6}"/>
              </a:ext>
            </a:extLst>
          </p:cNvPr>
          <p:cNvCxnSpPr>
            <a:stCxn id="6" idx="3"/>
            <a:endCxn id="16" idx="1"/>
          </p:cNvCxnSpPr>
          <p:nvPr/>
        </p:nvCxnSpPr>
        <p:spPr>
          <a:xfrm>
            <a:off x="3648173" y="3429000"/>
            <a:ext cx="10950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63435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封面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目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3.xml><?xml version="1.0" encoding="utf-8"?>
<a:theme xmlns:a="http://schemas.openxmlformats.org/drawingml/2006/main" name="学习目标">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4.xml><?xml version="1.0" encoding="utf-8"?>
<a:theme xmlns:a="http://schemas.openxmlformats.org/drawingml/2006/main" name="章节页版式（一级+二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章节页版式（一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正文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lumMod val="50000"/>
          </a:schemeClr>
        </a:solidFill>
        <a:ln w="12700">
          <a:noFill/>
        </a:ln>
      </a:spPr>
      <a:bodyPr rtlCol="0" anchor="ctr"/>
      <a:lstStyle>
        <a:defPPr algn="ctr">
          <a:defRPr sz="1400" dirty="0">
            <a:solidFill>
              <a:schemeClr val="bg1"/>
            </a:solidFill>
            <a:latin typeface="微软雅黑" panose="020B0503020204020204" pitchFamily="34" charset="-122"/>
            <a:ea typeface="微软雅黑" panose="020B0503020204020204" pitchFamily="34" charset="-122"/>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7.xml><?xml version="1.0" encoding="utf-8"?>
<a:theme xmlns:a="http://schemas.openxmlformats.org/drawingml/2006/main" name="5_结束页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107227</TotalTime>
  <Words>2118</Words>
  <Application>Microsoft Office PowerPoint</Application>
  <PresentationFormat>宽屏</PresentationFormat>
  <Paragraphs>258</Paragraphs>
  <Slides>28</Slides>
  <Notes>0</Notes>
  <HiddenSlides>0</HiddenSlides>
  <MMClips>0</MMClips>
  <ScaleCrop>false</ScaleCrop>
  <HeadingPairs>
    <vt:vector size="6" baseType="variant">
      <vt:variant>
        <vt:lpstr>已用的字体</vt:lpstr>
      </vt:variant>
      <vt:variant>
        <vt:i4>16</vt:i4>
      </vt:variant>
      <vt:variant>
        <vt:lpstr>主题</vt:lpstr>
      </vt:variant>
      <vt:variant>
        <vt:i4>7</vt:i4>
      </vt:variant>
      <vt:variant>
        <vt:lpstr>幻灯片标题</vt:lpstr>
      </vt:variant>
      <vt:variant>
        <vt:i4>28</vt:i4>
      </vt:variant>
    </vt:vector>
  </HeadingPairs>
  <TitlesOfParts>
    <vt:vector size="51" baseType="lpstr">
      <vt:lpstr>Alibaba PuHuiTi B</vt:lpstr>
      <vt:lpstr>Alibaba PuHuiTi Medium</vt:lpstr>
      <vt:lpstr>Alibaba PuHuiTi R</vt:lpstr>
      <vt:lpstr>Arial Unicode MS</vt:lpstr>
      <vt:lpstr>阿里巴巴普惠体</vt:lpstr>
      <vt:lpstr>等线</vt:lpstr>
      <vt:lpstr>黑体</vt:lpstr>
      <vt:lpstr>华文楷体</vt:lpstr>
      <vt:lpstr>华文楷体</vt:lpstr>
      <vt:lpstr>宋体</vt:lpstr>
      <vt:lpstr>微软雅黑</vt:lpstr>
      <vt:lpstr>Arial</vt:lpstr>
      <vt:lpstr>Calibri</vt:lpstr>
      <vt:lpstr>Segoe UI</vt:lpstr>
      <vt:lpstr>Verdana</vt:lpstr>
      <vt:lpstr>Wingdings</vt:lpstr>
      <vt:lpstr>封面2</vt:lpstr>
      <vt:lpstr>目录</vt:lpstr>
      <vt:lpstr>学习目标</vt:lpstr>
      <vt:lpstr>章节页版式（一级+二级标题）</vt:lpstr>
      <vt:lpstr>章节页版式（一级标题）</vt:lpstr>
      <vt:lpstr>正文设计方案</vt:lpstr>
      <vt:lpstr>5_结束页设计方案</vt:lpstr>
      <vt:lpstr>设计模式</vt:lpstr>
      <vt:lpstr>面试官怎么问</vt:lpstr>
      <vt:lpstr>PowerPoint 演示文稿</vt:lpstr>
      <vt:lpstr>工厂方法模式 </vt:lpstr>
      <vt:lpstr>工厂模式</vt:lpstr>
      <vt:lpstr>简单工厂模式</vt:lpstr>
      <vt:lpstr>工厂方法模式</vt:lpstr>
      <vt:lpstr>工厂方法模式</vt:lpstr>
      <vt:lpstr>工厂方法模式</vt:lpstr>
      <vt:lpstr>抽象工厂模式</vt:lpstr>
      <vt:lpstr>抽象工厂模式</vt:lpstr>
      <vt:lpstr>抽象工厂模式</vt:lpstr>
      <vt:lpstr>PowerPoint 演示文稿</vt:lpstr>
      <vt:lpstr>策略模式</vt:lpstr>
      <vt:lpstr>策略模式</vt:lpstr>
      <vt:lpstr>策略模式</vt:lpstr>
      <vt:lpstr>登录案例（工厂模式+策略模式）</vt:lpstr>
      <vt:lpstr>登录案例（工厂模式+策略模式）</vt:lpstr>
      <vt:lpstr>登录案例（工厂模式+策略模式）</vt:lpstr>
      <vt:lpstr>登录案例（工厂模式+策略模式）</vt:lpstr>
      <vt:lpstr>举一反三</vt:lpstr>
      <vt:lpstr>PowerPoint 演示文稿</vt:lpstr>
      <vt:lpstr>责任链设计模式</vt:lpstr>
      <vt:lpstr>责任链设计模式</vt:lpstr>
      <vt:lpstr>责任链设计模式</vt:lpstr>
      <vt:lpstr>责任链优缺点</vt:lpstr>
      <vt:lpstr>举一反三</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8802</dc:creator>
  <cp:lastModifiedBy>SA9181</cp:lastModifiedBy>
  <cp:revision>9337</cp:revision>
  <dcterms:created xsi:type="dcterms:W3CDTF">2020-03-31T02:23:27Z</dcterms:created>
  <dcterms:modified xsi:type="dcterms:W3CDTF">2023-05-14T13:25:43Z</dcterms:modified>
</cp:coreProperties>
</file>