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6"/>
  </p:notesMasterIdLst>
  <p:handoutMasterIdLst>
    <p:handoutMasterId r:id="rId37"/>
  </p:handoutMasterIdLst>
  <p:sldIdLst>
    <p:sldId id="256" r:id="rId8"/>
    <p:sldId id="1290" r:id="rId9"/>
    <p:sldId id="1324" r:id="rId10"/>
    <p:sldId id="1305" r:id="rId11"/>
    <p:sldId id="1306" r:id="rId12"/>
    <p:sldId id="1312" r:id="rId13"/>
    <p:sldId id="1310" r:id="rId14"/>
    <p:sldId id="1313" r:id="rId15"/>
    <p:sldId id="1315" r:id="rId16"/>
    <p:sldId id="1323" r:id="rId17"/>
    <p:sldId id="1295" r:id="rId18"/>
    <p:sldId id="1296" r:id="rId19"/>
    <p:sldId id="1316" r:id="rId20"/>
    <p:sldId id="1318" r:id="rId21"/>
    <p:sldId id="1319" r:id="rId22"/>
    <p:sldId id="1297" r:id="rId23"/>
    <p:sldId id="1298" r:id="rId24"/>
    <p:sldId id="1320" r:id="rId25"/>
    <p:sldId id="1326" r:id="rId26"/>
    <p:sldId id="1300" r:id="rId27"/>
    <p:sldId id="1327" r:id="rId28"/>
    <p:sldId id="1302" r:id="rId29"/>
    <p:sldId id="1328" r:id="rId30"/>
    <p:sldId id="1329" r:id="rId31"/>
    <p:sldId id="1330" r:id="rId32"/>
    <p:sldId id="1301" r:id="rId33"/>
    <p:sldId id="1332" r:id="rId34"/>
    <p:sldId id="128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" initials="m" lastIdx="1" clrIdx="0">
    <p:extLst>
      <p:ext uri="{19B8F6BF-5375-455C-9EA6-DF929625EA0E}">
        <p15:presenceInfo xmlns:p15="http://schemas.microsoft.com/office/powerpoint/2012/main" userId="m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B60004"/>
    <a:srgbClr val="604A7B"/>
    <a:srgbClr val="4F6228"/>
    <a:srgbClr val="AD2B26"/>
    <a:srgbClr val="0070C0"/>
    <a:srgbClr val="FFFFFF"/>
    <a:srgbClr val="77933C"/>
    <a:srgbClr val="DE1E2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 autoAdjust="0"/>
    <p:restoredTop sz="94940" autoAdjust="0"/>
  </p:normalViewPr>
  <p:slideViewPr>
    <p:cSldViewPr snapToGrid="0">
      <p:cViewPr varScale="1">
        <p:scale>
          <a:sx n="81" d="100"/>
          <a:sy n="81" d="100"/>
        </p:scale>
        <p:origin x="811" y="48"/>
      </p:cViewPr>
      <p:guideLst/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5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CCA4-CCAE-4E90-A986-D7211611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357847"/>
            <a:ext cx="10541000" cy="1158875"/>
          </a:xfrm>
        </p:spPr>
        <p:txBody>
          <a:bodyPr/>
          <a:lstStyle/>
          <a:p>
            <a:pPr algn="ctr"/>
            <a:r>
              <a:rPr lang="zh-CN" altLang="en-US" sz="7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常见技术场景</a:t>
            </a:r>
          </a:p>
        </p:txBody>
      </p:sp>
    </p:spTree>
    <p:extLst>
      <p:ext uri="{BB962C8B-B14F-4D97-AF65-F5344CB8AC3E}">
        <p14:creationId xmlns:p14="http://schemas.microsoft.com/office/powerpoint/2010/main" val="109629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8DFF3-4A24-2F6D-334B-28D1E937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r>
              <a:rPr lang="zh-CN" altLang="en-US" dirty="0"/>
              <a:t>权限模型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401323-A390-D05F-9E88-2973635F0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2171" y="2753331"/>
            <a:ext cx="330506" cy="413869"/>
          </a:xfrm>
        </p:spPr>
        <p:txBody>
          <a:bodyPr/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F552C9-6717-6139-9A85-8660BB0C59B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844041" y="2654840"/>
            <a:ext cx="1274122" cy="9912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B4A50F9-56C1-9DEF-C2BD-FCE55E55133F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4118163" y="2670015"/>
            <a:ext cx="1654051" cy="9760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4E101CA-134D-687B-1B61-64E377E23E4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72214" y="2670015"/>
            <a:ext cx="1666058" cy="9967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3582FB9-00F3-8BCC-FF37-B2C92016C5D1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438272" y="2662232"/>
            <a:ext cx="1592155" cy="100449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91069687-ADA5-DE1A-DEE0-1996660D0687}"/>
              </a:ext>
            </a:extLst>
          </p:cNvPr>
          <p:cNvSpPr txBox="1">
            <a:spLocks/>
          </p:cNvSpPr>
          <p:nvPr/>
        </p:nvSpPr>
        <p:spPr>
          <a:xfrm>
            <a:off x="3610432" y="3373320"/>
            <a:ext cx="330506" cy="4138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n</a:t>
            </a:r>
            <a:endParaRPr lang="zh-CN" altLang="en-US" sz="1000" dirty="0"/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CF97F2F9-6854-CC5A-7A65-9BDE339ED6AC}"/>
              </a:ext>
            </a:extLst>
          </p:cNvPr>
          <p:cNvSpPr txBox="1">
            <a:spLocks/>
          </p:cNvSpPr>
          <p:nvPr/>
        </p:nvSpPr>
        <p:spPr>
          <a:xfrm>
            <a:off x="5836596" y="2752928"/>
            <a:ext cx="269132" cy="26264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4D405DBD-CA98-9F4F-2095-C60927CABA2E}"/>
              </a:ext>
            </a:extLst>
          </p:cNvPr>
          <p:cNvSpPr txBox="1">
            <a:spLocks/>
          </p:cNvSpPr>
          <p:nvPr/>
        </p:nvSpPr>
        <p:spPr>
          <a:xfrm>
            <a:off x="8939133" y="2612381"/>
            <a:ext cx="330506" cy="4138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1A796664-026A-198B-9EBB-20010E2CA25D}"/>
              </a:ext>
            </a:extLst>
          </p:cNvPr>
          <p:cNvSpPr txBox="1">
            <a:spLocks/>
          </p:cNvSpPr>
          <p:nvPr/>
        </p:nvSpPr>
        <p:spPr>
          <a:xfrm>
            <a:off x="2708317" y="2654830"/>
            <a:ext cx="330506" cy="4138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9AA75CDA-17A2-7BB2-542F-EB9639159140}"/>
              </a:ext>
            </a:extLst>
          </p:cNvPr>
          <p:cNvSpPr txBox="1">
            <a:spLocks/>
          </p:cNvSpPr>
          <p:nvPr/>
        </p:nvSpPr>
        <p:spPr>
          <a:xfrm>
            <a:off x="4380081" y="3373320"/>
            <a:ext cx="330506" cy="4138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n</a:t>
            </a:r>
            <a:endParaRPr lang="zh-CN" altLang="en-US" sz="1000" dirty="0"/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592FE64B-876A-65F3-1A74-B07FDF05E784}"/>
              </a:ext>
            </a:extLst>
          </p:cNvPr>
          <p:cNvSpPr txBox="1">
            <a:spLocks/>
          </p:cNvSpPr>
          <p:nvPr/>
        </p:nvSpPr>
        <p:spPr>
          <a:xfrm>
            <a:off x="6990398" y="3431688"/>
            <a:ext cx="330506" cy="4138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n</a:t>
            </a:r>
            <a:endParaRPr lang="zh-CN" altLang="en-US" sz="1000" dirty="0"/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FA9E8592-12C6-C0ED-36FD-AEC6F0FB7CD3}"/>
              </a:ext>
            </a:extLst>
          </p:cNvPr>
          <p:cNvSpPr txBox="1">
            <a:spLocks/>
          </p:cNvSpPr>
          <p:nvPr/>
        </p:nvSpPr>
        <p:spPr>
          <a:xfrm>
            <a:off x="7700442" y="3431688"/>
            <a:ext cx="330506" cy="4138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/>
              <a:t>n</a:t>
            </a:r>
            <a:endParaRPr lang="zh-CN" altLang="en-US" sz="10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1F6580A-D251-48F0-70E8-82F5A2034AD4}"/>
              </a:ext>
            </a:extLst>
          </p:cNvPr>
          <p:cNvGraphicFramePr>
            <a:graphicFrameLocks noGrp="1"/>
          </p:cNvGraphicFramePr>
          <p:nvPr/>
        </p:nvGraphicFramePr>
        <p:xfrm>
          <a:off x="1721794" y="1831880"/>
          <a:ext cx="224449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247">
                  <a:extLst>
                    <a:ext uri="{9D8B030D-6E8A-4147-A177-3AD203B41FA5}">
                      <a16:colId xmlns:a16="http://schemas.microsoft.com/office/drawing/2014/main" val="244919075"/>
                    </a:ext>
                  </a:extLst>
                </a:gridCol>
                <a:gridCol w="1122247">
                  <a:extLst>
                    <a:ext uri="{9D8B030D-6E8A-4147-A177-3AD203B41FA5}">
                      <a16:colId xmlns:a16="http://schemas.microsoft.com/office/drawing/2014/main" val="3716569366"/>
                    </a:ext>
                  </a:extLst>
                </a:gridCol>
              </a:tblGrid>
              <a:tr h="245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id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name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56354"/>
                  </a:ext>
                </a:extLst>
              </a:tr>
              <a:tr h="245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张三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3904"/>
                  </a:ext>
                </a:extLst>
              </a:tr>
              <a:tr h="245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李四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24757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FEC0F9D6-1302-35D6-9FFD-0D1F00AD03BB}"/>
              </a:ext>
            </a:extLst>
          </p:cNvPr>
          <p:cNvGraphicFramePr>
            <a:graphicFrameLocks noGrp="1"/>
          </p:cNvGraphicFramePr>
          <p:nvPr/>
        </p:nvGraphicFramePr>
        <p:xfrm>
          <a:off x="4521056" y="1847055"/>
          <a:ext cx="250231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158">
                  <a:extLst>
                    <a:ext uri="{9D8B030D-6E8A-4147-A177-3AD203B41FA5}">
                      <a16:colId xmlns:a16="http://schemas.microsoft.com/office/drawing/2014/main" val="244919075"/>
                    </a:ext>
                  </a:extLst>
                </a:gridCol>
                <a:gridCol w="1251158">
                  <a:extLst>
                    <a:ext uri="{9D8B030D-6E8A-4147-A177-3AD203B41FA5}">
                      <a16:colId xmlns:a16="http://schemas.microsoft.com/office/drawing/2014/main" val="3716569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id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name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56354"/>
                  </a:ext>
                </a:extLst>
              </a:tr>
              <a:tr h="245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销售主管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3904"/>
                  </a:ext>
                </a:extLst>
              </a:tr>
              <a:tr h="245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销售员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247571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EA845C73-C785-8B33-88FE-217761B77734}"/>
              </a:ext>
            </a:extLst>
          </p:cNvPr>
          <p:cNvGraphicFramePr>
            <a:graphicFrameLocks noGrp="1"/>
          </p:cNvGraphicFramePr>
          <p:nvPr/>
        </p:nvGraphicFramePr>
        <p:xfrm>
          <a:off x="7759262" y="1564952"/>
          <a:ext cx="25423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165">
                  <a:extLst>
                    <a:ext uri="{9D8B030D-6E8A-4147-A177-3AD203B41FA5}">
                      <a16:colId xmlns:a16="http://schemas.microsoft.com/office/drawing/2014/main" val="244919075"/>
                    </a:ext>
                  </a:extLst>
                </a:gridCol>
                <a:gridCol w="1271165">
                  <a:extLst>
                    <a:ext uri="{9D8B030D-6E8A-4147-A177-3AD203B41FA5}">
                      <a16:colId xmlns:a16="http://schemas.microsoft.com/office/drawing/2014/main" val="3716569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id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name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56354"/>
                  </a:ext>
                </a:extLst>
              </a:tr>
              <a:tr h="245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新增员工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3904"/>
                  </a:ext>
                </a:extLst>
              </a:tr>
              <a:tr h="245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新增产品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247571"/>
                  </a:ext>
                </a:extLst>
              </a:tr>
              <a:tr h="245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3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删除产品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410618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DE9533EA-2DF9-F619-B5A8-020A2EF1B668}"/>
              </a:ext>
            </a:extLst>
          </p:cNvPr>
          <p:cNvGraphicFramePr>
            <a:graphicFrameLocks noGrp="1"/>
          </p:cNvGraphicFramePr>
          <p:nvPr/>
        </p:nvGraphicFramePr>
        <p:xfrm>
          <a:off x="2775891" y="3646070"/>
          <a:ext cx="268454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72">
                  <a:extLst>
                    <a:ext uri="{9D8B030D-6E8A-4147-A177-3AD203B41FA5}">
                      <a16:colId xmlns:a16="http://schemas.microsoft.com/office/drawing/2014/main" val="244919075"/>
                    </a:ext>
                  </a:extLst>
                </a:gridCol>
                <a:gridCol w="1342272">
                  <a:extLst>
                    <a:ext uri="{9D8B030D-6E8A-4147-A177-3AD203B41FA5}">
                      <a16:colId xmlns:a16="http://schemas.microsoft.com/office/drawing/2014/main" val="3716569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err="1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user_id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role_id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56354"/>
                  </a:ext>
                </a:extLst>
              </a:tr>
              <a:tr h="245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3904"/>
                  </a:ext>
                </a:extLst>
              </a:tr>
              <a:tr h="245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247571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5120575B-81E6-2AA5-52E4-8BD9E9244293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666729"/>
          <a:ext cx="26845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72">
                  <a:extLst>
                    <a:ext uri="{9D8B030D-6E8A-4147-A177-3AD203B41FA5}">
                      <a16:colId xmlns:a16="http://schemas.microsoft.com/office/drawing/2014/main" val="244919075"/>
                    </a:ext>
                  </a:extLst>
                </a:gridCol>
                <a:gridCol w="1342272">
                  <a:extLst>
                    <a:ext uri="{9D8B030D-6E8A-4147-A177-3AD203B41FA5}">
                      <a16:colId xmlns:a16="http://schemas.microsoft.com/office/drawing/2014/main" val="3716569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err="1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role_id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B600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err="1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permission_id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B600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56354"/>
                  </a:ext>
                </a:extLst>
              </a:tr>
              <a:tr h="245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1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3904"/>
                  </a:ext>
                </a:extLst>
              </a:tr>
              <a:tr h="245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247571"/>
                  </a:ext>
                </a:extLst>
              </a:tr>
              <a:tr h="245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a typeface="阿里巴巴普惠体" panose="00020600040101010101" pitchFamily="18" charset="-122"/>
                        </a:rPr>
                        <a:t>3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410618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E46ABF7-92AF-6DCE-73FF-4C66B4719F63}"/>
              </a:ext>
            </a:extLst>
          </p:cNvPr>
          <p:cNvSpPr txBox="1"/>
          <p:nvPr/>
        </p:nvSpPr>
        <p:spPr>
          <a:xfrm>
            <a:off x="1692612" y="1540742"/>
            <a:ext cx="1789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t_user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515559-1597-383B-3E28-E1F204EBC409}"/>
              </a:ext>
            </a:extLst>
          </p:cNvPr>
          <p:cNvSpPr txBox="1"/>
          <p:nvPr/>
        </p:nvSpPr>
        <p:spPr>
          <a:xfrm>
            <a:off x="4484450" y="1540742"/>
            <a:ext cx="1789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t_role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39E344D-EED4-1288-D1CA-2CBB351F9B2E}"/>
              </a:ext>
            </a:extLst>
          </p:cNvPr>
          <p:cNvSpPr txBox="1"/>
          <p:nvPr/>
        </p:nvSpPr>
        <p:spPr>
          <a:xfrm>
            <a:off x="7752943" y="1239184"/>
            <a:ext cx="1789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t_permission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占位符 6">
            <a:extLst>
              <a:ext uri="{FF2B5EF4-FFF2-40B4-BE49-F238E27FC236}">
                <a16:creationId xmlns:a16="http://schemas.microsoft.com/office/drawing/2014/main" id="{FC8EACCE-1566-6D2C-2DE3-F6319BFEF0FD}"/>
              </a:ext>
            </a:extLst>
          </p:cNvPr>
          <p:cNvSpPr txBox="1">
            <a:spLocks/>
          </p:cNvSpPr>
          <p:nvPr/>
        </p:nvSpPr>
        <p:spPr>
          <a:xfrm>
            <a:off x="973242" y="4950531"/>
            <a:ext cx="8877768" cy="8846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张三具有什么权限呢？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流程：张三登录系统</a:t>
            </a:r>
            <a:r>
              <a:rPr lang="en-US" altLang="zh-CN" sz="1400" dirty="0">
                <a:solidFill>
                  <a:schemeClr val="tx1"/>
                </a:solidFill>
              </a:rPr>
              <a:t>---&gt; </a:t>
            </a:r>
            <a:r>
              <a:rPr lang="zh-CN" altLang="en-US" sz="1400" dirty="0">
                <a:solidFill>
                  <a:schemeClr val="tx1"/>
                </a:solidFill>
              </a:rPr>
              <a:t>查询张三拥有的角色列表</a:t>
            </a:r>
            <a:r>
              <a:rPr lang="en-US" altLang="zh-CN" sz="1400" dirty="0">
                <a:solidFill>
                  <a:schemeClr val="tx1"/>
                </a:solidFill>
              </a:rPr>
              <a:t>---&gt;</a:t>
            </a:r>
            <a:r>
              <a:rPr lang="zh-CN" altLang="en-US" sz="1400" dirty="0">
                <a:solidFill>
                  <a:schemeClr val="tx1"/>
                </a:solidFill>
              </a:rPr>
              <a:t>再根据角色查询拥有的权限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56" name="文本占位符 6">
            <a:extLst>
              <a:ext uri="{FF2B5EF4-FFF2-40B4-BE49-F238E27FC236}">
                <a16:creationId xmlns:a16="http://schemas.microsoft.com/office/drawing/2014/main" id="{932745BF-A100-1081-F718-DDA230908F5F}"/>
              </a:ext>
            </a:extLst>
          </p:cNvPr>
          <p:cNvSpPr txBox="1">
            <a:spLocks/>
          </p:cNvSpPr>
          <p:nvPr/>
        </p:nvSpPr>
        <p:spPr>
          <a:xfrm>
            <a:off x="944961" y="5798944"/>
            <a:ext cx="8877768" cy="8846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权限框架：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Apache </a:t>
            </a:r>
            <a:r>
              <a:rPr lang="en-US" altLang="zh-CN" sz="1400" dirty="0" err="1">
                <a:solidFill>
                  <a:schemeClr val="tx1"/>
                </a:solidFill>
              </a:rPr>
              <a:t>shiro</a:t>
            </a:r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zh-CN" altLang="en-US" sz="1400" dirty="0">
                <a:solidFill>
                  <a:schemeClr val="tx1"/>
                </a:solidFill>
              </a:rPr>
              <a:t>、 </a:t>
            </a:r>
            <a:r>
              <a:rPr lang="en-US" altLang="zh-CN" sz="1400" dirty="0">
                <a:solidFill>
                  <a:schemeClr val="tx1"/>
                </a:solidFill>
              </a:rPr>
              <a:t>Spring security</a:t>
            </a:r>
            <a:r>
              <a:rPr lang="zh-CN" altLang="en-US" sz="1400" dirty="0">
                <a:solidFill>
                  <a:schemeClr val="tx1"/>
                </a:solidFill>
              </a:rPr>
              <a:t>（推荐）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4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权限认证是如何实现的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27007" y="1910807"/>
            <a:ext cx="5340137" cy="12692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后台管理系统的开发经验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介绍</a:t>
            </a:r>
            <a:r>
              <a:rPr lang="en-US" altLang="zh-CN" sz="1400" dirty="0">
                <a:solidFill>
                  <a:schemeClr val="tx1"/>
                </a:solidFill>
              </a:rPr>
              <a:t>RBAC</a:t>
            </a:r>
            <a:r>
              <a:rPr lang="zh-CN" altLang="en-US" sz="1400" dirty="0">
                <a:solidFill>
                  <a:schemeClr val="tx1"/>
                </a:solidFill>
              </a:rPr>
              <a:t>权限模型</a:t>
            </a:r>
            <a:r>
              <a:rPr lang="en-US" altLang="zh-CN" sz="1400" dirty="0">
                <a:solidFill>
                  <a:schemeClr val="tx1"/>
                </a:solidFill>
              </a:rPr>
              <a:t>5</a:t>
            </a:r>
            <a:r>
              <a:rPr lang="zh-CN" altLang="en-US" sz="1400" dirty="0">
                <a:solidFill>
                  <a:schemeClr val="tx1"/>
                </a:solidFill>
              </a:rPr>
              <a:t>张表的关系（用户、角色、权限）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权限框架：</a:t>
            </a:r>
            <a:r>
              <a:rPr lang="en-US" altLang="zh-CN" sz="1400" dirty="0">
                <a:solidFill>
                  <a:schemeClr val="tx1"/>
                </a:solidFill>
              </a:rPr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51831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上传数据的安全性你们怎么控制？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D81CA3-8125-9C28-BF57-D18E43326D9C}"/>
              </a:ext>
            </a:extLst>
          </p:cNvPr>
          <p:cNvGrpSpPr/>
          <p:nvPr/>
        </p:nvGrpSpPr>
        <p:grpSpPr>
          <a:xfrm>
            <a:off x="2167953" y="2524760"/>
            <a:ext cx="7707567" cy="2331720"/>
            <a:chOff x="2167953" y="2524760"/>
            <a:chExt cx="7707567" cy="233172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D5724D4-B2B7-5AB3-ECBF-BF1EF64F8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7953" y="2850145"/>
              <a:ext cx="1157709" cy="1157709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5EC6FA2-29F2-44FE-022F-D9666DB996BD}"/>
                </a:ext>
              </a:extLst>
            </p:cNvPr>
            <p:cNvSpPr/>
            <p:nvPr/>
          </p:nvSpPr>
          <p:spPr bwMode="auto">
            <a:xfrm>
              <a:off x="5821680" y="2524760"/>
              <a:ext cx="4053840" cy="180848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FC8AE38-8DB4-5E09-8AD3-D1454392895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3325662" y="3429000"/>
              <a:ext cx="2496018" cy="0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文本占位符 6">
              <a:extLst>
                <a:ext uri="{FF2B5EF4-FFF2-40B4-BE49-F238E27FC236}">
                  <a16:creationId xmlns:a16="http://schemas.microsoft.com/office/drawing/2014/main" id="{FFD7BAA6-FA01-3A6B-EB0E-899C0E0D900B}"/>
                </a:ext>
              </a:extLst>
            </p:cNvPr>
            <p:cNvSpPr txBox="1">
              <a:spLocks/>
            </p:cNvSpPr>
            <p:nvPr/>
          </p:nvSpPr>
          <p:spPr>
            <a:xfrm>
              <a:off x="7307007" y="4349207"/>
              <a:ext cx="1359473" cy="50727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后台服务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72CD46-9116-887A-674F-00198DADF6A5}"/>
                </a:ext>
              </a:extLst>
            </p:cNvPr>
            <p:cNvSpPr/>
            <p:nvPr/>
          </p:nvSpPr>
          <p:spPr bwMode="auto">
            <a:xfrm>
              <a:off x="6360160" y="2722880"/>
              <a:ext cx="112776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服务</a:t>
              </a:r>
              <a:r>
                <a:rPr lang="en-US" altLang="zh-CN" sz="14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A</a:t>
              </a:r>
              <a:endParaRPr lang="zh-CN" altLang="en-US" sz="1400" dirty="0">
                <a:solidFill>
                  <a:schemeClr val="tx1"/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D5694AF-939E-4795-2453-B5EAEDF026FB}"/>
                </a:ext>
              </a:extLst>
            </p:cNvPr>
            <p:cNvSpPr/>
            <p:nvPr/>
          </p:nvSpPr>
          <p:spPr bwMode="auto">
            <a:xfrm>
              <a:off x="8107680" y="2722880"/>
              <a:ext cx="112776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服务</a:t>
              </a:r>
              <a:r>
                <a:rPr lang="en-US" altLang="zh-CN" sz="14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B</a:t>
              </a:r>
              <a:endParaRPr lang="zh-CN" altLang="en-US" sz="1400" dirty="0">
                <a:solidFill>
                  <a:schemeClr val="tx1"/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8F80BE6-E490-F894-D8CE-40D0AC63F529}"/>
                </a:ext>
              </a:extLst>
            </p:cNvPr>
            <p:cNvSpPr/>
            <p:nvPr/>
          </p:nvSpPr>
          <p:spPr bwMode="auto">
            <a:xfrm>
              <a:off x="8107680" y="3535680"/>
              <a:ext cx="112776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服务</a:t>
              </a:r>
              <a:r>
                <a:rPr lang="en-US" altLang="zh-CN" sz="14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D</a:t>
              </a:r>
              <a:endParaRPr lang="zh-CN" altLang="en-US" sz="1400" dirty="0">
                <a:solidFill>
                  <a:schemeClr val="tx1"/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A57E834-8158-D221-28EC-145CE3E607EC}"/>
                </a:ext>
              </a:extLst>
            </p:cNvPr>
            <p:cNvSpPr/>
            <p:nvPr/>
          </p:nvSpPr>
          <p:spPr bwMode="auto">
            <a:xfrm>
              <a:off x="6360160" y="3535680"/>
              <a:ext cx="1127760" cy="6096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服务</a:t>
              </a:r>
              <a:r>
                <a:rPr lang="en-US" altLang="zh-CN" sz="1400" dirty="0">
                  <a:solidFill>
                    <a:schemeClr val="tx1"/>
                  </a:solidFill>
                  <a:ea typeface="阿里巴巴普惠体" panose="00020600040101010101" pitchFamily="18" charset="-122"/>
                </a:rPr>
                <a:t>C</a:t>
              </a:r>
              <a:endParaRPr lang="zh-CN" altLang="en-US" sz="1400" dirty="0">
                <a:solidFill>
                  <a:schemeClr val="tx1"/>
                </a:solidFill>
                <a:ea typeface="阿里巴巴普惠体" panose="00020600040101010101" pitchFamily="18" charset="-122"/>
              </a:endParaRPr>
            </a:p>
          </p:txBody>
        </p:sp>
      </p:grp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EA9AB5B3-6E75-4B95-06F5-D0BDC5316BAE}"/>
              </a:ext>
            </a:extLst>
          </p:cNvPr>
          <p:cNvSpPr txBox="1">
            <a:spLocks/>
          </p:cNvSpPr>
          <p:nvPr/>
        </p:nvSpPr>
        <p:spPr>
          <a:xfrm>
            <a:off x="2155887" y="4989287"/>
            <a:ext cx="8694993" cy="5072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使用</a:t>
            </a:r>
            <a:r>
              <a:rPr lang="zh-CN" altLang="en-US" sz="1400" dirty="0">
                <a:solidFill>
                  <a:srgbClr val="C00000"/>
                </a:solidFill>
              </a:rPr>
              <a:t>非对称加密（或对称加密）</a:t>
            </a:r>
            <a:r>
              <a:rPr lang="zh-CN" altLang="en-US" sz="1400" dirty="0">
                <a:solidFill>
                  <a:schemeClr val="tx1"/>
                </a:solidFill>
              </a:rPr>
              <a:t>，给前端一个公钥让他把数据加密后传到后台，后台负责解密后处理数据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E4633-C9B8-4DC1-AC5A-1142A6BD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对称加密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F398D-35DD-C131-D878-E0CA76AA4A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4080" y="1969645"/>
            <a:ext cx="690880" cy="509396"/>
          </a:xfrm>
        </p:spPr>
        <p:txBody>
          <a:bodyPr/>
          <a:lstStyle/>
          <a:p>
            <a:r>
              <a:rPr lang="zh-CN" altLang="en-US" sz="1400" dirty="0"/>
              <a:t>秘钥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51FC88-9B5E-60AA-8804-4DBA8FB284F1}"/>
              </a:ext>
            </a:extLst>
          </p:cNvPr>
          <p:cNvSpPr/>
          <p:nvPr/>
        </p:nvSpPr>
        <p:spPr bwMode="auto">
          <a:xfrm>
            <a:off x="873760" y="3853180"/>
            <a:ext cx="1737360" cy="939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原始数据（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123456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88A1FF-7EE3-3860-6A7C-E26DD2A367A8}"/>
              </a:ext>
            </a:extLst>
          </p:cNvPr>
          <p:cNvSpPr/>
          <p:nvPr/>
        </p:nvSpPr>
        <p:spPr bwMode="auto">
          <a:xfrm>
            <a:off x="9641840" y="3853180"/>
            <a:ext cx="1737360" cy="939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原始数据（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123456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DDD460-BE5A-AFEC-1F29-8944E4C7CD4C}"/>
              </a:ext>
            </a:extLst>
          </p:cNvPr>
          <p:cNvSpPr/>
          <p:nvPr/>
        </p:nvSpPr>
        <p:spPr bwMode="auto">
          <a:xfrm>
            <a:off x="7498080" y="3787140"/>
            <a:ext cx="1071880" cy="107188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解密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530FD06-CB04-4688-D8E0-A0369F850C4D}"/>
              </a:ext>
            </a:extLst>
          </p:cNvPr>
          <p:cNvSpPr/>
          <p:nvPr/>
        </p:nvSpPr>
        <p:spPr bwMode="auto">
          <a:xfrm>
            <a:off x="3566160" y="3787140"/>
            <a:ext cx="1071880" cy="107188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加密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385AF5A-9224-CD9B-9FB6-D7AED51D40C7}"/>
              </a:ext>
            </a:extLst>
          </p:cNvPr>
          <p:cNvCxnSpPr>
            <a:stCxn id="4" idx="3"/>
            <a:endCxn id="7" idx="2"/>
          </p:cNvCxnSpPr>
          <p:nvPr/>
        </p:nvCxnSpPr>
        <p:spPr>
          <a:xfrm>
            <a:off x="2611120" y="4323080"/>
            <a:ext cx="95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48820F-4ABE-AFFA-07E2-65F55CE2500E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8569960" y="4323080"/>
            <a:ext cx="107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FCD8924-06FF-AAC1-9759-AC25065694CC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4638040" y="4323080"/>
            <a:ext cx="286004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C74ED953-9DEE-CBC3-085F-F1E9750FC070}"/>
              </a:ext>
            </a:extLst>
          </p:cNvPr>
          <p:cNvSpPr txBox="1">
            <a:spLocks/>
          </p:cNvSpPr>
          <p:nvPr/>
        </p:nvSpPr>
        <p:spPr>
          <a:xfrm>
            <a:off x="4582160" y="4323080"/>
            <a:ext cx="3027680" cy="509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/>
              <a:t>密文：</a:t>
            </a:r>
            <a:endParaRPr lang="en-US" altLang="zh-CN" sz="1050" dirty="0"/>
          </a:p>
          <a:p>
            <a:pPr algn="ctr"/>
            <a:r>
              <a:rPr lang="en-US" altLang="zh-CN" sz="1050" dirty="0"/>
              <a:t>b0baee9d279d34fa1dfd71aadb908c3f</a:t>
            </a:r>
            <a:endParaRPr lang="zh-CN" altLang="en-US" sz="1050" dirty="0"/>
          </a:p>
        </p:txBody>
      </p:sp>
      <p:pic>
        <p:nvPicPr>
          <p:cNvPr id="18" name="图形 17" descr="旧钥匙 轮廓">
            <a:extLst>
              <a:ext uri="{FF2B5EF4-FFF2-40B4-BE49-F238E27FC236}">
                <a16:creationId xmlns:a16="http://schemas.microsoft.com/office/drawing/2014/main" id="{05742CFE-2F5C-2A55-9115-D69B440A9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270760"/>
            <a:ext cx="914400" cy="914400"/>
          </a:xfrm>
          <a:prstGeom prst="rect">
            <a:avLst/>
          </a:prstGeom>
        </p:spPr>
      </p:pic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5C3D7EC-7B9B-61EC-50B2-8F939562025C}"/>
              </a:ext>
            </a:extLst>
          </p:cNvPr>
          <p:cNvCxnSpPr>
            <a:stCxn id="18" idx="1"/>
            <a:endCxn id="7" idx="0"/>
          </p:cNvCxnSpPr>
          <p:nvPr/>
        </p:nvCxnSpPr>
        <p:spPr>
          <a:xfrm rot="10800000" flipV="1">
            <a:off x="4102100" y="2727960"/>
            <a:ext cx="1536700" cy="10591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E781823-4DFB-74C5-AB31-72B2F08DD778}"/>
              </a:ext>
            </a:extLst>
          </p:cNvPr>
          <p:cNvCxnSpPr>
            <a:stCxn id="18" idx="3"/>
            <a:endCxn id="6" idx="0"/>
          </p:cNvCxnSpPr>
          <p:nvPr/>
        </p:nvCxnSpPr>
        <p:spPr>
          <a:xfrm>
            <a:off x="6553200" y="2727960"/>
            <a:ext cx="1480820" cy="10591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1944BF7F-A791-F48C-FAAF-1B06BE4F9D06}"/>
              </a:ext>
            </a:extLst>
          </p:cNvPr>
          <p:cNvSpPr txBox="1">
            <a:spLocks/>
          </p:cNvSpPr>
          <p:nvPr/>
        </p:nvSpPr>
        <p:spPr>
          <a:xfrm>
            <a:off x="802640" y="1522605"/>
            <a:ext cx="5608320" cy="509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文件加密和解密使用相同的密钥，即加密密钥也可以用作解密密钥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B5BE801B-769A-4B22-A645-479E2887D96E}"/>
              </a:ext>
            </a:extLst>
          </p:cNvPr>
          <p:cNvSpPr txBox="1">
            <a:spLocks/>
          </p:cNvSpPr>
          <p:nvPr/>
        </p:nvSpPr>
        <p:spPr>
          <a:xfrm>
            <a:off x="5648960" y="3930525"/>
            <a:ext cx="1544320" cy="509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网络传输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F4D21CC6-1ACC-E7A3-48BF-AB5017E62F64}"/>
              </a:ext>
            </a:extLst>
          </p:cNvPr>
          <p:cNvSpPr txBox="1">
            <a:spLocks/>
          </p:cNvSpPr>
          <p:nvPr/>
        </p:nvSpPr>
        <p:spPr>
          <a:xfrm>
            <a:off x="751840" y="5170044"/>
            <a:ext cx="5608320" cy="8954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优点：加密速度快，效率高</a:t>
            </a:r>
            <a:endParaRPr lang="en-US" altLang="zh-CN" sz="1400" dirty="0"/>
          </a:p>
          <a:p>
            <a:r>
              <a:rPr lang="zh-CN" altLang="en-US" sz="1400" dirty="0"/>
              <a:t>缺点：相对不太安全（不要保存敏感信息）</a:t>
            </a:r>
          </a:p>
        </p:txBody>
      </p:sp>
    </p:spTree>
    <p:extLst>
      <p:ext uri="{BB962C8B-B14F-4D97-AF65-F5344CB8AC3E}">
        <p14:creationId xmlns:p14="http://schemas.microsoft.com/office/powerpoint/2010/main" val="386933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4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E4633-C9B8-4DC1-AC5A-1142A6BD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非对称加密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F398D-35DD-C131-D878-E0CA76AA4A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82720" y="2050925"/>
            <a:ext cx="690880" cy="509396"/>
          </a:xfrm>
        </p:spPr>
        <p:txBody>
          <a:bodyPr/>
          <a:lstStyle/>
          <a:p>
            <a:r>
              <a:rPr lang="zh-CN" altLang="en-US" sz="1400" dirty="0"/>
              <a:t>公钥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51FC88-9B5E-60AA-8804-4DBA8FB284F1}"/>
              </a:ext>
            </a:extLst>
          </p:cNvPr>
          <p:cNvSpPr/>
          <p:nvPr/>
        </p:nvSpPr>
        <p:spPr bwMode="auto">
          <a:xfrm>
            <a:off x="873760" y="3853180"/>
            <a:ext cx="1737360" cy="939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原始数据（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123456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88A1FF-7EE3-3860-6A7C-E26DD2A367A8}"/>
              </a:ext>
            </a:extLst>
          </p:cNvPr>
          <p:cNvSpPr/>
          <p:nvPr/>
        </p:nvSpPr>
        <p:spPr bwMode="auto">
          <a:xfrm>
            <a:off x="9641840" y="3853180"/>
            <a:ext cx="1737360" cy="939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原始数据（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123456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DDD460-BE5A-AFEC-1F29-8944E4C7CD4C}"/>
              </a:ext>
            </a:extLst>
          </p:cNvPr>
          <p:cNvSpPr/>
          <p:nvPr/>
        </p:nvSpPr>
        <p:spPr bwMode="auto">
          <a:xfrm>
            <a:off x="7498080" y="3787140"/>
            <a:ext cx="1071880" cy="107188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解密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530FD06-CB04-4688-D8E0-A0369F850C4D}"/>
              </a:ext>
            </a:extLst>
          </p:cNvPr>
          <p:cNvSpPr/>
          <p:nvPr/>
        </p:nvSpPr>
        <p:spPr bwMode="auto">
          <a:xfrm>
            <a:off x="3566160" y="3787140"/>
            <a:ext cx="1071880" cy="107188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加密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385AF5A-9224-CD9B-9FB6-D7AED51D40C7}"/>
              </a:ext>
            </a:extLst>
          </p:cNvPr>
          <p:cNvCxnSpPr>
            <a:stCxn id="4" idx="3"/>
            <a:endCxn id="7" idx="2"/>
          </p:cNvCxnSpPr>
          <p:nvPr/>
        </p:nvCxnSpPr>
        <p:spPr>
          <a:xfrm>
            <a:off x="2611120" y="4323080"/>
            <a:ext cx="95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48820F-4ABE-AFFA-07E2-65F55CE2500E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8569960" y="4323080"/>
            <a:ext cx="107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FCD8924-06FF-AAC1-9759-AC25065694CC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4638040" y="4323080"/>
            <a:ext cx="286004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C74ED953-9DEE-CBC3-085F-F1E9750FC070}"/>
              </a:ext>
            </a:extLst>
          </p:cNvPr>
          <p:cNvSpPr txBox="1">
            <a:spLocks/>
          </p:cNvSpPr>
          <p:nvPr/>
        </p:nvSpPr>
        <p:spPr>
          <a:xfrm>
            <a:off x="4582160" y="4323080"/>
            <a:ext cx="3027680" cy="509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/>
              <a:t>密文：</a:t>
            </a:r>
            <a:endParaRPr lang="en-US" altLang="zh-CN" sz="1050" dirty="0"/>
          </a:p>
          <a:p>
            <a:pPr algn="ctr"/>
            <a:r>
              <a:rPr lang="en-US" altLang="zh-CN" sz="1050" dirty="0"/>
              <a:t>b0baee9d279d34fa1dfd71aadb908c3f</a:t>
            </a:r>
            <a:endParaRPr lang="zh-CN" altLang="en-US" sz="1050" dirty="0"/>
          </a:p>
        </p:txBody>
      </p:sp>
      <p:pic>
        <p:nvPicPr>
          <p:cNvPr id="18" name="图形 17" descr="旧钥匙 轮廓">
            <a:extLst>
              <a:ext uri="{FF2B5EF4-FFF2-40B4-BE49-F238E27FC236}">
                <a16:creationId xmlns:a16="http://schemas.microsoft.com/office/drawing/2014/main" id="{05742CFE-2F5C-2A55-9115-D69B440A9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4900" y="2392680"/>
            <a:ext cx="914400" cy="914400"/>
          </a:xfrm>
          <a:prstGeom prst="rect">
            <a:avLst/>
          </a:prstGeom>
        </p:spPr>
      </p:pic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1944BF7F-A791-F48C-FAAF-1B06BE4F9D06}"/>
              </a:ext>
            </a:extLst>
          </p:cNvPr>
          <p:cNvSpPr txBox="1">
            <a:spLocks/>
          </p:cNvSpPr>
          <p:nvPr/>
        </p:nvSpPr>
        <p:spPr>
          <a:xfrm>
            <a:off x="802640" y="1522605"/>
            <a:ext cx="6715760" cy="509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两个密钥：公开密钥（</a:t>
            </a:r>
            <a:r>
              <a:rPr lang="en-US" altLang="zh-CN" sz="1400" dirty="0" err="1"/>
              <a:t>publickey</a:t>
            </a:r>
            <a:r>
              <a:rPr lang="zh-CN" altLang="en-US" sz="1400" dirty="0"/>
              <a:t>）和私有密钥，公有密钥加密，私有密钥解密</a:t>
            </a:r>
          </a:p>
        </p:txBody>
      </p:sp>
      <p:pic>
        <p:nvPicPr>
          <p:cNvPr id="16" name="图形 15" descr="旧钥匙 轮廓">
            <a:extLst>
              <a:ext uri="{FF2B5EF4-FFF2-40B4-BE49-F238E27FC236}">
                <a16:creationId xmlns:a16="http://schemas.microsoft.com/office/drawing/2014/main" id="{58BCA0C9-1E44-59B2-99B9-A2802F688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6820" y="2362200"/>
            <a:ext cx="914400" cy="914400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CAC811D-9BF5-C5F2-1418-90CA471E6520}"/>
              </a:ext>
            </a:extLst>
          </p:cNvPr>
          <p:cNvCxnSpPr>
            <a:stCxn id="18" idx="2"/>
            <a:endCxn id="7" idx="0"/>
          </p:cNvCxnSpPr>
          <p:nvPr/>
        </p:nvCxnSpPr>
        <p:spPr>
          <a:xfrm>
            <a:off x="4102100" y="3307080"/>
            <a:ext cx="0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7E2C647-A421-1EF9-557D-21974BDDF808}"/>
              </a:ext>
            </a:extLst>
          </p:cNvPr>
          <p:cNvCxnSpPr>
            <a:stCxn id="16" idx="2"/>
            <a:endCxn id="6" idx="0"/>
          </p:cNvCxnSpPr>
          <p:nvPr/>
        </p:nvCxnSpPr>
        <p:spPr>
          <a:xfrm>
            <a:off x="8034020" y="3276600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429B2033-DFB5-B4DD-3A0E-9273461B4CA9}"/>
              </a:ext>
            </a:extLst>
          </p:cNvPr>
          <p:cNvSpPr txBox="1">
            <a:spLocks/>
          </p:cNvSpPr>
          <p:nvPr/>
        </p:nvSpPr>
        <p:spPr>
          <a:xfrm>
            <a:off x="7904480" y="2050925"/>
            <a:ext cx="690880" cy="509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私钥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F20AFDDD-C4A4-1EA7-2B70-FC64C90289F3}"/>
              </a:ext>
            </a:extLst>
          </p:cNvPr>
          <p:cNvSpPr txBox="1">
            <a:spLocks/>
          </p:cNvSpPr>
          <p:nvPr/>
        </p:nvSpPr>
        <p:spPr>
          <a:xfrm>
            <a:off x="5648960" y="3930525"/>
            <a:ext cx="1544320" cy="509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网络传输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48BDD630-E4F5-B2E3-746B-D82979F2143A}"/>
              </a:ext>
            </a:extLst>
          </p:cNvPr>
          <p:cNvSpPr txBox="1">
            <a:spLocks/>
          </p:cNvSpPr>
          <p:nvPr/>
        </p:nvSpPr>
        <p:spPr>
          <a:xfrm>
            <a:off x="751840" y="5170044"/>
            <a:ext cx="5608320" cy="8954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优点：与对称加密相比，安全性更高</a:t>
            </a:r>
            <a:endParaRPr lang="en-US" altLang="zh-CN" sz="1400" dirty="0"/>
          </a:p>
          <a:p>
            <a:r>
              <a:rPr lang="zh-CN" altLang="en-US" sz="1400" dirty="0"/>
              <a:t>缺点：加密和解密速度慢，建议少量数据加密</a:t>
            </a:r>
          </a:p>
        </p:txBody>
      </p:sp>
    </p:spTree>
    <p:extLst>
      <p:ext uri="{BB962C8B-B14F-4D97-AF65-F5344CB8AC3E}">
        <p14:creationId xmlns:p14="http://schemas.microsoft.com/office/powerpoint/2010/main" val="2650904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上传数据的安全性你们怎么控制？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D5724D4-B2B7-5AB3-ECBF-BF1EF64F8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953" y="2850145"/>
            <a:ext cx="1157709" cy="11577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EC6FA2-29F2-44FE-022F-D9666DB996BD}"/>
              </a:ext>
            </a:extLst>
          </p:cNvPr>
          <p:cNvSpPr/>
          <p:nvPr/>
        </p:nvSpPr>
        <p:spPr bwMode="auto">
          <a:xfrm>
            <a:off x="5821680" y="2524760"/>
            <a:ext cx="4053840" cy="180848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FC8AE38-8DB4-5E09-8AD3-D1454392895F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325662" y="3429000"/>
            <a:ext cx="2496018" cy="0"/>
          </a:xfrm>
          <a:prstGeom prst="straightConnector1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FFD7BAA6-FA01-3A6B-EB0E-899C0E0D900B}"/>
              </a:ext>
            </a:extLst>
          </p:cNvPr>
          <p:cNvSpPr txBox="1">
            <a:spLocks/>
          </p:cNvSpPr>
          <p:nvPr/>
        </p:nvSpPr>
        <p:spPr>
          <a:xfrm>
            <a:off x="7307007" y="4349207"/>
            <a:ext cx="1359473" cy="5072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后台服务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72CD46-9116-887A-674F-00198DADF6A5}"/>
              </a:ext>
            </a:extLst>
          </p:cNvPr>
          <p:cNvSpPr/>
          <p:nvPr/>
        </p:nvSpPr>
        <p:spPr bwMode="auto">
          <a:xfrm>
            <a:off x="6360160" y="2722880"/>
            <a:ext cx="1127760" cy="609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服务</a:t>
            </a:r>
            <a:r>
              <a:rPr lang="en-US" altLang="zh-CN" sz="14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A</a:t>
            </a:r>
            <a:endParaRPr lang="zh-CN" altLang="en-US" sz="14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5694AF-939E-4795-2453-B5EAEDF026FB}"/>
              </a:ext>
            </a:extLst>
          </p:cNvPr>
          <p:cNvSpPr/>
          <p:nvPr/>
        </p:nvSpPr>
        <p:spPr bwMode="auto">
          <a:xfrm>
            <a:off x="8107680" y="2722880"/>
            <a:ext cx="1127760" cy="609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服务</a:t>
            </a:r>
            <a:r>
              <a:rPr lang="en-US" altLang="zh-CN" sz="14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B</a:t>
            </a:r>
            <a:endParaRPr lang="zh-CN" altLang="en-US" sz="14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F80BE6-E490-F894-D8CE-40D0AC63F529}"/>
              </a:ext>
            </a:extLst>
          </p:cNvPr>
          <p:cNvSpPr/>
          <p:nvPr/>
        </p:nvSpPr>
        <p:spPr bwMode="auto">
          <a:xfrm>
            <a:off x="8107680" y="3535680"/>
            <a:ext cx="1127760" cy="609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服务</a:t>
            </a:r>
            <a:r>
              <a:rPr lang="en-US" altLang="zh-CN" sz="14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D</a:t>
            </a:r>
            <a:endParaRPr lang="zh-CN" altLang="en-US" sz="14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57E834-8158-D221-28EC-145CE3E607EC}"/>
              </a:ext>
            </a:extLst>
          </p:cNvPr>
          <p:cNvSpPr/>
          <p:nvPr/>
        </p:nvSpPr>
        <p:spPr bwMode="auto">
          <a:xfrm>
            <a:off x="6360160" y="3535680"/>
            <a:ext cx="1127760" cy="6096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服务</a:t>
            </a:r>
            <a:r>
              <a:rPr lang="en-US" altLang="zh-CN" sz="1400" dirty="0">
                <a:solidFill>
                  <a:schemeClr val="tx1"/>
                </a:solidFill>
                <a:ea typeface="阿里巴巴普惠体" panose="00020600040101010101" pitchFamily="18" charset="-122"/>
              </a:rPr>
              <a:t>C</a:t>
            </a:r>
            <a:endParaRPr lang="zh-CN" altLang="en-US" sz="1400" dirty="0">
              <a:solidFill>
                <a:schemeClr val="tx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EA9AB5B3-6E75-4B95-06F5-D0BDC5316BAE}"/>
              </a:ext>
            </a:extLst>
          </p:cNvPr>
          <p:cNvSpPr txBox="1">
            <a:spLocks/>
          </p:cNvSpPr>
          <p:nvPr/>
        </p:nvSpPr>
        <p:spPr>
          <a:xfrm>
            <a:off x="2155887" y="4989287"/>
            <a:ext cx="8694993" cy="5072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使用</a:t>
            </a:r>
            <a:r>
              <a:rPr lang="zh-CN" altLang="en-US" sz="1400" dirty="0">
                <a:solidFill>
                  <a:srgbClr val="C00000"/>
                </a:solidFill>
              </a:rPr>
              <a:t>非对称加密（或对称加密）</a:t>
            </a:r>
            <a:r>
              <a:rPr lang="zh-CN" altLang="en-US" sz="1400" dirty="0">
                <a:solidFill>
                  <a:schemeClr val="tx1"/>
                </a:solidFill>
              </a:rPr>
              <a:t>，给前端一个公钥让他把数据加密后传到后台，后台负责解密后处理数据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" name="文本占位符 6">
            <a:extLst>
              <a:ext uri="{FF2B5EF4-FFF2-40B4-BE49-F238E27FC236}">
                <a16:creationId xmlns:a16="http://schemas.microsoft.com/office/drawing/2014/main" id="{6F067765-DF78-2FF8-0F42-94C13496CC02}"/>
              </a:ext>
            </a:extLst>
          </p:cNvPr>
          <p:cNvSpPr txBox="1">
            <a:spLocks/>
          </p:cNvSpPr>
          <p:nvPr/>
        </p:nvSpPr>
        <p:spPr>
          <a:xfrm>
            <a:off x="2155887" y="5497287"/>
            <a:ext cx="8694993" cy="88319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文件很大建议使用对称加密，不过不能保存敏感信息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文件较小，要求安全性高，建议采用非对称加密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56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846" y="131265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983330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你负责项目的时候遇到了哪些比较棘手的问题？怎么解决的</a:t>
              </a:r>
            </a:p>
          </p:txBody>
        </p:sp>
      </p:grpSp>
      <p:sp>
        <p:nvSpPr>
          <p:cNvPr id="3" name="文本占位符 6">
            <a:extLst>
              <a:ext uri="{FF2B5EF4-FFF2-40B4-BE49-F238E27FC236}">
                <a16:creationId xmlns:a16="http://schemas.microsoft.com/office/drawing/2014/main" id="{1EBA27F6-47B7-0723-D961-4B9B385ACAB3}"/>
              </a:ext>
            </a:extLst>
          </p:cNvPr>
          <p:cNvSpPr txBox="1">
            <a:spLocks/>
          </p:cNvSpPr>
          <p:nvPr/>
        </p:nvSpPr>
        <p:spPr>
          <a:xfrm>
            <a:off x="8647143" y="1047207"/>
            <a:ext cx="3331497" cy="12591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，什么背景（技术问题）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，过程（解决问题的过程）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，最终落地方案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2FC15C1-7C1B-87C3-A25C-3C6546C59C50}"/>
              </a:ext>
            </a:extLst>
          </p:cNvPr>
          <p:cNvGrpSpPr/>
          <p:nvPr/>
        </p:nvGrpSpPr>
        <p:grpSpPr>
          <a:xfrm>
            <a:off x="838596" y="2676769"/>
            <a:ext cx="2296498" cy="2741239"/>
            <a:chOff x="838596" y="2676769"/>
            <a:chExt cx="2296498" cy="2741239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AC315B9-87D8-AE02-1FA6-7CC0D51E81CD}"/>
                </a:ext>
              </a:extLst>
            </p:cNvPr>
            <p:cNvGrpSpPr/>
            <p:nvPr/>
          </p:nvGrpSpPr>
          <p:grpSpPr>
            <a:xfrm>
              <a:off x="838596" y="2676769"/>
              <a:ext cx="2296498" cy="2741239"/>
              <a:chOff x="1640910" y="2444536"/>
              <a:chExt cx="2296498" cy="2741239"/>
            </a:xfrm>
            <a:effectLst/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3193F124-F454-CFCB-554F-E7E9F388CFCE}"/>
                  </a:ext>
                </a:extLst>
              </p:cNvPr>
              <p:cNvGrpSpPr/>
              <p:nvPr/>
            </p:nvGrpSpPr>
            <p:grpSpPr>
              <a:xfrm>
                <a:off x="1640910" y="2450369"/>
                <a:ext cx="2296498" cy="2735406"/>
                <a:chOff x="1640910" y="2450369"/>
                <a:chExt cx="2296498" cy="2735406"/>
              </a:xfrm>
            </p:grpSpPr>
            <p:sp>
              <p:nvSpPr>
                <p:cNvPr id="42" name="矩形: 圆角 41">
                  <a:extLst>
                    <a:ext uri="{FF2B5EF4-FFF2-40B4-BE49-F238E27FC236}">
                      <a16:creationId xmlns:a16="http://schemas.microsoft.com/office/drawing/2014/main" id="{07806BED-7B99-A64B-952A-4D912A5545D9}"/>
                    </a:ext>
                  </a:extLst>
                </p:cNvPr>
                <p:cNvSpPr/>
                <p:nvPr/>
              </p:nvSpPr>
              <p:spPr>
                <a:xfrm>
                  <a:off x="3569765" y="3963820"/>
                  <a:ext cx="367643" cy="10775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127000" dist="88900" algn="l" rotWithShape="0">
                    <a:srgbClr val="0070C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9A38636A-2CE0-361C-BDCE-C55718A48D2D}"/>
                    </a:ext>
                  </a:extLst>
                </p:cNvPr>
                <p:cNvSpPr/>
                <p:nvPr/>
              </p:nvSpPr>
              <p:spPr>
                <a:xfrm>
                  <a:off x="1640910" y="2450369"/>
                  <a:ext cx="2204580" cy="2735406"/>
                </a:xfrm>
                <a:prstGeom prst="roundRect">
                  <a:avLst>
                    <a:gd name="adj" fmla="val 7576"/>
                  </a:avLst>
                </a:prstGeom>
                <a:solidFill>
                  <a:schemeClr val="bg1"/>
                </a:solidFill>
                <a:ln w="3175">
                  <a:noFill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DC8C0286-B959-AFE3-AB4B-457ABE4C8649}"/>
                    </a:ext>
                  </a:extLst>
                </p:cNvPr>
                <p:cNvSpPr txBox="1"/>
                <p:nvPr/>
              </p:nvSpPr>
              <p:spPr>
                <a:xfrm>
                  <a:off x="2220351" y="2558466"/>
                  <a:ext cx="1676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600" dirty="0">
                      <a:solidFill>
                        <a:srgbClr val="0070C0"/>
                      </a:solidFill>
                      <a:ea typeface="阿里巴巴普惠体" panose="00020600040101010101" pitchFamily="18" charset="-122"/>
                    </a:rPr>
                    <a:t>设计模式</a:t>
                  </a:r>
                </a:p>
              </p:txBody>
            </p:sp>
          </p:grp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D76413CB-FA56-3DAD-4BFF-C8B8ECFF8329}"/>
                  </a:ext>
                </a:extLst>
              </p:cNvPr>
              <p:cNvSpPr/>
              <p:nvPr/>
            </p:nvSpPr>
            <p:spPr>
              <a:xfrm>
                <a:off x="1640910" y="2444536"/>
                <a:ext cx="540092" cy="565569"/>
              </a:xfrm>
              <a:custGeom>
                <a:avLst/>
                <a:gdLst>
                  <a:gd name="connsiteX0" fmla="*/ 164241 w 540092"/>
                  <a:gd name="connsiteY0" fmla="*/ 0 h 565569"/>
                  <a:gd name="connsiteX1" fmla="*/ 540092 w 540092"/>
                  <a:gd name="connsiteY1" fmla="*/ 0 h 565569"/>
                  <a:gd name="connsiteX2" fmla="*/ 540092 w 540092"/>
                  <a:gd name="connsiteY2" fmla="*/ 401328 h 565569"/>
                  <a:gd name="connsiteX3" fmla="*/ 375851 w 540092"/>
                  <a:gd name="connsiteY3" fmla="*/ 565569 h 565569"/>
                  <a:gd name="connsiteX4" fmla="*/ 0 w 540092"/>
                  <a:gd name="connsiteY4" fmla="*/ 565569 h 565569"/>
                  <a:gd name="connsiteX5" fmla="*/ 0 w 540092"/>
                  <a:gd name="connsiteY5" fmla="*/ 164241 h 565569"/>
                  <a:gd name="connsiteX6" fmla="*/ 164241 w 540092"/>
                  <a:gd name="connsiteY6" fmla="*/ 0 h 56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0092" h="565569">
                    <a:moveTo>
                      <a:pt x="164241" y="0"/>
                    </a:moveTo>
                    <a:lnTo>
                      <a:pt x="540092" y="0"/>
                    </a:lnTo>
                    <a:lnTo>
                      <a:pt x="540092" y="401328"/>
                    </a:lnTo>
                    <a:cubicBezTo>
                      <a:pt x="540092" y="492036"/>
                      <a:pt x="466559" y="565569"/>
                      <a:pt x="375851" y="565569"/>
                    </a:cubicBezTo>
                    <a:lnTo>
                      <a:pt x="0" y="565569"/>
                    </a:lnTo>
                    <a:lnTo>
                      <a:pt x="0" y="164241"/>
                    </a:lnTo>
                    <a:cubicBezTo>
                      <a:pt x="0" y="73533"/>
                      <a:pt x="73533" y="0"/>
                      <a:pt x="164241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/>
                  <a:t>01</a:t>
                </a:r>
                <a:endParaRPr lang="zh-CN" altLang="en-US"/>
              </a:p>
            </p:txBody>
          </p:sp>
        </p:grp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42608A0-6FD9-EAE4-DD2E-4979817DB965}"/>
                </a:ext>
              </a:extLst>
            </p:cNvPr>
            <p:cNvSpPr/>
            <p:nvPr/>
          </p:nvSpPr>
          <p:spPr bwMode="auto">
            <a:xfrm>
              <a:off x="1168400" y="3429000"/>
              <a:ext cx="1554480" cy="386080"/>
            </a:xfrm>
            <a:prstGeom prst="roundRect">
              <a:avLst/>
            </a:prstGeom>
            <a:solidFill>
              <a:srgbClr val="0070C0">
                <a:alpha val="70000"/>
              </a:srgb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工厂</a:t>
              </a: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AF2C5FC9-E50C-20D7-C775-39ED707F57F8}"/>
                </a:ext>
              </a:extLst>
            </p:cNvPr>
            <p:cNvSpPr/>
            <p:nvPr/>
          </p:nvSpPr>
          <p:spPr bwMode="auto">
            <a:xfrm>
              <a:off x="1168400" y="3899747"/>
              <a:ext cx="1554480" cy="386080"/>
            </a:xfrm>
            <a:prstGeom prst="roundRect">
              <a:avLst/>
            </a:prstGeom>
            <a:solidFill>
              <a:srgbClr val="0070C0">
                <a:alpha val="70000"/>
              </a:srgb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60EFBE06-8269-69EA-3966-8E70338B2755}"/>
                </a:ext>
              </a:extLst>
            </p:cNvPr>
            <p:cNvSpPr/>
            <p:nvPr/>
          </p:nvSpPr>
          <p:spPr bwMode="auto">
            <a:xfrm>
              <a:off x="1168400" y="4370494"/>
              <a:ext cx="1554480" cy="386080"/>
            </a:xfrm>
            <a:prstGeom prst="roundRect">
              <a:avLst/>
            </a:prstGeom>
            <a:solidFill>
              <a:srgbClr val="0070C0">
                <a:alpha val="70000"/>
              </a:srgb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责任链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33CC984B-45EB-C788-454F-AF617BDD416C}"/>
                </a:ext>
              </a:extLst>
            </p:cNvPr>
            <p:cNvSpPr/>
            <p:nvPr/>
          </p:nvSpPr>
          <p:spPr bwMode="auto">
            <a:xfrm>
              <a:off x="1168400" y="4841240"/>
              <a:ext cx="1554480" cy="386080"/>
            </a:xfrm>
            <a:prstGeom prst="roundRect">
              <a:avLst/>
            </a:prstGeom>
            <a:solidFill>
              <a:srgbClr val="0070C0">
                <a:alpha val="70000"/>
              </a:srgb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0E9AA0A-9727-4220-DB42-204DDCF11E02}"/>
              </a:ext>
            </a:extLst>
          </p:cNvPr>
          <p:cNvGrpSpPr/>
          <p:nvPr/>
        </p:nvGrpSpPr>
        <p:grpSpPr>
          <a:xfrm>
            <a:off x="3616628" y="3608442"/>
            <a:ext cx="2306658" cy="2741239"/>
            <a:chOff x="3616628" y="3608442"/>
            <a:chExt cx="2306658" cy="2741239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E6E8752-90C9-5749-288C-6506BE2AAD82}"/>
                </a:ext>
              </a:extLst>
            </p:cNvPr>
            <p:cNvGrpSpPr/>
            <p:nvPr/>
          </p:nvGrpSpPr>
          <p:grpSpPr>
            <a:xfrm>
              <a:off x="3616628" y="3608442"/>
              <a:ext cx="2306658" cy="2741239"/>
              <a:chOff x="5022285" y="2444536"/>
              <a:chExt cx="2306658" cy="2741239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41AF524E-FD57-FE25-ACBB-4CA1380A158E}"/>
                  </a:ext>
                </a:extLst>
              </p:cNvPr>
              <p:cNvGrpSpPr/>
              <p:nvPr/>
            </p:nvGrpSpPr>
            <p:grpSpPr>
              <a:xfrm>
                <a:off x="5022285" y="2450369"/>
                <a:ext cx="2306658" cy="2735406"/>
                <a:chOff x="1640910" y="2450369"/>
                <a:chExt cx="2306658" cy="2735406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4E4E7F15-9732-F5A7-6E86-C87317764F56}"/>
                    </a:ext>
                  </a:extLst>
                </p:cNvPr>
                <p:cNvSpPr/>
                <p:nvPr/>
              </p:nvSpPr>
              <p:spPr>
                <a:xfrm>
                  <a:off x="3579925" y="3963820"/>
                  <a:ext cx="367643" cy="1077544"/>
                </a:xfrm>
                <a:prstGeom prst="roundRect">
                  <a:avLst/>
                </a:prstGeom>
                <a:solidFill>
                  <a:srgbClr val="AD2B26"/>
                </a:solidFill>
                <a:ln>
                  <a:noFill/>
                </a:ln>
                <a:effectLst>
                  <a:outerShdw blurRad="127000" dist="88900" algn="l" rotWithShape="0">
                    <a:srgbClr val="AD2B26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803344F0-B97E-3651-57F6-41CE7F23235F}"/>
                    </a:ext>
                  </a:extLst>
                </p:cNvPr>
                <p:cNvSpPr/>
                <p:nvPr/>
              </p:nvSpPr>
              <p:spPr>
                <a:xfrm>
                  <a:off x="1640910" y="2450369"/>
                  <a:ext cx="2204580" cy="2735406"/>
                </a:xfrm>
                <a:prstGeom prst="roundRect">
                  <a:avLst>
                    <a:gd name="adj" fmla="val 7576"/>
                  </a:avLst>
                </a:prstGeom>
                <a:solidFill>
                  <a:schemeClr val="bg1"/>
                </a:solidFill>
                <a:ln w="3175">
                  <a:noFill/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16EDED7D-E83F-32E9-A203-20C2EE359FC1}"/>
                    </a:ext>
                  </a:extLst>
                </p:cNvPr>
                <p:cNvSpPr txBox="1"/>
                <p:nvPr/>
              </p:nvSpPr>
              <p:spPr>
                <a:xfrm>
                  <a:off x="2185168" y="2538146"/>
                  <a:ext cx="1676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rgbClr val="AD2B26"/>
                      </a:solidFill>
                      <a:ea typeface="阿里巴巴普惠体" panose="00020600040101010101" pitchFamily="18" charset="-122"/>
                    </a:rPr>
                    <a:t>线上</a:t>
                  </a:r>
                  <a:r>
                    <a:rPr lang="en-US" altLang="zh-CN" sz="1600" dirty="0">
                      <a:solidFill>
                        <a:srgbClr val="AD2B26"/>
                      </a:solidFill>
                      <a:ea typeface="阿里巴巴普惠体" panose="00020600040101010101" pitchFamily="18" charset="-122"/>
                    </a:rPr>
                    <a:t>BUG</a:t>
                  </a:r>
                  <a:endParaRPr lang="zh-CN" altLang="en-US" sz="1600" dirty="0">
                    <a:solidFill>
                      <a:srgbClr val="AD2B26"/>
                    </a:solidFill>
                    <a:ea typeface="阿里巴巴普惠体" panose="00020600040101010101" pitchFamily="18" charset="-122"/>
                  </a:endParaRPr>
                </a:p>
              </p:txBody>
            </p:sp>
          </p:grp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93A74A9E-C222-9CB3-01E7-C8F0C1658835}"/>
                  </a:ext>
                </a:extLst>
              </p:cNvPr>
              <p:cNvSpPr/>
              <p:nvPr/>
            </p:nvSpPr>
            <p:spPr>
              <a:xfrm>
                <a:off x="5022285" y="2444536"/>
                <a:ext cx="540092" cy="565569"/>
              </a:xfrm>
              <a:custGeom>
                <a:avLst/>
                <a:gdLst>
                  <a:gd name="connsiteX0" fmla="*/ 164241 w 540092"/>
                  <a:gd name="connsiteY0" fmla="*/ 0 h 565569"/>
                  <a:gd name="connsiteX1" fmla="*/ 540092 w 540092"/>
                  <a:gd name="connsiteY1" fmla="*/ 0 h 565569"/>
                  <a:gd name="connsiteX2" fmla="*/ 540092 w 540092"/>
                  <a:gd name="connsiteY2" fmla="*/ 401328 h 565569"/>
                  <a:gd name="connsiteX3" fmla="*/ 375851 w 540092"/>
                  <a:gd name="connsiteY3" fmla="*/ 565569 h 565569"/>
                  <a:gd name="connsiteX4" fmla="*/ 0 w 540092"/>
                  <a:gd name="connsiteY4" fmla="*/ 565569 h 565569"/>
                  <a:gd name="connsiteX5" fmla="*/ 0 w 540092"/>
                  <a:gd name="connsiteY5" fmla="*/ 164241 h 565569"/>
                  <a:gd name="connsiteX6" fmla="*/ 164241 w 540092"/>
                  <a:gd name="connsiteY6" fmla="*/ 0 h 56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0092" h="565569">
                    <a:moveTo>
                      <a:pt x="164241" y="0"/>
                    </a:moveTo>
                    <a:lnTo>
                      <a:pt x="540092" y="0"/>
                    </a:lnTo>
                    <a:lnTo>
                      <a:pt x="540092" y="401328"/>
                    </a:lnTo>
                    <a:cubicBezTo>
                      <a:pt x="540092" y="492036"/>
                      <a:pt x="466559" y="565569"/>
                      <a:pt x="375851" y="565569"/>
                    </a:cubicBezTo>
                    <a:lnTo>
                      <a:pt x="0" y="565569"/>
                    </a:lnTo>
                    <a:lnTo>
                      <a:pt x="0" y="164241"/>
                    </a:lnTo>
                    <a:cubicBezTo>
                      <a:pt x="0" y="73533"/>
                      <a:pt x="73533" y="0"/>
                      <a:pt x="164241" y="0"/>
                    </a:cubicBezTo>
                    <a:close/>
                  </a:path>
                </a:pathLst>
              </a:custGeom>
              <a:solidFill>
                <a:srgbClr val="AD2B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/>
                  <a:t>02</a:t>
                </a:r>
                <a:endParaRPr lang="zh-CN" altLang="en-US"/>
              </a:p>
            </p:txBody>
          </p:sp>
        </p:grp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C156DD9B-5061-0E9C-5028-7537F1AFF3E7}"/>
                </a:ext>
              </a:extLst>
            </p:cNvPr>
            <p:cNvSpPr/>
            <p:nvPr/>
          </p:nvSpPr>
          <p:spPr bwMode="auto">
            <a:xfrm>
              <a:off x="3962400" y="4302760"/>
              <a:ext cx="1554480" cy="386080"/>
            </a:xfrm>
            <a:prstGeom prst="roundRect">
              <a:avLst/>
            </a:prstGeom>
            <a:solidFill>
              <a:srgbClr val="AD2B26">
                <a:alpha val="70000"/>
              </a:srgb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飙高</a:t>
              </a: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0D5D6905-9EC0-9E83-FA92-F90BED253D08}"/>
                </a:ext>
              </a:extLst>
            </p:cNvPr>
            <p:cNvSpPr/>
            <p:nvPr/>
          </p:nvSpPr>
          <p:spPr bwMode="auto">
            <a:xfrm>
              <a:off x="3962400" y="4773507"/>
              <a:ext cx="1554480" cy="386080"/>
            </a:xfrm>
            <a:prstGeom prst="roundRect">
              <a:avLst/>
            </a:prstGeom>
            <a:solidFill>
              <a:srgbClr val="AD2B26">
                <a:alpha val="70000"/>
              </a:srgb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内存泄漏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DF701DBC-9823-3A43-1A16-022500315690}"/>
                </a:ext>
              </a:extLst>
            </p:cNvPr>
            <p:cNvSpPr/>
            <p:nvPr/>
          </p:nvSpPr>
          <p:spPr bwMode="auto">
            <a:xfrm>
              <a:off x="3962400" y="5244254"/>
              <a:ext cx="1554480" cy="386080"/>
            </a:xfrm>
            <a:prstGeom prst="roundRect">
              <a:avLst/>
            </a:prstGeom>
            <a:solidFill>
              <a:srgbClr val="AD2B26">
                <a:alpha val="70000"/>
              </a:srgb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线程死锁</a:t>
              </a: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E643B9D7-09AE-4AEE-25DE-A23E2F26C56B}"/>
                </a:ext>
              </a:extLst>
            </p:cNvPr>
            <p:cNvSpPr/>
            <p:nvPr/>
          </p:nvSpPr>
          <p:spPr bwMode="auto">
            <a:xfrm>
              <a:off x="3962400" y="5715000"/>
              <a:ext cx="1554480" cy="386080"/>
            </a:xfrm>
            <a:prstGeom prst="roundRect">
              <a:avLst/>
            </a:prstGeom>
            <a:solidFill>
              <a:srgbClr val="AD2B26">
                <a:alpha val="70000"/>
              </a:srgb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990BBEC-6028-5A1B-B8BA-B81ABBB2C052}"/>
              </a:ext>
            </a:extLst>
          </p:cNvPr>
          <p:cNvGrpSpPr/>
          <p:nvPr/>
        </p:nvGrpSpPr>
        <p:grpSpPr>
          <a:xfrm>
            <a:off x="6404820" y="2678203"/>
            <a:ext cx="2306658" cy="2738370"/>
            <a:chOff x="6404820" y="2678203"/>
            <a:chExt cx="2306658" cy="2738370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6BA5FC6-263E-F4C0-4D4B-4EFA16FA250E}"/>
                </a:ext>
              </a:extLst>
            </p:cNvPr>
            <p:cNvGrpSpPr/>
            <p:nvPr/>
          </p:nvGrpSpPr>
          <p:grpSpPr>
            <a:xfrm>
              <a:off x="6404820" y="2678203"/>
              <a:ext cx="2306658" cy="2738370"/>
              <a:chOff x="8434078" y="2447405"/>
              <a:chExt cx="2306658" cy="2738370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9D5064C1-FA8C-EF5E-3C88-0A002A48D6D6}"/>
                  </a:ext>
                </a:extLst>
              </p:cNvPr>
              <p:cNvGrpSpPr/>
              <p:nvPr/>
            </p:nvGrpSpPr>
            <p:grpSpPr>
              <a:xfrm>
                <a:off x="8434078" y="2450369"/>
                <a:ext cx="2306658" cy="2735406"/>
                <a:chOff x="1640910" y="2450369"/>
                <a:chExt cx="2306658" cy="2735406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BC277329-EFAE-6306-37F5-DD88C890627F}"/>
                    </a:ext>
                  </a:extLst>
                </p:cNvPr>
                <p:cNvSpPr/>
                <p:nvPr/>
              </p:nvSpPr>
              <p:spPr>
                <a:xfrm>
                  <a:off x="3579925" y="3963820"/>
                  <a:ext cx="367643" cy="1077544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ffectLst>
                  <a:outerShdw blurRad="127000" dist="88900" algn="l" rotWithShape="0">
                    <a:schemeClr val="accent3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2CA3BC46-7ABE-A94D-8AD1-2B855A901E09}"/>
                    </a:ext>
                  </a:extLst>
                </p:cNvPr>
                <p:cNvSpPr/>
                <p:nvPr/>
              </p:nvSpPr>
              <p:spPr>
                <a:xfrm>
                  <a:off x="1640910" y="2450369"/>
                  <a:ext cx="2204580" cy="2735406"/>
                </a:xfrm>
                <a:prstGeom prst="roundRect">
                  <a:avLst>
                    <a:gd name="adj" fmla="val 7576"/>
                  </a:avLst>
                </a:prstGeom>
                <a:solidFill>
                  <a:schemeClr val="bg1"/>
                </a:solidFill>
                <a:ln w="3175">
                  <a:noFill/>
                </a:ln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9CD62357-AC93-A823-310B-ACE48D49650B}"/>
                    </a:ext>
                  </a:extLst>
                </p:cNvPr>
                <p:cNvSpPr txBox="1"/>
                <p:nvPr/>
              </p:nvSpPr>
              <p:spPr>
                <a:xfrm>
                  <a:off x="2179711" y="2525156"/>
                  <a:ext cx="1676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600" dirty="0">
                      <a:solidFill>
                        <a:srgbClr val="4F6228"/>
                      </a:solidFill>
                      <a:ea typeface="阿里巴巴普惠体" panose="00020600040101010101" pitchFamily="18" charset="-122"/>
                    </a:rPr>
                    <a:t>调优</a:t>
                  </a:r>
                </a:p>
              </p:txBody>
            </p:sp>
          </p:grp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D7CDC790-496D-ABFB-D1A8-7E9A8A19C913}"/>
                  </a:ext>
                </a:extLst>
              </p:cNvPr>
              <p:cNvSpPr/>
              <p:nvPr/>
            </p:nvSpPr>
            <p:spPr>
              <a:xfrm>
                <a:off x="8434078" y="2447405"/>
                <a:ext cx="540092" cy="565569"/>
              </a:xfrm>
              <a:custGeom>
                <a:avLst/>
                <a:gdLst>
                  <a:gd name="connsiteX0" fmla="*/ 164241 w 540092"/>
                  <a:gd name="connsiteY0" fmla="*/ 0 h 565569"/>
                  <a:gd name="connsiteX1" fmla="*/ 540092 w 540092"/>
                  <a:gd name="connsiteY1" fmla="*/ 0 h 565569"/>
                  <a:gd name="connsiteX2" fmla="*/ 540092 w 540092"/>
                  <a:gd name="connsiteY2" fmla="*/ 401328 h 565569"/>
                  <a:gd name="connsiteX3" fmla="*/ 375851 w 540092"/>
                  <a:gd name="connsiteY3" fmla="*/ 565569 h 565569"/>
                  <a:gd name="connsiteX4" fmla="*/ 0 w 540092"/>
                  <a:gd name="connsiteY4" fmla="*/ 565569 h 565569"/>
                  <a:gd name="connsiteX5" fmla="*/ 0 w 540092"/>
                  <a:gd name="connsiteY5" fmla="*/ 164241 h 565569"/>
                  <a:gd name="connsiteX6" fmla="*/ 164241 w 540092"/>
                  <a:gd name="connsiteY6" fmla="*/ 0 h 56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0092" h="565569">
                    <a:moveTo>
                      <a:pt x="164241" y="0"/>
                    </a:moveTo>
                    <a:lnTo>
                      <a:pt x="540092" y="0"/>
                    </a:lnTo>
                    <a:lnTo>
                      <a:pt x="540092" y="401328"/>
                    </a:lnTo>
                    <a:cubicBezTo>
                      <a:pt x="540092" y="492036"/>
                      <a:pt x="466559" y="565569"/>
                      <a:pt x="375851" y="565569"/>
                    </a:cubicBezTo>
                    <a:lnTo>
                      <a:pt x="0" y="565569"/>
                    </a:lnTo>
                    <a:lnTo>
                      <a:pt x="0" y="164241"/>
                    </a:lnTo>
                    <a:cubicBezTo>
                      <a:pt x="0" y="73533"/>
                      <a:pt x="73533" y="0"/>
                      <a:pt x="164241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/>
                  <a:t>03</a:t>
                </a:r>
                <a:endParaRPr lang="zh-CN" altLang="en-US"/>
              </a:p>
            </p:txBody>
          </p:sp>
        </p:grp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2F7439A3-5B50-C8C7-B9A3-E2FB2A8BDEBA}"/>
                </a:ext>
              </a:extLst>
            </p:cNvPr>
            <p:cNvSpPr/>
            <p:nvPr/>
          </p:nvSpPr>
          <p:spPr bwMode="auto">
            <a:xfrm>
              <a:off x="6725920" y="3429000"/>
              <a:ext cx="1554480" cy="386080"/>
            </a:xfrm>
            <a:prstGeom prst="roundRect">
              <a:avLst/>
            </a:prstGeom>
            <a:solidFill>
              <a:srgbClr val="4F6228">
                <a:alpha val="70000"/>
              </a:srgb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慢接口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1291750-7AEE-1D80-F074-1BD1332DAF42}"/>
                </a:ext>
              </a:extLst>
            </p:cNvPr>
            <p:cNvSpPr/>
            <p:nvPr/>
          </p:nvSpPr>
          <p:spPr bwMode="auto">
            <a:xfrm>
              <a:off x="6725920" y="3899747"/>
              <a:ext cx="1554480" cy="386080"/>
            </a:xfrm>
            <a:prstGeom prst="roundRect">
              <a:avLst/>
            </a:prstGeom>
            <a:solidFill>
              <a:srgbClr val="4F6228">
                <a:alpha val="70000"/>
              </a:srgb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慢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08D1F6E-5547-58A3-5DAB-93C3345F67C0}"/>
                </a:ext>
              </a:extLst>
            </p:cNvPr>
            <p:cNvSpPr/>
            <p:nvPr/>
          </p:nvSpPr>
          <p:spPr bwMode="auto">
            <a:xfrm>
              <a:off x="6725920" y="4370494"/>
              <a:ext cx="1554480" cy="386080"/>
            </a:xfrm>
            <a:prstGeom prst="roundRect">
              <a:avLst/>
            </a:prstGeom>
            <a:solidFill>
              <a:srgbClr val="4F6228">
                <a:alpha val="70000"/>
              </a:srgb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缓存方案</a:t>
              </a: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FD629C3-6EF2-AA0A-4D62-62C7E71936C6}"/>
                </a:ext>
              </a:extLst>
            </p:cNvPr>
            <p:cNvSpPr/>
            <p:nvPr/>
          </p:nvSpPr>
          <p:spPr bwMode="auto">
            <a:xfrm>
              <a:off x="6725920" y="4841240"/>
              <a:ext cx="1554480" cy="386080"/>
            </a:xfrm>
            <a:prstGeom prst="roundRect">
              <a:avLst/>
            </a:prstGeom>
            <a:solidFill>
              <a:srgbClr val="4F6228">
                <a:alpha val="70000"/>
              </a:srgb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0697617-A00C-21E4-A63C-B28A03C27741}"/>
              </a:ext>
            </a:extLst>
          </p:cNvPr>
          <p:cNvGrpSpPr/>
          <p:nvPr/>
        </p:nvGrpSpPr>
        <p:grpSpPr>
          <a:xfrm>
            <a:off x="9193011" y="3609876"/>
            <a:ext cx="2306658" cy="2738370"/>
            <a:chOff x="9193011" y="3609876"/>
            <a:chExt cx="2306658" cy="2738370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40A5BB0-D836-A310-4946-7B3601669A70}"/>
                </a:ext>
              </a:extLst>
            </p:cNvPr>
            <p:cNvGrpSpPr/>
            <p:nvPr/>
          </p:nvGrpSpPr>
          <p:grpSpPr>
            <a:xfrm>
              <a:off x="9193011" y="3609876"/>
              <a:ext cx="2306658" cy="2738370"/>
              <a:chOff x="8434078" y="2447405"/>
              <a:chExt cx="2306658" cy="2738370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2592DA91-5E61-6180-4F30-65C6334F14E0}"/>
                  </a:ext>
                </a:extLst>
              </p:cNvPr>
              <p:cNvGrpSpPr/>
              <p:nvPr/>
            </p:nvGrpSpPr>
            <p:grpSpPr>
              <a:xfrm>
                <a:off x="8434078" y="2450369"/>
                <a:ext cx="2306658" cy="2735406"/>
                <a:chOff x="1640910" y="2450369"/>
                <a:chExt cx="2306658" cy="2735406"/>
              </a:xfrm>
            </p:grpSpPr>
            <p:sp>
              <p:nvSpPr>
                <p:cNvPr id="63" name="矩形: 圆角 62">
                  <a:extLst>
                    <a:ext uri="{FF2B5EF4-FFF2-40B4-BE49-F238E27FC236}">
                      <a16:creationId xmlns:a16="http://schemas.microsoft.com/office/drawing/2014/main" id="{08514197-E6CB-DDAE-7920-0ECD5B4354E7}"/>
                    </a:ext>
                  </a:extLst>
                </p:cNvPr>
                <p:cNvSpPr/>
                <p:nvPr/>
              </p:nvSpPr>
              <p:spPr>
                <a:xfrm>
                  <a:off x="3579925" y="3963820"/>
                  <a:ext cx="367643" cy="1077544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>
                  <a:outerShdw blurRad="127000" dist="88900" algn="l" rotWithShape="0">
                    <a:schemeClr val="accent4">
                      <a:lumMod val="7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9ECB1BD9-8A17-39BB-91F1-5654FBA2EFFE}"/>
                    </a:ext>
                  </a:extLst>
                </p:cNvPr>
                <p:cNvSpPr/>
                <p:nvPr/>
              </p:nvSpPr>
              <p:spPr>
                <a:xfrm>
                  <a:off x="1640910" y="2450369"/>
                  <a:ext cx="2204580" cy="2735406"/>
                </a:xfrm>
                <a:prstGeom prst="roundRect">
                  <a:avLst>
                    <a:gd name="adj" fmla="val 7576"/>
                  </a:avLst>
                </a:prstGeom>
                <a:solidFill>
                  <a:schemeClr val="bg1"/>
                </a:solidFill>
                <a:ln w="3175">
                  <a:noFill/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extLs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84D9360F-1474-8EDB-2188-3497822B8940}"/>
                    </a:ext>
                  </a:extLst>
                </p:cNvPr>
                <p:cNvSpPr txBox="1"/>
                <p:nvPr/>
              </p:nvSpPr>
              <p:spPr>
                <a:xfrm>
                  <a:off x="2210191" y="2554221"/>
                  <a:ext cx="1676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600" dirty="0">
                      <a:solidFill>
                        <a:srgbClr val="604A7B"/>
                      </a:solidFill>
                      <a:ea typeface="阿里巴巴普惠体" panose="00020600040101010101" pitchFamily="18" charset="-122"/>
                    </a:rPr>
                    <a:t>组件封装</a:t>
                  </a:r>
                </a:p>
              </p:txBody>
            </p:sp>
          </p:grp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56771DDD-E74E-ACEF-CB8F-353753B6CEE4}"/>
                  </a:ext>
                </a:extLst>
              </p:cNvPr>
              <p:cNvSpPr/>
              <p:nvPr/>
            </p:nvSpPr>
            <p:spPr>
              <a:xfrm>
                <a:off x="8434078" y="2447405"/>
                <a:ext cx="540092" cy="565569"/>
              </a:xfrm>
              <a:custGeom>
                <a:avLst/>
                <a:gdLst>
                  <a:gd name="connsiteX0" fmla="*/ 164241 w 540092"/>
                  <a:gd name="connsiteY0" fmla="*/ 0 h 565569"/>
                  <a:gd name="connsiteX1" fmla="*/ 540092 w 540092"/>
                  <a:gd name="connsiteY1" fmla="*/ 0 h 565569"/>
                  <a:gd name="connsiteX2" fmla="*/ 540092 w 540092"/>
                  <a:gd name="connsiteY2" fmla="*/ 401328 h 565569"/>
                  <a:gd name="connsiteX3" fmla="*/ 375851 w 540092"/>
                  <a:gd name="connsiteY3" fmla="*/ 565569 h 565569"/>
                  <a:gd name="connsiteX4" fmla="*/ 0 w 540092"/>
                  <a:gd name="connsiteY4" fmla="*/ 565569 h 565569"/>
                  <a:gd name="connsiteX5" fmla="*/ 0 w 540092"/>
                  <a:gd name="connsiteY5" fmla="*/ 164241 h 565569"/>
                  <a:gd name="connsiteX6" fmla="*/ 164241 w 540092"/>
                  <a:gd name="connsiteY6" fmla="*/ 0 h 56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0092" h="565569">
                    <a:moveTo>
                      <a:pt x="164241" y="0"/>
                    </a:moveTo>
                    <a:lnTo>
                      <a:pt x="540092" y="0"/>
                    </a:lnTo>
                    <a:lnTo>
                      <a:pt x="540092" y="401328"/>
                    </a:lnTo>
                    <a:cubicBezTo>
                      <a:pt x="540092" y="492036"/>
                      <a:pt x="466559" y="565569"/>
                      <a:pt x="375851" y="565569"/>
                    </a:cubicBezTo>
                    <a:lnTo>
                      <a:pt x="0" y="565569"/>
                    </a:lnTo>
                    <a:lnTo>
                      <a:pt x="0" y="164241"/>
                    </a:lnTo>
                    <a:cubicBezTo>
                      <a:pt x="0" y="73533"/>
                      <a:pt x="73533" y="0"/>
                      <a:pt x="164241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/>
                  <a:t>04</a:t>
                </a:r>
                <a:endParaRPr lang="zh-CN" altLang="en-US"/>
              </a:p>
            </p:txBody>
          </p:sp>
        </p:grp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BD68469B-072A-DF6D-05AD-F51412D32859}"/>
                </a:ext>
              </a:extLst>
            </p:cNvPr>
            <p:cNvSpPr/>
            <p:nvPr/>
          </p:nvSpPr>
          <p:spPr bwMode="auto">
            <a:xfrm>
              <a:off x="9550400" y="4343400"/>
              <a:ext cx="1554480" cy="386080"/>
            </a:xfrm>
            <a:prstGeom prst="roundRect">
              <a:avLst/>
            </a:prstGeom>
            <a:solidFill>
              <a:srgbClr val="604A7B">
                <a:alpha val="70000"/>
              </a:srgbClr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分布式锁</a:t>
              </a: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964B6250-CF15-AAF7-F6F8-F1E59D8975F0}"/>
                </a:ext>
              </a:extLst>
            </p:cNvPr>
            <p:cNvSpPr/>
            <p:nvPr/>
          </p:nvSpPr>
          <p:spPr bwMode="auto">
            <a:xfrm>
              <a:off x="9550400" y="4814147"/>
              <a:ext cx="1554480" cy="386080"/>
            </a:xfrm>
            <a:prstGeom prst="roundRect">
              <a:avLst/>
            </a:prstGeom>
            <a:solidFill>
              <a:srgbClr val="604A7B">
                <a:alpha val="70000"/>
              </a:srgbClr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接口幂等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E6548688-308A-E651-4C80-0651E6BC1641}"/>
                </a:ext>
              </a:extLst>
            </p:cNvPr>
            <p:cNvSpPr/>
            <p:nvPr/>
          </p:nvSpPr>
          <p:spPr bwMode="auto">
            <a:xfrm>
              <a:off x="9550400" y="5284894"/>
              <a:ext cx="1554480" cy="386080"/>
            </a:xfrm>
            <a:prstGeom prst="roundRect">
              <a:avLst/>
            </a:prstGeom>
            <a:solidFill>
              <a:srgbClr val="604A7B">
                <a:alpha val="70000"/>
              </a:srgbClr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分布式事务</a:t>
              </a: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E6A3A8DE-5A2C-2464-19BA-EA8AF474EC2D}"/>
                </a:ext>
              </a:extLst>
            </p:cNvPr>
            <p:cNvSpPr/>
            <p:nvPr/>
          </p:nvSpPr>
          <p:spPr bwMode="auto">
            <a:xfrm>
              <a:off x="9550400" y="5755640"/>
              <a:ext cx="1554480" cy="386080"/>
            </a:xfrm>
            <a:prstGeom prst="roundRect">
              <a:avLst/>
            </a:prstGeom>
            <a:solidFill>
              <a:srgbClr val="604A7B">
                <a:alpha val="70000"/>
              </a:srgbClr>
            </a:solidFill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支付通用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2F3BA469-C655-AD66-7BB5-3FB983DF54DD}"/>
              </a:ext>
            </a:extLst>
          </p:cNvPr>
          <p:cNvSpPr/>
          <p:nvPr/>
        </p:nvSpPr>
        <p:spPr bwMode="auto">
          <a:xfrm>
            <a:off x="3751867" y="1819372"/>
            <a:ext cx="1159497" cy="115949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提前准备</a:t>
            </a:r>
          </a:p>
        </p:txBody>
      </p:sp>
    </p:spTree>
    <p:extLst>
      <p:ext uri="{BB962C8B-B14F-4D97-AF65-F5344CB8AC3E}">
        <p14:creationId xmlns:p14="http://schemas.microsoft.com/office/powerpoint/2010/main" val="11584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你们项目中日志怎么采集的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171913" y="1898447"/>
            <a:ext cx="8806753" cy="4771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，为什么要采集日志？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02B5D3BC-A143-8D18-C58E-282096BC9A17}"/>
              </a:ext>
            </a:extLst>
          </p:cNvPr>
          <p:cNvSpPr txBox="1">
            <a:spLocks/>
          </p:cNvSpPr>
          <p:nvPr/>
        </p:nvSpPr>
        <p:spPr>
          <a:xfrm>
            <a:off x="2153059" y="2951893"/>
            <a:ext cx="8806753" cy="4771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，采集日志的方式有哪些</a:t>
            </a:r>
            <a:r>
              <a:rPr lang="en-US" altLang="zh-CN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43901A10-F3DA-B4CF-89EB-CCA1745BFCA9}"/>
              </a:ext>
            </a:extLst>
          </p:cNvPr>
          <p:cNvSpPr txBox="1">
            <a:spLocks/>
          </p:cNvSpPr>
          <p:nvPr/>
        </p:nvSpPr>
        <p:spPr>
          <a:xfrm>
            <a:off x="2379302" y="2423991"/>
            <a:ext cx="8806753" cy="4771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日志是定位系统问题的重要手段，可以根据日志信息快速定位系统中的问题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31E9E7EF-48A7-A6DA-7A68-11592B2FAA63}"/>
              </a:ext>
            </a:extLst>
          </p:cNvPr>
          <p:cNvSpPr txBox="1">
            <a:spLocks/>
          </p:cNvSpPr>
          <p:nvPr/>
        </p:nvSpPr>
        <p:spPr>
          <a:xfrm>
            <a:off x="2303887" y="3426643"/>
            <a:ext cx="8806753" cy="121841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ELK</a:t>
            </a:r>
            <a:r>
              <a:rPr lang="zh-CN" altLang="en-US" sz="1400" dirty="0">
                <a:solidFill>
                  <a:schemeClr val="tx1"/>
                </a:solidFill>
              </a:rPr>
              <a:t>：即</a:t>
            </a:r>
            <a:r>
              <a:rPr lang="en-US" altLang="zh-CN" sz="1400" dirty="0">
                <a:solidFill>
                  <a:schemeClr val="tx1"/>
                </a:solidFill>
              </a:rPr>
              <a:t>Elasticsearch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Logstash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Kibana</a:t>
            </a:r>
            <a:r>
              <a:rPr lang="zh-CN" altLang="en-US" sz="1400" dirty="0">
                <a:solidFill>
                  <a:schemeClr val="tx1"/>
                </a:solidFill>
              </a:rPr>
              <a:t>三个软件的首字母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常规采集：按天保存到一个日志文件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F484B59-219E-C199-8D74-2017F3586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456" y="4405949"/>
            <a:ext cx="2767258" cy="15594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5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4D52D-1649-3921-25F6-17A31907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你们项目中日志怎么采集的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C2F0FD2-9E71-20DB-9CBF-376A45987C51}"/>
              </a:ext>
            </a:extLst>
          </p:cNvPr>
          <p:cNvSpPr/>
          <p:nvPr/>
        </p:nvSpPr>
        <p:spPr bwMode="auto">
          <a:xfrm>
            <a:off x="857838" y="2146953"/>
            <a:ext cx="1791093" cy="73529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应用系统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1</a:t>
            </a:r>
            <a:endParaRPr lang="zh-CN" altLang="en-US" sz="14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750A7EB-8C91-5FA1-50C5-D12DC068EACA}"/>
              </a:ext>
            </a:extLst>
          </p:cNvPr>
          <p:cNvSpPr/>
          <p:nvPr/>
        </p:nvSpPr>
        <p:spPr bwMode="auto">
          <a:xfrm>
            <a:off x="857838" y="3480846"/>
            <a:ext cx="1791093" cy="73529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应用系统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2</a:t>
            </a:r>
            <a:endParaRPr lang="zh-CN" altLang="en-US" sz="14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3632F5-B669-DFA0-C334-AC851D9AD563}"/>
              </a:ext>
            </a:extLst>
          </p:cNvPr>
          <p:cNvSpPr/>
          <p:nvPr/>
        </p:nvSpPr>
        <p:spPr bwMode="auto">
          <a:xfrm>
            <a:off x="857838" y="4814738"/>
            <a:ext cx="1791093" cy="73529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应用系统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3</a:t>
            </a:r>
            <a:endParaRPr lang="zh-CN" altLang="en-US" sz="1400" dirty="0">
              <a:solidFill>
                <a:schemeClr val="bg1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82A5F0F-41A4-3E47-6905-D8CCD47EB76D}"/>
              </a:ext>
            </a:extLst>
          </p:cNvPr>
          <p:cNvSpPr/>
          <p:nvPr/>
        </p:nvSpPr>
        <p:spPr bwMode="auto">
          <a:xfrm>
            <a:off x="4502870" y="3476135"/>
            <a:ext cx="1791093" cy="73529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logstash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325BE6B-3EA2-E952-B61F-AEFDD157F9EF}"/>
              </a:ext>
            </a:extLst>
          </p:cNvPr>
          <p:cNvSpPr/>
          <p:nvPr/>
        </p:nvSpPr>
        <p:spPr bwMode="auto">
          <a:xfrm>
            <a:off x="7066962" y="3476135"/>
            <a:ext cx="1791093" cy="73529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67E81E-6D0F-ED9B-C7F2-294DF987022C}"/>
              </a:ext>
            </a:extLst>
          </p:cNvPr>
          <p:cNvSpPr/>
          <p:nvPr/>
        </p:nvSpPr>
        <p:spPr bwMode="auto">
          <a:xfrm>
            <a:off x="9706466" y="3476135"/>
            <a:ext cx="1791093" cy="7352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Kibana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5EE4CF03-124E-2996-3B63-27F374FE316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648931" y="2514599"/>
            <a:ext cx="1853939" cy="1329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9A4360A-C98C-7EFD-CA46-78AE65FF0C29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648931" y="3843781"/>
            <a:ext cx="1853939" cy="13386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41D174-8A33-CCCC-D8A0-20350A2BCB9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293963" y="3843781"/>
            <a:ext cx="772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78CA664-A82F-5281-4136-24E5B55FB7B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858055" y="3843781"/>
            <a:ext cx="84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E5B48CD-2918-22D3-C3CF-25C7318FABE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648931" y="3843781"/>
            <a:ext cx="1853939" cy="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17965F33-B122-8579-0FC2-3A3F64339741}"/>
              </a:ext>
            </a:extLst>
          </p:cNvPr>
          <p:cNvSpPr txBox="1">
            <a:spLocks/>
          </p:cNvSpPr>
          <p:nvPr/>
        </p:nvSpPr>
        <p:spPr>
          <a:xfrm>
            <a:off x="880440" y="1568509"/>
            <a:ext cx="8806753" cy="4771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/>
                </a:solidFill>
              </a:rPr>
              <a:t>ELK</a:t>
            </a:r>
            <a:r>
              <a:rPr lang="zh-CN" altLang="en-US" sz="1400" dirty="0">
                <a:solidFill>
                  <a:schemeClr val="tx1"/>
                </a:solidFill>
              </a:rPr>
              <a:t>即</a:t>
            </a:r>
            <a:r>
              <a:rPr lang="en-US" altLang="zh-CN" sz="1400" dirty="0">
                <a:solidFill>
                  <a:schemeClr val="tx1"/>
                </a:solidFill>
              </a:rPr>
              <a:t>Elasticsearch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Logstash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Kibana</a:t>
            </a:r>
            <a:r>
              <a:rPr lang="zh-CN" altLang="en-US" sz="1400" dirty="0">
                <a:solidFill>
                  <a:schemeClr val="tx1"/>
                </a:solidFill>
              </a:rPr>
              <a:t>三个开源软件的缩写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4" name="文本占位符 6">
            <a:extLst>
              <a:ext uri="{FF2B5EF4-FFF2-40B4-BE49-F238E27FC236}">
                <a16:creationId xmlns:a16="http://schemas.microsoft.com/office/drawing/2014/main" id="{7762622A-2278-F4CD-AF00-E868FCD59DB4}"/>
              </a:ext>
            </a:extLst>
          </p:cNvPr>
          <p:cNvSpPr txBox="1">
            <a:spLocks/>
          </p:cNvSpPr>
          <p:nvPr/>
        </p:nvSpPr>
        <p:spPr>
          <a:xfrm>
            <a:off x="1232943" y="2815755"/>
            <a:ext cx="1101696" cy="4771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chemeClr val="tx1"/>
                </a:solidFill>
              </a:rPr>
              <a:t>logback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ED33BCAC-5816-9820-CD88-3AEC190E03FB}"/>
              </a:ext>
            </a:extLst>
          </p:cNvPr>
          <p:cNvSpPr txBox="1">
            <a:spLocks/>
          </p:cNvSpPr>
          <p:nvPr/>
        </p:nvSpPr>
        <p:spPr>
          <a:xfrm>
            <a:off x="1242671" y="4119261"/>
            <a:ext cx="1101696" cy="4771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chemeClr val="tx1"/>
                </a:solidFill>
              </a:rPr>
              <a:t>logback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410C2A61-B3C7-12FD-D7FC-D685F7B52000}"/>
              </a:ext>
            </a:extLst>
          </p:cNvPr>
          <p:cNvSpPr txBox="1">
            <a:spLocks/>
          </p:cNvSpPr>
          <p:nvPr/>
        </p:nvSpPr>
        <p:spPr>
          <a:xfrm>
            <a:off x="1252399" y="5520044"/>
            <a:ext cx="1101696" cy="4771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chemeClr val="tx1"/>
                </a:solidFill>
              </a:rPr>
              <a:t>logback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7569E6D2-5810-63F3-3303-33FEC31C9871}"/>
              </a:ext>
            </a:extLst>
          </p:cNvPr>
          <p:cNvSpPr txBox="1">
            <a:spLocks/>
          </p:cNvSpPr>
          <p:nvPr/>
        </p:nvSpPr>
        <p:spPr>
          <a:xfrm>
            <a:off x="4168390" y="2951893"/>
            <a:ext cx="2728521" cy="4771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动态收集筛选过滤数据（日志）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8" name="文本占位符 6">
            <a:extLst>
              <a:ext uri="{FF2B5EF4-FFF2-40B4-BE49-F238E27FC236}">
                <a16:creationId xmlns:a16="http://schemas.microsoft.com/office/drawing/2014/main" id="{8ABECB9C-28B0-C8DE-D6D6-B68D5622048C}"/>
              </a:ext>
            </a:extLst>
          </p:cNvPr>
          <p:cNvSpPr txBox="1">
            <a:spLocks/>
          </p:cNvSpPr>
          <p:nvPr/>
        </p:nvSpPr>
        <p:spPr>
          <a:xfrm>
            <a:off x="6974732" y="4391587"/>
            <a:ext cx="2509736" cy="4771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对数据存储，搜索、分析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9DD020DC-D843-7614-5720-97B3DA8DB181}"/>
              </a:ext>
            </a:extLst>
          </p:cNvPr>
          <p:cNvSpPr txBox="1">
            <a:spLocks/>
          </p:cNvSpPr>
          <p:nvPr/>
        </p:nvSpPr>
        <p:spPr>
          <a:xfrm>
            <a:off x="9542834" y="2951893"/>
            <a:ext cx="2509736" cy="4771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可视化展示，搜索、分析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0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你们项目中日志怎么采集的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47327" y="1870167"/>
            <a:ext cx="8806753" cy="8438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我们搭建了</a:t>
            </a:r>
            <a:r>
              <a:rPr lang="en-US" altLang="zh-CN" sz="1400" dirty="0">
                <a:solidFill>
                  <a:schemeClr val="tx1"/>
                </a:solidFill>
              </a:rPr>
              <a:t>ELK</a:t>
            </a:r>
            <a:r>
              <a:rPr lang="zh-CN" altLang="en-US" sz="1400" dirty="0">
                <a:solidFill>
                  <a:schemeClr val="tx1"/>
                </a:solidFill>
              </a:rPr>
              <a:t>日志采集系统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介绍</a:t>
            </a:r>
            <a:r>
              <a:rPr lang="en-US" altLang="zh-CN" sz="1400" dirty="0">
                <a:solidFill>
                  <a:schemeClr val="tx1"/>
                </a:solidFill>
              </a:rPr>
              <a:t>ELK</a:t>
            </a:r>
            <a:r>
              <a:rPr lang="zh-CN" altLang="en-US" sz="1400" dirty="0">
                <a:solidFill>
                  <a:schemeClr val="tx1"/>
                </a:solidFill>
              </a:rPr>
              <a:t>的三个组件：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6178AE78-3CD2-B421-8D5B-A99BBEBAF929}"/>
              </a:ext>
            </a:extLst>
          </p:cNvPr>
          <p:cNvSpPr txBox="1">
            <a:spLocks/>
          </p:cNvSpPr>
          <p:nvPr/>
        </p:nvSpPr>
        <p:spPr>
          <a:xfrm>
            <a:off x="2519701" y="2667834"/>
            <a:ext cx="9202128" cy="12913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Elasticsearch</a:t>
            </a:r>
            <a:r>
              <a:rPr lang="zh-CN" altLang="en-US" sz="1400" dirty="0">
                <a:solidFill>
                  <a:schemeClr val="tx1"/>
                </a:solidFill>
              </a:rPr>
              <a:t>是全文搜索分析引擎，可以对数据存储、搜索、分析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Logstash</a:t>
            </a:r>
            <a:r>
              <a:rPr lang="zh-CN" altLang="en-US" sz="1400" dirty="0">
                <a:solidFill>
                  <a:schemeClr val="tx1"/>
                </a:solidFill>
              </a:rPr>
              <a:t>是一个数据收集引擎，可以动态收集数据，可以对数据进行过滤、分析，将数据存储到指定的位置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Kibana</a:t>
            </a:r>
            <a:r>
              <a:rPr lang="zh-CN" altLang="en-US" sz="1400" dirty="0">
                <a:solidFill>
                  <a:schemeClr val="tx1"/>
                </a:solidFill>
              </a:rPr>
              <a:t>是一个数据分析和可视化平台，配合</a:t>
            </a:r>
            <a:r>
              <a:rPr lang="en-US" altLang="zh-CN" sz="1400" dirty="0">
                <a:solidFill>
                  <a:schemeClr val="tx1"/>
                </a:solidFill>
              </a:rPr>
              <a:t>Elasticsearch</a:t>
            </a:r>
            <a:r>
              <a:rPr lang="zh-CN" altLang="en-US" sz="1400" dirty="0">
                <a:solidFill>
                  <a:schemeClr val="tx1"/>
                </a:solidFill>
              </a:rPr>
              <a:t>对数据进行搜索，分析，图表化展示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1C1750-12E9-67EB-3D8A-572098B17EE9}"/>
              </a:ext>
            </a:extLst>
          </p:cNvPr>
          <p:cNvSpPr/>
          <p:nvPr/>
        </p:nvSpPr>
        <p:spPr bwMode="auto">
          <a:xfrm>
            <a:off x="1932497" y="3249832"/>
            <a:ext cx="1791092" cy="8862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常见技术场景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00C7601-BB37-B1A7-CD31-953410CF0CBA}"/>
              </a:ext>
            </a:extLst>
          </p:cNvPr>
          <p:cNvSpPr/>
          <p:nvPr/>
        </p:nvSpPr>
        <p:spPr bwMode="auto">
          <a:xfrm>
            <a:off x="5362067" y="2880642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你负责项目的时候遇到了哪些比较棘手的问题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AA8AE68-361A-5076-A3D4-AC192CA8AECF}"/>
              </a:ext>
            </a:extLst>
          </p:cNvPr>
          <p:cNvSpPr/>
          <p:nvPr/>
        </p:nvSpPr>
        <p:spPr bwMode="auto">
          <a:xfrm>
            <a:off x="5362067" y="1044000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单点登录这块怎么实现的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129117-CB89-2FAA-AE88-D1FFEB694BA7}"/>
              </a:ext>
            </a:extLst>
          </p:cNvPr>
          <p:cNvSpPr/>
          <p:nvPr/>
        </p:nvSpPr>
        <p:spPr bwMode="auto">
          <a:xfrm>
            <a:off x="5362067" y="1656214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权限认证是如何实现的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9AC7131-EB63-B42B-E9C7-83312C1C000D}"/>
              </a:ext>
            </a:extLst>
          </p:cNvPr>
          <p:cNvSpPr/>
          <p:nvPr/>
        </p:nvSpPr>
        <p:spPr bwMode="auto">
          <a:xfrm>
            <a:off x="5362067" y="2268428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上传数据的安全性你们怎么控制？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C1ECFF-3C2F-BA2F-9839-1A094F1DCD3A}"/>
              </a:ext>
            </a:extLst>
          </p:cNvPr>
          <p:cNvSpPr/>
          <p:nvPr/>
        </p:nvSpPr>
        <p:spPr bwMode="auto">
          <a:xfrm>
            <a:off x="5362067" y="4086746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你们项目中日志怎么采集的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5F55E70-D26A-8C10-705F-00E94FD115A8}"/>
              </a:ext>
            </a:extLst>
          </p:cNvPr>
          <p:cNvSpPr/>
          <p:nvPr/>
        </p:nvSpPr>
        <p:spPr bwMode="auto">
          <a:xfrm>
            <a:off x="5362067" y="3485562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你们是怎么做压测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性能测试</a:t>
            </a:r>
            <a:r>
              <a:rPr lang="en-US" altLang="zh-CN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)</a:t>
            </a:r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的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EA83261-B967-081E-2FC3-FCCD4965AC11}"/>
              </a:ext>
            </a:extLst>
          </p:cNvPr>
          <p:cNvSpPr/>
          <p:nvPr/>
        </p:nvSpPr>
        <p:spPr bwMode="auto">
          <a:xfrm>
            <a:off x="5362067" y="4717284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查看日志的命令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276BD4-1FBD-EA8A-C3FF-19843ADA0534}"/>
              </a:ext>
            </a:extLst>
          </p:cNvPr>
          <p:cNvSpPr/>
          <p:nvPr/>
        </p:nvSpPr>
        <p:spPr bwMode="auto">
          <a:xfrm>
            <a:off x="5362067" y="5329498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怎么快速定位系统的瓶颈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0A71FFD-B642-5018-E0E1-67247C9D9AE9}"/>
              </a:ext>
            </a:extLst>
          </p:cNvPr>
          <p:cNvSpPr/>
          <p:nvPr/>
        </p:nvSpPr>
        <p:spPr bwMode="auto">
          <a:xfrm>
            <a:off x="5362067" y="5941713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生产问题怎么排查</a:t>
            </a: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22BD017-07B0-0208-3374-1AEFA48F591F}"/>
              </a:ext>
            </a:extLst>
          </p:cNvPr>
          <p:cNvCxnSpPr>
            <a:stCxn id="4" idx="3"/>
            <a:endCxn id="32" idx="1"/>
          </p:cNvCxnSpPr>
          <p:nvPr/>
        </p:nvCxnSpPr>
        <p:spPr>
          <a:xfrm flipV="1">
            <a:off x="3723589" y="1247582"/>
            <a:ext cx="1638478" cy="24453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F3A8019-9B90-B9B1-FF3C-E53C6A9DD111}"/>
              </a:ext>
            </a:extLst>
          </p:cNvPr>
          <p:cNvCxnSpPr>
            <a:stCxn id="4" idx="3"/>
            <a:endCxn id="33" idx="1"/>
          </p:cNvCxnSpPr>
          <p:nvPr/>
        </p:nvCxnSpPr>
        <p:spPr>
          <a:xfrm flipV="1">
            <a:off x="3723589" y="1859796"/>
            <a:ext cx="1638478" cy="18331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39671480-0FFD-E4BC-77FB-245C84B44B11}"/>
              </a:ext>
            </a:extLst>
          </p:cNvPr>
          <p:cNvCxnSpPr>
            <a:stCxn id="4" idx="3"/>
            <a:endCxn id="34" idx="1"/>
          </p:cNvCxnSpPr>
          <p:nvPr/>
        </p:nvCxnSpPr>
        <p:spPr>
          <a:xfrm flipV="1">
            <a:off x="3723589" y="2472010"/>
            <a:ext cx="1638478" cy="12209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C23A9F7F-AE59-579C-D9D9-9956E193589C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3723589" y="3084224"/>
            <a:ext cx="1638478" cy="608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D5B63546-9C82-534F-721E-075E26D5A79B}"/>
              </a:ext>
            </a:extLst>
          </p:cNvPr>
          <p:cNvCxnSpPr>
            <a:stCxn id="4" idx="3"/>
            <a:endCxn id="35" idx="1"/>
          </p:cNvCxnSpPr>
          <p:nvPr/>
        </p:nvCxnSpPr>
        <p:spPr>
          <a:xfrm>
            <a:off x="3723589" y="3692953"/>
            <a:ext cx="1638478" cy="5973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7BF2295D-72E6-0EFC-BD38-6BB96280D2BC}"/>
              </a:ext>
            </a:extLst>
          </p:cNvPr>
          <p:cNvCxnSpPr>
            <a:stCxn id="4" idx="3"/>
            <a:endCxn id="36" idx="1"/>
          </p:cNvCxnSpPr>
          <p:nvPr/>
        </p:nvCxnSpPr>
        <p:spPr>
          <a:xfrm flipV="1">
            <a:off x="3723589" y="3689144"/>
            <a:ext cx="1638478" cy="38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1345B3EA-8796-5E1C-0FCA-7B6A132C2517}"/>
              </a:ext>
            </a:extLst>
          </p:cNvPr>
          <p:cNvCxnSpPr>
            <a:stCxn id="4" idx="3"/>
            <a:endCxn id="37" idx="1"/>
          </p:cNvCxnSpPr>
          <p:nvPr/>
        </p:nvCxnSpPr>
        <p:spPr>
          <a:xfrm>
            <a:off x="3723589" y="3692953"/>
            <a:ext cx="1638478" cy="1227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20ED5266-5EF0-9143-477D-7851781C9DBA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723589" y="3692953"/>
            <a:ext cx="1638478" cy="18401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E4D10C4B-DF53-13EF-120B-0CE0A663CF53}"/>
              </a:ext>
            </a:extLst>
          </p:cNvPr>
          <p:cNvCxnSpPr>
            <a:stCxn id="4" idx="3"/>
            <a:endCxn id="40" idx="1"/>
          </p:cNvCxnSpPr>
          <p:nvPr/>
        </p:nvCxnSpPr>
        <p:spPr>
          <a:xfrm>
            <a:off x="3723589" y="3692953"/>
            <a:ext cx="1638478" cy="24523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706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查看日志的命令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27007" y="1717139"/>
            <a:ext cx="5340137" cy="48873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目前采集日志的方式：按天保存到一个日志文件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7C2FF1-5EF2-4306-7091-D616D1B88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164" y="936885"/>
            <a:ext cx="2767258" cy="15594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文本占位符 6">
            <a:extLst>
              <a:ext uri="{FF2B5EF4-FFF2-40B4-BE49-F238E27FC236}">
                <a16:creationId xmlns:a16="http://schemas.microsoft.com/office/drawing/2014/main" id="{88FEDE2A-CBBF-677C-BD02-DD1300F80357}"/>
              </a:ext>
            </a:extLst>
          </p:cNvPr>
          <p:cNvSpPr txBox="1">
            <a:spLocks/>
          </p:cNvSpPr>
          <p:nvPr/>
        </p:nvSpPr>
        <p:spPr>
          <a:xfrm>
            <a:off x="2179874" y="2904917"/>
            <a:ext cx="3080284" cy="19687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实时监控日志的变化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按照行号查询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按照关键字找日志的信息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按照日期查询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日志太多，处理方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76CC55CA-3CF6-8E10-FCA3-0DD998B03796}"/>
              </a:ext>
            </a:extLst>
          </p:cNvPr>
          <p:cNvSpPr txBox="1">
            <a:spLocks/>
          </p:cNvSpPr>
          <p:nvPr/>
        </p:nvSpPr>
        <p:spPr>
          <a:xfrm>
            <a:off x="2179873" y="2433578"/>
            <a:ext cx="1967922" cy="48873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/>
                </a:solidFill>
              </a:rPr>
              <a:t>Linux</a:t>
            </a:r>
            <a:r>
              <a:rPr lang="zh-CN" altLang="en-US" sz="1400" dirty="0">
                <a:solidFill>
                  <a:schemeClr val="tx1"/>
                </a:solidFill>
              </a:rPr>
              <a:t>中查看日志：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78E933D-B8CE-B952-932D-CE66A702AB72}"/>
              </a:ext>
            </a:extLst>
          </p:cNvPr>
          <p:cNvGrpSpPr/>
          <p:nvPr/>
        </p:nvGrpSpPr>
        <p:grpSpPr>
          <a:xfrm>
            <a:off x="4967926" y="2603260"/>
            <a:ext cx="7044965" cy="2128996"/>
            <a:chOff x="5428259" y="2603260"/>
            <a:chExt cx="6584632" cy="196651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4EE842E-7802-8C59-A90C-4A79CCDF2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8259" y="2696066"/>
              <a:ext cx="6584632" cy="187371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文本占位符 6">
              <a:extLst>
                <a:ext uri="{FF2B5EF4-FFF2-40B4-BE49-F238E27FC236}">
                  <a16:creationId xmlns:a16="http://schemas.microsoft.com/office/drawing/2014/main" id="{AB3C99E9-12CA-82A6-F062-195BFC67EB39}"/>
                </a:ext>
              </a:extLst>
            </p:cNvPr>
            <p:cNvSpPr txBox="1">
              <a:spLocks/>
            </p:cNvSpPr>
            <p:nvPr/>
          </p:nvSpPr>
          <p:spPr>
            <a:xfrm>
              <a:off x="10418900" y="2603260"/>
              <a:ext cx="1477727" cy="48873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err="1">
                  <a:solidFill>
                    <a:srgbClr val="C00000"/>
                  </a:solidFill>
                </a:rPr>
                <a:t>logback</a:t>
              </a:r>
              <a:r>
                <a:rPr lang="zh-CN" altLang="en-US" sz="1400" dirty="0">
                  <a:solidFill>
                    <a:srgbClr val="C00000"/>
                  </a:solidFill>
                </a:rPr>
                <a:t>配置</a:t>
              </a:r>
              <a:endParaRPr lang="en-US" altLang="zh-CN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86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83924-37E0-00C5-764C-3C81FEF3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查看日志的命令</a:t>
            </a:r>
          </a:p>
        </p:txBody>
      </p:sp>
      <p:sp>
        <p:nvSpPr>
          <p:cNvPr id="4" name="文本占位符 6">
            <a:extLst>
              <a:ext uri="{FF2B5EF4-FFF2-40B4-BE49-F238E27FC236}">
                <a16:creationId xmlns:a16="http://schemas.microsoft.com/office/drawing/2014/main" id="{CAA0542B-2C94-8AA5-F49F-44BEF2DA1EB3}"/>
              </a:ext>
            </a:extLst>
          </p:cNvPr>
          <p:cNvSpPr txBox="1">
            <a:spLocks/>
          </p:cNvSpPr>
          <p:nvPr/>
        </p:nvSpPr>
        <p:spPr>
          <a:xfrm>
            <a:off x="728145" y="1575738"/>
            <a:ext cx="10310643" cy="46082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实时监控日志的变化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按照行号查询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按照关键字找日志的信息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按照日期查询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日志太多，处理方式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904C773B-442C-95E4-9417-8EAD3D38C11F}"/>
              </a:ext>
            </a:extLst>
          </p:cNvPr>
          <p:cNvSpPr txBox="1">
            <a:spLocks/>
          </p:cNvSpPr>
          <p:nvPr/>
        </p:nvSpPr>
        <p:spPr>
          <a:xfrm>
            <a:off x="1020376" y="1943383"/>
            <a:ext cx="9745035" cy="5170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实时监控某一个日志文件的变化：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C0C0C0"/>
                </a:highlight>
              </a:rPr>
              <a:t>tail -f xx.log</a:t>
            </a:r>
            <a:r>
              <a:rPr lang="zh-CN" altLang="en-US" sz="1400" dirty="0">
                <a:solidFill>
                  <a:schemeClr val="tx1"/>
                </a:solidFill>
              </a:rPr>
              <a:t>；实时监控日志最后</a:t>
            </a:r>
            <a:r>
              <a:rPr lang="en-US" altLang="zh-CN" sz="1400" dirty="0">
                <a:solidFill>
                  <a:schemeClr val="tx1"/>
                </a:solidFill>
              </a:rPr>
              <a:t>100</a:t>
            </a:r>
            <a:r>
              <a:rPr lang="zh-CN" altLang="en-US" sz="1400" dirty="0">
                <a:solidFill>
                  <a:schemeClr val="tx1"/>
                </a:solidFill>
              </a:rPr>
              <a:t>行日志：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C0C0C0"/>
                </a:highlight>
              </a:rPr>
              <a:t>tail –n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C0C0C0"/>
                </a:highlight>
              </a:rPr>
              <a:t>100 -f xx.log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C29D2FC0-1E75-B8E5-8295-7712ACC88AAA}"/>
              </a:ext>
            </a:extLst>
          </p:cNvPr>
          <p:cNvSpPr txBox="1">
            <a:spLocks/>
          </p:cNvSpPr>
          <p:nvPr/>
        </p:nvSpPr>
        <p:spPr>
          <a:xfrm>
            <a:off x="1020376" y="2688100"/>
            <a:ext cx="9745035" cy="122402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/>
                </a:solidFill>
              </a:rPr>
              <a:t>查询日志尾部最后</a:t>
            </a:r>
            <a:r>
              <a:rPr lang="en-US" altLang="zh-CN" sz="1400" dirty="0">
                <a:solidFill>
                  <a:schemeClr val="tx1"/>
                </a:solidFill>
              </a:rPr>
              <a:t>100</a:t>
            </a:r>
            <a:r>
              <a:rPr lang="zh-CN" altLang="en-US" sz="1400" dirty="0">
                <a:solidFill>
                  <a:schemeClr val="tx1"/>
                </a:solidFill>
              </a:rPr>
              <a:t>行日志：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C0C0C0"/>
                </a:highlight>
              </a:rPr>
              <a:t>tail – n 100 xx.log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/>
                </a:solidFill>
              </a:rPr>
              <a:t>查询日志头部开始</a:t>
            </a:r>
            <a:r>
              <a:rPr lang="en-US" altLang="zh-CN" sz="1400" dirty="0">
                <a:solidFill>
                  <a:schemeClr val="tx1"/>
                </a:solidFill>
              </a:rPr>
              <a:t>100</a:t>
            </a:r>
            <a:r>
              <a:rPr lang="zh-CN" altLang="en-US" sz="1400" dirty="0">
                <a:solidFill>
                  <a:schemeClr val="tx1"/>
                </a:solidFill>
              </a:rPr>
              <a:t>行日志：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C0C0C0"/>
                </a:highlight>
              </a:rPr>
              <a:t>head –n 100 xx.log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/>
                </a:solidFill>
              </a:rPr>
              <a:t>查询某一个日志行号区间：</a:t>
            </a:r>
            <a:r>
              <a:rPr lang="pt-BR" altLang="zh-CN" sz="1400" dirty="0">
                <a:solidFill>
                  <a:schemeClr val="tx1"/>
                </a:solidFill>
                <a:highlight>
                  <a:srgbClr val="C0C0C0"/>
                </a:highlight>
              </a:rPr>
              <a:t>cat -n 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C0C0C0"/>
                </a:highlight>
              </a:rPr>
              <a:t>xx</a:t>
            </a:r>
            <a:r>
              <a:rPr lang="pt-BR" altLang="zh-CN" sz="1400" dirty="0">
                <a:solidFill>
                  <a:schemeClr val="tx1"/>
                </a:solidFill>
                <a:highlight>
                  <a:srgbClr val="C0C0C0"/>
                </a:highlight>
              </a:rPr>
              <a:t>.log | tail -n +100 | head -n 100 </a:t>
            </a:r>
            <a:r>
              <a:rPr lang="pt-BR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查询</a:t>
            </a:r>
            <a:r>
              <a:rPr lang="en-US" altLang="zh-CN" sz="1400" dirty="0">
                <a:solidFill>
                  <a:schemeClr val="tx1"/>
                </a:solidFill>
              </a:rPr>
              <a:t>100</a:t>
            </a:r>
            <a:r>
              <a:rPr lang="zh-CN" altLang="en-US" sz="1400" dirty="0">
                <a:solidFill>
                  <a:schemeClr val="tx1"/>
                </a:solidFill>
              </a:rPr>
              <a:t>行至</a:t>
            </a:r>
            <a:r>
              <a:rPr lang="en-US" altLang="zh-CN" sz="1400" dirty="0">
                <a:solidFill>
                  <a:schemeClr val="tx1"/>
                </a:solidFill>
              </a:rPr>
              <a:t>200</a:t>
            </a:r>
            <a:r>
              <a:rPr lang="zh-CN" altLang="en-US" sz="1400" dirty="0">
                <a:solidFill>
                  <a:schemeClr val="tx1"/>
                </a:solidFill>
              </a:rPr>
              <a:t>行的日志</a:t>
            </a:r>
            <a:r>
              <a:rPr lang="pt-BR" altLang="zh-CN" sz="1400" dirty="0">
                <a:solidFill>
                  <a:schemeClr val="tx1"/>
                </a:solidFill>
              </a:rPr>
              <a:t>)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1E1983E8-5F0D-F6EB-B4BD-8FA8E6C9AC0F}"/>
              </a:ext>
            </a:extLst>
          </p:cNvPr>
          <p:cNvSpPr txBox="1">
            <a:spLocks/>
          </p:cNvSpPr>
          <p:nvPr/>
        </p:nvSpPr>
        <p:spPr>
          <a:xfrm>
            <a:off x="1001523" y="4120975"/>
            <a:ext cx="9745035" cy="5170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查询日志文件中包含</a:t>
            </a:r>
            <a:r>
              <a:rPr lang="en-US" altLang="zh-CN" sz="1400" dirty="0">
                <a:solidFill>
                  <a:schemeClr val="tx1"/>
                </a:solidFill>
              </a:rPr>
              <a:t>debug</a:t>
            </a:r>
            <a:r>
              <a:rPr lang="zh-CN" altLang="en-US" sz="1400" dirty="0">
                <a:solidFill>
                  <a:schemeClr val="tx1"/>
                </a:solidFill>
              </a:rPr>
              <a:t>的日志行号：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C0C0C0"/>
                </a:highlight>
              </a:rPr>
              <a:t>cat -n xx.log | grep "debug"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7947759A-DB66-669D-6044-C2E334BA45E1}"/>
              </a:ext>
            </a:extLst>
          </p:cNvPr>
          <p:cNvSpPr txBox="1">
            <a:spLocks/>
          </p:cNvSpPr>
          <p:nvPr/>
        </p:nvSpPr>
        <p:spPr>
          <a:xfrm>
            <a:off x="1020376" y="4837412"/>
            <a:ext cx="9745035" cy="5170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/>
                </a:solidFill>
                <a:highlight>
                  <a:srgbClr val="C0C0C0"/>
                </a:highlight>
              </a:rPr>
              <a:t>sed -n '/2023-05-18 14:22:31.070/,/ 2023-05-18 14:27:14.158/p’xx.log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40D9B1-1CD0-DC2F-FCF1-5410A343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03" y="3963241"/>
            <a:ext cx="4111265" cy="1646983"/>
          </a:xfrm>
          <a:prstGeom prst="rect">
            <a:avLst/>
          </a:prstGeom>
        </p:spPr>
      </p:pic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0F8345FD-6D60-3D51-B256-6637D8AC2137}"/>
              </a:ext>
            </a:extLst>
          </p:cNvPr>
          <p:cNvSpPr txBox="1">
            <a:spLocks/>
          </p:cNvSpPr>
          <p:nvPr/>
        </p:nvSpPr>
        <p:spPr>
          <a:xfrm>
            <a:off x="1010950" y="5638690"/>
            <a:ext cx="9745035" cy="8940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/>
                </a:solidFill>
              </a:rPr>
              <a:t>分页查询日志信息：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C0C0C0"/>
                </a:highlight>
              </a:rPr>
              <a:t>cat -n xx.log |grep "debug" | more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/>
                </a:solidFill>
              </a:rPr>
              <a:t>筛选过滤以后，输出到一个文件：</a:t>
            </a:r>
            <a:r>
              <a:rPr lang="en-US" altLang="zh-CN" sz="1400" dirty="0">
                <a:solidFill>
                  <a:schemeClr val="tx1"/>
                </a:solidFill>
                <a:highlight>
                  <a:srgbClr val="C0C0C0"/>
                </a:highlight>
              </a:rPr>
              <a:t>cat -n xx.log | grep "debug" &gt;debug.txt    </a:t>
            </a:r>
          </a:p>
        </p:txBody>
      </p:sp>
    </p:spTree>
    <p:extLst>
      <p:ext uri="{BB962C8B-B14F-4D97-AF65-F5344CB8AC3E}">
        <p14:creationId xmlns:p14="http://schemas.microsoft.com/office/powerpoint/2010/main" val="2614545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生产问题怎么排查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27007" y="1839687"/>
            <a:ext cx="8858915" cy="201583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已经上线的</a:t>
            </a:r>
            <a:r>
              <a:rPr lang="en-US" altLang="zh-CN" sz="1400" dirty="0">
                <a:solidFill>
                  <a:schemeClr val="tx1"/>
                </a:solidFill>
              </a:rPr>
              <a:t>bug</a:t>
            </a:r>
            <a:r>
              <a:rPr lang="zh-CN" altLang="en-US" sz="1400" dirty="0">
                <a:solidFill>
                  <a:schemeClr val="tx1"/>
                </a:solidFill>
              </a:rPr>
              <a:t>排查的思路：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，先分析日志，通常在业务中都会有日志的记录，或者查看系统日志，或者查看日志文件，然后定位问题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，远程</a:t>
            </a:r>
            <a:r>
              <a:rPr lang="en-US" altLang="zh-CN" sz="1400" dirty="0">
                <a:solidFill>
                  <a:schemeClr val="tx1"/>
                </a:solidFill>
              </a:rPr>
              <a:t>debug(</a:t>
            </a:r>
            <a:r>
              <a:rPr lang="zh-CN" altLang="en-US" sz="1400" dirty="0">
                <a:solidFill>
                  <a:schemeClr val="tx1"/>
                </a:solidFill>
              </a:rPr>
              <a:t>通常公司的正式环境（生产环境）是不允许远程</a:t>
            </a:r>
            <a:r>
              <a:rPr lang="en-US" altLang="zh-CN" sz="1400" dirty="0">
                <a:solidFill>
                  <a:schemeClr val="tx1"/>
                </a:solidFill>
              </a:rPr>
              <a:t>debug</a:t>
            </a:r>
            <a:r>
              <a:rPr lang="zh-CN" altLang="en-US" sz="1400" dirty="0">
                <a:solidFill>
                  <a:schemeClr val="tx1"/>
                </a:solidFill>
              </a:rPr>
              <a:t>的。一般远程</a:t>
            </a:r>
            <a:r>
              <a:rPr lang="en-US" altLang="zh-CN" sz="1400" dirty="0">
                <a:solidFill>
                  <a:schemeClr val="tx1"/>
                </a:solidFill>
              </a:rPr>
              <a:t>debug</a:t>
            </a:r>
            <a:r>
              <a:rPr lang="zh-CN" altLang="en-US" sz="1400" dirty="0">
                <a:solidFill>
                  <a:schemeClr val="tx1"/>
                </a:solidFill>
              </a:rPr>
              <a:t>都是公司的测试环境，方便调试代码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86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CC92A-1982-E9D1-4335-5058128F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</a:t>
            </a:r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F8F6E-F730-38C1-6466-B85734F839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920274"/>
          </a:xfrm>
        </p:spPr>
        <p:txBody>
          <a:bodyPr/>
          <a:lstStyle/>
          <a:p>
            <a:r>
              <a:rPr lang="zh-CN" altLang="en-US" sz="1400" dirty="0"/>
              <a:t>前提条件：</a:t>
            </a:r>
            <a:r>
              <a:rPr lang="zh-CN" altLang="en-US" sz="1400" dirty="0">
                <a:solidFill>
                  <a:srgbClr val="C00000"/>
                </a:solidFill>
              </a:rPr>
              <a:t>远程的代码和本地的代码要保持一致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dirty="0"/>
              <a:t>远程代码需要配置启动参数，把项目打包放到服务器后启动项目的参数</a:t>
            </a:r>
            <a:r>
              <a:rPr lang="zh-CN" altLang="en-US" sz="1400" dirty="0">
                <a:solidFill>
                  <a:srgbClr val="C00000"/>
                </a:solidFill>
              </a:rPr>
              <a:t>：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1400" dirty="0"/>
              <a:t>idea</a:t>
            </a:r>
            <a:r>
              <a:rPr lang="zh-CN" altLang="en-US" sz="1400" dirty="0"/>
              <a:t>中设置远程</a:t>
            </a:r>
            <a:r>
              <a:rPr lang="en-US" altLang="zh-CN" sz="1400" dirty="0"/>
              <a:t>debug</a:t>
            </a:r>
            <a:r>
              <a:rPr lang="zh-CN" altLang="en-US" sz="1400" dirty="0"/>
              <a:t>，找到</a:t>
            </a:r>
            <a:r>
              <a:rPr lang="en-US" altLang="zh-CN" sz="1400" dirty="0"/>
              <a:t>idea</a:t>
            </a:r>
            <a:r>
              <a:rPr lang="zh-CN" altLang="en-US" sz="1400" dirty="0"/>
              <a:t>中的 </a:t>
            </a:r>
            <a:r>
              <a:rPr lang="en-US" altLang="zh-CN" sz="1400" dirty="0"/>
              <a:t>Edit Configurations...</a:t>
            </a:r>
            <a:endParaRPr lang="zh-CN" altLang="en-US" sz="1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C18D1D-54AD-9461-90D9-A25915189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69" y="2496807"/>
            <a:ext cx="8135332" cy="46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java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-jar -agentlib:jdwp=transport=dt_socket,server=y,suspend=n,address=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5005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project-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-SNAPSHOT.jar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0C58DD-E9DA-3781-44E8-57D4BE3C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90" y="3563381"/>
            <a:ext cx="4296266" cy="31060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CB6AE4-9769-196C-8E9A-AC5EFB3E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647" y="1567117"/>
            <a:ext cx="7425352" cy="47488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93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2AE6-A2B5-1C5F-C203-3FE911CA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</a:t>
            </a:r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EEDEE-4632-0D34-7DE0-AD91B79E6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7207635" cy="1580908"/>
          </a:xfrm>
        </p:spPr>
        <p:txBody>
          <a:bodyPr/>
          <a:lstStyle/>
          <a:p>
            <a:r>
              <a:rPr lang="en-US" altLang="zh-CN" sz="1400" dirty="0"/>
              <a:t>3. idea</a:t>
            </a:r>
            <a:r>
              <a:rPr lang="zh-CN" altLang="en-US" sz="1400" dirty="0"/>
              <a:t>中启动远程</a:t>
            </a:r>
            <a:r>
              <a:rPr lang="en-US" altLang="zh-CN" sz="1400" dirty="0"/>
              <a:t>debug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访问远程服务器，在本地代码中打断点即可调试远程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30E6BD-03B5-39A6-E996-D6F0A31D5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68" y="1773870"/>
            <a:ext cx="6303094" cy="9016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986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生产问题怎么排查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27007" y="1839687"/>
            <a:ext cx="8858915" cy="201583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已经上线的</a:t>
            </a:r>
            <a:r>
              <a:rPr lang="en-US" altLang="zh-CN" sz="1400" dirty="0">
                <a:solidFill>
                  <a:schemeClr val="tx1"/>
                </a:solidFill>
              </a:rPr>
              <a:t>bug</a:t>
            </a:r>
            <a:r>
              <a:rPr lang="zh-CN" altLang="en-US" sz="1400" dirty="0">
                <a:solidFill>
                  <a:schemeClr val="tx1"/>
                </a:solidFill>
              </a:rPr>
              <a:t>排查的思路：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，先分析日志，通常在业务中都会有日志的记录，或者查看系统日志，或者查看日志文件，然后定位问题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，远程</a:t>
            </a:r>
            <a:r>
              <a:rPr lang="en-US" altLang="zh-CN" sz="1400" dirty="0">
                <a:solidFill>
                  <a:schemeClr val="tx1"/>
                </a:solidFill>
              </a:rPr>
              <a:t>debug(</a:t>
            </a:r>
            <a:r>
              <a:rPr lang="zh-CN" altLang="en-US" sz="1400" dirty="0">
                <a:solidFill>
                  <a:schemeClr val="tx1"/>
                </a:solidFill>
              </a:rPr>
              <a:t>通常公司的正式环境（生产环境）是不允许远程</a:t>
            </a:r>
            <a:r>
              <a:rPr lang="en-US" altLang="zh-CN" sz="1400" dirty="0">
                <a:solidFill>
                  <a:schemeClr val="tx1"/>
                </a:solidFill>
              </a:rPr>
              <a:t>debug</a:t>
            </a:r>
            <a:r>
              <a:rPr lang="zh-CN" altLang="en-US" sz="1400" dirty="0">
                <a:solidFill>
                  <a:schemeClr val="tx1"/>
                </a:solidFill>
              </a:rPr>
              <a:t>的。一般远程</a:t>
            </a:r>
            <a:r>
              <a:rPr lang="en-US" altLang="zh-CN" sz="1400" dirty="0">
                <a:solidFill>
                  <a:schemeClr val="tx1"/>
                </a:solidFill>
              </a:rPr>
              <a:t>debug</a:t>
            </a:r>
            <a:r>
              <a:rPr lang="zh-CN" altLang="en-US" sz="1400" dirty="0">
                <a:solidFill>
                  <a:schemeClr val="tx1"/>
                </a:solidFill>
              </a:rPr>
              <a:t>都是公司的测试环境，方便调试代码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684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怎么快速定位系统的瓶颈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27007" y="1839687"/>
            <a:ext cx="6257117" cy="129943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压测（性能测试），</a:t>
            </a:r>
            <a:r>
              <a:rPr lang="zh-CN" altLang="en-US" sz="1400" dirty="0">
                <a:solidFill>
                  <a:srgbClr val="C00000"/>
                </a:solidFill>
              </a:rPr>
              <a:t>项目上线之前测评系统的压力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监控工具、链路追踪工具，</a:t>
            </a:r>
            <a:r>
              <a:rPr lang="zh-CN" altLang="en-US" sz="1400" dirty="0">
                <a:solidFill>
                  <a:srgbClr val="C00000"/>
                </a:solidFill>
              </a:rPr>
              <a:t>项目上线之后监控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线上诊断工具</a:t>
            </a:r>
            <a:r>
              <a:rPr lang="en-US" altLang="zh-CN" sz="1400" dirty="0" err="1">
                <a:solidFill>
                  <a:schemeClr val="tx1"/>
                </a:solidFill>
              </a:rPr>
              <a:t>Arthas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阿尔萨斯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zh-CN" altLang="en-US" sz="1400" dirty="0">
                <a:solidFill>
                  <a:srgbClr val="C00000"/>
                </a:solidFill>
              </a:rPr>
              <a:t>项目上线之后监控、排查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3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>
            <a:extLst>
              <a:ext uri="{FF2B5EF4-FFF2-40B4-BE49-F238E27FC236}">
                <a16:creationId xmlns:a16="http://schemas.microsoft.com/office/drawing/2014/main" id="{11980F7F-3E80-8688-EDE5-F00B95807757}"/>
              </a:ext>
            </a:extLst>
          </p:cNvPr>
          <p:cNvSpPr txBox="1">
            <a:spLocks/>
          </p:cNvSpPr>
          <p:nvPr/>
        </p:nvSpPr>
        <p:spPr>
          <a:xfrm>
            <a:off x="417060" y="1066689"/>
            <a:ext cx="11243897" cy="507958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压测（性能测试）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监控工具、链路追踪工具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线上诊断工具</a:t>
            </a:r>
            <a:r>
              <a:rPr lang="en-US" altLang="zh-CN" sz="1400" dirty="0" err="1">
                <a:solidFill>
                  <a:schemeClr val="tx1"/>
                </a:solidFill>
              </a:rPr>
              <a:t>Arthas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阿尔萨斯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F985DB4E-D14A-A976-C271-1428C65FAD65}"/>
              </a:ext>
            </a:extLst>
          </p:cNvPr>
          <p:cNvSpPr txBox="1">
            <a:spLocks/>
          </p:cNvSpPr>
          <p:nvPr/>
        </p:nvSpPr>
        <p:spPr>
          <a:xfrm>
            <a:off x="651681" y="1575108"/>
            <a:ext cx="8350915" cy="177140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压测目的：给出系统当前的性能状况；定位系统性能瓶颈或潜在性能瓶颈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333333"/>
                </a:solidFill>
                <a:latin typeface="-apple-system"/>
              </a:rPr>
              <a:t>指标：</a:t>
            </a:r>
            <a:r>
              <a:rPr lang="zh-CN" altLang="en-US" sz="1400" dirty="0">
                <a:solidFill>
                  <a:schemeClr val="tx1"/>
                </a:solidFill>
              </a:rPr>
              <a:t>响应时间、</a:t>
            </a:r>
            <a:r>
              <a:rPr lang="en-US" altLang="zh-CN" sz="1400" dirty="0">
                <a:solidFill>
                  <a:schemeClr val="tx1"/>
                </a:solidFill>
              </a:rPr>
              <a:t> QPS</a:t>
            </a:r>
            <a:r>
              <a:rPr lang="zh-CN" altLang="en-US" sz="1400" dirty="0">
                <a:solidFill>
                  <a:schemeClr val="tx1"/>
                </a:solidFill>
              </a:rPr>
              <a:t>、并发数、吞吐量、</a:t>
            </a:r>
            <a:r>
              <a:rPr lang="en-US" altLang="zh-CN" sz="1400" dirty="0">
                <a:solidFill>
                  <a:schemeClr val="tx1"/>
                </a:solidFill>
              </a:rPr>
              <a:t> CPU</a:t>
            </a:r>
            <a:r>
              <a:rPr lang="zh-CN" altLang="en-US" sz="1400" dirty="0">
                <a:solidFill>
                  <a:schemeClr val="tx1"/>
                </a:solidFill>
              </a:rPr>
              <a:t>利用率、内存使用率、磁盘</a:t>
            </a:r>
            <a:r>
              <a:rPr lang="en-US" altLang="zh-CN" sz="1400" dirty="0">
                <a:solidFill>
                  <a:schemeClr val="tx1"/>
                </a:solidFill>
              </a:rPr>
              <a:t>IO</a:t>
            </a:r>
            <a:r>
              <a:rPr lang="zh-CN" altLang="en-US" sz="1400" dirty="0">
                <a:solidFill>
                  <a:schemeClr val="tx1"/>
                </a:solidFill>
              </a:rPr>
              <a:t>、错误率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压测工具：</a:t>
            </a:r>
            <a:r>
              <a:rPr lang="en-US" altLang="zh-CN" sz="1400" dirty="0">
                <a:solidFill>
                  <a:schemeClr val="tx1"/>
                </a:solidFill>
              </a:rPr>
              <a:t>LoadRunner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Apache </a:t>
            </a:r>
            <a:r>
              <a:rPr lang="en-US" altLang="zh-CN" sz="1400" dirty="0" err="1">
                <a:solidFill>
                  <a:schemeClr val="tx1"/>
                </a:solidFill>
              </a:rPr>
              <a:t>Jmeter</a:t>
            </a:r>
            <a:r>
              <a:rPr lang="en-US" altLang="zh-CN" sz="1400" dirty="0">
                <a:solidFill>
                  <a:schemeClr val="tx1"/>
                </a:solidFill>
              </a:rPr>
              <a:t> …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后端工程师：根据压测的结果进行解决或调优（接口慢、代码报错、并发达不到要求</a:t>
            </a:r>
            <a:r>
              <a:rPr lang="en-US" altLang="zh-CN" sz="1400" dirty="0">
                <a:solidFill>
                  <a:schemeClr val="tx1"/>
                </a:solidFill>
              </a:rPr>
              <a:t>…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A51B11B1-5F0E-6066-1DB5-838FCE4C96FE}"/>
              </a:ext>
            </a:extLst>
          </p:cNvPr>
          <p:cNvSpPr txBox="1">
            <a:spLocks/>
          </p:cNvSpPr>
          <p:nvPr/>
        </p:nvSpPr>
        <p:spPr>
          <a:xfrm>
            <a:off x="670534" y="3639579"/>
            <a:ext cx="8350915" cy="77216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333333"/>
                </a:solidFill>
                <a:latin typeface="-apple-system"/>
              </a:rPr>
              <a:t>监控工具：</a:t>
            </a:r>
            <a:r>
              <a:rPr lang="en-US" altLang="zh-CN" sz="1400" dirty="0" err="1">
                <a:solidFill>
                  <a:srgbClr val="333333"/>
                </a:solidFill>
                <a:latin typeface="-apple-system"/>
              </a:rPr>
              <a:t>Prometheus+Grafana</a:t>
            </a:r>
            <a:endParaRPr lang="en-US" altLang="zh-CN" sz="140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链路追踪工具：</a:t>
            </a:r>
            <a:r>
              <a:rPr lang="en-US" altLang="zh-CN" sz="1400" dirty="0" err="1">
                <a:solidFill>
                  <a:srgbClr val="333333"/>
                </a:solidFill>
                <a:latin typeface="-apple-system"/>
              </a:rPr>
              <a:t>skywalking</a:t>
            </a:r>
            <a:r>
              <a:rPr lang="zh-CN" altLang="en-US" sz="1400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sz="1400" dirty="0" err="1">
                <a:solidFill>
                  <a:srgbClr val="333333"/>
                </a:solidFill>
                <a:latin typeface="-apple-system"/>
              </a:rPr>
              <a:t>Zipkin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785D44DF-A6F8-1E23-1D14-1075145565CB}"/>
              </a:ext>
            </a:extLst>
          </p:cNvPr>
          <p:cNvSpPr txBox="1">
            <a:spLocks/>
          </p:cNvSpPr>
          <p:nvPr/>
        </p:nvSpPr>
        <p:spPr>
          <a:xfrm>
            <a:off x="670534" y="4780222"/>
            <a:ext cx="8350915" cy="77216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官网：</a:t>
            </a:r>
            <a:r>
              <a:rPr lang="en-US" altLang="zh-CN" sz="1400" dirty="0">
                <a:solidFill>
                  <a:srgbClr val="333333"/>
                </a:solidFill>
                <a:latin typeface="-apple-system"/>
              </a:rPr>
              <a:t>https://arthas.aliyun.com/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核心功能：</a:t>
            </a:r>
            <a:endParaRPr lang="en-US" altLang="zh-CN" sz="1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881D2D-E6F6-8422-C348-78933CA4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692" y="3207966"/>
            <a:ext cx="5707822" cy="34285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853CB00-4758-BDA0-8A8A-2DFF0ADE7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21" y="2173253"/>
            <a:ext cx="8355291" cy="25114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1714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18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1C1750-12E9-67EB-3D8A-572098B17EE9}"/>
              </a:ext>
            </a:extLst>
          </p:cNvPr>
          <p:cNvSpPr/>
          <p:nvPr/>
        </p:nvSpPr>
        <p:spPr bwMode="auto">
          <a:xfrm>
            <a:off x="1932497" y="3240405"/>
            <a:ext cx="1791092" cy="8862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常见技术场景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00C7601-BB37-B1A7-CD31-953410CF0CBA}"/>
              </a:ext>
            </a:extLst>
          </p:cNvPr>
          <p:cNvSpPr/>
          <p:nvPr/>
        </p:nvSpPr>
        <p:spPr bwMode="auto">
          <a:xfrm>
            <a:off x="5362067" y="3478717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你负责项目的时候遇到了哪些比较棘手的问题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AA8AE68-361A-5076-A3D4-AC192CA8AECF}"/>
              </a:ext>
            </a:extLst>
          </p:cNvPr>
          <p:cNvSpPr/>
          <p:nvPr/>
        </p:nvSpPr>
        <p:spPr bwMode="auto">
          <a:xfrm>
            <a:off x="5362067" y="1351276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单点登录这块怎么实现的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A129117-CB89-2FAA-AE88-D1FFEB694BA7}"/>
              </a:ext>
            </a:extLst>
          </p:cNvPr>
          <p:cNvSpPr/>
          <p:nvPr/>
        </p:nvSpPr>
        <p:spPr bwMode="auto">
          <a:xfrm>
            <a:off x="5362067" y="2060423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权限认证是如何实现的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9AC7131-EB63-B42B-E9C7-83312C1C000D}"/>
              </a:ext>
            </a:extLst>
          </p:cNvPr>
          <p:cNvSpPr/>
          <p:nvPr/>
        </p:nvSpPr>
        <p:spPr bwMode="auto">
          <a:xfrm>
            <a:off x="5362067" y="2769570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上传数据的安全性你们怎么控制？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C1ECFF-3C2F-BA2F-9839-1A094F1DCD3A}"/>
              </a:ext>
            </a:extLst>
          </p:cNvPr>
          <p:cNvSpPr/>
          <p:nvPr/>
        </p:nvSpPr>
        <p:spPr bwMode="auto">
          <a:xfrm>
            <a:off x="5362067" y="4187864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你们项目中日志怎么采集的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EA83261-B967-081E-2FC3-FCCD4965AC11}"/>
              </a:ext>
            </a:extLst>
          </p:cNvPr>
          <p:cNvSpPr/>
          <p:nvPr/>
        </p:nvSpPr>
        <p:spPr bwMode="auto">
          <a:xfrm>
            <a:off x="5362067" y="4897011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查看日志的命令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0A71FFD-B642-5018-E0E1-67247C9D9AE9}"/>
              </a:ext>
            </a:extLst>
          </p:cNvPr>
          <p:cNvSpPr/>
          <p:nvPr/>
        </p:nvSpPr>
        <p:spPr bwMode="auto">
          <a:xfrm>
            <a:off x="5362067" y="5606157"/>
            <a:ext cx="3942189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生产问题怎么排查</a:t>
            </a: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22BD017-07B0-0208-3374-1AEFA48F591F}"/>
              </a:ext>
            </a:extLst>
          </p:cNvPr>
          <p:cNvCxnSpPr>
            <a:stCxn id="4" idx="3"/>
            <a:endCxn id="32" idx="1"/>
          </p:cNvCxnSpPr>
          <p:nvPr/>
        </p:nvCxnSpPr>
        <p:spPr>
          <a:xfrm flipV="1">
            <a:off x="3723589" y="1554858"/>
            <a:ext cx="1638478" cy="21286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F3A8019-9B90-B9B1-FF3C-E53C6A9DD111}"/>
              </a:ext>
            </a:extLst>
          </p:cNvPr>
          <p:cNvCxnSpPr>
            <a:stCxn id="4" idx="3"/>
            <a:endCxn id="33" idx="1"/>
          </p:cNvCxnSpPr>
          <p:nvPr/>
        </p:nvCxnSpPr>
        <p:spPr>
          <a:xfrm flipV="1">
            <a:off x="3723589" y="2264005"/>
            <a:ext cx="1638478" cy="14195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39671480-0FFD-E4BC-77FB-245C84B44B11}"/>
              </a:ext>
            </a:extLst>
          </p:cNvPr>
          <p:cNvCxnSpPr>
            <a:stCxn id="4" idx="3"/>
            <a:endCxn id="34" idx="1"/>
          </p:cNvCxnSpPr>
          <p:nvPr/>
        </p:nvCxnSpPr>
        <p:spPr>
          <a:xfrm flipV="1">
            <a:off x="3723589" y="2973152"/>
            <a:ext cx="1638478" cy="7103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C23A9F7F-AE59-579C-D9D9-9956E193589C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3723589" y="3682299"/>
            <a:ext cx="1638478" cy="12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D5B63546-9C82-534F-721E-075E26D5A79B}"/>
              </a:ext>
            </a:extLst>
          </p:cNvPr>
          <p:cNvCxnSpPr>
            <a:stCxn id="4" idx="3"/>
            <a:endCxn id="35" idx="1"/>
          </p:cNvCxnSpPr>
          <p:nvPr/>
        </p:nvCxnSpPr>
        <p:spPr>
          <a:xfrm>
            <a:off x="3723589" y="3683526"/>
            <a:ext cx="1638478" cy="707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1345B3EA-8796-5E1C-0FCA-7B6A132C2517}"/>
              </a:ext>
            </a:extLst>
          </p:cNvPr>
          <p:cNvCxnSpPr>
            <a:stCxn id="4" idx="3"/>
            <a:endCxn id="37" idx="1"/>
          </p:cNvCxnSpPr>
          <p:nvPr/>
        </p:nvCxnSpPr>
        <p:spPr>
          <a:xfrm>
            <a:off x="3723589" y="3683526"/>
            <a:ext cx="1638478" cy="1417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E4D10C4B-DF53-13EF-120B-0CE0A663CF53}"/>
              </a:ext>
            </a:extLst>
          </p:cNvPr>
          <p:cNvCxnSpPr>
            <a:stCxn id="4" idx="3"/>
            <a:endCxn id="40" idx="1"/>
          </p:cNvCxnSpPr>
          <p:nvPr/>
        </p:nvCxnSpPr>
        <p:spPr>
          <a:xfrm>
            <a:off x="3723589" y="3683526"/>
            <a:ext cx="1638478" cy="21262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3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单点登录这块怎么实现的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047899" y="1924528"/>
            <a:ext cx="8736365" cy="7621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单点登录的英文名叫做：</a:t>
            </a:r>
            <a:r>
              <a:rPr lang="en-US" altLang="zh-CN" sz="1400" dirty="0">
                <a:solidFill>
                  <a:schemeClr val="tx1"/>
                </a:solidFill>
              </a:rPr>
              <a:t>Single Sign On</a:t>
            </a:r>
            <a:r>
              <a:rPr lang="zh-CN" altLang="en-US" sz="1400" dirty="0">
                <a:solidFill>
                  <a:schemeClr val="tx1"/>
                </a:solidFill>
              </a:rPr>
              <a:t>（简称</a:t>
            </a:r>
            <a:r>
              <a:rPr lang="en-US" altLang="zh-CN" sz="1400" b="1" dirty="0">
                <a:solidFill>
                  <a:schemeClr val="tx1"/>
                </a:solidFill>
              </a:rPr>
              <a:t>SSO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zh-CN" altLang="en-US" sz="1400" dirty="0">
                <a:solidFill>
                  <a:schemeClr val="tx1"/>
                </a:solidFill>
              </a:rPr>
              <a:t>只需要登录一次，就可以访问所有信任的应用系统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EB2145-DF58-BA0F-E1E5-2A9288E7177D}"/>
              </a:ext>
            </a:extLst>
          </p:cNvPr>
          <p:cNvSpPr/>
          <p:nvPr/>
        </p:nvSpPr>
        <p:spPr bwMode="auto">
          <a:xfrm>
            <a:off x="1291472" y="2903456"/>
            <a:ext cx="3384223" cy="24321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BBF54C3-305C-4547-E0E1-3B7730150195}"/>
              </a:ext>
            </a:extLst>
          </p:cNvPr>
          <p:cNvSpPr/>
          <p:nvPr/>
        </p:nvSpPr>
        <p:spPr bwMode="auto">
          <a:xfrm>
            <a:off x="1564849" y="3176833"/>
            <a:ext cx="1206631" cy="6598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登录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D6C65D-47EC-A245-E927-17324A86E4F9}"/>
              </a:ext>
            </a:extLst>
          </p:cNvPr>
          <p:cNvSpPr/>
          <p:nvPr/>
        </p:nvSpPr>
        <p:spPr bwMode="auto">
          <a:xfrm>
            <a:off x="3271101" y="3176833"/>
            <a:ext cx="1206631" cy="6598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商品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D31B9D-00F8-0298-4838-C79A0F63763C}"/>
              </a:ext>
            </a:extLst>
          </p:cNvPr>
          <p:cNvSpPr/>
          <p:nvPr/>
        </p:nvSpPr>
        <p:spPr bwMode="auto">
          <a:xfrm>
            <a:off x="3271101" y="4317477"/>
            <a:ext cx="1206631" cy="6598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支付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69D5B-2620-8BA9-9372-D6F9C165F292}"/>
              </a:ext>
            </a:extLst>
          </p:cNvPr>
          <p:cNvSpPr/>
          <p:nvPr/>
        </p:nvSpPr>
        <p:spPr bwMode="auto">
          <a:xfrm>
            <a:off x="1593130" y="4336330"/>
            <a:ext cx="1206631" cy="6598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订单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D111AAA2-F098-F6EB-4A04-92B9403D6B31}"/>
              </a:ext>
            </a:extLst>
          </p:cNvPr>
          <p:cNvSpPr txBox="1">
            <a:spLocks/>
          </p:cNvSpPr>
          <p:nvPr/>
        </p:nvSpPr>
        <p:spPr>
          <a:xfrm>
            <a:off x="2479249" y="5423989"/>
            <a:ext cx="697584" cy="5410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单体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F2B0E8-D0CE-35F9-A150-41E98C6D049C}"/>
              </a:ext>
            </a:extLst>
          </p:cNvPr>
          <p:cNvSpPr/>
          <p:nvPr/>
        </p:nvSpPr>
        <p:spPr bwMode="auto">
          <a:xfrm>
            <a:off x="5751923" y="2886958"/>
            <a:ext cx="1556994" cy="10840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6E484C-D576-AFC3-0F6C-69663B48BF8F}"/>
              </a:ext>
            </a:extLst>
          </p:cNvPr>
          <p:cNvSpPr/>
          <p:nvPr/>
        </p:nvSpPr>
        <p:spPr bwMode="auto">
          <a:xfrm>
            <a:off x="5744068" y="4161146"/>
            <a:ext cx="1556994" cy="10840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B540C7D-ABE9-7BA1-8BD8-AD17DFEF179E}"/>
              </a:ext>
            </a:extLst>
          </p:cNvPr>
          <p:cNvSpPr/>
          <p:nvPr/>
        </p:nvSpPr>
        <p:spPr bwMode="auto">
          <a:xfrm>
            <a:off x="7648283" y="4161146"/>
            <a:ext cx="1556994" cy="10840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99D6B1B-14F5-3B10-C6A9-2C5F16CB40B8}"/>
              </a:ext>
            </a:extLst>
          </p:cNvPr>
          <p:cNvSpPr/>
          <p:nvPr/>
        </p:nvSpPr>
        <p:spPr bwMode="auto">
          <a:xfrm>
            <a:off x="7648283" y="2886958"/>
            <a:ext cx="1556994" cy="10840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2CFEB3D3-D41A-8913-B02F-FF7EBBB7432B}"/>
              </a:ext>
            </a:extLst>
          </p:cNvPr>
          <p:cNvSpPr txBox="1">
            <a:spLocks/>
          </p:cNvSpPr>
          <p:nvPr/>
        </p:nvSpPr>
        <p:spPr>
          <a:xfrm>
            <a:off x="6740163" y="5376855"/>
            <a:ext cx="2554665" cy="5410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微服务、分布式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A789F7-82DF-7899-F8B8-47E28D89FB35}"/>
              </a:ext>
            </a:extLst>
          </p:cNvPr>
          <p:cNvSpPr/>
          <p:nvPr/>
        </p:nvSpPr>
        <p:spPr bwMode="auto">
          <a:xfrm>
            <a:off x="1566420" y="3187830"/>
            <a:ext cx="1206631" cy="6598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登录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A8C3E3C-0AC2-18CE-7448-33622B168A83}"/>
              </a:ext>
            </a:extLst>
          </p:cNvPr>
          <p:cNvSpPr/>
          <p:nvPr/>
        </p:nvSpPr>
        <p:spPr bwMode="auto">
          <a:xfrm>
            <a:off x="3282099" y="3178404"/>
            <a:ext cx="1206631" cy="6598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商品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B8C01EF-E529-F4D9-2CF7-1C5E80338004}"/>
              </a:ext>
            </a:extLst>
          </p:cNvPr>
          <p:cNvSpPr/>
          <p:nvPr/>
        </p:nvSpPr>
        <p:spPr bwMode="auto">
          <a:xfrm>
            <a:off x="3272672" y="4328475"/>
            <a:ext cx="1206631" cy="6598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支付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B53C658-5131-6C9A-97F6-99DCBFE72CA0}"/>
              </a:ext>
            </a:extLst>
          </p:cNvPr>
          <p:cNvSpPr/>
          <p:nvPr/>
        </p:nvSpPr>
        <p:spPr bwMode="auto">
          <a:xfrm>
            <a:off x="1594701" y="4347328"/>
            <a:ext cx="1206631" cy="6598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订单</a:t>
            </a:r>
          </a:p>
        </p:txBody>
      </p:sp>
      <p:sp>
        <p:nvSpPr>
          <p:cNvPr id="27" name="文本占位符 6">
            <a:extLst>
              <a:ext uri="{FF2B5EF4-FFF2-40B4-BE49-F238E27FC236}">
                <a16:creationId xmlns:a16="http://schemas.microsoft.com/office/drawing/2014/main" id="{181735D9-A217-8D67-5968-E28E4E6D4A10}"/>
              </a:ext>
            </a:extLst>
          </p:cNvPr>
          <p:cNvSpPr txBox="1">
            <a:spLocks/>
          </p:cNvSpPr>
          <p:nvPr/>
        </p:nvSpPr>
        <p:spPr>
          <a:xfrm>
            <a:off x="1527142" y="5876475"/>
            <a:ext cx="3393648" cy="5410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00B050"/>
                </a:solidFill>
              </a:rPr>
              <a:t>单个</a:t>
            </a:r>
            <a:r>
              <a:rPr lang="en-US" altLang="zh-CN" sz="1400" dirty="0">
                <a:solidFill>
                  <a:srgbClr val="00B050"/>
                </a:solidFill>
              </a:rPr>
              <a:t>tomcat</a:t>
            </a:r>
            <a:r>
              <a:rPr lang="zh-CN" altLang="en-US" sz="1400" dirty="0">
                <a:solidFill>
                  <a:srgbClr val="00B050"/>
                </a:solidFill>
              </a:rPr>
              <a:t>服务</a:t>
            </a:r>
            <a:r>
              <a:rPr lang="en-US" altLang="zh-CN" sz="1400" dirty="0">
                <a:solidFill>
                  <a:srgbClr val="00B050"/>
                </a:solidFill>
              </a:rPr>
              <a:t>session</a:t>
            </a:r>
            <a:r>
              <a:rPr lang="zh-CN" altLang="en-US" sz="1400" dirty="0">
                <a:solidFill>
                  <a:srgbClr val="00B050"/>
                </a:solidFill>
              </a:rPr>
              <a:t>可以共享</a:t>
            </a:r>
            <a:endParaRPr lang="en-US" altLang="zh-CN" sz="1400" dirty="0">
              <a:solidFill>
                <a:srgbClr val="00B050"/>
              </a:solidFill>
            </a:endParaRPr>
          </a:p>
        </p:txBody>
      </p:sp>
      <p:sp>
        <p:nvSpPr>
          <p:cNvPr id="28" name="文本占位符 6">
            <a:extLst>
              <a:ext uri="{FF2B5EF4-FFF2-40B4-BE49-F238E27FC236}">
                <a16:creationId xmlns:a16="http://schemas.microsoft.com/office/drawing/2014/main" id="{C8F468B7-E644-99C8-33D6-EC1D45AC01F7}"/>
              </a:ext>
            </a:extLst>
          </p:cNvPr>
          <p:cNvSpPr txBox="1">
            <a:spLocks/>
          </p:cNvSpPr>
          <p:nvPr/>
        </p:nvSpPr>
        <p:spPr>
          <a:xfrm>
            <a:off x="6193410" y="5885902"/>
            <a:ext cx="2752628" cy="47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多个</a:t>
            </a:r>
            <a:r>
              <a:rPr lang="en-US" altLang="zh-CN" sz="1400" dirty="0">
                <a:solidFill>
                  <a:srgbClr val="C00000"/>
                </a:solidFill>
              </a:rPr>
              <a:t>tomcat</a:t>
            </a:r>
            <a:r>
              <a:rPr lang="zh-CN" altLang="en-US" sz="1400" dirty="0">
                <a:solidFill>
                  <a:srgbClr val="C00000"/>
                </a:solidFill>
              </a:rPr>
              <a:t>服务</a:t>
            </a:r>
            <a:r>
              <a:rPr lang="en-US" altLang="zh-CN" sz="1400" dirty="0">
                <a:solidFill>
                  <a:srgbClr val="C00000"/>
                </a:solidFill>
              </a:rPr>
              <a:t>session</a:t>
            </a:r>
            <a:r>
              <a:rPr lang="zh-CN" altLang="en-US" sz="1400" dirty="0">
                <a:solidFill>
                  <a:srgbClr val="C00000"/>
                </a:solidFill>
              </a:rPr>
              <a:t>不共享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  <p:sp>
        <p:nvSpPr>
          <p:cNvPr id="29" name="文本占位符 6">
            <a:extLst>
              <a:ext uri="{FF2B5EF4-FFF2-40B4-BE49-F238E27FC236}">
                <a16:creationId xmlns:a16="http://schemas.microsoft.com/office/drawing/2014/main" id="{E7B69DDD-398E-7DBC-4A7A-EF216B78D623}"/>
              </a:ext>
            </a:extLst>
          </p:cNvPr>
          <p:cNvSpPr txBox="1">
            <a:spLocks/>
          </p:cNvSpPr>
          <p:nvPr/>
        </p:nvSpPr>
        <p:spPr>
          <a:xfrm>
            <a:off x="9513926" y="3102878"/>
            <a:ext cx="2326139" cy="189332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单点登录解决方案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JWT(</a:t>
            </a:r>
            <a:r>
              <a:rPr lang="zh-CN" altLang="en-US" sz="1400" dirty="0">
                <a:solidFill>
                  <a:schemeClr val="tx1"/>
                </a:solidFill>
              </a:rPr>
              <a:t>常见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Oauth2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CAS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8615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0.35625 -0.0129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37422 -0.00995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11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35547 -0.0034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7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37487 3.33333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/>
      <p:bldP spid="13" grpId="0" animBg="1"/>
      <p:bldP spid="18" grpId="0" animBg="1"/>
      <p:bldP spid="20" grpId="0" animBg="1"/>
      <p:bldP spid="23" grpId="0" animBg="1"/>
      <p:bldP spid="26" grpId="0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B15B1-0F1A-E230-CFEB-A1BA8545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r>
              <a:rPr lang="zh-CN" altLang="en-US" dirty="0"/>
              <a:t>解决单点登录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02DFC1-7A79-39E5-0535-E7005622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14" y="2845331"/>
            <a:ext cx="710138" cy="7101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D1234B-530B-3FCA-11E9-FB72B567F8EA}"/>
              </a:ext>
            </a:extLst>
          </p:cNvPr>
          <p:cNvSpPr/>
          <p:nvPr/>
        </p:nvSpPr>
        <p:spPr bwMode="auto">
          <a:xfrm>
            <a:off x="3478491" y="2017336"/>
            <a:ext cx="810705" cy="236612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网关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C9085AB-89C3-FC91-6A34-842705F6FE06}"/>
              </a:ext>
            </a:extLst>
          </p:cNvPr>
          <p:cNvSpPr/>
          <p:nvPr/>
        </p:nvSpPr>
        <p:spPr bwMode="auto">
          <a:xfrm>
            <a:off x="5365422" y="2320564"/>
            <a:ext cx="1206631" cy="6598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登录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274A005-E570-B7B7-017F-46934CF8A2DA}"/>
              </a:ext>
            </a:extLst>
          </p:cNvPr>
          <p:cNvSpPr/>
          <p:nvPr/>
        </p:nvSpPr>
        <p:spPr bwMode="auto">
          <a:xfrm>
            <a:off x="7118809" y="2282858"/>
            <a:ext cx="1206631" cy="6598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商品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B4D6FB-8A30-AC0E-4B17-3C6C14F5477A}"/>
              </a:ext>
            </a:extLst>
          </p:cNvPr>
          <p:cNvSpPr/>
          <p:nvPr/>
        </p:nvSpPr>
        <p:spPr bwMode="auto">
          <a:xfrm>
            <a:off x="7137662" y="3429000"/>
            <a:ext cx="1206631" cy="6598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支付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1311345-119B-9550-3BBC-515DDF30622F}"/>
              </a:ext>
            </a:extLst>
          </p:cNvPr>
          <p:cNvSpPr/>
          <p:nvPr/>
        </p:nvSpPr>
        <p:spPr bwMode="auto">
          <a:xfrm>
            <a:off x="5374849" y="3395221"/>
            <a:ext cx="1206631" cy="6598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订单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7FCF2E-AC56-4FD4-0662-1B640EB46EF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227852" y="3200400"/>
            <a:ext cx="125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C2246D9-5DD2-6FE1-B07B-A9B5ADA8E22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289196" y="2650502"/>
            <a:ext cx="1076226" cy="54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C4CC66-17A6-88A4-D601-24680504117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289196" y="3200400"/>
            <a:ext cx="1085653" cy="52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F62CBD6-B9C6-6745-756B-F5E599B78A3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289196" y="2612796"/>
            <a:ext cx="2829613" cy="587604"/>
          </a:xfrm>
          <a:prstGeom prst="bentConnector3">
            <a:avLst>
              <a:gd name="adj1" fmla="val 91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BEEF1D7-C421-C45A-CFEE-D8689F252B8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289196" y="3200400"/>
            <a:ext cx="2848466" cy="558538"/>
          </a:xfrm>
          <a:prstGeom prst="bentConnector3">
            <a:avLst>
              <a:gd name="adj1" fmla="val 913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151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>
            <a:extLst>
              <a:ext uri="{FF2B5EF4-FFF2-40B4-BE49-F238E27FC236}">
                <a16:creationId xmlns:a16="http://schemas.microsoft.com/office/drawing/2014/main" id="{F3DD4DEB-EE89-BA67-0797-37CE9E65CAD4}"/>
              </a:ext>
            </a:extLst>
          </p:cNvPr>
          <p:cNvSpPr/>
          <p:nvPr/>
        </p:nvSpPr>
        <p:spPr bwMode="auto">
          <a:xfrm>
            <a:off x="886120" y="1979629"/>
            <a:ext cx="9096866" cy="45625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FB15B1-0F1A-E230-CFEB-A1BA8545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JWT</a:t>
            </a:r>
            <a:r>
              <a:rPr lang="zh-CN" altLang="en-US" dirty="0"/>
              <a:t>解决单点登录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02DFC1-7A79-39E5-0535-E7005622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45" y="1099611"/>
            <a:ext cx="486370" cy="4863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D1234B-530B-3FCA-11E9-FB72B567F8EA}"/>
              </a:ext>
            </a:extLst>
          </p:cNvPr>
          <p:cNvSpPr/>
          <p:nvPr/>
        </p:nvSpPr>
        <p:spPr bwMode="auto">
          <a:xfrm>
            <a:off x="8408969" y="827317"/>
            <a:ext cx="555248" cy="103095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网关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C9085AB-89C3-FC91-6A34-842705F6FE06}"/>
              </a:ext>
            </a:extLst>
          </p:cNvPr>
          <p:cNvSpPr/>
          <p:nvPr/>
        </p:nvSpPr>
        <p:spPr bwMode="auto">
          <a:xfrm>
            <a:off x="9377890" y="941370"/>
            <a:ext cx="826416" cy="28751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登录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274A005-E570-B7B7-017F-46934CF8A2DA}"/>
              </a:ext>
            </a:extLst>
          </p:cNvPr>
          <p:cNvSpPr/>
          <p:nvPr/>
        </p:nvSpPr>
        <p:spPr bwMode="auto">
          <a:xfrm>
            <a:off x="10527961" y="903664"/>
            <a:ext cx="826416" cy="28751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商品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B4D6FB-8A30-AC0E-4B17-3C6C14F5477A}"/>
              </a:ext>
            </a:extLst>
          </p:cNvPr>
          <p:cNvSpPr/>
          <p:nvPr/>
        </p:nvSpPr>
        <p:spPr bwMode="auto">
          <a:xfrm>
            <a:off x="10546814" y="1465344"/>
            <a:ext cx="826416" cy="28751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支付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1311345-119B-9550-3BBC-515DDF30622F}"/>
              </a:ext>
            </a:extLst>
          </p:cNvPr>
          <p:cNvSpPr/>
          <p:nvPr/>
        </p:nvSpPr>
        <p:spPr bwMode="auto">
          <a:xfrm>
            <a:off x="9387317" y="1431565"/>
            <a:ext cx="826416" cy="28751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订单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7FCF2E-AC56-4FD4-0662-1B640EB46EF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691715" y="1342796"/>
            <a:ext cx="717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C2246D9-5DD2-6FE1-B07B-A9B5ADA8E22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964217" y="1085129"/>
            <a:ext cx="413673" cy="25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C4CC66-17A6-88A4-D601-24680504117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964217" y="1342796"/>
            <a:ext cx="423100" cy="23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FF62CBD6-B9C6-6745-756B-F5E599B78A3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8964217" y="1047423"/>
            <a:ext cx="1563744" cy="295373"/>
          </a:xfrm>
          <a:prstGeom prst="bentConnector3">
            <a:avLst>
              <a:gd name="adj1" fmla="val 89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BEEF1D7-C421-C45A-CFEE-D8689F252B8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8964217" y="1342796"/>
            <a:ext cx="1582597" cy="266307"/>
          </a:xfrm>
          <a:prstGeom prst="bentConnector3">
            <a:avLst>
              <a:gd name="adj1" fmla="val 88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2718D55-BED2-4166-E178-38D73A5D734F}"/>
              </a:ext>
            </a:extLst>
          </p:cNvPr>
          <p:cNvSpPr/>
          <p:nvPr/>
        </p:nvSpPr>
        <p:spPr>
          <a:xfrm>
            <a:off x="1002498" y="208651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浏览器</a:t>
            </a:r>
          </a:p>
        </p:txBody>
      </p:sp>
      <p:cxnSp>
        <p:nvCxnSpPr>
          <p:cNvPr id="22" name="直线连接符 8">
            <a:extLst>
              <a:ext uri="{FF2B5EF4-FFF2-40B4-BE49-F238E27FC236}">
                <a16:creationId xmlns:a16="http://schemas.microsoft.com/office/drawing/2014/main" id="{28AE10CC-E7CA-E64D-842F-EF63DAE336F9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317155" y="2467660"/>
            <a:ext cx="2975" cy="3952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EA8135F-4586-43DE-DB6A-A8F1531C1D4E}"/>
              </a:ext>
            </a:extLst>
          </p:cNvPr>
          <p:cNvSpPr/>
          <p:nvPr/>
        </p:nvSpPr>
        <p:spPr>
          <a:xfrm>
            <a:off x="1256958" y="2717105"/>
            <a:ext cx="115609" cy="855545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1AA5AA5-0E8C-D178-F7F4-0EF3FF6BFBEB}"/>
              </a:ext>
            </a:extLst>
          </p:cNvPr>
          <p:cNvSpPr/>
          <p:nvPr/>
        </p:nvSpPr>
        <p:spPr>
          <a:xfrm>
            <a:off x="5483308" y="2086512"/>
            <a:ext cx="744772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订单服务</a:t>
            </a:r>
          </a:p>
        </p:txBody>
      </p:sp>
      <p:cxnSp>
        <p:nvCxnSpPr>
          <p:cNvPr id="35" name="直线连接符 8">
            <a:extLst>
              <a:ext uri="{FF2B5EF4-FFF2-40B4-BE49-F238E27FC236}">
                <a16:creationId xmlns:a16="http://schemas.microsoft.com/office/drawing/2014/main" id="{64BFBB4C-E3D9-DD62-A605-5BCFC0CE8D3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813866" y="2467660"/>
            <a:ext cx="41828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CB261BB-DE19-4BB5-B599-1C9E20A49557}"/>
              </a:ext>
            </a:extLst>
          </p:cNvPr>
          <p:cNvSpPr/>
          <p:nvPr/>
        </p:nvSpPr>
        <p:spPr>
          <a:xfrm>
            <a:off x="5738252" y="5831932"/>
            <a:ext cx="117628" cy="617766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9D479C-3A4B-9849-1720-023C72CB7189}"/>
              </a:ext>
            </a:extLst>
          </p:cNvPr>
          <p:cNvSpPr/>
          <p:nvPr/>
        </p:nvSpPr>
        <p:spPr>
          <a:xfrm>
            <a:off x="5792251" y="6006144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8" name="肘形连接符 25">
            <a:extLst>
              <a:ext uri="{FF2B5EF4-FFF2-40B4-BE49-F238E27FC236}">
                <a16:creationId xmlns:a16="http://schemas.microsoft.com/office/drawing/2014/main" id="{1F5204F3-B021-6818-ABBC-FFE37C93B2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1125" y="6060160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E85D913-833C-E9A7-1BAD-2E16A558D786}"/>
              </a:ext>
            </a:extLst>
          </p:cNvPr>
          <p:cNvSpPr txBox="1"/>
          <p:nvPr/>
        </p:nvSpPr>
        <p:spPr>
          <a:xfrm>
            <a:off x="6132432" y="5999069"/>
            <a:ext cx="932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处理订单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CA9A95C-1024-3DBA-2AC0-908B1A38A538}"/>
              </a:ext>
            </a:extLst>
          </p:cNvPr>
          <p:cNvSpPr/>
          <p:nvPr/>
        </p:nvSpPr>
        <p:spPr>
          <a:xfrm>
            <a:off x="3286619" y="208661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网关</a:t>
            </a:r>
          </a:p>
        </p:txBody>
      </p:sp>
      <p:cxnSp>
        <p:nvCxnSpPr>
          <p:cNvPr id="47" name="直线连接符 8">
            <a:extLst>
              <a:ext uri="{FF2B5EF4-FFF2-40B4-BE49-F238E27FC236}">
                <a16:creationId xmlns:a16="http://schemas.microsoft.com/office/drawing/2014/main" id="{60E7E3BC-1BB8-D12E-9309-FA0DBC9D0304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3601276" y="2467767"/>
            <a:ext cx="2975" cy="3952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176F9718-F428-2AAC-EC32-91F97130D952}"/>
              </a:ext>
            </a:extLst>
          </p:cNvPr>
          <p:cNvSpPr/>
          <p:nvPr/>
        </p:nvSpPr>
        <p:spPr>
          <a:xfrm>
            <a:off x="3541079" y="2664676"/>
            <a:ext cx="117629" cy="917311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9A58C0D-3B92-829D-C93B-66A5422D68A8}"/>
              </a:ext>
            </a:extLst>
          </p:cNvPr>
          <p:cNvSpPr/>
          <p:nvPr/>
        </p:nvSpPr>
        <p:spPr>
          <a:xfrm>
            <a:off x="3608739" y="2969103"/>
            <a:ext cx="107842" cy="37414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0" name="肘形连接符 25">
            <a:extLst>
              <a:ext uri="{FF2B5EF4-FFF2-40B4-BE49-F238E27FC236}">
                <a16:creationId xmlns:a16="http://schemas.microsoft.com/office/drawing/2014/main" id="{E790623C-5460-7191-484A-674B52A7F7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3619" y="3019042"/>
            <a:ext cx="284823" cy="35382"/>
          </a:xfrm>
          <a:prstGeom prst="bentConnector4">
            <a:avLst>
              <a:gd name="adj1" fmla="val 28399"/>
              <a:gd name="adj2" fmla="val 74609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C2955B2-92C9-6221-4450-B12B3C7FA085}"/>
              </a:ext>
            </a:extLst>
          </p:cNvPr>
          <p:cNvSpPr txBox="1"/>
          <p:nvPr/>
        </p:nvSpPr>
        <p:spPr>
          <a:xfrm>
            <a:off x="3900618" y="2948226"/>
            <a:ext cx="14989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token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是否有效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BF8494-2561-A524-5CE8-1C1C22A02459}"/>
              </a:ext>
            </a:extLst>
          </p:cNvPr>
          <p:cNvSpPr/>
          <p:nvPr/>
        </p:nvSpPr>
        <p:spPr>
          <a:xfrm>
            <a:off x="7886896" y="2081749"/>
            <a:ext cx="73894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登录服务</a:t>
            </a:r>
          </a:p>
        </p:txBody>
      </p:sp>
      <p:cxnSp>
        <p:nvCxnSpPr>
          <p:cNvPr id="61" name="直线连接符 8">
            <a:extLst>
              <a:ext uri="{FF2B5EF4-FFF2-40B4-BE49-F238E27FC236}">
                <a16:creationId xmlns:a16="http://schemas.microsoft.com/office/drawing/2014/main" id="{04EC5075-A1A5-1707-61E4-FAA54804ED70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8217454" y="2462897"/>
            <a:ext cx="38914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E99FC3B3-3AF6-0D55-43C2-E714BD72A23A}"/>
              </a:ext>
            </a:extLst>
          </p:cNvPr>
          <p:cNvSpPr/>
          <p:nvPr/>
        </p:nvSpPr>
        <p:spPr>
          <a:xfrm>
            <a:off x="8185741" y="3892969"/>
            <a:ext cx="108907" cy="74385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F1E7ECB-605F-B245-6FD6-DF3B3E052E5F}"/>
              </a:ext>
            </a:extLst>
          </p:cNvPr>
          <p:cNvSpPr/>
          <p:nvPr/>
        </p:nvSpPr>
        <p:spPr>
          <a:xfrm>
            <a:off x="8238202" y="408502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4" name="肘形连接符 25">
            <a:extLst>
              <a:ext uri="{FF2B5EF4-FFF2-40B4-BE49-F238E27FC236}">
                <a16:creationId xmlns:a16="http://schemas.microsoft.com/office/drawing/2014/main" id="{688102E3-6798-3744-C362-6FD6FA8892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16916" y="4137576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91440C-6015-6E8F-ED1A-D7830558EF73}"/>
              </a:ext>
            </a:extLst>
          </p:cNvPr>
          <p:cNvSpPr txBox="1"/>
          <p:nvPr/>
        </p:nvSpPr>
        <p:spPr>
          <a:xfrm>
            <a:off x="8649522" y="4006629"/>
            <a:ext cx="18594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认证校验，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token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JWT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86BF505B-20DD-370E-8527-5B1FF8D6BC68}"/>
              </a:ext>
            </a:extLst>
          </p:cNvPr>
          <p:cNvGrpSpPr/>
          <p:nvPr/>
        </p:nvGrpSpPr>
        <p:grpSpPr>
          <a:xfrm>
            <a:off x="1371600" y="2603048"/>
            <a:ext cx="2181860" cy="279267"/>
            <a:chOff x="1371600" y="2603048"/>
            <a:chExt cx="2181860" cy="279267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C1A475C-24CF-0270-1A5D-7466213E8A6E}"/>
                </a:ext>
              </a:extLst>
            </p:cNvPr>
            <p:cNvSpPr txBox="1"/>
            <p:nvPr/>
          </p:nvSpPr>
          <p:spPr>
            <a:xfrm>
              <a:off x="1959149" y="2603048"/>
              <a:ext cx="992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1.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下单操作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4CAF6AC-E86A-BCCD-A6C5-5701F036AC2D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2882315"/>
              <a:ext cx="2181860" cy="0"/>
            </a:xfrm>
            <a:prstGeom prst="straightConnector1">
              <a:avLst/>
            </a:prstGeom>
            <a:ln w="12700">
              <a:solidFill>
                <a:srgbClr val="4C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754CBF74-8457-8F74-6EDB-34FDCE70EDD6}"/>
              </a:ext>
            </a:extLst>
          </p:cNvPr>
          <p:cNvGrpSpPr/>
          <p:nvPr/>
        </p:nvGrpSpPr>
        <p:grpSpPr>
          <a:xfrm>
            <a:off x="1371600" y="3207772"/>
            <a:ext cx="2160270" cy="253916"/>
            <a:chOff x="1371600" y="3207772"/>
            <a:chExt cx="2160270" cy="253916"/>
          </a:xfrm>
        </p:grpSpPr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6E47547A-56D8-F1D6-5AE7-070E946107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3456650"/>
              <a:ext cx="2160270" cy="0"/>
            </a:xfrm>
            <a:prstGeom prst="straightConnector1">
              <a:avLst/>
            </a:prstGeom>
            <a:ln w="12700">
              <a:solidFill>
                <a:srgbClr val="4C525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76F71E64-DD4B-0721-EEA7-E1002B5EB4B3}"/>
                </a:ext>
              </a:extLst>
            </p:cNvPr>
            <p:cNvSpPr txBox="1"/>
            <p:nvPr/>
          </p:nvSpPr>
          <p:spPr>
            <a:xfrm>
              <a:off x="1770173" y="3207772"/>
              <a:ext cx="16070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3.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返回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401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（授权失败）</a:t>
              </a: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343A4063-DF3E-77A5-BDAD-10317B207E3A}"/>
              </a:ext>
            </a:extLst>
          </p:cNvPr>
          <p:cNvGrpSpPr/>
          <p:nvPr/>
        </p:nvGrpSpPr>
        <p:grpSpPr>
          <a:xfrm>
            <a:off x="1371600" y="3591354"/>
            <a:ext cx="2171700" cy="253916"/>
            <a:chOff x="1371600" y="3591354"/>
            <a:chExt cx="2171700" cy="253916"/>
          </a:xfrm>
        </p:grpSpPr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EB7F34F-986F-D19C-EBDE-7CFA0F2716AD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3828690"/>
              <a:ext cx="2171700" cy="0"/>
            </a:xfrm>
            <a:prstGeom prst="straightConnector1">
              <a:avLst/>
            </a:prstGeom>
            <a:ln w="12700">
              <a:solidFill>
                <a:srgbClr val="4C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F4CFFFD-C185-7946-86F5-6C67F8B57A0C}"/>
                </a:ext>
              </a:extLst>
            </p:cNvPr>
            <p:cNvSpPr txBox="1"/>
            <p:nvPr/>
          </p:nvSpPr>
          <p:spPr>
            <a:xfrm>
              <a:off x="1671006" y="3591354"/>
              <a:ext cx="17579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4.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认证登录（用户名密码）</a:t>
              </a:r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7623A7BD-17B0-1087-0D6D-C80487773D4E}"/>
              </a:ext>
            </a:extLst>
          </p:cNvPr>
          <p:cNvSpPr/>
          <p:nvPr/>
        </p:nvSpPr>
        <p:spPr>
          <a:xfrm>
            <a:off x="3541079" y="3740733"/>
            <a:ext cx="117629" cy="517797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DBAFBB8-2FE6-9D01-964A-63B628CA8651}"/>
              </a:ext>
            </a:extLst>
          </p:cNvPr>
          <p:cNvSpPr/>
          <p:nvPr/>
        </p:nvSpPr>
        <p:spPr>
          <a:xfrm>
            <a:off x="1256958" y="3757805"/>
            <a:ext cx="115609" cy="1252604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F863F0C3-6E4D-6B0F-D3EB-8E1EF2FEFA34}"/>
              </a:ext>
            </a:extLst>
          </p:cNvPr>
          <p:cNvGrpSpPr/>
          <p:nvPr/>
        </p:nvGrpSpPr>
        <p:grpSpPr>
          <a:xfrm>
            <a:off x="3658708" y="3727099"/>
            <a:ext cx="4517552" cy="270835"/>
            <a:chOff x="3658708" y="3727099"/>
            <a:chExt cx="4517552" cy="270835"/>
          </a:xfrm>
        </p:grpSpPr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E02F64F-87A2-CC6F-1260-8D20D9F20CB0}"/>
                </a:ext>
              </a:extLst>
            </p:cNvPr>
            <p:cNvCxnSpPr>
              <a:cxnSpLocks/>
            </p:cNvCxnSpPr>
            <p:nvPr/>
          </p:nvCxnSpPr>
          <p:spPr>
            <a:xfrm>
              <a:off x="3658708" y="3997934"/>
              <a:ext cx="4517552" cy="0"/>
            </a:xfrm>
            <a:prstGeom prst="straightConnector1">
              <a:avLst/>
            </a:prstGeom>
            <a:ln w="12700">
              <a:solidFill>
                <a:srgbClr val="4C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F34A34F4-B6AF-9AEF-2358-402A176CC46F}"/>
                </a:ext>
              </a:extLst>
            </p:cNvPr>
            <p:cNvSpPr txBox="1"/>
            <p:nvPr/>
          </p:nvSpPr>
          <p:spPr>
            <a:xfrm>
              <a:off x="3979866" y="3727099"/>
              <a:ext cx="14989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5.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路由到登录服务</a:t>
              </a: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92925C88-21E3-3C53-8713-82E66305856A}"/>
              </a:ext>
            </a:extLst>
          </p:cNvPr>
          <p:cNvSpPr/>
          <p:nvPr/>
        </p:nvSpPr>
        <p:spPr>
          <a:xfrm>
            <a:off x="1318926" y="459175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97" name="肘形连接符 25">
            <a:extLst>
              <a:ext uri="{FF2B5EF4-FFF2-40B4-BE49-F238E27FC236}">
                <a16:creationId xmlns:a16="http://schemas.microsoft.com/office/drawing/2014/main" id="{EE7039ED-CFB2-A118-44BC-414F38A4E5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93830" y="464830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45A0B8C-FADA-DA05-0063-0E48D4ACACAA}"/>
              </a:ext>
            </a:extLst>
          </p:cNvPr>
          <p:cNvSpPr txBox="1"/>
          <p:nvPr/>
        </p:nvSpPr>
        <p:spPr>
          <a:xfrm>
            <a:off x="1669999" y="4482766"/>
            <a:ext cx="9202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token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写入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cookie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A34A92A-7645-422F-D951-314116795AF5}"/>
              </a:ext>
            </a:extLst>
          </p:cNvPr>
          <p:cNvSpPr/>
          <p:nvPr/>
        </p:nvSpPr>
        <p:spPr>
          <a:xfrm>
            <a:off x="1258529" y="5112329"/>
            <a:ext cx="115609" cy="94110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288EB98-AD69-3357-C812-FFA7B87C0A5F}"/>
              </a:ext>
            </a:extLst>
          </p:cNvPr>
          <p:cNvSpPr/>
          <p:nvPr/>
        </p:nvSpPr>
        <p:spPr>
          <a:xfrm>
            <a:off x="3541079" y="5219335"/>
            <a:ext cx="117629" cy="917311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C21D2B6-0093-7CBE-F67B-9C2D3798C97C}"/>
              </a:ext>
            </a:extLst>
          </p:cNvPr>
          <p:cNvSpPr/>
          <p:nvPr/>
        </p:nvSpPr>
        <p:spPr>
          <a:xfrm>
            <a:off x="3608739" y="5363085"/>
            <a:ext cx="107842" cy="411564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08" name="肘形连接符 25">
            <a:extLst>
              <a:ext uri="{FF2B5EF4-FFF2-40B4-BE49-F238E27FC236}">
                <a16:creationId xmlns:a16="http://schemas.microsoft.com/office/drawing/2014/main" id="{CE85B6B1-5096-7089-3654-62D2AE7F38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87548" y="5428403"/>
            <a:ext cx="379098" cy="35382"/>
          </a:xfrm>
          <a:prstGeom prst="bentConnector4">
            <a:avLst>
              <a:gd name="adj1" fmla="val 28399"/>
              <a:gd name="adj2" fmla="val 74609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885E328-226A-5F14-DED6-1E0D742F37E8}"/>
              </a:ext>
            </a:extLst>
          </p:cNvPr>
          <p:cNvSpPr txBox="1"/>
          <p:nvPr/>
        </p:nvSpPr>
        <p:spPr>
          <a:xfrm>
            <a:off x="3883398" y="5372544"/>
            <a:ext cx="1684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10.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token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是否有效</a:t>
            </a: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F1B91055-91B5-6636-E975-8E6935709AB9}"/>
              </a:ext>
            </a:extLst>
          </p:cNvPr>
          <p:cNvGrpSpPr/>
          <p:nvPr/>
        </p:nvGrpSpPr>
        <p:grpSpPr>
          <a:xfrm>
            <a:off x="1371600" y="5017499"/>
            <a:ext cx="2181860" cy="279267"/>
            <a:chOff x="1371600" y="5017499"/>
            <a:chExt cx="2181860" cy="279267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7C5EBA7E-7655-7B4A-D839-F7FEA2225D95}"/>
                </a:ext>
              </a:extLst>
            </p:cNvPr>
            <p:cNvSpPr txBox="1"/>
            <p:nvPr/>
          </p:nvSpPr>
          <p:spPr>
            <a:xfrm>
              <a:off x="1695199" y="5017499"/>
              <a:ext cx="16513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9.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下单操作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(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携带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token)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1A17398-8623-7FB3-7E82-E1B441261CDE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5296766"/>
              <a:ext cx="2181860" cy="0"/>
            </a:xfrm>
            <a:prstGeom prst="straightConnector1">
              <a:avLst/>
            </a:prstGeom>
            <a:ln w="12700">
              <a:solidFill>
                <a:srgbClr val="4C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19B1BDC4-9E89-0BF6-A932-E964072EFD81}"/>
              </a:ext>
            </a:extLst>
          </p:cNvPr>
          <p:cNvGrpSpPr/>
          <p:nvPr/>
        </p:nvGrpSpPr>
        <p:grpSpPr>
          <a:xfrm>
            <a:off x="3652520" y="5658709"/>
            <a:ext cx="2088404" cy="253916"/>
            <a:chOff x="3652520" y="5658709"/>
            <a:chExt cx="2088404" cy="253916"/>
          </a:xfrm>
        </p:grpSpPr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A2135630-A0BB-F66A-38D4-66497AAC6DDA}"/>
                </a:ext>
              </a:extLst>
            </p:cNvPr>
            <p:cNvCxnSpPr>
              <a:cxnSpLocks/>
            </p:cNvCxnSpPr>
            <p:nvPr/>
          </p:nvCxnSpPr>
          <p:spPr>
            <a:xfrm>
              <a:off x="3652520" y="5891753"/>
              <a:ext cx="2088404" cy="0"/>
            </a:xfrm>
            <a:prstGeom prst="straightConnector1">
              <a:avLst/>
            </a:prstGeom>
            <a:ln w="12700">
              <a:solidFill>
                <a:srgbClr val="4C5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E0FE9C7-BDAB-C4C5-CBFC-3DC056392CAD}"/>
                </a:ext>
              </a:extLst>
            </p:cNvPr>
            <p:cNvSpPr txBox="1"/>
            <p:nvPr/>
          </p:nvSpPr>
          <p:spPr>
            <a:xfrm>
              <a:off x="3942952" y="5658709"/>
              <a:ext cx="13961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11.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路由到订单服务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1E48D19E-22B9-4145-A558-89F3ABAEA093}"/>
              </a:ext>
            </a:extLst>
          </p:cNvPr>
          <p:cNvGrpSpPr/>
          <p:nvPr/>
        </p:nvGrpSpPr>
        <p:grpSpPr>
          <a:xfrm>
            <a:off x="1386840" y="4240309"/>
            <a:ext cx="6781800" cy="279186"/>
            <a:chOff x="1386840" y="4240309"/>
            <a:chExt cx="6781800" cy="279186"/>
          </a:xfrm>
        </p:grpSpPr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B92135D-4C53-44BE-D545-BB9FF354D9B2}"/>
                </a:ext>
              </a:extLst>
            </p:cNvPr>
            <p:cNvCxnSpPr/>
            <p:nvPr/>
          </p:nvCxnSpPr>
          <p:spPr>
            <a:xfrm flipH="1">
              <a:off x="1386840" y="4519495"/>
              <a:ext cx="6781800" cy="0"/>
            </a:xfrm>
            <a:prstGeom prst="straightConnector1">
              <a:avLst/>
            </a:prstGeom>
            <a:ln w="12700">
              <a:solidFill>
                <a:srgbClr val="4C525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AF06384D-6CFD-E908-F00B-7C25CA04D20F}"/>
                </a:ext>
              </a:extLst>
            </p:cNvPr>
            <p:cNvSpPr txBox="1"/>
            <p:nvPr/>
          </p:nvSpPr>
          <p:spPr>
            <a:xfrm>
              <a:off x="4067362" y="4240309"/>
              <a:ext cx="18594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7.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登录成功，返回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rPr>
                <a:t>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9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21" grpId="0" animBg="1"/>
      <p:bldP spid="23" grpId="0" animBg="1"/>
      <p:bldP spid="34" grpId="0" animBg="1"/>
      <p:bldP spid="36" grpId="0" animBg="1"/>
      <p:bldP spid="37" grpId="0" animBg="1"/>
      <p:bldP spid="45" grpId="0"/>
      <p:bldP spid="46" grpId="0" animBg="1"/>
      <p:bldP spid="48" grpId="0" animBg="1"/>
      <p:bldP spid="49" grpId="0" animBg="1"/>
      <p:bldP spid="51" grpId="0"/>
      <p:bldP spid="60" grpId="0" animBg="1"/>
      <p:bldP spid="62" grpId="0" animBg="1"/>
      <p:bldP spid="63" grpId="0" animBg="1"/>
      <p:bldP spid="65" grpId="0"/>
      <p:bldP spid="81" grpId="0" animBg="1"/>
      <p:bldP spid="86" grpId="0" animBg="1"/>
      <p:bldP spid="96" grpId="0" animBg="1"/>
      <p:bldP spid="98" grpId="0"/>
      <p:bldP spid="99" grpId="0" animBg="1"/>
      <p:bldP spid="106" grpId="0" animBg="1"/>
      <p:bldP spid="107" grpId="0" animBg="1"/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单点登录这块怎么实现的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142167" y="1924527"/>
            <a:ext cx="7048967" cy="157281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，先解释什么是单点登录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单点登录的英文名叫做：</a:t>
            </a:r>
            <a:r>
              <a:rPr lang="en-US" altLang="zh-CN" sz="1400" dirty="0">
                <a:solidFill>
                  <a:schemeClr val="tx1"/>
                </a:solidFill>
              </a:rPr>
              <a:t>Single Sign On</a:t>
            </a:r>
            <a:r>
              <a:rPr lang="zh-CN" altLang="en-US" sz="1400" dirty="0">
                <a:solidFill>
                  <a:schemeClr val="tx1"/>
                </a:solidFill>
              </a:rPr>
              <a:t>（简称</a:t>
            </a:r>
            <a:r>
              <a:rPr lang="en-US" altLang="zh-CN" sz="1400" b="1" dirty="0">
                <a:solidFill>
                  <a:schemeClr val="tx1"/>
                </a:solidFill>
              </a:rPr>
              <a:t>SSO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，介绍自己项目中涉及到的单点登录（即使没涉及过，也可以说实现的思路）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，介绍单点登录的解决方案，以</a:t>
            </a:r>
            <a:r>
              <a:rPr lang="en-US" altLang="zh-CN" sz="1400" dirty="0">
                <a:solidFill>
                  <a:schemeClr val="tx1"/>
                </a:solidFill>
              </a:rPr>
              <a:t>JWT</a:t>
            </a:r>
            <a:r>
              <a:rPr lang="zh-CN" altLang="en-US" sz="1400" dirty="0">
                <a:solidFill>
                  <a:schemeClr val="tx1"/>
                </a:solidFill>
              </a:rPr>
              <a:t>为例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E4A31E90-4381-B334-4018-8B98152629BE}"/>
              </a:ext>
            </a:extLst>
          </p:cNvPr>
          <p:cNvSpPr txBox="1">
            <a:spLocks/>
          </p:cNvSpPr>
          <p:nvPr/>
        </p:nvSpPr>
        <p:spPr>
          <a:xfrm>
            <a:off x="2358983" y="3517658"/>
            <a:ext cx="7048967" cy="16010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romanUcPeriod"/>
            </a:pPr>
            <a:r>
              <a:rPr lang="zh-CN" altLang="en-US" sz="1400" dirty="0">
                <a:solidFill>
                  <a:schemeClr val="tx1"/>
                </a:solidFill>
              </a:rPr>
              <a:t>用户访问其他系统，会在网关判断</a:t>
            </a:r>
            <a:r>
              <a:rPr lang="en-US" altLang="zh-CN" sz="1400" dirty="0">
                <a:solidFill>
                  <a:schemeClr val="tx1"/>
                </a:solidFill>
              </a:rPr>
              <a:t>token</a:t>
            </a:r>
            <a:r>
              <a:rPr lang="zh-CN" altLang="en-US" sz="1400" dirty="0">
                <a:solidFill>
                  <a:schemeClr val="tx1"/>
                </a:solidFill>
              </a:rPr>
              <a:t>是否有效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1400" dirty="0">
                <a:solidFill>
                  <a:schemeClr val="tx1"/>
                </a:solidFill>
              </a:rPr>
              <a:t>如果</a:t>
            </a:r>
            <a:r>
              <a:rPr lang="en-US" altLang="zh-CN" sz="1400" dirty="0">
                <a:solidFill>
                  <a:schemeClr val="tx1"/>
                </a:solidFill>
              </a:rPr>
              <a:t>token</a:t>
            </a:r>
            <a:r>
              <a:rPr lang="zh-CN" altLang="en-US" sz="1400" dirty="0">
                <a:solidFill>
                  <a:schemeClr val="tx1"/>
                </a:solidFill>
              </a:rPr>
              <a:t>无效则会返回</a:t>
            </a:r>
            <a:r>
              <a:rPr lang="en-US" altLang="zh-CN" sz="1400" dirty="0">
                <a:solidFill>
                  <a:schemeClr val="tx1"/>
                </a:solidFill>
              </a:rPr>
              <a:t>401</a:t>
            </a:r>
            <a:r>
              <a:rPr lang="zh-CN" altLang="en-US" sz="1400" dirty="0">
                <a:solidFill>
                  <a:schemeClr val="tx1"/>
                </a:solidFill>
              </a:rPr>
              <a:t>（认证失败）前端跳转到登录页面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zh-CN" altLang="en-US" sz="1400" dirty="0">
                <a:solidFill>
                  <a:schemeClr val="tx1"/>
                </a:solidFill>
              </a:rPr>
              <a:t>用户发送登录请求，返回浏览器一个</a:t>
            </a:r>
            <a:r>
              <a:rPr lang="en-US" altLang="zh-CN" sz="1400" dirty="0">
                <a:solidFill>
                  <a:schemeClr val="tx1"/>
                </a:solidFill>
              </a:rPr>
              <a:t>token</a:t>
            </a:r>
            <a:r>
              <a:rPr lang="zh-CN" altLang="en-US" sz="1400" dirty="0">
                <a:solidFill>
                  <a:schemeClr val="tx1"/>
                </a:solidFill>
              </a:rPr>
              <a:t>，浏览器把</a:t>
            </a:r>
            <a:r>
              <a:rPr lang="en-US" altLang="zh-CN" sz="1400" dirty="0">
                <a:solidFill>
                  <a:schemeClr val="tx1"/>
                </a:solidFill>
              </a:rPr>
              <a:t>token</a:t>
            </a:r>
            <a:r>
              <a:rPr lang="zh-CN" altLang="en-US" sz="1400" dirty="0">
                <a:solidFill>
                  <a:schemeClr val="tx1"/>
                </a:solidFill>
              </a:rPr>
              <a:t>保存到</a:t>
            </a:r>
            <a:r>
              <a:rPr lang="en-US" altLang="zh-CN" sz="1400" dirty="0">
                <a:solidFill>
                  <a:schemeClr val="tx1"/>
                </a:solidFill>
              </a:rPr>
              <a:t>cookie</a:t>
            </a:r>
          </a:p>
          <a:p>
            <a:pPr marL="400050" indent="-400050">
              <a:buFont typeface="+mj-lt"/>
              <a:buAutoNum type="romanUcPeriod"/>
            </a:pPr>
            <a:r>
              <a:rPr lang="zh-CN" altLang="en-US" sz="1400" dirty="0">
                <a:solidFill>
                  <a:schemeClr val="tx1"/>
                </a:solidFill>
              </a:rPr>
              <a:t>再去访问其他服务的时候，都需要携带</a:t>
            </a:r>
            <a:r>
              <a:rPr lang="en-US" altLang="zh-CN" sz="1400" dirty="0">
                <a:solidFill>
                  <a:schemeClr val="tx1"/>
                </a:solidFill>
              </a:rPr>
              <a:t>token</a:t>
            </a:r>
            <a:r>
              <a:rPr lang="zh-CN" altLang="en-US" sz="1400" dirty="0">
                <a:solidFill>
                  <a:schemeClr val="tx1"/>
                </a:solidFill>
              </a:rPr>
              <a:t>，由网关统一验证后路由到目标服务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93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权限认证是如何实现的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27007" y="1839687"/>
            <a:ext cx="7152663" cy="5264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后台的管理系统，更注重权限控制，最常见的就是</a:t>
            </a:r>
            <a:r>
              <a:rPr lang="en-US" altLang="zh-CN" sz="1400" dirty="0">
                <a:solidFill>
                  <a:schemeClr val="tx1"/>
                </a:solidFill>
              </a:rPr>
              <a:t>RBAC</a:t>
            </a:r>
            <a:r>
              <a:rPr lang="zh-CN" altLang="en-US" sz="1400" dirty="0">
                <a:solidFill>
                  <a:schemeClr val="tx1"/>
                </a:solidFill>
              </a:rPr>
              <a:t>模型来指导实现权限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" name="文本占位符 6">
            <a:extLst>
              <a:ext uri="{FF2B5EF4-FFF2-40B4-BE49-F238E27FC236}">
                <a16:creationId xmlns:a16="http://schemas.microsoft.com/office/drawing/2014/main" id="{D742A35B-4F7B-D2C1-A509-F719CED537DA}"/>
              </a:ext>
            </a:extLst>
          </p:cNvPr>
          <p:cNvSpPr txBox="1">
            <a:spLocks/>
          </p:cNvSpPr>
          <p:nvPr/>
        </p:nvSpPr>
        <p:spPr>
          <a:xfrm>
            <a:off x="2227008" y="2339307"/>
            <a:ext cx="7152663" cy="5264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tx1"/>
                </a:solidFill>
              </a:rPr>
              <a:t>RBAC(Role-Based Access Control)</a:t>
            </a:r>
            <a:r>
              <a:rPr lang="zh-CN" altLang="en-US" sz="1400" dirty="0">
                <a:solidFill>
                  <a:schemeClr val="tx1"/>
                </a:solidFill>
              </a:rPr>
              <a:t>基于角色的访问控制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" name="文本占位符 6">
            <a:extLst>
              <a:ext uri="{FF2B5EF4-FFF2-40B4-BE49-F238E27FC236}">
                <a16:creationId xmlns:a16="http://schemas.microsoft.com/office/drawing/2014/main" id="{23AA29C4-7921-03A1-543E-6365DD2E5482}"/>
              </a:ext>
            </a:extLst>
          </p:cNvPr>
          <p:cNvSpPr txBox="1">
            <a:spLocks/>
          </p:cNvSpPr>
          <p:nvPr/>
        </p:nvSpPr>
        <p:spPr>
          <a:xfrm>
            <a:off x="2481531" y="3564791"/>
            <a:ext cx="8877768" cy="1110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5</a:t>
            </a:r>
            <a:r>
              <a:rPr lang="zh-CN" altLang="en-US" sz="1400" dirty="0">
                <a:solidFill>
                  <a:schemeClr val="tx1"/>
                </a:solidFill>
              </a:rPr>
              <a:t>张表（用户表、角色表、权限表、用户角色中间表、角色权限中间表）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7</a:t>
            </a:r>
            <a:r>
              <a:rPr lang="zh-CN" altLang="en-US" sz="1400" dirty="0">
                <a:solidFill>
                  <a:schemeClr val="tx1"/>
                </a:solidFill>
              </a:rPr>
              <a:t>张表（用户表、角色表、权限表、菜单表、用户角色中间表、角色权限中间表、权限菜单中间表）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40BFC75B-7B3D-60FC-B786-0778E3CBE3ED}"/>
              </a:ext>
            </a:extLst>
          </p:cNvPr>
          <p:cNvSpPr txBox="1">
            <a:spLocks/>
          </p:cNvSpPr>
          <p:nvPr/>
        </p:nvSpPr>
        <p:spPr>
          <a:xfrm>
            <a:off x="2377836" y="2782366"/>
            <a:ext cx="8877768" cy="11109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个基础部分组成：用户、角色、权限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具体实现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E46C769-4843-E437-E909-6EDE11D715CB}"/>
              </a:ext>
            </a:extLst>
          </p:cNvPr>
          <p:cNvSpPr/>
          <p:nvPr/>
        </p:nvSpPr>
        <p:spPr bwMode="auto">
          <a:xfrm>
            <a:off x="873760" y="1706880"/>
            <a:ext cx="10007600" cy="46329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28DFF3-4A24-2F6D-334B-28D1E937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r>
              <a:rPr lang="zh-CN" altLang="en-US" dirty="0"/>
              <a:t>权限模型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401323-A390-D05F-9E88-2973635F0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5120" y="3615565"/>
            <a:ext cx="447360" cy="560196"/>
          </a:xfrm>
        </p:spPr>
        <p:txBody>
          <a:bodyPr/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9A7CF6-A0F2-A11A-25B7-47E86F0BF70F}"/>
              </a:ext>
            </a:extLst>
          </p:cNvPr>
          <p:cNvGrpSpPr/>
          <p:nvPr/>
        </p:nvGrpSpPr>
        <p:grpSpPr>
          <a:xfrm>
            <a:off x="1424469" y="2003552"/>
            <a:ext cx="1560539" cy="1572769"/>
            <a:chOff x="2572549" y="2694432"/>
            <a:chExt cx="1565818" cy="167679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06E7C81-9141-F9DD-81ED-DE0A0B93E25E}"/>
                </a:ext>
              </a:extLst>
            </p:cNvPr>
            <p:cNvSpPr/>
            <p:nvPr/>
          </p:nvSpPr>
          <p:spPr bwMode="auto">
            <a:xfrm>
              <a:off x="2573518" y="3016577"/>
              <a:ext cx="1564849" cy="1354651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password</a:t>
              </a:r>
            </a:p>
            <a:p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8E97F30-BA88-DABD-71F0-426F382012F4}"/>
                </a:ext>
              </a:extLst>
            </p:cNvPr>
            <p:cNvSpPr/>
            <p:nvPr/>
          </p:nvSpPr>
          <p:spPr bwMode="auto">
            <a:xfrm>
              <a:off x="2572549" y="2694432"/>
              <a:ext cx="1564849" cy="32371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t_user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DC1C785-58CA-109F-9A9A-412F336E5B10}"/>
              </a:ext>
            </a:extLst>
          </p:cNvPr>
          <p:cNvGrpSpPr/>
          <p:nvPr/>
        </p:nvGrpSpPr>
        <p:grpSpPr>
          <a:xfrm>
            <a:off x="5005869" y="2003552"/>
            <a:ext cx="1560539" cy="1572769"/>
            <a:chOff x="2572549" y="2694432"/>
            <a:chExt cx="1565818" cy="167679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4F85BD-E4B5-2111-7938-5B2B70FC7279}"/>
                </a:ext>
              </a:extLst>
            </p:cNvPr>
            <p:cNvSpPr/>
            <p:nvPr/>
          </p:nvSpPr>
          <p:spPr bwMode="auto">
            <a:xfrm>
              <a:off x="2573518" y="3016577"/>
              <a:ext cx="1564849" cy="1354651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description</a:t>
              </a:r>
            </a:p>
            <a:p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F3FE496-EB43-8966-CD6C-2E7F3AF9BAC4}"/>
                </a:ext>
              </a:extLst>
            </p:cNvPr>
            <p:cNvSpPr/>
            <p:nvPr/>
          </p:nvSpPr>
          <p:spPr bwMode="auto">
            <a:xfrm>
              <a:off x="2572549" y="2694432"/>
              <a:ext cx="1564849" cy="32371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t_role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F2AB2BF-3DEF-5708-D810-80FB10D99AF6}"/>
              </a:ext>
            </a:extLst>
          </p:cNvPr>
          <p:cNvGrpSpPr/>
          <p:nvPr/>
        </p:nvGrpSpPr>
        <p:grpSpPr>
          <a:xfrm>
            <a:off x="8587269" y="2003552"/>
            <a:ext cx="1560539" cy="1572769"/>
            <a:chOff x="2572549" y="2694432"/>
            <a:chExt cx="1565818" cy="167679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2D481DC-4F84-5B32-5900-AF65C938B165}"/>
                </a:ext>
              </a:extLst>
            </p:cNvPr>
            <p:cNvSpPr/>
            <p:nvPr/>
          </p:nvSpPr>
          <p:spPr bwMode="auto">
            <a:xfrm>
              <a:off x="2573518" y="3016577"/>
              <a:ext cx="1564849" cy="1354651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description</a:t>
              </a:r>
            </a:p>
            <a:p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96F4FF-F6C0-A996-B735-B756D3E84F99}"/>
                </a:ext>
              </a:extLst>
            </p:cNvPr>
            <p:cNvSpPr/>
            <p:nvPr/>
          </p:nvSpPr>
          <p:spPr bwMode="auto">
            <a:xfrm>
              <a:off x="2572549" y="2694432"/>
              <a:ext cx="1564849" cy="32371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t_permission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20AEDFA-0C89-2B65-17EE-F4CBCFA772BA}"/>
              </a:ext>
            </a:extLst>
          </p:cNvPr>
          <p:cNvGrpSpPr/>
          <p:nvPr/>
        </p:nvGrpSpPr>
        <p:grpSpPr>
          <a:xfrm>
            <a:off x="3192309" y="4553712"/>
            <a:ext cx="1560539" cy="1572769"/>
            <a:chOff x="2572549" y="2694432"/>
            <a:chExt cx="1565818" cy="167679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646926D-157E-EC64-3E05-5053DB90EADE}"/>
                </a:ext>
              </a:extLst>
            </p:cNvPr>
            <p:cNvSpPr/>
            <p:nvPr/>
          </p:nvSpPr>
          <p:spPr bwMode="auto">
            <a:xfrm>
              <a:off x="2573518" y="3016577"/>
              <a:ext cx="1564849" cy="1354651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</a:p>
            <a:p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user_id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role_id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7916AED-DEC7-D1BD-AB8D-3F0CEDEF9CC0}"/>
                </a:ext>
              </a:extLst>
            </p:cNvPr>
            <p:cNvSpPr/>
            <p:nvPr/>
          </p:nvSpPr>
          <p:spPr bwMode="auto">
            <a:xfrm>
              <a:off x="2572549" y="2694432"/>
              <a:ext cx="1564849" cy="32371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user_role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FB77D43-0010-1D25-C37B-6E9EDD5D7366}"/>
              </a:ext>
            </a:extLst>
          </p:cNvPr>
          <p:cNvGrpSpPr/>
          <p:nvPr/>
        </p:nvGrpSpPr>
        <p:grpSpPr>
          <a:xfrm>
            <a:off x="6951509" y="4553712"/>
            <a:ext cx="1560539" cy="1572769"/>
            <a:chOff x="2572549" y="2694432"/>
            <a:chExt cx="1565818" cy="167679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E349D8-60F8-2885-D929-43C00001459D}"/>
                </a:ext>
              </a:extLst>
            </p:cNvPr>
            <p:cNvSpPr/>
            <p:nvPr/>
          </p:nvSpPr>
          <p:spPr bwMode="auto">
            <a:xfrm>
              <a:off x="2573518" y="3016577"/>
              <a:ext cx="1564849" cy="1354651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</a:t>
              </a:r>
            </a:p>
            <a:p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permission_id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role_id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8BEAD2-10CC-3436-4FE2-7108C25DEE9D}"/>
                </a:ext>
              </a:extLst>
            </p:cNvPr>
            <p:cNvSpPr/>
            <p:nvPr/>
          </p:nvSpPr>
          <p:spPr bwMode="auto">
            <a:xfrm>
              <a:off x="2572549" y="2694432"/>
              <a:ext cx="1564849" cy="32371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role_permission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F552C9-6717-6139-9A85-8660BB0C59BE}"/>
              </a:ext>
            </a:extLst>
          </p:cNvPr>
          <p:cNvCxnSpPr>
            <a:stCxn id="4" idx="2"/>
            <a:endCxn id="22" idx="0"/>
          </p:cNvCxnSpPr>
          <p:nvPr/>
        </p:nvCxnSpPr>
        <p:spPr>
          <a:xfrm>
            <a:off x="2205222" y="3576321"/>
            <a:ext cx="1766874" cy="97739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B4A50F9-56C1-9DEF-C2BD-FCE55E55133F}"/>
              </a:ext>
            </a:extLst>
          </p:cNvPr>
          <p:cNvCxnSpPr>
            <a:stCxn id="22" idx="0"/>
            <a:endCxn id="15" idx="2"/>
          </p:cNvCxnSpPr>
          <p:nvPr/>
        </p:nvCxnSpPr>
        <p:spPr>
          <a:xfrm flipV="1">
            <a:off x="3972096" y="3576321"/>
            <a:ext cx="1814526" cy="97739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4E101CA-134D-687B-1B61-64E377E23E4D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5786622" y="3576321"/>
            <a:ext cx="1944674" cy="97739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3582FB9-00F3-8BCC-FF37-B2C92016C5D1}"/>
              </a:ext>
            </a:extLst>
          </p:cNvPr>
          <p:cNvCxnSpPr>
            <a:stCxn id="25" idx="0"/>
            <a:endCxn id="18" idx="2"/>
          </p:cNvCxnSpPr>
          <p:nvPr/>
        </p:nvCxnSpPr>
        <p:spPr>
          <a:xfrm flipV="1">
            <a:off x="7731296" y="3576321"/>
            <a:ext cx="1636726" cy="97739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91069687-ADA5-DE1A-DEE0-1996660D0687}"/>
              </a:ext>
            </a:extLst>
          </p:cNvPr>
          <p:cNvSpPr txBox="1">
            <a:spLocks/>
          </p:cNvSpPr>
          <p:nvPr/>
        </p:nvSpPr>
        <p:spPr>
          <a:xfrm>
            <a:off x="3128960" y="4184525"/>
            <a:ext cx="447360" cy="560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CF97F2F9-6854-CC5A-7A65-9BDE339ED6AC}"/>
              </a:ext>
            </a:extLst>
          </p:cNvPr>
          <p:cNvSpPr txBox="1">
            <a:spLocks/>
          </p:cNvSpPr>
          <p:nvPr/>
        </p:nvSpPr>
        <p:spPr>
          <a:xfrm>
            <a:off x="5872320" y="3615565"/>
            <a:ext cx="447360" cy="560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</a:t>
            </a:r>
            <a:endParaRPr lang="zh-CN" altLang="en-US" sz="1400" dirty="0"/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4D405DBD-CA98-9F4F-2095-C60927CABA2E}"/>
              </a:ext>
            </a:extLst>
          </p:cNvPr>
          <p:cNvSpPr txBox="1">
            <a:spLocks/>
          </p:cNvSpPr>
          <p:nvPr/>
        </p:nvSpPr>
        <p:spPr>
          <a:xfrm>
            <a:off x="9103200" y="3615565"/>
            <a:ext cx="447360" cy="560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</a:t>
            </a:r>
            <a:endParaRPr lang="zh-CN" altLang="en-US" sz="1400" dirty="0"/>
          </a:p>
        </p:txBody>
      </p:sp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1A796664-026A-198B-9EBB-20010E2CA25D}"/>
              </a:ext>
            </a:extLst>
          </p:cNvPr>
          <p:cNvSpPr txBox="1">
            <a:spLocks/>
          </p:cNvSpPr>
          <p:nvPr/>
        </p:nvSpPr>
        <p:spPr>
          <a:xfrm>
            <a:off x="2082640" y="3615565"/>
            <a:ext cx="447360" cy="560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</a:t>
            </a:r>
            <a:endParaRPr lang="zh-CN" altLang="en-US" sz="1400" dirty="0"/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9AA75CDA-17A2-7BB2-542F-EB9639159140}"/>
              </a:ext>
            </a:extLst>
          </p:cNvPr>
          <p:cNvSpPr txBox="1">
            <a:spLocks/>
          </p:cNvSpPr>
          <p:nvPr/>
        </p:nvSpPr>
        <p:spPr>
          <a:xfrm>
            <a:off x="4388800" y="4184525"/>
            <a:ext cx="447360" cy="560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592FE64B-876A-65F3-1A74-B07FDF05E784}"/>
              </a:ext>
            </a:extLst>
          </p:cNvPr>
          <p:cNvSpPr txBox="1">
            <a:spLocks/>
          </p:cNvSpPr>
          <p:nvPr/>
        </p:nvSpPr>
        <p:spPr>
          <a:xfrm>
            <a:off x="6969440" y="4184525"/>
            <a:ext cx="447360" cy="560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FA9E8592-12C6-C0ED-36FD-AEC6F0FB7CD3}"/>
              </a:ext>
            </a:extLst>
          </p:cNvPr>
          <p:cNvSpPr txBox="1">
            <a:spLocks/>
          </p:cNvSpPr>
          <p:nvPr/>
        </p:nvSpPr>
        <p:spPr>
          <a:xfrm>
            <a:off x="8056560" y="4184525"/>
            <a:ext cx="447360" cy="5601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44393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Unicode MS"/>
            <a:ea typeface="JetBrains Mono"/>
          </a:defRPr>
        </a:defPPr>
      </a:lst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103118</TotalTime>
  <Words>1928</Words>
  <Application>Microsoft Office PowerPoint</Application>
  <PresentationFormat>宽屏</PresentationFormat>
  <Paragraphs>336</Paragraphs>
  <Slides>28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28</vt:i4>
      </vt:variant>
    </vt:vector>
  </HeadingPairs>
  <TitlesOfParts>
    <vt:vector size="51" baseType="lpstr">
      <vt:lpstr>Alibaba PuHuiTi B</vt:lpstr>
      <vt:lpstr>Alibaba PuHuiTi Medium</vt:lpstr>
      <vt:lpstr>Alibaba PuHuiTi R</vt:lpstr>
      <vt:lpstr>-apple-system</vt:lpstr>
      <vt:lpstr>Arial Unicode MS</vt:lpstr>
      <vt:lpstr>阿里巴巴普惠体</vt:lpstr>
      <vt:lpstr>等线</vt:lpstr>
      <vt:lpstr>黑体</vt:lpstr>
      <vt:lpstr>华文楷体</vt:lpstr>
      <vt:lpstr>华文楷体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常见技术场景</vt:lpstr>
      <vt:lpstr>PowerPoint 演示文稿</vt:lpstr>
      <vt:lpstr>PowerPoint 演示文稿</vt:lpstr>
      <vt:lpstr>PowerPoint 演示文稿</vt:lpstr>
      <vt:lpstr>JWT解决单点登录</vt:lpstr>
      <vt:lpstr>JWT解决单点登录</vt:lpstr>
      <vt:lpstr>PowerPoint 演示文稿</vt:lpstr>
      <vt:lpstr>PowerPoint 演示文稿</vt:lpstr>
      <vt:lpstr>RBAC权限模型</vt:lpstr>
      <vt:lpstr>RBAC权限模型</vt:lpstr>
      <vt:lpstr>PowerPoint 演示文稿</vt:lpstr>
      <vt:lpstr>PowerPoint 演示文稿</vt:lpstr>
      <vt:lpstr>对称加密</vt:lpstr>
      <vt:lpstr>非对称加密</vt:lpstr>
      <vt:lpstr>PowerPoint 演示文稿</vt:lpstr>
      <vt:lpstr>PowerPoint 演示文稿</vt:lpstr>
      <vt:lpstr>PowerPoint 演示文稿</vt:lpstr>
      <vt:lpstr>你们项目中日志怎么采集的</vt:lpstr>
      <vt:lpstr>PowerPoint 演示文稿</vt:lpstr>
      <vt:lpstr>PowerPoint 演示文稿</vt:lpstr>
      <vt:lpstr>查看日志的命令</vt:lpstr>
      <vt:lpstr>PowerPoint 演示文稿</vt:lpstr>
      <vt:lpstr>远程debug</vt:lpstr>
      <vt:lpstr>远程debug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SA9181</cp:lastModifiedBy>
  <cp:revision>9437</cp:revision>
  <dcterms:created xsi:type="dcterms:W3CDTF">2020-03-31T02:23:27Z</dcterms:created>
  <dcterms:modified xsi:type="dcterms:W3CDTF">2023-05-18T15:23:41Z</dcterms:modified>
</cp:coreProperties>
</file>