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69" r:id="rId3"/>
    <p:sldId id="268" r:id="rId4"/>
    <p:sldId id="261" r:id="rId5"/>
    <p:sldId id="257" r:id="rId6"/>
    <p:sldId id="266" r:id="rId7"/>
    <p:sldId id="258" r:id="rId8"/>
    <p:sldId id="262" r:id="rId9"/>
    <p:sldId id="270" r:id="rId10"/>
    <p:sldId id="267" r:id="rId11"/>
    <p:sldId id="265" r:id="rId12"/>
    <p:sldId id="271" r:id="rId1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D6021-8CE6-4ECC-BA62-7B796698E2C9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BAE00-392C-474C-8C88-48670012D00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82233-D673-401B-A39C-494172AEA3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77562-B41F-436E-B82F-78522BB7C780}" type="datetimeFigureOut">
              <a:rPr lang="en-US" smtClean="0"/>
              <a:pPr/>
              <a:t>6/19/2012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A0033-647B-49AD-ABB6-9C0905E638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aa.alaska.edu/~afkjm/PenAttention/download.html" TargetMode="External"/><Relationship Id="rId2" Type="http://schemas.openxmlformats.org/officeDocument/2006/relationships/hyperlink" Target="http://www.techsmith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download.cnet.com/Fences/3000-2072_4-10909535.html" TargetMode="External"/><Relationship Id="rId5" Type="http://schemas.openxmlformats.org/officeDocument/2006/relationships/hyperlink" Target="http://db.tt/X8vxQHP" TargetMode="External"/><Relationship Id="rId4" Type="http://schemas.openxmlformats.org/officeDocument/2006/relationships/hyperlink" Target="http://magnifier.sourceforge.net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772400" cy="1470025"/>
          </a:xfrm>
        </p:spPr>
        <p:txBody>
          <a:bodyPr/>
          <a:lstStyle/>
          <a:p>
            <a:r>
              <a:rPr lang="en-US" dirty="0" smtClean="0"/>
              <a:t>Teaching with a Tablet PC</a:t>
            </a:r>
            <a:br>
              <a:rPr lang="en-US" dirty="0" smtClean="0"/>
            </a:br>
            <a:r>
              <a:rPr lang="en-US" sz="3200" dirty="0" smtClean="0"/>
              <a:t>Using the Tablet in the Classroom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Bruce Yoshiwara</a:t>
            </a:r>
          </a:p>
          <a:p>
            <a:r>
              <a:rPr lang="en-US" dirty="0" smtClean="0"/>
              <a:t>2012 Summer Engineering Teaching Institute</a:t>
            </a:r>
          </a:p>
          <a:p>
            <a:r>
              <a:rPr lang="en-US" dirty="0" smtClean="0"/>
              <a:t>Los Angeles Pierce College</a:t>
            </a:r>
          </a:p>
          <a:p>
            <a:r>
              <a:rPr lang="en-US" dirty="0" smtClean="0"/>
              <a:t>June 17-19, 2012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Possibly Useful Free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Jing (to capture figures and text) from </a:t>
            </a:r>
            <a:r>
              <a:rPr lang="en-US" dirty="0" err="1" smtClean="0"/>
              <a:t>TechSmith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http://www.techsmith.com/</a:t>
            </a:r>
            <a:endParaRPr lang="en-US" dirty="0" smtClean="0"/>
          </a:p>
          <a:p>
            <a:r>
              <a:rPr lang="en-US" dirty="0" smtClean="0"/>
              <a:t> Pen Attention or Cursor Attention (so you can “point”):  </a:t>
            </a:r>
            <a:r>
              <a:rPr lang="en-US" sz="1600" dirty="0" smtClean="0">
                <a:hlinkClick r:id="rId3"/>
              </a:rPr>
              <a:t>http://www.math.uaa.alaska.edu/~afkjm/PenAttention/download.html</a:t>
            </a:r>
            <a:r>
              <a:rPr lang="en-US" sz="1600" dirty="0" smtClean="0"/>
              <a:t>   </a:t>
            </a:r>
          </a:p>
          <a:p>
            <a:r>
              <a:rPr lang="en-US" dirty="0" smtClean="0"/>
              <a:t>Virtual Magnifier (so you can </a:t>
            </a:r>
            <a:r>
              <a:rPr lang="en-US" dirty="0" err="1" smtClean="0"/>
              <a:t>magnifiy</a:t>
            </a:r>
            <a:r>
              <a:rPr lang="en-US" dirty="0" smtClean="0"/>
              <a:t> part of your screen):  </a:t>
            </a:r>
            <a:r>
              <a:rPr lang="en-US" dirty="0" smtClean="0">
                <a:hlinkClick r:id="rId4"/>
              </a:rPr>
              <a:t>http://magnifier.sourceforge.net/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Dropbox</a:t>
            </a:r>
            <a:r>
              <a:rPr lang="en-US" dirty="0" smtClean="0"/>
              <a:t> (synchronize and back-up across computers):  </a:t>
            </a:r>
            <a:r>
              <a:rPr lang="en-US" dirty="0" smtClean="0">
                <a:hlinkClick r:id="rId5"/>
              </a:rPr>
              <a:t>http://db.tt/X8vxQHP</a:t>
            </a:r>
            <a:r>
              <a:rPr lang="en-US" dirty="0" smtClean="0"/>
              <a:t> </a:t>
            </a:r>
          </a:p>
          <a:p>
            <a:r>
              <a:rPr lang="en-US" dirty="0" smtClean="0"/>
              <a:t>Fences (to clean up desktop): </a:t>
            </a:r>
            <a:r>
              <a:rPr lang="en-US" sz="900" dirty="0" smtClean="0">
                <a:hlinkClick r:id="rId6"/>
              </a:rPr>
              <a:t>http://download.cnet.com/Fences/3000-2072_4-10909535.html</a:t>
            </a:r>
            <a:r>
              <a:rPr lang="en-US" sz="900" dirty="0" smtClean="0"/>
              <a:t> 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Tablet PC Alternatives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Standard swivel design (e.g. Lenovo)</a:t>
            </a:r>
          </a:p>
          <a:p>
            <a:r>
              <a:rPr lang="en-US" dirty="0" smtClean="0"/>
              <a:t>Slate</a:t>
            </a:r>
          </a:p>
          <a:p>
            <a:r>
              <a:rPr lang="en-US" dirty="0" smtClean="0"/>
              <a:t>External tablet</a:t>
            </a:r>
          </a:p>
          <a:p>
            <a:r>
              <a:rPr lang="en-US" dirty="0" err="1" smtClean="0"/>
              <a:t>iPad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57200" y="175260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Did you know that MSWord includes a computer algebra system?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and Freeform Drawing</a:t>
            </a:r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6626" name="Equation" r:id="rId4" imgW="114120" imgH="215640" progId="Equation.3">
              <p:embed/>
            </p:oleObj>
          </a:graphicData>
        </a:graphic>
      </p:graphicFrame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1600200"/>
            <a:ext cx="3381375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486400" y="1752600"/>
            <a:ext cx="232410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Markup and Freeform Drawing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Paint (or other drawing program)</a:t>
            </a:r>
          </a:p>
          <a:p>
            <a:r>
              <a:rPr lang="en-US" dirty="0" smtClean="0"/>
              <a:t>Word or PowerPoint: </a:t>
            </a:r>
            <a:br>
              <a:rPr lang="en-US" dirty="0" smtClean="0"/>
            </a:br>
            <a:r>
              <a:rPr lang="en-US" dirty="0" smtClean="0"/>
              <a:t>Review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Start Inking </a:t>
            </a:r>
            <a:r>
              <a:rPr lang="en-US" sz="1900" dirty="0" smtClean="0"/>
              <a:t>(old: Insert</a:t>
            </a:r>
            <a:r>
              <a:rPr lang="en-US" sz="1900" dirty="0" smtClean="0">
                <a:sym typeface="Symbol"/>
              </a:rPr>
              <a:t>  </a:t>
            </a:r>
            <a:r>
              <a:rPr lang="en-US" sz="1900" dirty="0" smtClean="0"/>
              <a:t>Shapes</a:t>
            </a:r>
            <a:r>
              <a:rPr lang="en-US" sz="1900" dirty="0" smtClean="0">
                <a:sym typeface="Symbol"/>
              </a:rPr>
              <a:t>  </a:t>
            </a:r>
            <a:r>
              <a:rPr lang="en-US" sz="1900" dirty="0" smtClean="0"/>
              <a:t>Lines</a:t>
            </a:r>
            <a:r>
              <a:rPr lang="en-US" sz="1900" dirty="0" smtClean="0">
                <a:sym typeface="Symbol"/>
              </a:rPr>
              <a:t>  Scribble)</a:t>
            </a:r>
            <a:endParaRPr lang="en-US" sz="1900" dirty="0" smtClean="0"/>
          </a:p>
          <a:p>
            <a:r>
              <a:rPr lang="en-US" dirty="0" err="1" smtClean="0"/>
              <a:t>AcrobatPro</a:t>
            </a:r>
            <a:r>
              <a:rPr lang="en-US" dirty="0" smtClean="0"/>
              <a:t>: View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Comment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Drawing Markups</a:t>
            </a:r>
            <a:r>
              <a:rPr lang="en-US" dirty="0" smtClean="0">
                <a:sym typeface="Symbol"/>
              </a:rPr>
              <a:t> Draw free form</a:t>
            </a:r>
            <a:r>
              <a:rPr lang="en-US" dirty="0" smtClean="0"/>
              <a:t> </a:t>
            </a:r>
          </a:p>
          <a:p>
            <a:r>
              <a:rPr lang="en-US" dirty="0" smtClean="0"/>
              <a:t>Office OneNote</a:t>
            </a:r>
          </a:p>
          <a:p>
            <a:r>
              <a:rPr lang="en-US" dirty="0" smtClean="0"/>
              <a:t>Windows Journal</a:t>
            </a:r>
          </a:p>
          <a:p>
            <a:r>
              <a:rPr lang="en-US" dirty="0" smtClean="0"/>
              <a:t>Math Input Panel (Start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All Programs </a:t>
            </a:r>
            <a:r>
              <a:rPr lang="en-US" dirty="0" smtClean="0">
                <a:sym typeface="Symbol"/>
              </a:rPr>
              <a:t></a:t>
            </a:r>
            <a:r>
              <a:rPr lang="en-US" dirty="0" smtClean="0"/>
              <a:t>Accessories) or MS Equation Writer</a:t>
            </a:r>
          </a:p>
          <a:p>
            <a:endParaRPr lang="en-US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22530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Office OneNote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Choose pen for writing</a:t>
            </a:r>
            <a:br>
              <a:rPr lang="en-US" dirty="0" smtClean="0"/>
            </a:br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Writing Tools</a:t>
            </a:r>
          </a:p>
          <a:p>
            <a:r>
              <a:rPr lang="en-US" dirty="0" smtClean="0"/>
              <a:t>      …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Convert to text:</a:t>
            </a:r>
          </a:p>
          <a:p>
            <a:r>
              <a:rPr lang="en-US" dirty="0" smtClean="0"/>
              <a:t>F11 to toggle between Full </a:t>
            </a:r>
            <a:r>
              <a:rPr lang="en-US" smtClean="0"/>
              <a:t>Page View </a:t>
            </a:r>
            <a:r>
              <a:rPr lang="en-US" dirty="0" smtClean="0"/>
              <a:t>and standard view.</a:t>
            </a:r>
          </a:p>
          <a:p>
            <a:r>
              <a:rPr lang="en-US" dirty="0" smtClean="0"/>
              <a:t>(Aside:  If you use multiple computers, you can keep notebooks in </a:t>
            </a:r>
            <a:r>
              <a:rPr lang="en-US" dirty="0" err="1" smtClean="0"/>
              <a:t>DropBox</a:t>
            </a:r>
            <a:r>
              <a:rPr lang="en-US" dirty="0" smtClean="0"/>
              <a:t>.)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Windows Journal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New document: Lined sheet</a:t>
            </a:r>
          </a:p>
          <a:p>
            <a:r>
              <a:rPr lang="en-US" dirty="0" smtClean="0"/>
              <a:t>File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Page Setup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Style</a:t>
            </a:r>
          </a:p>
          <a:p>
            <a:r>
              <a:rPr lang="en-US" dirty="0" smtClean="0"/>
              <a:t>Tools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Options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Note Format</a:t>
            </a:r>
          </a:p>
          <a:p>
            <a:r>
              <a:rPr lang="en-US" dirty="0" smtClean="0"/>
              <a:t>View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Toolbars</a:t>
            </a:r>
          </a:p>
          <a:p>
            <a:r>
              <a:rPr lang="en-US" dirty="0" smtClean="0"/>
              <a:t>Insert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Insert/Remove Space</a:t>
            </a:r>
          </a:p>
          <a:p>
            <a:r>
              <a:rPr lang="en-US" dirty="0" smtClean="0"/>
              <a:t>Actions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Change Shape To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Insert</a:t>
            </a:r>
            <a:r>
              <a:rPr lang="en-US" dirty="0" smtClean="0">
                <a:sym typeface="Symbol"/>
              </a:rPr>
              <a:t>  </a:t>
            </a:r>
            <a:r>
              <a:rPr lang="en-US" dirty="0" smtClean="0"/>
              <a:t>Insert Picture</a:t>
            </a:r>
          </a:p>
          <a:p>
            <a:r>
              <a:rPr lang="en-US" dirty="0" smtClean="0"/>
              <a:t>Drag from TI Emulator</a:t>
            </a:r>
          </a:p>
          <a:p>
            <a:r>
              <a:rPr lang="en-US" dirty="0" smtClean="0"/>
              <a:t>Copy and paste</a:t>
            </a:r>
          </a:p>
          <a:p>
            <a:r>
              <a:rPr lang="en-US" dirty="0" smtClean="0"/>
              <a:t>Jing (or </a:t>
            </a:r>
            <a:r>
              <a:rPr lang="en-US" dirty="0" err="1" smtClean="0"/>
              <a:t>SnagIt</a:t>
            </a:r>
            <a:r>
              <a:rPr lang="en-US" dirty="0" smtClean="0"/>
              <a:t>, etc.) and paste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err="1" smtClean="0"/>
              <a:t>WolframAlpha</a:t>
            </a:r>
            <a:endParaRPr lang="en-US" dirty="0" smtClean="0"/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Google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Windows Journal: </a:t>
            </a:r>
            <a:br>
              <a:rPr lang="en-US" dirty="0" smtClean="0"/>
            </a:br>
            <a:r>
              <a:rPr lang="en-US" dirty="0" smtClean="0"/>
              <a:t>Print to Journal Note Writer</a:t>
            </a:r>
            <a:endParaRPr lang="en-US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 bwMode="auto">
          <a:xfrm>
            <a:off x="2128904" y="2807421"/>
            <a:ext cx="4886192" cy="211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089189" y="1752600"/>
          <a:ext cx="2854411" cy="1600200"/>
        </p:xfrm>
        <a:graphic>
          <a:graphicData uri="http://schemas.openxmlformats.org/presentationml/2006/ole">
            <p:oleObj spid="_x0000_s1026" name="Equation" r:id="rId4" imgW="838080" imgH="469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 to Journal Note Writer (cont’d):</a:t>
            </a:r>
            <a:br>
              <a:rPr lang="en-US" dirty="0" smtClean="0"/>
            </a:br>
            <a:r>
              <a:rPr lang="en-US" dirty="0" smtClean="0"/>
              <a:t>Guided 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1" indent="635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A </a:t>
            </a:r>
            <a:r>
              <a:rPr lang="en-US" sz="3200" i="1" dirty="0" smtClean="0">
                <a:solidFill>
                  <a:srgbClr val="00B0F0"/>
                </a:solidFill>
              </a:rPr>
              <a:t>linear equation </a:t>
            </a:r>
            <a:r>
              <a:rPr lang="en-US" sz="3200" dirty="0" smtClean="0">
                <a:solidFill>
                  <a:srgbClr val="00B0F0"/>
                </a:solidFill>
              </a:rPr>
              <a:t>(with two variables </a:t>
            </a:r>
            <a:r>
              <a:rPr lang="en-US" sz="3200" i="1" dirty="0" smtClean="0">
                <a:solidFill>
                  <a:srgbClr val="00B0F0"/>
                </a:solidFill>
              </a:rPr>
              <a:t>x</a:t>
            </a:r>
            <a:r>
              <a:rPr lang="en-US" sz="3200" dirty="0" smtClean="0">
                <a:solidFill>
                  <a:srgbClr val="00B0F0"/>
                </a:solidFill>
              </a:rPr>
              <a:t> and </a:t>
            </a:r>
            <a:r>
              <a:rPr lang="en-US" sz="3200" i="1" dirty="0" smtClean="0">
                <a:solidFill>
                  <a:srgbClr val="00B0F0"/>
                </a:solidFill>
              </a:rPr>
              <a:t>y</a:t>
            </a:r>
            <a:r>
              <a:rPr lang="en-US" sz="3200" dirty="0" smtClean="0">
                <a:solidFill>
                  <a:srgbClr val="00B0F0"/>
                </a:solidFill>
              </a:rPr>
              <a:t>) can be written in the form </a:t>
            </a:r>
            <a:r>
              <a:rPr lang="en-US" sz="3200" i="1" dirty="0" smtClean="0">
                <a:solidFill>
                  <a:srgbClr val="00B0F0"/>
                </a:solidFill>
              </a:rPr>
              <a:t>ax </a:t>
            </a:r>
            <a:r>
              <a:rPr lang="en-US" sz="3200" dirty="0" smtClean="0">
                <a:solidFill>
                  <a:srgbClr val="00B0F0"/>
                </a:solidFill>
              </a:rPr>
              <a:t>+</a:t>
            </a:r>
            <a:r>
              <a:rPr lang="en-US" sz="3200" i="1" dirty="0" smtClean="0">
                <a:solidFill>
                  <a:srgbClr val="00B0F0"/>
                </a:solidFill>
              </a:rPr>
              <a:t> by = c</a:t>
            </a:r>
            <a:r>
              <a:rPr lang="en-US" sz="3200" dirty="0" smtClean="0">
                <a:solidFill>
                  <a:srgbClr val="00B0F0"/>
                </a:solidFill>
              </a:rPr>
              <a:t> for some constants </a:t>
            </a:r>
            <a:r>
              <a:rPr lang="en-US" sz="3200" i="1" dirty="0" smtClean="0">
                <a:solidFill>
                  <a:srgbClr val="00B0F0"/>
                </a:solidFill>
              </a:rPr>
              <a:t>a</a:t>
            </a:r>
            <a:r>
              <a:rPr lang="en-US" sz="3200" dirty="0" smtClean="0">
                <a:solidFill>
                  <a:srgbClr val="00B0F0"/>
                </a:solidFill>
              </a:rPr>
              <a:t>, </a:t>
            </a:r>
            <a:r>
              <a:rPr lang="en-US" sz="3200" i="1" dirty="0" smtClean="0">
                <a:solidFill>
                  <a:srgbClr val="00B0F0"/>
                </a:solidFill>
              </a:rPr>
              <a:t>b</a:t>
            </a:r>
            <a:r>
              <a:rPr lang="en-US" sz="3200" dirty="0" smtClean="0">
                <a:solidFill>
                  <a:srgbClr val="00B0F0"/>
                </a:solidFill>
              </a:rPr>
              <a:t>, and </a:t>
            </a:r>
            <a:r>
              <a:rPr lang="en-US" sz="3200" i="1" dirty="0" smtClean="0">
                <a:solidFill>
                  <a:srgbClr val="00B0F0"/>
                </a:solidFill>
              </a:rPr>
              <a:t>c</a:t>
            </a:r>
            <a:r>
              <a:rPr lang="en-US" sz="3200" dirty="0" smtClean="0">
                <a:solidFill>
                  <a:srgbClr val="00B0F0"/>
                </a:solidFill>
              </a:rPr>
              <a:t>.  The graph of such an equation is a </a:t>
            </a:r>
            <a:r>
              <a:rPr lang="en-US" sz="3200" u="sng" dirty="0" smtClean="0">
                <a:solidFill>
                  <a:srgbClr val="00B0F0"/>
                </a:solidFill>
              </a:rPr>
              <a:t>                                                  .</a:t>
            </a:r>
            <a:endParaRPr lang="en-US" sz="3200" dirty="0" smtClean="0">
              <a:solidFill>
                <a:srgbClr val="00B0F0"/>
              </a:solidFill>
            </a:endParaRPr>
          </a:p>
          <a:p>
            <a:pPr marL="0" lvl="1" indent="6350">
              <a:buNone/>
            </a:pPr>
            <a:endParaRPr lang="en-US" sz="3200" dirty="0" smtClean="0">
              <a:solidFill>
                <a:srgbClr val="00B0F0"/>
              </a:solidFill>
            </a:endParaRPr>
          </a:p>
          <a:p>
            <a:pPr marL="0" lvl="1" indent="6350">
              <a:buNone/>
            </a:pPr>
            <a:r>
              <a:rPr lang="en-US" sz="3200" dirty="0" smtClean="0">
                <a:solidFill>
                  <a:srgbClr val="00B0F0"/>
                </a:solidFill>
              </a:rPr>
              <a:t>An </a:t>
            </a:r>
            <a:r>
              <a:rPr lang="en-US" sz="3200" i="1" dirty="0" smtClean="0">
                <a:solidFill>
                  <a:srgbClr val="00B0F0"/>
                </a:solidFill>
              </a:rPr>
              <a:t>intercept</a:t>
            </a:r>
            <a:r>
              <a:rPr lang="en-US" sz="3200" dirty="0" smtClean="0">
                <a:solidFill>
                  <a:srgbClr val="00B0F0"/>
                </a:solidFill>
              </a:rPr>
              <a:t> is a point where the graph hits an axis.  An </a:t>
            </a:r>
            <a:r>
              <a:rPr lang="en-US" sz="3200" i="1" dirty="0" smtClean="0">
                <a:solidFill>
                  <a:srgbClr val="00B0F0"/>
                </a:solidFill>
              </a:rPr>
              <a:t>x</a:t>
            </a:r>
            <a:r>
              <a:rPr lang="en-US" sz="3200" dirty="0" smtClean="0">
                <a:solidFill>
                  <a:srgbClr val="00B0F0"/>
                </a:solidFill>
              </a:rPr>
              <a:t>-intercept is on the </a:t>
            </a:r>
            <a:r>
              <a:rPr lang="en-US" sz="3200" i="1" dirty="0" smtClean="0">
                <a:solidFill>
                  <a:srgbClr val="00B0F0"/>
                </a:solidFill>
              </a:rPr>
              <a:t>x</a:t>
            </a:r>
            <a:r>
              <a:rPr lang="en-US" sz="3200" dirty="0" smtClean="0">
                <a:solidFill>
                  <a:srgbClr val="00B0F0"/>
                </a:solidFill>
              </a:rPr>
              <a:t>-axis, so it must have its </a:t>
            </a:r>
            <a:r>
              <a:rPr lang="en-US" sz="3200" i="1" dirty="0" smtClean="0">
                <a:solidFill>
                  <a:srgbClr val="00B0F0"/>
                </a:solidFill>
              </a:rPr>
              <a:t>y</a:t>
            </a:r>
            <a:r>
              <a:rPr lang="en-US" sz="3200" dirty="0" smtClean="0">
                <a:solidFill>
                  <a:srgbClr val="00B0F0"/>
                </a:solidFill>
              </a:rPr>
              <a:t>-coordinate equal to </a:t>
            </a:r>
            <a:r>
              <a:rPr lang="en-US" sz="3200" u="sng" dirty="0" smtClean="0">
                <a:solidFill>
                  <a:srgbClr val="00B0F0"/>
                </a:solidFill>
              </a:rPr>
              <a:t>         </a:t>
            </a:r>
            <a:r>
              <a:rPr lang="en-US" sz="3200" dirty="0" smtClean="0">
                <a:solidFill>
                  <a:srgbClr val="00B0F0"/>
                </a:solidFill>
              </a:rPr>
              <a:t>, and a </a:t>
            </a:r>
            <a:r>
              <a:rPr lang="en-US" sz="3200" i="1" dirty="0" smtClean="0">
                <a:solidFill>
                  <a:srgbClr val="00B0F0"/>
                </a:solidFill>
              </a:rPr>
              <a:t>y</a:t>
            </a:r>
            <a:r>
              <a:rPr lang="en-US" sz="3200" dirty="0" smtClean="0">
                <a:solidFill>
                  <a:srgbClr val="00B0F0"/>
                </a:solidFill>
              </a:rPr>
              <a:t>-intercept must have x</a:t>
            </a:r>
            <a:r>
              <a:rPr lang="en-US" sz="3200" u="sng" dirty="0" smtClean="0">
                <a:solidFill>
                  <a:srgbClr val="00B0F0"/>
                </a:solidFill>
              </a:rPr>
              <a:t>                 </a:t>
            </a:r>
            <a:r>
              <a:rPr lang="en-US" sz="3200" dirty="0" smtClean="0">
                <a:solidFill>
                  <a:srgbClr val="00B0F0"/>
                </a:solidFill>
              </a:rPr>
              <a:t>.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endParaRPr lang="en-US" dirty="0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46082" name="Equation" r:id="rId3" imgW="114120" imgH="21564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Print to Journal Note Writer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hide and reveal pre-prepared answer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Use black highlighter to hide</a:t>
            </a:r>
          </a:p>
          <a:p>
            <a:pPr lvl="1">
              <a:buFont typeface="Courier New" pitchFamily="49" charset="0"/>
              <a:buChar char="o"/>
            </a:pPr>
            <a:r>
              <a:rPr lang="en-US" dirty="0" smtClean="0"/>
              <a:t>Use Stroke Eraser to remove</a:t>
            </a:r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Font typeface="Courier New" pitchFamily="49" charset="0"/>
              <a:buChar char="o"/>
            </a:pPr>
            <a:endParaRPr lang="en-US" dirty="0" smtClean="0"/>
          </a:p>
          <a:p>
            <a:pPr lvl="1">
              <a:buNone/>
            </a:pPr>
            <a:r>
              <a:rPr lang="en-US" dirty="0" smtClean="0"/>
              <a:t>(To install Note Writer, open Journal, click on </a:t>
            </a:r>
            <a:r>
              <a:rPr lang="en-US" smtClean="0"/>
              <a:t>Tools </a:t>
            </a:r>
            <a:r>
              <a:rPr lang="en-US" smtClean="0">
                <a:sym typeface="Symbol"/>
              </a:rPr>
              <a:t> </a:t>
            </a:r>
            <a:r>
              <a:rPr lang="en-US" smtClean="0"/>
              <a:t> </a:t>
            </a:r>
            <a:r>
              <a:rPr lang="en-US" dirty="0" smtClean="0"/>
              <a:t>Install or Repair Journal Note Writer.)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</TotalTime>
  <Words>333</Words>
  <Application>Microsoft Office PowerPoint</Application>
  <PresentationFormat>On-screen Show (4:3)</PresentationFormat>
  <Paragraphs>61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Equation</vt:lpstr>
      <vt:lpstr>Teaching with a Tablet PC Using the Tablet in the Classroom</vt:lpstr>
      <vt:lpstr>Markup and Freeform Drawing</vt:lpstr>
      <vt:lpstr>Markup and Freeform Drawing</vt:lpstr>
      <vt:lpstr>Office OneNote</vt:lpstr>
      <vt:lpstr>Windows Journal</vt:lpstr>
      <vt:lpstr>Insert Images</vt:lpstr>
      <vt:lpstr>Windows Journal:  Print to Journal Note Writer</vt:lpstr>
      <vt:lpstr>Print to Journal Note Writer (cont’d): Guided Notes</vt:lpstr>
      <vt:lpstr>Print to Journal Note Writer (cont’d)</vt:lpstr>
      <vt:lpstr>Possibly Useful Free Utilities</vt:lpstr>
      <vt:lpstr>Tablet PC Alternatives</vt:lpstr>
      <vt:lpstr>Poll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with a Tablet PC</dc:title>
  <dc:creator>Bruce Yoshiwara</dc:creator>
  <cp:lastModifiedBy>Bruce Yoshiwara</cp:lastModifiedBy>
  <cp:revision>68</cp:revision>
  <dcterms:created xsi:type="dcterms:W3CDTF">2012-04-17T15:11:16Z</dcterms:created>
  <dcterms:modified xsi:type="dcterms:W3CDTF">2012-06-19T14:49:33Z</dcterms:modified>
</cp:coreProperties>
</file>