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3"/>
  </p:notesMasterIdLst>
  <p:sldIdLst>
    <p:sldId id="256" r:id="rId3"/>
    <p:sldId id="259" r:id="rId4"/>
    <p:sldId id="310" r:id="rId5"/>
    <p:sldId id="311" r:id="rId6"/>
    <p:sldId id="312" r:id="rId7"/>
    <p:sldId id="260" r:id="rId8"/>
    <p:sldId id="287" r:id="rId9"/>
    <p:sldId id="261" r:id="rId10"/>
    <p:sldId id="321" r:id="rId11"/>
    <p:sldId id="262" r:id="rId12"/>
    <p:sldId id="271" r:id="rId13"/>
    <p:sldId id="263" r:id="rId14"/>
    <p:sldId id="264" r:id="rId15"/>
    <p:sldId id="265" r:id="rId16"/>
    <p:sldId id="266" r:id="rId17"/>
    <p:sldId id="267" r:id="rId18"/>
    <p:sldId id="268" r:id="rId19"/>
    <p:sldId id="269" r:id="rId20"/>
    <p:sldId id="270" r:id="rId21"/>
    <p:sldId id="272" r:id="rId22"/>
    <p:sldId id="273" r:id="rId23"/>
    <p:sldId id="274" r:id="rId24"/>
    <p:sldId id="322" r:id="rId25"/>
    <p:sldId id="275" r:id="rId26"/>
    <p:sldId id="276" r:id="rId27"/>
    <p:sldId id="277" r:id="rId28"/>
    <p:sldId id="278" r:id="rId29"/>
    <p:sldId id="280" r:id="rId30"/>
    <p:sldId id="279" r:id="rId31"/>
    <p:sldId id="282" r:id="rId32"/>
    <p:sldId id="283" r:id="rId33"/>
    <p:sldId id="318" r:id="rId34"/>
    <p:sldId id="319" r:id="rId35"/>
    <p:sldId id="320" r:id="rId36"/>
    <p:sldId id="338" r:id="rId37"/>
    <p:sldId id="340" r:id="rId38"/>
    <p:sldId id="347" r:id="rId39"/>
    <p:sldId id="333" r:id="rId40"/>
    <p:sldId id="281" r:id="rId41"/>
    <p:sldId id="285" r:id="rId42"/>
    <p:sldId id="327" r:id="rId43"/>
    <p:sldId id="284" r:id="rId44"/>
    <p:sldId id="286" r:id="rId45"/>
    <p:sldId id="349" r:id="rId46"/>
    <p:sldId id="302" r:id="rId47"/>
    <p:sldId id="308" r:id="rId48"/>
    <p:sldId id="323" r:id="rId49"/>
    <p:sldId id="303" r:id="rId50"/>
    <p:sldId id="304" r:id="rId51"/>
    <p:sldId id="328" r:id="rId52"/>
    <p:sldId id="305" r:id="rId53"/>
    <p:sldId id="324" r:id="rId54"/>
    <p:sldId id="307" r:id="rId55"/>
    <p:sldId id="331" r:id="rId56"/>
    <p:sldId id="306" r:id="rId57"/>
    <p:sldId id="329" r:id="rId58"/>
    <p:sldId id="288" r:id="rId59"/>
    <p:sldId id="290" r:id="rId60"/>
    <p:sldId id="291" r:id="rId61"/>
    <p:sldId id="292" r:id="rId62"/>
    <p:sldId id="293" r:id="rId63"/>
    <p:sldId id="294" r:id="rId64"/>
    <p:sldId id="330" r:id="rId65"/>
    <p:sldId id="296" r:id="rId66"/>
    <p:sldId id="298" r:id="rId67"/>
    <p:sldId id="314" r:id="rId68"/>
    <p:sldId id="300" r:id="rId69"/>
    <p:sldId id="315" r:id="rId70"/>
    <p:sldId id="299" r:id="rId71"/>
    <p:sldId id="316" r:id="rId72"/>
    <p:sldId id="301" r:id="rId73"/>
    <p:sldId id="317" r:id="rId74"/>
    <p:sldId id="326" r:id="rId75"/>
    <p:sldId id="309" r:id="rId76"/>
    <p:sldId id="257" r:id="rId77"/>
    <p:sldId id="350" r:id="rId78"/>
    <p:sldId id="313" r:id="rId79"/>
    <p:sldId id="332" r:id="rId80"/>
    <p:sldId id="351" r:id="rId81"/>
    <p:sldId id="334" r:id="rId82"/>
    <p:sldId id="335" r:id="rId83"/>
    <p:sldId id="344" r:id="rId84"/>
    <p:sldId id="336" r:id="rId85"/>
    <p:sldId id="337" r:id="rId86"/>
    <p:sldId id="341" r:id="rId87"/>
    <p:sldId id="342" r:id="rId88"/>
    <p:sldId id="348" r:id="rId89"/>
    <p:sldId id="343" r:id="rId90"/>
    <p:sldId id="345" r:id="rId91"/>
    <p:sldId id="346"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1667" autoAdjust="0"/>
  </p:normalViewPr>
  <p:slideViewPr>
    <p:cSldViewPr>
      <p:cViewPr varScale="1">
        <p:scale>
          <a:sx n="103" d="100"/>
          <a:sy n="103" d="100"/>
        </p:scale>
        <p:origin x="-1218" y="-96"/>
      </p:cViewPr>
      <p:guideLst>
        <p:guide orient="horz" pos="2160"/>
        <p:guide pos="2880"/>
      </p:guideLst>
    </p:cSldViewPr>
  </p:slideViewPr>
  <p:outlineViewPr>
    <p:cViewPr>
      <p:scale>
        <a:sx n="33" d="100"/>
        <a:sy n="33" d="100"/>
      </p:scale>
      <p:origin x="48" y="14178"/>
    </p:cViewPr>
  </p:outlineViewPr>
  <p:notesTextViewPr>
    <p:cViewPr>
      <p:scale>
        <a:sx n="100" d="100"/>
        <a:sy n="100" d="100"/>
      </p:scale>
      <p:origin x="0" y="0"/>
    </p:cViewPr>
  </p:notesTextViewPr>
  <p:sorterViewPr>
    <p:cViewPr>
      <p:scale>
        <a:sx n="66" d="100"/>
        <a:sy n="66" d="100"/>
      </p:scale>
      <p:origin x="0" y="4656"/>
    </p:cViewPr>
  </p:sorterViewPr>
  <p:notesViewPr>
    <p:cSldViewPr>
      <p:cViewPr varScale="1">
        <p:scale>
          <a:sx n="41" d="100"/>
          <a:sy n="41" d="100"/>
        </p:scale>
        <p:origin x="-2333"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5BAB6-83FE-4546-A431-1C3A51D164F2}" type="datetimeFigureOut">
              <a:rPr lang="en-US" smtClean="0"/>
              <a:pPr/>
              <a:t>2/24/2014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B3A77-D5C7-467A-B9F3-F9B9243AA513}" type="slidenum">
              <a:rPr lang="en-US" smtClean="0"/>
              <a:pPr/>
              <a:t>‹#›</a:t>
            </a:fld>
            <a:endParaRPr lang="en-US"/>
          </a:p>
        </p:txBody>
      </p:sp>
    </p:spTree>
    <p:extLst>
      <p:ext uri="{BB962C8B-B14F-4D97-AF65-F5344CB8AC3E}">
        <p14:creationId xmlns:p14="http://schemas.microsoft.com/office/powerpoint/2010/main" val="128488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ncee.org/college-and-work-ready/"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ncee.org/college-and-work-read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Previously referred to as the California Measurement of Academic Performance and Progress (</a:t>
            </a:r>
            <a:r>
              <a:rPr lang="en-US" sz="1200" kern="1200" dirty="0" err="1" smtClean="0">
                <a:solidFill>
                  <a:schemeClr val="tx1"/>
                </a:solidFill>
                <a:effectLst/>
                <a:latin typeface="+mn-lt"/>
                <a:ea typeface="+mn-ea"/>
                <a:cs typeface="+mn-cs"/>
              </a:rPr>
              <a:t>CalMAPP</a:t>
            </a:r>
            <a:r>
              <a:rPr lang="en-US" sz="1200" kern="1200" dirty="0" smtClean="0">
                <a:solidFill>
                  <a:schemeClr val="tx1"/>
                </a:solidFill>
                <a:effectLst/>
                <a:latin typeface="+mn-lt"/>
                <a:ea typeface="+mn-ea"/>
                <a:cs typeface="+mn-cs"/>
              </a:rPr>
              <a:t>), California’s new statewide student assessment system has been renamed the California Assessment of Student Performance and Progress (CAASPP). The CAASPP assessment system encompasses the following required assessments: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Smarter Balanced system of assessments for mathematics and English-language arts</a:t>
            </a:r>
          </a:p>
          <a:p>
            <a:r>
              <a:rPr lang="en-US" sz="1200" kern="1200" dirty="0" smtClean="0">
                <a:solidFill>
                  <a:schemeClr val="tx1"/>
                </a:solidFill>
                <a:effectLst/>
                <a:latin typeface="+mn-lt"/>
                <a:ea typeface="+mn-ea"/>
                <a:cs typeface="+mn-cs"/>
              </a:rPr>
              <a:t>-  California Standards Tests for Science in grades five, eight, and ten</a:t>
            </a:r>
          </a:p>
          <a:p>
            <a:r>
              <a:rPr lang="en-US" sz="1200" kern="1200" dirty="0" smtClean="0">
                <a:solidFill>
                  <a:schemeClr val="tx1"/>
                </a:solidFill>
                <a:effectLst/>
                <a:latin typeface="+mn-lt"/>
                <a:ea typeface="+mn-ea"/>
                <a:cs typeface="+mn-cs"/>
              </a:rPr>
              <a:t>-  California Modified Assessment for Science in grades five, eight, and ten</a:t>
            </a:r>
          </a:p>
          <a:p>
            <a:r>
              <a:rPr lang="en-US" sz="1200" kern="1200" dirty="0" smtClean="0">
                <a:solidFill>
                  <a:schemeClr val="tx1"/>
                </a:solidFill>
                <a:effectLst/>
                <a:latin typeface="+mn-lt"/>
                <a:ea typeface="+mn-ea"/>
                <a:cs typeface="+mn-cs"/>
              </a:rPr>
              <a:t>-  California Alternate Performance Assessment for Science in grades five, eight, and ten and for mathematics and English-language arts in grades two through eleven.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DB3A77-D5C7-467A-B9F3-F9B9243AA513}" type="slidenum">
              <a:rPr lang="en-US" smtClean="0"/>
              <a:pPr/>
              <a:t>4</a:t>
            </a:fld>
            <a:endParaRPr lang="en-US"/>
          </a:p>
        </p:txBody>
      </p:sp>
    </p:spTree>
    <p:extLst>
      <p:ext uri="{BB962C8B-B14F-4D97-AF65-F5344CB8AC3E}">
        <p14:creationId xmlns:p14="http://schemas.microsoft.com/office/powerpoint/2010/main" val="2253863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notice if calculations are repeated, and look both for general methods and for shortcuts. </a:t>
            </a:r>
          </a:p>
          <a:p>
            <a:r>
              <a:rPr lang="en-US" dirty="0" smtClean="0"/>
              <a:t>Upper elementary students might notice when dividing 25 by 11 that they are repeating the same calculations over and over again, and conclude they have a repeating decimal. By paying attention to the calculation of slope as they repeatedly check whether points are on the line through (1, 2) with slope 3, middle school students might abstract the equation (y – 2)/(x – 1) = 3. Noticing the regularity in the way terms cancel when expanding (x – 1)(x + 1), (x – 1)(x2 + x + 1), and (x – 1)(x3 + x2 + x + 1) might lead them to the general formula for the sum of a geometric series. As they work to solve a problem, mathematically proficient students maintain oversight of the process, while attending to the details. They continually evaluate the reasonable­ness of their intermediate results. </a:t>
            </a:r>
          </a:p>
          <a:p>
            <a:r>
              <a:rPr lang="en-US" dirty="0" err="1" smtClean="0"/>
              <a:t>Gershon</a:t>
            </a:r>
            <a:r>
              <a:rPr lang="en-US" baseline="0" dirty="0" smtClean="0"/>
              <a:t> </a:t>
            </a:r>
            <a:r>
              <a:rPr lang="en-US" baseline="0" dirty="0" err="1" smtClean="0"/>
              <a:t>Harel</a:t>
            </a:r>
            <a:r>
              <a:rPr lang="en-US" baseline="0" dirty="0" smtClean="0"/>
              <a:t> gave me the example that students who have solved quadratic equations through completing the square can understand the derivation of the quadratic formula.</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pathways include all</a:t>
            </a:r>
            <a:r>
              <a:rPr lang="en-US" baseline="0" dirty="0" smtClean="0"/>
              <a:t> the CCSSM. The standards are just ordered differently.</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Designers of curricula, assessments, and professional development should all attend </a:t>
            </a:r>
          </a:p>
          <a:p>
            <a:pPr algn="l"/>
            <a:r>
              <a:rPr lang="en-US" sz="1200" dirty="0" smtClean="0"/>
              <a:t>to the need to connect the mathematical practices to mathematical content in mathematics instruction.</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National Center on Education and the Economy: “</a:t>
            </a:r>
            <a:r>
              <a:rPr lang="en-US" sz="1200" b="0" i="0" kern="1200" dirty="0" smtClean="0">
                <a:solidFill>
                  <a:schemeClr val="tx1"/>
                </a:solidFill>
                <a:effectLst/>
                <a:latin typeface="+mn-lt"/>
                <a:ea typeface="+mn-ea"/>
                <a:cs typeface="+mn-cs"/>
              </a:rPr>
              <a:t>What Does It Really Mean to Be College and Work Ready?</a:t>
            </a:r>
            <a:r>
              <a:rPr lang="en-US" sz="1200" kern="1200" baseline="0" dirty="0" smtClean="0">
                <a:solidFill>
                  <a:schemeClr val="tx1"/>
                </a:solidFill>
                <a:latin typeface="+mn-lt"/>
                <a:ea typeface="+mn-ea"/>
                <a:cs typeface="+mn-cs"/>
              </a:rPr>
              <a:t>”: </a:t>
            </a:r>
            <a:r>
              <a:rPr lang="en-US" dirty="0" smtClean="0">
                <a:hlinkClick r:id="rId3"/>
              </a:rPr>
              <a:t>http://www.ncee.org/college-and-work-ready/</a:t>
            </a:r>
            <a:r>
              <a:rPr lang="en-US" dirty="0" smtClean="0"/>
              <a:t> (Panel included Wade Ellis and Robert Kimball, Phil </a:t>
            </a:r>
            <a:r>
              <a:rPr lang="en-US" dirty="0" err="1" smtClean="0"/>
              <a:t>Daro</a:t>
            </a:r>
            <a:r>
              <a:rPr lang="en-US" dirty="0" smtClean="0"/>
              <a:t>, Solomon Garfunkel, Patrick Callahan)</a:t>
            </a:r>
          </a:p>
        </p:txBody>
      </p:sp>
      <p:sp>
        <p:nvSpPr>
          <p:cNvPr id="4" name="Slide Number Placeholder 3"/>
          <p:cNvSpPr>
            <a:spLocks noGrp="1"/>
          </p:cNvSpPr>
          <p:nvPr>
            <p:ph type="sldNum" sz="quarter" idx="10"/>
          </p:nvPr>
        </p:nvSpPr>
        <p:spPr/>
        <p:txBody>
          <a:bodyPr/>
          <a:lstStyle/>
          <a:p>
            <a:fld id="{9CDB3A77-D5C7-467A-B9F3-F9B9243AA513}" type="slidenum">
              <a:rPr lang="en-US" smtClean="0"/>
              <a:pPr/>
              <a:t>53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National Center on Education and the Economy: “</a:t>
            </a:r>
            <a:r>
              <a:rPr lang="en-US" sz="1200" b="0" i="0" kern="1200" dirty="0" smtClean="0">
                <a:solidFill>
                  <a:schemeClr val="tx1"/>
                </a:solidFill>
                <a:effectLst/>
                <a:latin typeface="+mn-lt"/>
                <a:ea typeface="+mn-ea"/>
                <a:cs typeface="+mn-cs"/>
              </a:rPr>
              <a:t>What Does It Really Mean to Be College and Work Ready?</a:t>
            </a:r>
            <a:r>
              <a:rPr lang="en-US" sz="1200" kern="1200" baseline="0" dirty="0" smtClean="0">
                <a:solidFill>
                  <a:schemeClr val="tx1"/>
                </a:solidFill>
                <a:latin typeface="+mn-lt"/>
                <a:ea typeface="+mn-ea"/>
                <a:cs typeface="+mn-cs"/>
              </a:rPr>
              <a:t>”: </a:t>
            </a:r>
            <a:r>
              <a:rPr lang="en-US" dirty="0" smtClean="0">
                <a:hlinkClick r:id="rId3"/>
              </a:rPr>
              <a:t>http://www.ncee.org/college-and-work-ready/</a:t>
            </a:r>
            <a:r>
              <a:rPr lang="en-US" dirty="0" smtClean="0"/>
              <a:t> (Panel included Wade Ellis and Robert Kimball, Phil </a:t>
            </a:r>
            <a:r>
              <a:rPr lang="en-US" dirty="0" err="1" smtClean="0"/>
              <a:t>Daro</a:t>
            </a:r>
            <a:r>
              <a:rPr lang="en-US" dirty="0" smtClean="0"/>
              <a:t>, Solomon Garfunkel, Patrick Callahan)</a:t>
            </a:r>
          </a:p>
        </p:txBody>
      </p:sp>
      <p:sp>
        <p:nvSpPr>
          <p:cNvPr id="4" name="Slide Number Placeholder 3"/>
          <p:cNvSpPr>
            <a:spLocks noGrp="1"/>
          </p:cNvSpPr>
          <p:nvPr>
            <p:ph type="sldNum" sz="quarter" idx="10"/>
          </p:nvPr>
        </p:nvSpPr>
        <p:spPr/>
        <p:txBody>
          <a:bodyPr/>
          <a:lstStyle/>
          <a:p>
            <a:fld id="{9CDB3A77-D5C7-467A-B9F3-F9B9243AA513}" type="slidenum">
              <a:rPr lang="en-US" smtClean="0"/>
              <a:pPr/>
              <a:t>54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57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58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61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62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64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Model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Model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start by explaining to themselves the meaning of a problem and looking for entry points to its solution. They analyze givens, constraints, relationships, and goals. They make conjectures about the form and meaning of the solution and plan a solution pathway rather than simply jumping into a solution attempt. They consider analogous problems, and try special cases and simpler forms of the original problem in order to gain insight into its solution. They monitor and evaluate their progress and change course if necessary. Older students might, depending on the context of the problem, transform algebraic expressions or change the viewing window on their graphing calculator to get the information they need. Mathematically </a:t>
            </a:r>
            <a:r>
              <a:rPr lang="en-US" dirty="0" err="1" smtClean="0"/>
              <a:t>proicient</a:t>
            </a:r>
            <a:r>
              <a:rPr lang="en-US" dirty="0" smtClean="0"/>
              <a:t> students can explain correspondences between equations, verbal descriptions, tables, and graphs or draw diagrams of important features and relationships, graph data, and search for regularity or trends. Younger students might rely on using concrete objects or pictures to help conceptualize and solve a problem. Mathematically </a:t>
            </a:r>
            <a:r>
              <a:rPr lang="en-US" dirty="0" err="1" smtClean="0"/>
              <a:t>proicient</a:t>
            </a:r>
            <a:r>
              <a:rPr lang="en-US" dirty="0" smtClean="0"/>
              <a:t> students check their answers to problems using a different method, and they continually ask themselves, “Does this make sense?” They can understand the approaches of others to solving complex problems and identify correspondences between different approaches.</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12</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Model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Model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a:t>
            </a:r>
            <a:r>
              <a:rPr lang="en-US" sz="1200" b="0" i="0" kern="1200" dirty="0" err="1" smtClean="0">
                <a:solidFill>
                  <a:schemeClr val="tx1"/>
                </a:solidFill>
                <a:latin typeface="+mn-lt"/>
                <a:ea typeface="+mn-ea"/>
                <a:cs typeface="+mn-cs"/>
              </a:rPr>
              <a:t>odel</a:t>
            </a:r>
            <a:r>
              <a:rPr lang="en-US" sz="1200" b="0" i="0" kern="1200" dirty="0" smtClean="0">
                <a:solidFill>
                  <a:schemeClr val="tx1"/>
                </a:solidFill>
                <a:latin typeface="+mn-lt"/>
                <a:ea typeface="+mn-ea"/>
                <a:cs typeface="+mn-cs"/>
              </a:rPr>
              <a:t>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69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a:t>
            </a:r>
            <a:r>
              <a:rPr lang="en-US" sz="1200" b="0" i="0" kern="1200" dirty="0" err="1" smtClean="0">
                <a:solidFill>
                  <a:schemeClr val="tx1"/>
                </a:solidFill>
                <a:latin typeface="+mn-lt"/>
                <a:ea typeface="+mn-ea"/>
                <a:cs typeface="+mn-cs"/>
              </a:rPr>
              <a:t>odel</a:t>
            </a:r>
            <a:r>
              <a:rPr lang="en-US" sz="1200" b="0" i="0" kern="1200" dirty="0" smtClean="0">
                <a:solidFill>
                  <a:schemeClr val="tx1"/>
                </a:solidFill>
                <a:latin typeface="+mn-lt"/>
                <a:ea typeface="+mn-ea"/>
                <a:cs typeface="+mn-cs"/>
              </a:rPr>
              <a:t>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70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Model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71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Mathematical Practices</a:t>
            </a:r>
          </a:p>
          <a:p>
            <a:r>
              <a:rPr lang="en-US" sz="1200" b="0" i="0" kern="1200" dirty="0" smtClean="0">
                <a:solidFill>
                  <a:schemeClr val="tx1"/>
                </a:solidFill>
                <a:latin typeface="+mn-lt"/>
                <a:ea typeface="+mn-ea"/>
                <a:cs typeface="+mn-cs"/>
              </a:rPr>
              <a:t>1.     Make sense of problems and persevere in solving them.</a:t>
            </a:r>
          </a:p>
          <a:p>
            <a:r>
              <a:rPr lang="en-US" sz="1200" b="0" i="0" kern="1200" dirty="0" smtClean="0">
                <a:solidFill>
                  <a:schemeClr val="tx1"/>
                </a:solidFill>
                <a:latin typeface="+mn-lt"/>
                <a:ea typeface="+mn-ea"/>
                <a:cs typeface="+mn-cs"/>
              </a:rPr>
              <a:t>2.     Reason abstractly and quantitatively.</a:t>
            </a:r>
          </a:p>
          <a:p>
            <a:r>
              <a:rPr lang="en-US" sz="1200" b="0" i="0" kern="1200" dirty="0" smtClean="0">
                <a:solidFill>
                  <a:schemeClr val="tx1"/>
                </a:solidFill>
                <a:latin typeface="+mn-lt"/>
                <a:ea typeface="+mn-ea"/>
                <a:cs typeface="+mn-cs"/>
              </a:rPr>
              <a:t>3.     Construct viable arguments and critique the reasoning of others.</a:t>
            </a:r>
          </a:p>
          <a:p>
            <a:r>
              <a:rPr lang="en-US" sz="1200" b="0" i="0" kern="1200" dirty="0" smtClean="0">
                <a:solidFill>
                  <a:schemeClr val="tx1"/>
                </a:solidFill>
                <a:latin typeface="+mn-lt"/>
                <a:ea typeface="+mn-ea"/>
                <a:cs typeface="+mn-cs"/>
              </a:rPr>
              <a:t>4.     Model with mathematics.</a:t>
            </a:r>
          </a:p>
          <a:p>
            <a:r>
              <a:rPr lang="en-US" sz="1200" b="0" i="0" kern="1200" dirty="0" smtClean="0">
                <a:solidFill>
                  <a:schemeClr val="tx1"/>
                </a:solidFill>
                <a:latin typeface="+mn-lt"/>
                <a:ea typeface="+mn-ea"/>
                <a:cs typeface="+mn-cs"/>
              </a:rPr>
              <a:t>5.     Use appropriate tools strategically.</a:t>
            </a:r>
          </a:p>
          <a:p>
            <a:r>
              <a:rPr lang="en-US" sz="1200" b="0" i="0" kern="1200" dirty="0" smtClean="0">
                <a:solidFill>
                  <a:schemeClr val="tx1"/>
                </a:solidFill>
                <a:latin typeface="+mn-lt"/>
                <a:ea typeface="+mn-ea"/>
                <a:cs typeface="+mn-cs"/>
              </a:rPr>
              <a:t>6.     Attend to precision.</a:t>
            </a:r>
          </a:p>
          <a:p>
            <a:r>
              <a:rPr lang="en-US" sz="1200" b="0" i="0" kern="1200" dirty="0" smtClean="0">
                <a:solidFill>
                  <a:schemeClr val="tx1"/>
                </a:solidFill>
                <a:latin typeface="+mn-lt"/>
                <a:ea typeface="+mn-ea"/>
                <a:cs typeface="+mn-cs"/>
              </a:rPr>
              <a:t>7.     Look for and make use of structure.</a:t>
            </a:r>
          </a:p>
          <a:p>
            <a:r>
              <a:rPr lang="en-US" sz="1200" b="0" i="0" kern="1200" dirty="0" smtClean="0">
                <a:solidFill>
                  <a:schemeClr val="tx1"/>
                </a:solidFill>
                <a:latin typeface="+mn-lt"/>
                <a:ea typeface="+mn-ea"/>
                <a:cs typeface="+mn-cs"/>
              </a:rPr>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72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Intersegmental</a:t>
            </a:r>
            <a:r>
              <a:rPr lang="en-US" sz="1200" kern="1200" baseline="0" dirty="0" smtClean="0">
                <a:solidFill>
                  <a:schemeClr val="tx1"/>
                </a:solidFill>
                <a:latin typeface="+mn-lt"/>
                <a:ea typeface="+mn-ea"/>
                <a:cs typeface="+mn-cs"/>
              </a:rPr>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74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make sense of quantities and their relationships in problem situations. They bring two complementary abilities to bear on problems involving quantitative relationships: the ability to </a:t>
            </a:r>
            <a:r>
              <a:rPr lang="en-US" dirty="0" err="1" smtClean="0"/>
              <a:t>decontextualize</a:t>
            </a:r>
            <a:r>
              <a:rPr lang="en-US" dirty="0" smtClean="0"/>
              <a:t>—to abstract a given situation and represent it symbolically and manipulate the representing symbols as if they have a life of their own, without necessarily attending to their referents—and the ability to contextualize, to pause as needed during the manipulation process in order to probe into the referents for the symbols involved. Quantitative reasoning entails habits of creating a coherent representation of the problem at hand; considering the units involved; attending to the meaning of quantities, not just how to compute them; and knowing and flexibly using different properties of operations and objects.</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understand and use stated assumptions, definitions, and previously established results in constructing arguments. They make conjectures and build a logical progression of statements to explore the truth of their conjectures. They are able to analyze situations by breaking them into cases, and can recognize and use counterexamples. They justify their conclusions, communicate them to others, and respond to the arguments of others. They reason inductively about data, making plausible arguments that take into account the context from which the data arose. Mathematically proficient students are also able to compare the effectiveness of two plausible arguments, distinguish correct logic or reasoning from that which is flawed, and—if there is a flaw in an argument—explain what it is. Elementary students can construct arguments using concrete referents such as objects, drawings, diagrams, and actions. Such arguments can make sense and be correct, even though they are not generalized or made formal until later grades. Later, students learn to determine domains to which an argument applies. Students at all grades can listen or read the arguments of others, decide whether they make sense, and ask useful questions to clarify or improve the arguments. Students build proofs by induction and proofs by contradiction. CA 3.1 (for higher mathematics only). </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can apply the mathematics they know to solve problems arising in everyday life, society, and the workplace. In early grades, this might be as simple as writing an addition equation to describe a situation. In middle grades, a student might apply proportional reasoning to plan a school event or analyze a problem in the community. By high school, a student might use geometry to solve a design problem or use a function to describe how one quantity of interest depends on another. Mathematically proficient students who can apply what they know are comfortable making assumptions and approximations to simplify a complicated situation, realizing that these may need revision later. They are able to identify important quantities in a practical situation and map their relationships using such tools as diagrams, two-way tables, graphs, flowcharts and formulas. They can analyze those relationships mathematically to draw conclusions. They routinely interpret their mathematical results in the context of the situation and reflect on whether the results make sense, possibly improving the model if it has not served its purpose.</a:t>
            </a:r>
          </a:p>
        </p:txBody>
      </p:sp>
      <p:sp>
        <p:nvSpPr>
          <p:cNvPr id="4" name="Slide Number Placeholder 3"/>
          <p:cNvSpPr>
            <a:spLocks noGrp="1"/>
          </p:cNvSpPr>
          <p:nvPr>
            <p:ph type="sldNum" sz="quarter" idx="10"/>
          </p:nvPr>
        </p:nvSpPr>
        <p:spPr/>
        <p:txBody>
          <a:bodyPr/>
          <a:lstStyle/>
          <a:p>
            <a:fld id="{9CDB3A77-D5C7-467A-B9F3-F9B9243AA513}"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consider the available tools when solving a mathematical problem. These tools might include pencil and paper, concrete models, a ruler, a protractor, a calculator, a spreadsheet, a computer algebra system, a statistical package, or dynamic geometry software. Proficient students are sufficiently familiar with tools appropriate for their grade or course to make sound decisions about when each of these tools might be helpful, recognizing both the insight to be gained and their limitations. For example, mathematically proficient high school students analyze graphs of functions and solutions generated using a graphing calculator. They detect possible errors by strategically using estimation and other mathematical knowledge. When making mathematical models, they know that technology can enable them to visualize the results of varying assumptions, explore consequences, and compare predictions with data. Mathematically </a:t>
            </a:r>
            <a:r>
              <a:rPr lang="en-US" dirty="0" err="1" smtClean="0"/>
              <a:t>proicient</a:t>
            </a:r>
            <a:r>
              <a:rPr lang="en-US" dirty="0" smtClean="0"/>
              <a:t> students at various grade levels are able to identify relevant external mathematical resources, such as digital content located on a website, and use them to pose or solve problems. They are able to use technological tools to explore and deepen their understanding of concepts. </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try to communicate precisely to others. They try to use clear definitions in discussion with others and in their own reasoning. They state the meaning of the symbols they choose, including using the equal sign consistently and appropriately. They are careful about specifying units of measure, and labeling axes to clarify the correspondence with quantities in a problem. They calculate accurately and efficiently, express numerical answers with a degree of precision appropriate for the problem context. In the elementary grades, students give carefully formulated explanations to each other. By the time they reach high school they have learned to examine claims and make explicit use of definitions.</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look closely to discern a pattern or structure. Young students, for example, might notice that three and seven more is the same amount as seven and three more, or they may sort a collection of shapes according to how many sides the shapes have. Later, students will see 7 × 8 equals the well-remembered 7 × 5 + 7 × 3, in preparation for learning about the distributive property. In the expression x2 + 9x + 14, older students can see the 14 as 2 × 7 and the 9 as 2 + 7. </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ED553-7ED3-4626-904D-F731E6F5EDBF}"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ED553-7ED3-4626-904D-F731E6F5EDBF}"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ED553-7ED3-4626-904D-F731E6F5EDBF}" type="datetimeFigureOut">
              <a:rPr lang="en-US" smtClean="0"/>
              <a:pPr/>
              <a:t>2/24/2014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ED553-7ED3-4626-904D-F731E6F5EDBF}" type="datetimeFigureOut">
              <a:rPr lang="en-US" smtClean="0"/>
              <a:pPr/>
              <a:t>2/24/2014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ED553-7ED3-4626-904D-F731E6F5EDBF}" type="datetimeFigureOut">
              <a:rPr lang="en-US" smtClean="0"/>
              <a:pPr/>
              <a:t>2/24/2014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ED553-7ED3-4626-904D-F731E6F5EDBF}"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ED553-7ED3-4626-904D-F731E6F5EDBF}"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ED553-7ED3-4626-904D-F731E6F5EDBF}" type="datetimeFigureOut">
              <a:rPr lang="en-US" smtClean="0"/>
              <a:pPr/>
              <a:t>2/24/2014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0572CC-BAC6-4100-94E3-9CB2660D946A}" type="datetimeFigureOut">
              <a:rPr lang="en-US" smtClean="0"/>
              <a:pPr/>
              <a:t>2/24/2014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87C21E-CC69-487D-B197-FF5FE9A4590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A0572CC-BAC6-4100-94E3-9CB2660D946A}" type="datetimeFigureOut">
              <a:rPr lang="en-US" smtClean="0"/>
              <a:pPr/>
              <a:t>2/24/2014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487C21E-CC69-487D-B197-FF5FE9A459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ED553-7ED3-4626-904D-F731E6F5EDBF}" type="datetimeFigureOut">
              <a:rPr lang="en-US" smtClean="0"/>
              <a:pPr/>
              <a:t>2/24/2014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2066D-C8CF-49A3-8B8E-97A15CE821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cde.ca.gov/re/cc/tl/whatareccss.asp"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corestandards.org/Math"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californiacommunitycolleges.cccco.edu/PolicyinAction/StudentSuccessTaskForce.aspx"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smarterbalanced.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parcconline.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icas-ca.org/competencies-in-mathematic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icas-ca.org/competencies-in-mathematic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hyperlink" Target="http://www.cde.ca.gov/ci/ma/cf/" TargetMode="External"/><Relationship Id="rId5" Type="http://schemas.openxmlformats.org/officeDocument/2006/relationships/hyperlink" Target="http://www.cde.ca.gov/re/cc/" TargetMode="External"/><Relationship Id="rId4" Type="http://schemas.openxmlformats.org/officeDocument/2006/relationships/image" Target="../media/image2.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www.cde.ca.gov/ci/ma/cf/"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533650"/>
          </a:xfrm>
        </p:spPr>
        <p:txBody>
          <a:bodyPr>
            <a:normAutofit fontScale="90000"/>
          </a:bodyPr>
          <a:lstStyle/>
          <a:p>
            <a:r>
              <a:rPr lang="en-US" dirty="0" smtClean="0"/>
              <a:t>Aligning the community college math curriculum with the Common Core State Standards in Math</a:t>
            </a:r>
            <a:endParaRPr lang="en-US" dirty="0"/>
          </a:p>
        </p:txBody>
      </p:sp>
      <p:sp>
        <p:nvSpPr>
          <p:cNvPr id="3" name="Subtitle 2"/>
          <p:cNvSpPr>
            <a:spLocks noGrp="1"/>
          </p:cNvSpPr>
          <p:nvPr>
            <p:ph type="subTitle" idx="1"/>
          </p:nvPr>
        </p:nvSpPr>
        <p:spPr>
          <a:xfrm>
            <a:off x="533400" y="3685032"/>
            <a:ext cx="8077200" cy="914400"/>
          </a:xfrm>
        </p:spPr>
        <p:txBody>
          <a:bodyPr>
            <a:normAutofit fontScale="92500"/>
          </a:bodyPr>
          <a:lstStyle/>
          <a:p>
            <a:r>
              <a:rPr lang="en-US" dirty="0" smtClean="0"/>
              <a:t>Bruce </a:t>
            </a:r>
            <a:r>
              <a:rPr lang="en-US" dirty="0" err="1" smtClean="0"/>
              <a:t>Yoshiwara</a:t>
            </a:r>
            <a:endParaRPr lang="en-US" dirty="0" smtClean="0"/>
          </a:p>
          <a:p>
            <a:r>
              <a:rPr lang="en-US" dirty="0" smtClean="0"/>
              <a:t>Los Angeles Pierce College</a:t>
            </a:r>
          </a:p>
          <a:p>
            <a:r>
              <a:rPr lang="en-US" dirty="0" smtClean="0"/>
              <a:t>Math Curriculum Framework and Evaluation Criteria Committee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990600"/>
          </a:xfrm>
        </p:spPr>
        <p:txBody>
          <a:bodyPr>
            <a:normAutofit fontScale="90000"/>
          </a:bodyPr>
          <a:lstStyle/>
          <a:p>
            <a:r>
              <a:rPr lang="en-US" dirty="0" smtClean="0"/>
              <a:t>So </a:t>
            </a:r>
            <a:r>
              <a:rPr lang="en-US" sz="5000" dirty="0" smtClean="0"/>
              <a:t>what’s</a:t>
            </a:r>
            <a:r>
              <a:rPr lang="en-US" dirty="0" smtClean="0"/>
              <a:t> in the CCSSM?</a:t>
            </a:r>
            <a:endParaRPr lang="en-US" dirty="0"/>
          </a:p>
        </p:txBody>
      </p:sp>
      <p:sp>
        <p:nvSpPr>
          <p:cNvPr id="3" name="Subtitle 2"/>
          <p:cNvSpPr>
            <a:spLocks noGrp="1"/>
          </p:cNvSpPr>
          <p:nvPr>
            <p:ph type="subTitle" idx="1"/>
          </p:nvPr>
        </p:nvSpPr>
        <p:spPr>
          <a:xfrm>
            <a:off x="457200" y="3685032"/>
            <a:ext cx="5257800" cy="2410968"/>
          </a:xfrm>
        </p:spPr>
        <p:txBody>
          <a:bodyPr>
            <a:noAutofit/>
          </a:bodyPr>
          <a:lstStyle/>
          <a:p>
            <a:pPr marL="342900" indent="-306388" algn="l">
              <a:buFont typeface="Wingdings" pitchFamily="2" charset="2"/>
              <a:buChar char="Ø"/>
            </a:pPr>
            <a:r>
              <a:rPr lang="en-US" sz="3200" dirty="0" smtClean="0"/>
              <a:t>Standards for Mathematical Practice</a:t>
            </a:r>
          </a:p>
          <a:p>
            <a:pPr marL="342900" indent="-306388" algn="l">
              <a:buFont typeface="Wingdings" pitchFamily="2" charset="2"/>
              <a:buChar char="Ø"/>
            </a:pPr>
            <a:r>
              <a:rPr lang="en-US" sz="3200" dirty="0" smtClean="0"/>
              <a:t>Standards for Mathematical Content</a:t>
            </a:r>
            <a:endParaRPr lang="en-US" sz="3200" dirty="0"/>
          </a:p>
        </p:txBody>
      </p:sp>
      <p:graphicFrame>
        <p:nvGraphicFramePr>
          <p:cNvPr id="20482" name="Object 2"/>
          <p:cNvGraphicFramePr>
            <a:graphicFrameLocks noChangeAspect="1"/>
          </p:cNvGraphicFramePr>
          <p:nvPr/>
        </p:nvGraphicFramePr>
        <p:xfrm>
          <a:off x="5776176" y="2514600"/>
          <a:ext cx="3291624" cy="4267200"/>
        </p:xfrm>
        <a:graphic>
          <a:graphicData uri="http://schemas.openxmlformats.org/presentationml/2006/ole">
            <mc:AlternateContent xmlns:mc="http://schemas.openxmlformats.org/markup-compatibility/2006">
              <mc:Choice xmlns:v="urn:schemas-microsoft-com:vml" Requires="v">
                <p:oleObj spid="_x0000_s20494" name="Acrobat Document" r:id="rId3" imgW="4655455" imgH="6034852" progId="AcroExch.Document.7">
                  <p:embed/>
                </p:oleObj>
              </mc:Choice>
              <mc:Fallback>
                <p:oleObj name="Acrobat Document" r:id="rId3" imgW="4655455" imgH="6034852" progId="AcroExch.Document.7">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6176" y="2514600"/>
                        <a:ext cx="3291624"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685800" y="3657600"/>
            <a:ext cx="7772400" cy="2667000"/>
          </a:xfrm>
        </p:spPr>
        <p:txBody>
          <a:bodyPr>
            <a:noAutofit/>
          </a:bodyPr>
          <a:lstStyle/>
          <a:p>
            <a:pPr algn="l"/>
            <a:r>
              <a:rPr lang="en-US" sz="2800" dirty="0" smtClean="0"/>
              <a:t>The MP describe how math students ought to engage with the subject matter as they grow in mathematical maturity and expertise throughout the elementary, middle ,and high school years.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029968"/>
          </a:xfrm>
        </p:spPr>
        <p:txBody>
          <a:bodyPr>
            <a:noAutofit/>
          </a:bodyPr>
          <a:lstStyle/>
          <a:p>
            <a:pPr algn="l"/>
            <a:r>
              <a:rPr lang="en-US" sz="4000" dirty="0" smtClean="0"/>
              <a:t>1) Make sense of problems and persevere in solving them.</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410968"/>
          </a:xfrm>
        </p:spPr>
        <p:txBody>
          <a:bodyPr>
            <a:normAutofit/>
          </a:bodyPr>
          <a:lstStyle/>
          <a:p>
            <a:pPr algn="l"/>
            <a:r>
              <a:rPr lang="en-US" sz="4000" dirty="0" smtClean="0"/>
              <a:t>2) Reason abstractly and quantitatively.</a:t>
            </a:r>
            <a:endParaRPr 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563368"/>
          </a:xfrm>
        </p:spPr>
        <p:txBody>
          <a:bodyPr/>
          <a:lstStyle/>
          <a:p>
            <a:pPr algn="l"/>
            <a:r>
              <a:rPr lang="en-US" sz="4000" dirty="0" smtClean="0"/>
              <a:t>3) Construct viable arguments and critique the reasoning of others.</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487168"/>
          </a:xfrm>
        </p:spPr>
        <p:txBody>
          <a:bodyPr/>
          <a:lstStyle/>
          <a:p>
            <a:pPr algn="l"/>
            <a:r>
              <a:rPr lang="en-US" sz="4000" dirty="0" smtClean="0"/>
              <a:t>4) Model with mathematics.</a:t>
            </a: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639568"/>
          </a:xfrm>
        </p:spPr>
        <p:txBody>
          <a:bodyPr/>
          <a:lstStyle/>
          <a:p>
            <a:pPr algn="l"/>
            <a:r>
              <a:rPr lang="en-US" sz="4000" dirty="0" smtClean="0"/>
              <a:t>5) Use appropriate tools strategically.</a:t>
            </a:r>
            <a:endParaRPr lang="en-US"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p:txBody>
          <a:bodyPr/>
          <a:lstStyle/>
          <a:p>
            <a:pPr algn="l"/>
            <a:r>
              <a:rPr lang="en-US" sz="4000" dirty="0" smtClean="0"/>
              <a:t>6) Attend to precision.</a:t>
            </a:r>
            <a:endParaRPr lang="en-US" sz="4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1801368"/>
          </a:xfrm>
        </p:spPr>
        <p:txBody>
          <a:bodyPr>
            <a:normAutofit/>
          </a:bodyPr>
          <a:lstStyle/>
          <a:p>
            <a:pPr algn="l"/>
            <a:r>
              <a:rPr lang="en-US" sz="4000" dirty="0" smtClean="0"/>
              <a:t>7) Look for and make use of structure.</a:t>
            </a:r>
            <a:endParaRPr lang="en-US" sz="4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1877568"/>
          </a:xfrm>
        </p:spPr>
        <p:txBody>
          <a:bodyPr/>
          <a:lstStyle/>
          <a:p>
            <a:pPr algn="l"/>
            <a:r>
              <a:rPr lang="en-US" sz="4000" dirty="0" smtClean="0"/>
              <a:t>8) Look for and express regularity in repeated reasoning.</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913594"/>
          </a:xfrm>
        </p:spPr>
        <p:txBody>
          <a:bodyPr/>
          <a:lstStyle/>
          <a:p>
            <a:r>
              <a:rPr lang="en-US" dirty="0" smtClean="0"/>
              <a:t>What are the Common Core State Standards?</a:t>
            </a:r>
            <a:endParaRPr lang="en-US" dirty="0"/>
          </a:p>
        </p:txBody>
      </p:sp>
      <p:sp>
        <p:nvSpPr>
          <p:cNvPr id="3" name="Subtitle 2"/>
          <p:cNvSpPr>
            <a:spLocks noGrp="1"/>
          </p:cNvSpPr>
          <p:nvPr>
            <p:ph type="subTitle" idx="1"/>
          </p:nvPr>
        </p:nvSpPr>
        <p:spPr>
          <a:xfrm>
            <a:off x="722376" y="3685032"/>
            <a:ext cx="7772400" cy="2106168"/>
          </a:xfrm>
        </p:spPr>
        <p:txBody>
          <a:bodyPr>
            <a:noAutofit/>
          </a:bodyPr>
          <a:lstStyle/>
          <a:p>
            <a:pPr algn="l"/>
            <a:r>
              <a:rPr lang="en-US" sz="2400" dirty="0" smtClean="0"/>
              <a:t>“Educational standards [that] describe what students should know and be able to do in each subject in each grade. In California, the State Board of Education decides on the standards for all students, from kindergarten through high school.”</a:t>
            </a:r>
            <a:endParaRPr lang="en-US" sz="2400" dirty="0" smtClean="0">
              <a:hlinkClick r:id="rId2"/>
            </a:endParaRPr>
          </a:p>
          <a:p>
            <a:pPr algn="l"/>
            <a:r>
              <a:rPr lang="en-US" sz="2400" dirty="0" smtClean="0">
                <a:hlinkClick r:id="rId2"/>
              </a:rPr>
              <a:t>http://www.cde.ca.gov/re/cc/tl/whatareccss.asp</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762000"/>
            <a:ext cx="7772400" cy="1828800"/>
          </a:xfrm>
        </p:spPr>
        <p:txBody>
          <a:bodyPr>
            <a:normAutofit/>
          </a:bodyPr>
          <a:lstStyle/>
          <a:p>
            <a:r>
              <a:rPr lang="en-US" sz="4800" dirty="0" smtClean="0"/>
              <a:t>Standards for Mathematical Content</a:t>
            </a:r>
            <a:endParaRPr lang="en-US" sz="4800" dirty="0"/>
          </a:p>
        </p:txBody>
      </p:sp>
      <p:sp>
        <p:nvSpPr>
          <p:cNvPr id="3" name="Subtitle 2"/>
          <p:cNvSpPr>
            <a:spLocks noGrp="1"/>
          </p:cNvSpPr>
          <p:nvPr>
            <p:ph type="subTitle" idx="1"/>
          </p:nvPr>
        </p:nvSpPr>
        <p:spPr>
          <a:xfrm>
            <a:off x="722376" y="3685032"/>
            <a:ext cx="7772400" cy="2639568"/>
          </a:xfrm>
        </p:spPr>
        <p:txBody>
          <a:bodyPr>
            <a:normAutofit/>
          </a:bodyPr>
          <a:lstStyle/>
          <a:p>
            <a:pPr algn="l"/>
            <a:r>
              <a:rPr lang="en-US" sz="3200" dirty="0" smtClean="0"/>
              <a:t>There are content standards at each K-8 grade level.</a:t>
            </a:r>
          </a:p>
          <a:p>
            <a:pPr algn="l"/>
            <a:r>
              <a:rPr lang="en-US" sz="3200" dirty="0" smtClean="0"/>
              <a:t>The “Higher Mathematics” (a.k.a. high school) content standards are grouped into 6 categories.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2438400"/>
          </a:xfrm>
        </p:spPr>
        <p:txBody>
          <a:bodyPr>
            <a:normAutofit/>
          </a:bodyPr>
          <a:lstStyle/>
          <a:p>
            <a:r>
              <a:rPr lang="en-US" dirty="0" smtClean="0"/>
              <a:t>6 Conceptual Categories for higher mathematics</a:t>
            </a:r>
            <a:endParaRPr lang="en-US" dirty="0"/>
          </a:p>
        </p:txBody>
      </p:sp>
      <p:sp>
        <p:nvSpPr>
          <p:cNvPr id="3" name="Subtitle 2"/>
          <p:cNvSpPr>
            <a:spLocks noGrp="1"/>
          </p:cNvSpPr>
          <p:nvPr>
            <p:ph type="subTitle" idx="1"/>
          </p:nvPr>
        </p:nvSpPr>
        <p:spPr>
          <a:xfrm>
            <a:off x="722376" y="3685032"/>
            <a:ext cx="7772400" cy="2639568"/>
          </a:xfrm>
        </p:spPr>
        <p:txBody>
          <a:bodyPr>
            <a:normAutofit/>
          </a:bodyPr>
          <a:lstStyle/>
          <a:p>
            <a:pPr marL="550926" indent="-514350" algn="l">
              <a:buFont typeface="+mj-lt"/>
              <a:buAutoNum type="arabicPeriod"/>
            </a:pPr>
            <a:r>
              <a:rPr lang="en-US" sz="2800" dirty="0" smtClean="0"/>
              <a:t>Number and Quantity </a:t>
            </a:r>
          </a:p>
          <a:p>
            <a:pPr marL="550926" indent="-514350" algn="l">
              <a:buFont typeface="+mj-lt"/>
              <a:buAutoNum type="arabicPeriod"/>
            </a:pPr>
            <a:r>
              <a:rPr lang="en-US" sz="2800" dirty="0" smtClean="0"/>
              <a:t>Algebra </a:t>
            </a:r>
          </a:p>
          <a:p>
            <a:pPr marL="550926" indent="-514350" algn="l">
              <a:buFont typeface="+mj-lt"/>
              <a:buAutoNum type="arabicPeriod"/>
            </a:pPr>
            <a:r>
              <a:rPr lang="en-US" sz="2800" dirty="0" smtClean="0"/>
              <a:t>Functions </a:t>
            </a:r>
          </a:p>
          <a:p>
            <a:pPr marL="550926" indent="-514350" algn="l">
              <a:buFont typeface="+mj-lt"/>
              <a:buAutoNum type="arabicPeriod"/>
            </a:pPr>
            <a:r>
              <a:rPr lang="en-US" sz="2800" dirty="0" smtClean="0"/>
              <a:t>Modeling </a:t>
            </a:r>
          </a:p>
          <a:p>
            <a:pPr marL="550926" indent="-514350" algn="l">
              <a:buFont typeface="+mj-lt"/>
              <a:buAutoNum type="arabicPeriod"/>
            </a:pPr>
            <a:r>
              <a:rPr lang="en-US" sz="2800" dirty="0" smtClean="0"/>
              <a:t>Geometry </a:t>
            </a:r>
          </a:p>
          <a:p>
            <a:pPr marL="550926" indent="-514350" algn="l">
              <a:buFont typeface="+mj-lt"/>
              <a:buAutoNum type="arabicPeriod"/>
            </a:pPr>
            <a:r>
              <a:rPr lang="en-US" sz="2800" dirty="0" smtClean="0"/>
              <a:t>Statistics and Probability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457200" y="457200"/>
            <a:ext cx="8183562" cy="5867400"/>
          </a:xfrm>
        </p:spPr>
        <p:txBody>
          <a:bodyPr anchor="t">
            <a:noAutofit/>
          </a:bodyPr>
          <a:lstStyle/>
          <a:p>
            <a:r>
              <a:rPr lang="en-US" sz="2800" b="0" dirty="0" smtClean="0">
                <a:solidFill>
                  <a:srgbClr val="002060"/>
                </a:solidFill>
                <a:effectLst/>
              </a:rPr>
              <a:t>“The higher mathematics standards specify the mathematics that </a:t>
            </a:r>
            <a:r>
              <a:rPr lang="en-US" sz="2800" b="0" dirty="0" smtClean="0">
                <a:solidFill>
                  <a:srgbClr val="FF0000"/>
                </a:solidFill>
                <a:effectLst/>
              </a:rPr>
              <a:t>all students </a:t>
            </a:r>
            <a:r>
              <a:rPr lang="en-US" sz="2800" b="0" dirty="0" smtClean="0">
                <a:solidFill>
                  <a:srgbClr val="002060"/>
                </a:solidFill>
                <a:effectLst/>
              </a:rPr>
              <a:t>should study in order to be college and career ready. </a:t>
            </a:r>
            <a:endParaRPr lang="en-US" sz="2800" b="0" dirty="0">
              <a:solidFill>
                <a:srgbClr val="002060"/>
              </a:solidFill>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457200" y="457200"/>
            <a:ext cx="8183562" cy="5867400"/>
          </a:xfrm>
        </p:spPr>
        <p:txBody>
          <a:bodyPr anchor="t">
            <a:noAutofit/>
          </a:bodyPr>
          <a:lstStyle/>
          <a:p>
            <a:r>
              <a:rPr lang="en-US" sz="2800" b="0" dirty="0" smtClean="0">
                <a:solidFill>
                  <a:srgbClr val="002060"/>
                </a:solidFill>
                <a:effectLst/>
              </a:rPr>
              <a:t>“The higher mathematics standards specify the mathematics that </a:t>
            </a:r>
            <a:r>
              <a:rPr lang="en-US" sz="2800" b="0" dirty="0" smtClean="0">
                <a:solidFill>
                  <a:srgbClr val="FF0000"/>
                </a:solidFill>
                <a:effectLst/>
              </a:rPr>
              <a:t>all students </a:t>
            </a:r>
            <a:r>
              <a:rPr lang="en-US" sz="2800" b="0" dirty="0" smtClean="0">
                <a:solidFill>
                  <a:srgbClr val="002060"/>
                </a:solidFill>
                <a:effectLst/>
              </a:rPr>
              <a:t>should study in order to be college and career ready. Additional mathematics that students should learn in preparation for advanced courses, such as calculus, advanced statistics, or discrete mathematics, is indicated by a plus symbol (+). </a:t>
            </a:r>
            <a:r>
              <a:rPr lang="en-US" sz="2800" b="0" dirty="0" smtClean="0">
                <a:solidFill>
                  <a:srgbClr val="FF0000"/>
                </a:solidFill>
                <a:effectLst/>
              </a:rPr>
              <a:t>All standards without a (+) symbol</a:t>
            </a:r>
            <a:r>
              <a:rPr lang="en-US" sz="2800" b="0" dirty="0" smtClean="0">
                <a:solidFill>
                  <a:srgbClr val="002060"/>
                </a:solidFill>
                <a:effectLst/>
              </a:rPr>
              <a:t> should be in the common mathematics curriculum for </a:t>
            </a:r>
            <a:r>
              <a:rPr lang="en-US" sz="2800" b="0" dirty="0" smtClean="0">
                <a:solidFill>
                  <a:srgbClr val="FF0000"/>
                </a:solidFill>
                <a:effectLst/>
              </a:rPr>
              <a:t>all college and career ready students</a:t>
            </a:r>
            <a:r>
              <a:rPr lang="en-US" sz="2800" b="0" dirty="0" smtClean="0">
                <a:solidFill>
                  <a:srgbClr val="002060"/>
                </a:solidFill>
                <a:effectLst/>
              </a:rPr>
              <a:t>. Standards with a (+) symbol may also appear in courses intended for all students.”</a:t>
            </a:r>
            <a:endParaRPr lang="en-US" sz="2800" b="0" dirty="0">
              <a:solidFill>
                <a:srgbClr val="002060"/>
              </a:solidFill>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Higher Mathematics Content Standards</a:t>
            </a:r>
            <a:endParaRPr lang="en-US" dirty="0"/>
          </a:p>
        </p:txBody>
      </p:sp>
      <p:sp>
        <p:nvSpPr>
          <p:cNvPr id="3" name="Subtitle 2"/>
          <p:cNvSpPr>
            <a:spLocks noGrp="1"/>
          </p:cNvSpPr>
          <p:nvPr>
            <p:ph type="subTitle" idx="1"/>
          </p:nvPr>
        </p:nvSpPr>
        <p:spPr>
          <a:xfrm>
            <a:off x="533400" y="3685032"/>
            <a:ext cx="7961376" cy="2563368"/>
          </a:xfrm>
        </p:spPr>
        <p:txBody>
          <a:bodyPr>
            <a:noAutofit/>
          </a:bodyPr>
          <a:lstStyle/>
          <a:p>
            <a:pPr algn="l"/>
            <a:r>
              <a:rPr lang="en-US" sz="2800" dirty="0" smtClean="0"/>
              <a:t>The CA CCSSM suggests two possible pathways to include the higher mathematics content standards: a Traditional Pathway (Algebra I, Geometry, and Algebra II) and an Integrated Pathway (Mathematics I, II, and III).</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533400"/>
            <a:ext cx="7772400" cy="2362200"/>
          </a:xfrm>
        </p:spPr>
        <p:txBody>
          <a:bodyPr>
            <a:normAutofit/>
          </a:bodyPr>
          <a:lstStyle/>
          <a:p>
            <a:r>
              <a:rPr lang="en-US" dirty="0" smtClean="0"/>
              <a:t>CCSS Algebra I includes some non-traditional topics </a:t>
            </a:r>
            <a:endParaRPr lang="en-US" dirty="0"/>
          </a:p>
        </p:txBody>
      </p:sp>
      <p:sp>
        <p:nvSpPr>
          <p:cNvPr id="5" name="Subtitle 4"/>
          <p:cNvSpPr>
            <a:spLocks noGrp="1"/>
          </p:cNvSpPr>
          <p:nvPr>
            <p:ph type="subTitle" idx="1"/>
          </p:nvPr>
        </p:nvSpPr>
        <p:spPr>
          <a:xfrm>
            <a:off x="722376" y="3685032"/>
            <a:ext cx="7772400" cy="2639568"/>
          </a:xfrm>
        </p:spPr>
        <p:txBody>
          <a:bodyPr/>
          <a:lstStyle/>
          <a:p>
            <a:pPr algn="l"/>
            <a:r>
              <a:rPr lang="en-US" sz="3200" dirty="0" smtClean="0"/>
              <a:t>Linear, quadratic, and exponential functions, including arithmetic and geometric sequences as functions, function notation, and fitting functions to data</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533400"/>
            <a:ext cx="7772400" cy="2362200"/>
          </a:xfrm>
        </p:spPr>
        <p:txBody>
          <a:bodyPr>
            <a:normAutofit/>
          </a:bodyPr>
          <a:lstStyle/>
          <a:p>
            <a:r>
              <a:rPr lang="en-US" dirty="0" smtClean="0"/>
              <a:t>CCSS Algebra I includes some non-traditional topics </a:t>
            </a:r>
            <a:endParaRPr lang="en-US" dirty="0"/>
          </a:p>
        </p:txBody>
      </p:sp>
      <p:sp>
        <p:nvSpPr>
          <p:cNvPr id="5" name="Subtitle 4"/>
          <p:cNvSpPr>
            <a:spLocks noGrp="1"/>
          </p:cNvSpPr>
          <p:nvPr>
            <p:ph type="subTitle" idx="1"/>
          </p:nvPr>
        </p:nvSpPr>
        <p:spPr>
          <a:xfrm>
            <a:off x="533400" y="3685032"/>
            <a:ext cx="8229600" cy="2639568"/>
          </a:xfrm>
        </p:spPr>
        <p:txBody>
          <a:bodyPr>
            <a:noAutofit/>
          </a:bodyPr>
          <a:lstStyle/>
          <a:p>
            <a:pPr algn="l"/>
            <a:r>
              <a:rPr lang="en-US" sz="3200" dirty="0" smtClean="0"/>
              <a:t>Statistics, including assessing the fit of a function by plotting and analyzing residuals; interpreting the slope, intercept, and correlation coefficient of a linear model in context.</a:t>
            </a: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533400"/>
            <a:ext cx="7772400" cy="2362200"/>
          </a:xfrm>
        </p:spPr>
        <p:txBody>
          <a:bodyPr>
            <a:normAutofit/>
          </a:bodyPr>
          <a:lstStyle/>
          <a:p>
            <a:r>
              <a:rPr lang="en-US" dirty="0" smtClean="0">
                <a:effectLst>
                  <a:outerShdw blurRad="38100" dist="38100" dir="2700000" algn="tl">
                    <a:srgbClr val="000000">
                      <a:alpha val="43137"/>
                    </a:srgbClr>
                  </a:outerShdw>
                </a:effectLst>
              </a:rPr>
              <a:t>CCSS Geometry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685032"/>
            <a:ext cx="8229600" cy="2639568"/>
          </a:xfrm>
        </p:spPr>
        <p:txBody>
          <a:bodyPr>
            <a:noAutofit/>
          </a:bodyPr>
          <a:lstStyle/>
          <a:p>
            <a:pPr algn="l"/>
            <a:r>
              <a:rPr lang="en-US" sz="3600" dirty="0" smtClean="0"/>
              <a:t>Transformational geometry: congruence defined in terms of rigid motion; similarity defined in terms of dilations and rigid motions.</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533400"/>
            <a:ext cx="7772400" cy="2362200"/>
          </a:xfrm>
        </p:spPr>
        <p:txBody>
          <a:bodyPr>
            <a:normAutofit/>
          </a:bodyPr>
          <a:lstStyle/>
          <a:p>
            <a:r>
              <a:rPr lang="en-US" dirty="0" smtClean="0">
                <a:effectLst>
                  <a:outerShdw blurRad="38100" dist="38100" dir="2700000" algn="tl">
                    <a:srgbClr val="000000">
                      <a:alpha val="43137"/>
                    </a:srgbClr>
                  </a:outerShdw>
                </a:effectLst>
              </a:rPr>
              <a:t>CCSS Geometry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685032"/>
            <a:ext cx="8229600" cy="2639568"/>
          </a:xfrm>
        </p:spPr>
        <p:txBody>
          <a:bodyPr>
            <a:noAutofit/>
          </a:bodyPr>
          <a:lstStyle/>
          <a:p>
            <a:pPr algn="l"/>
            <a:r>
              <a:rPr lang="en-US" sz="3600" dirty="0" smtClean="0"/>
              <a:t>Trigonometry: trig ratios, special angles, derivation of the equation of a parabola given a focus and </a:t>
            </a:r>
            <a:r>
              <a:rPr lang="en-US" sz="3600" dirty="0" err="1" smtClean="0"/>
              <a:t>directrix</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533400"/>
            <a:ext cx="7772400" cy="2362200"/>
          </a:xfrm>
        </p:spPr>
        <p:txBody>
          <a:bodyPr>
            <a:normAutofit/>
          </a:bodyPr>
          <a:lstStyle/>
          <a:p>
            <a:r>
              <a:rPr lang="en-US" dirty="0" smtClean="0">
                <a:effectLst>
                  <a:outerShdw blurRad="38100" dist="38100" dir="2700000" algn="tl">
                    <a:srgbClr val="000000">
                      <a:alpha val="43137"/>
                    </a:srgbClr>
                  </a:outerShdw>
                </a:effectLst>
              </a:rPr>
              <a:t>CCSS Geometry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685032"/>
            <a:ext cx="8229600" cy="2639568"/>
          </a:xfrm>
        </p:spPr>
        <p:txBody>
          <a:bodyPr>
            <a:noAutofit/>
          </a:bodyPr>
          <a:lstStyle/>
          <a:p>
            <a:pPr algn="l"/>
            <a:r>
              <a:rPr lang="en-US" sz="3600" dirty="0" smtClean="0"/>
              <a:t>Probability:  sample spaces, independent events, conditional probability, permutations and combinations; analyzing decisions and strategies using probability</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2514600"/>
          </a:xfrm>
        </p:spPr>
        <p:txBody>
          <a:bodyPr>
            <a:normAutofit/>
          </a:bodyPr>
          <a:lstStyle/>
          <a:p>
            <a:r>
              <a:rPr lang="en-US" dirty="0" smtClean="0"/>
              <a:t>What are the Common Core State Standards? (continued)</a:t>
            </a:r>
            <a:endParaRPr lang="en-US" dirty="0"/>
          </a:p>
        </p:txBody>
      </p:sp>
      <p:sp>
        <p:nvSpPr>
          <p:cNvPr id="3" name="Subtitle 2"/>
          <p:cNvSpPr>
            <a:spLocks noGrp="1"/>
          </p:cNvSpPr>
          <p:nvPr>
            <p:ph type="subTitle" idx="1"/>
          </p:nvPr>
        </p:nvSpPr>
        <p:spPr>
          <a:xfrm>
            <a:off x="722376" y="3685032"/>
            <a:ext cx="7772400" cy="2106168"/>
          </a:xfrm>
        </p:spPr>
        <p:txBody>
          <a:bodyPr>
            <a:noAutofit/>
          </a:bodyPr>
          <a:lstStyle/>
          <a:p>
            <a:pPr algn="l"/>
            <a:r>
              <a:rPr lang="en-US" sz="2400" dirty="0"/>
              <a:t>Forty-five states, the District of Columbia, four territories, and the Department of Defense Education Activity have adopted the Common Core State Standards. </a:t>
            </a:r>
            <a:endParaRPr lang="en-US" sz="2400" dirty="0" smtClean="0"/>
          </a:p>
          <a:p>
            <a:pPr algn="l"/>
            <a:r>
              <a:rPr lang="en-US" sz="2400" dirty="0">
                <a:hlinkClick r:id="rId2"/>
              </a:rPr>
              <a:t>http://www.corestandards.org/Math</a:t>
            </a:r>
            <a:endParaRPr lang="en-US" sz="2400" dirty="0"/>
          </a:p>
        </p:txBody>
      </p:sp>
    </p:spTree>
    <p:extLst>
      <p:ext uri="{BB962C8B-B14F-4D97-AF65-F5344CB8AC3E}">
        <p14:creationId xmlns:p14="http://schemas.microsoft.com/office/powerpoint/2010/main" val="146824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533400"/>
            <a:ext cx="7772400" cy="2362200"/>
          </a:xfrm>
        </p:spPr>
        <p:txBody>
          <a:bodyPr>
            <a:normAutofit/>
          </a:bodyPr>
          <a:lstStyle/>
          <a:p>
            <a:r>
              <a:rPr lang="en-US" dirty="0" smtClean="0">
                <a:effectLst>
                  <a:outerShdw blurRad="38100" dist="38100" dir="2700000" algn="tl">
                    <a:srgbClr val="000000">
                      <a:alpha val="43137"/>
                    </a:srgbClr>
                  </a:outerShdw>
                </a:effectLst>
              </a:rPr>
              <a:t>CCSS Algebra II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685032"/>
            <a:ext cx="8229600" cy="2639568"/>
          </a:xfrm>
        </p:spPr>
        <p:txBody>
          <a:bodyPr>
            <a:noAutofit/>
          </a:bodyPr>
          <a:lstStyle/>
          <a:p>
            <a:pPr algn="l"/>
            <a:r>
              <a:rPr lang="en-US" sz="3600" dirty="0" smtClean="0"/>
              <a:t>Trigonometry: 6 trig functions of real numbers; modeling periodic phenomena, proof and use of the identity </a:t>
            </a:r>
            <a:endParaRPr lang="en-US" sz="3600" dirty="0"/>
          </a:p>
        </p:txBody>
      </p:sp>
      <p:graphicFrame>
        <p:nvGraphicFramePr>
          <p:cNvPr id="6" name="Object 5"/>
          <p:cNvGraphicFramePr>
            <a:graphicFrameLocks noChangeAspect="1"/>
          </p:cNvGraphicFramePr>
          <p:nvPr/>
        </p:nvGraphicFramePr>
        <p:xfrm>
          <a:off x="2667000" y="5334000"/>
          <a:ext cx="3352800" cy="609600"/>
        </p:xfrm>
        <a:graphic>
          <a:graphicData uri="http://schemas.openxmlformats.org/presentationml/2006/ole">
            <mc:AlternateContent xmlns:mc="http://schemas.openxmlformats.org/markup-compatibility/2006">
              <mc:Choice xmlns:v="urn:schemas-microsoft-com:vml" Requires="v">
                <p:oleObj spid="_x0000_s21518" name="Equation" r:id="rId3" imgW="1117440" imgH="203040" progId="Equation.3">
                  <p:embed/>
                </p:oleObj>
              </mc:Choice>
              <mc:Fallback>
                <p:oleObj name="Equation" r:id="rId3" imgW="1117440" imgH="20304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334000"/>
                        <a:ext cx="3352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533400"/>
            <a:ext cx="7772400" cy="2362200"/>
          </a:xfrm>
        </p:spPr>
        <p:txBody>
          <a:bodyPr>
            <a:normAutofit/>
          </a:bodyPr>
          <a:lstStyle/>
          <a:p>
            <a:r>
              <a:rPr lang="en-US" dirty="0" smtClean="0">
                <a:effectLst>
                  <a:outerShdw blurRad="38100" dist="38100" dir="2700000" algn="tl">
                    <a:srgbClr val="000000">
                      <a:alpha val="43137"/>
                    </a:srgbClr>
                  </a:outerShdw>
                </a:effectLst>
              </a:rPr>
              <a:t>CCSS Algebra II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685032"/>
            <a:ext cx="8229600" cy="2639568"/>
          </a:xfrm>
        </p:spPr>
        <p:txBody>
          <a:bodyPr>
            <a:noAutofit/>
          </a:bodyPr>
          <a:lstStyle/>
          <a:p>
            <a:pPr algn="l"/>
            <a:r>
              <a:rPr lang="en-US" sz="3600" dirty="0" smtClean="0"/>
              <a:t>Statistics: normal distributions, random samples, estimating population parameters, simulations, using probability to make decisions</a:t>
            </a:r>
            <a:endParaRPr 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685032"/>
            <a:ext cx="8305800" cy="2639568"/>
          </a:xfrm>
        </p:spPr>
        <p:txBody>
          <a:bodyPr>
            <a:normAutofit fontScale="85000" lnSpcReduction="10000"/>
          </a:bodyPr>
          <a:lstStyle/>
          <a:p>
            <a:pPr algn="l"/>
            <a:r>
              <a:rPr lang="en-US" sz="2400" dirty="0" smtClean="0"/>
              <a:t>(+) Find the conjugate of a complex number; use conjugates to find </a:t>
            </a:r>
            <a:r>
              <a:rPr lang="en-US" sz="2400" dirty="0" err="1" smtClean="0"/>
              <a:t>moduli</a:t>
            </a:r>
            <a:r>
              <a:rPr lang="en-US" sz="2400" dirty="0" smtClean="0"/>
              <a:t> and quotients of complex numbers.</a:t>
            </a:r>
          </a:p>
          <a:p>
            <a:pPr algn="l"/>
            <a:endParaRPr lang="en-US" sz="2400" dirty="0" smtClean="0"/>
          </a:p>
          <a:p>
            <a:pPr algn="l"/>
            <a:r>
              <a:rPr lang="en-US" sz="2400" dirty="0" smtClean="0"/>
              <a:t>(+) Extend polynomial identities to the complex numbers. </a:t>
            </a:r>
            <a:r>
              <a:rPr lang="en-US" sz="2400" i="1" dirty="0" smtClean="0"/>
              <a:t>For example, rewrite x</a:t>
            </a:r>
            <a:r>
              <a:rPr lang="en-US" sz="2400" i="1" baseline="30000" dirty="0" smtClean="0"/>
              <a:t>2</a:t>
            </a:r>
            <a:r>
              <a:rPr lang="en-US" sz="2400" i="1" dirty="0" smtClean="0"/>
              <a:t> + 4 as (x + 2i)(x – 2i). </a:t>
            </a:r>
          </a:p>
          <a:p>
            <a:pPr algn="l"/>
            <a:endParaRPr lang="en-US" sz="2400" dirty="0" smtClean="0"/>
          </a:p>
          <a:p>
            <a:pPr algn="l"/>
            <a:r>
              <a:rPr lang="en-US" sz="2400" dirty="0" smtClean="0"/>
              <a:t>(+) Know the Fundamental Theorem of Algebra; show that it is true for quadratic polynomials. </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685032"/>
            <a:ext cx="8229600" cy="2639568"/>
          </a:xfrm>
        </p:spPr>
        <p:txBody>
          <a:bodyPr>
            <a:normAutofit/>
          </a:bodyPr>
          <a:lstStyle/>
          <a:p>
            <a:pPr algn="l"/>
            <a:r>
              <a:rPr lang="en-US" sz="2400" dirty="0" smtClean="0"/>
              <a:t>(+) Know and apply the Binomial Theorem for the expansion of </a:t>
            </a:r>
            <a:r>
              <a:rPr lang="en-US" sz="2400" i="1" dirty="0" smtClean="0"/>
              <a:t>(x + y)</a:t>
            </a:r>
            <a:r>
              <a:rPr lang="en-US" sz="2400" i="1" baseline="30000" dirty="0" smtClean="0"/>
              <a:t>n</a:t>
            </a:r>
            <a:r>
              <a:rPr lang="en-US" sz="2400" i="1" dirty="0" smtClean="0"/>
              <a:t> </a:t>
            </a:r>
            <a:r>
              <a:rPr lang="en-US" sz="2400" dirty="0" smtClean="0"/>
              <a:t>in powers of x and y for a positive integer n, where x and y are any numbers, with coefficients determined for example by Pascal’s Triangle</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Understand that rational expressions form a system analogous to the rational numbers, closed under addition, subtraction, multiplication, and division by a nonzero rational expression; add, subtract, multiply, and divide rational expressions. </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Graph rational functions, identifying zeros and asymptotes when suitable factorizations are available, and showing end behavior.</a:t>
            </a:r>
          </a:p>
          <a:p>
            <a:pPr algn="l"/>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Verify by composition that one function is the inverse of another.</a:t>
            </a:r>
          </a:p>
          <a:p>
            <a:pPr algn="l"/>
            <a:endParaRPr lang="en-US" sz="2400" dirty="0" smtClean="0"/>
          </a:p>
          <a:p>
            <a:pPr algn="l"/>
            <a:r>
              <a:rPr lang="en-US" sz="2400" dirty="0" smtClean="0"/>
              <a:t>(+) Read values of an inverse function from a graph or a table, given that the function has an inverse.</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Produce an invertible function from a non-invertible function by restricting the domain.</a:t>
            </a:r>
          </a:p>
          <a:p>
            <a:pPr algn="l"/>
            <a:endParaRPr lang="en-US" sz="2400" dirty="0" smtClean="0"/>
          </a:p>
          <a:p>
            <a:pPr algn="l"/>
            <a:r>
              <a:rPr lang="en-US" sz="2400" dirty="0" smtClean="0"/>
              <a:t>(+) Understand the inverse relationship between exponents and logarithms and use this relationship to solve problems involving logarithms and exponents.</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Geometry of complex numbers (3 standards)</a:t>
            </a:r>
          </a:p>
          <a:p>
            <a:pPr algn="l"/>
            <a:r>
              <a:rPr lang="en-US" sz="2400" dirty="0" smtClean="0"/>
              <a:t>Vectors (5 standards)</a:t>
            </a:r>
          </a:p>
          <a:p>
            <a:pPr algn="l"/>
            <a:r>
              <a:rPr lang="en-US" sz="2400" dirty="0" smtClean="0"/>
              <a:t>Matrices (9 standards)</a:t>
            </a:r>
          </a:p>
          <a:p>
            <a:pPr algn="l"/>
            <a:r>
              <a:rPr lang="en-US" sz="2400" dirty="0" smtClean="0"/>
              <a:t>Trig (6 standards)</a:t>
            </a:r>
          </a:p>
          <a:p>
            <a:pPr algn="l"/>
            <a:r>
              <a:rPr lang="en-US" sz="2400" dirty="0" smtClean="0"/>
              <a:t>Geometry (3 standards)</a:t>
            </a:r>
          </a:p>
          <a:p>
            <a:pPr algn="l"/>
            <a:r>
              <a:rPr lang="en-US" sz="2400" dirty="0" smtClean="0"/>
              <a:t>Probability/stats (9 standards)</a:t>
            </a:r>
          </a:p>
          <a:p>
            <a:pPr algn="l"/>
            <a:endParaRPr lang="en-US" sz="2400" dirty="0" smtClean="0"/>
          </a:p>
          <a:p>
            <a:pPr algn="l"/>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normAutofit/>
          </a:bodyPr>
          <a:lstStyle/>
          <a:p>
            <a:r>
              <a:rPr lang="en-US" sz="4800" dirty="0" smtClean="0"/>
              <a:t>Do CCCs need to align with CCSSM?</a:t>
            </a:r>
            <a:endParaRPr lang="en-US" sz="4800" dirty="0"/>
          </a:p>
        </p:txBody>
      </p:sp>
      <p:sp>
        <p:nvSpPr>
          <p:cNvPr id="3" name="Subtitle 2"/>
          <p:cNvSpPr>
            <a:spLocks noGrp="1"/>
          </p:cNvSpPr>
          <p:nvPr>
            <p:ph type="subTitle" idx="1"/>
          </p:nvPr>
        </p:nvSpPr>
        <p:spPr>
          <a:xfrm>
            <a:off x="722376" y="3685032"/>
            <a:ext cx="7772400" cy="2106168"/>
          </a:xfrm>
        </p:spPr>
        <p:txBody>
          <a:bodyPr>
            <a:normAutofit/>
          </a:bodyPr>
          <a:lstStyle/>
          <a:p>
            <a:pPr algn="l"/>
            <a:r>
              <a:rPr lang="en-US" sz="4000" dirty="0" smtClean="0"/>
              <a:t>The </a:t>
            </a:r>
            <a:r>
              <a:rPr lang="en-US" sz="4000" dirty="0" smtClean="0">
                <a:hlinkClick r:id="rId2"/>
              </a:rPr>
              <a:t>Student Success Task Force</a:t>
            </a:r>
            <a:r>
              <a:rPr lang="en-US" sz="4000" dirty="0" smtClean="0"/>
              <a:t> recommends it: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2514600"/>
          </a:xfrm>
        </p:spPr>
        <p:txBody>
          <a:bodyPr>
            <a:normAutofit/>
          </a:bodyPr>
          <a:lstStyle/>
          <a:p>
            <a:r>
              <a:rPr lang="en-US" dirty="0" smtClean="0"/>
              <a:t>What are the Common Core State Standards? (continued)</a:t>
            </a:r>
            <a:endParaRPr lang="en-US" dirty="0"/>
          </a:p>
        </p:txBody>
      </p:sp>
      <p:sp>
        <p:nvSpPr>
          <p:cNvPr id="3" name="Subtitle 2"/>
          <p:cNvSpPr>
            <a:spLocks noGrp="1"/>
          </p:cNvSpPr>
          <p:nvPr>
            <p:ph type="subTitle" idx="1"/>
          </p:nvPr>
        </p:nvSpPr>
        <p:spPr>
          <a:xfrm>
            <a:off x="722376" y="3685032"/>
            <a:ext cx="7772400" cy="2639568"/>
          </a:xfrm>
        </p:spPr>
        <p:txBody>
          <a:bodyPr>
            <a:noAutofit/>
          </a:bodyPr>
          <a:lstStyle/>
          <a:p>
            <a:pPr algn="l"/>
            <a:r>
              <a:rPr lang="en-US" sz="2400" dirty="0" smtClean="0"/>
              <a:t>California is part of the Smarter Balanced Assessment Consortium (</a:t>
            </a:r>
            <a:r>
              <a:rPr lang="en-US" sz="2400" dirty="0" smtClean="0">
                <a:hlinkClick r:id="rId3"/>
              </a:rPr>
              <a:t>SBAC</a:t>
            </a:r>
            <a:r>
              <a:rPr lang="en-US" sz="2400" dirty="0" smtClean="0"/>
              <a:t>). SBAC uses computer-based, adaptive testing.</a:t>
            </a:r>
          </a:p>
          <a:p>
            <a:pPr algn="l"/>
            <a:endParaRPr lang="en-US" sz="2400" dirty="0" smtClean="0"/>
          </a:p>
          <a:p>
            <a:pPr algn="l"/>
            <a:r>
              <a:rPr lang="en-US" sz="2400" dirty="0" smtClean="0"/>
              <a:t>The other major CCSS assessment consortium is the Partnership for Assessment of Readiness for College and Careers (</a:t>
            </a:r>
            <a:r>
              <a:rPr lang="en-US" sz="2400" dirty="0" smtClean="0">
                <a:hlinkClick r:id="rId4"/>
              </a:rPr>
              <a:t>PARCC</a:t>
            </a:r>
            <a:r>
              <a:rPr lang="en-US" sz="2400" dirty="0" smtClean="0"/>
              <a:t>)</a:t>
            </a:r>
          </a:p>
          <a:p>
            <a:pPr algn="l"/>
            <a:endParaRPr lang="en-US" sz="2400" dirty="0" smtClean="0"/>
          </a:p>
        </p:txBody>
      </p:sp>
    </p:spTree>
    <p:extLst>
      <p:ext uri="{BB962C8B-B14F-4D97-AF65-F5344CB8AC3E}">
        <p14:creationId xmlns:p14="http://schemas.microsoft.com/office/powerpoint/2010/main" val="211657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924800" cy="3539430"/>
          </a:xfrm>
          <a:prstGeom prst="rect">
            <a:avLst/>
          </a:prstGeom>
          <a:noFill/>
        </p:spPr>
        <p:txBody>
          <a:bodyPr wrap="square" rtlCol="0">
            <a:spAutoFit/>
          </a:bodyPr>
          <a:lstStyle/>
          <a:p>
            <a:r>
              <a:rPr lang="en-US" sz="2800" dirty="0" smtClean="0"/>
              <a:t>"Aligning K-12 and community colleges standards for college and career readiness is a long-term goal that will require a significant investment of time and energy that the Task Force believes will pay off by streamlining student transition to college and reducing the academic deficiencies of entering students…</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924800" cy="6124754"/>
          </a:xfrm>
          <a:prstGeom prst="rect">
            <a:avLst/>
          </a:prstGeom>
          <a:noFill/>
        </p:spPr>
        <p:txBody>
          <a:bodyPr wrap="square" rtlCol="0">
            <a:spAutoFit/>
          </a:bodyPr>
          <a:lstStyle/>
          <a:p>
            <a:r>
              <a:rPr lang="en-US" sz="2800" dirty="0" smtClean="0"/>
              <a:t>"Aligning K-12 and community colleges standards for college and career readiness is a long-term goal that will require a significant investment of time and energy that the Task Force believes will pay off by streamlining student transition to college and reducing the academic deficiencies of entering students…</a:t>
            </a:r>
          </a:p>
          <a:p>
            <a:r>
              <a:rPr lang="en-US" sz="2800" dirty="0" smtClean="0"/>
              <a:t>"Recommendation 1.1: Community Colleges will collaborate with K-12 education to jointly develop new common standards for college and career readiness that are aligned with high school exit standards."</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2514600"/>
          </a:xfrm>
        </p:spPr>
        <p:txBody>
          <a:bodyPr>
            <a:normAutofit/>
          </a:bodyPr>
          <a:lstStyle/>
          <a:p>
            <a:r>
              <a:rPr lang="en-US" dirty="0" smtClean="0"/>
              <a:t>Do CCCs need to align with CCSSM?</a:t>
            </a:r>
            <a:br>
              <a:rPr lang="en-US" dirty="0" smtClean="0"/>
            </a:br>
            <a:r>
              <a:rPr lang="en-US" dirty="0" smtClean="0"/>
              <a:t>(continued)</a:t>
            </a:r>
            <a:endParaRPr lang="en-US" dirty="0"/>
          </a:p>
        </p:txBody>
      </p:sp>
      <p:sp>
        <p:nvSpPr>
          <p:cNvPr id="3" name="Subtitle 2"/>
          <p:cNvSpPr>
            <a:spLocks noGrp="1"/>
          </p:cNvSpPr>
          <p:nvPr>
            <p:ph type="subTitle" idx="1"/>
          </p:nvPr>
        </p:nvSpPr>
        <p:spPr>
          <a:xfrm>
            <a:off x="722376" y="3685032"/>
            <a:ext cx="7772400" cy="2639568"/>
          </a:xfrm>
        </p:spPr>
        <p:txBody>
          <a:bodyPr>
            <a:normAutofit/>
          </a:bodyPr>
          <a:lstStyle/>
          <a:p>
            <a:pPr algn="l"/>
            <a:r>
              <a:rPr lang="en-US" sz="4000" dirty="0" smtClean="0"/>
              <a:t>The University of California expects it: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924800" cy="5078313"/>
          </a:xfrm>
          <a:prstGeom prst="rect">
            <a:avLst/>
          </a:prstGeom>
          <a:noFill/>
        </p:spPr>
        <p:txBody>
          <a:bodyPr wrap="square" rtlCol="0">
            <a:spAutoFit/>
          </a:bodyPr>
          <a:lstStyle/>
          <a:p>
            <a:r>
              <a:rPr lang="en-US" sz="3600" dirty="0" smtClean="0"/>
              <a:t>The UC Board of Admissions and Relations with Schools (BOARS) wrote in July 2013 that “… the basic mathematics of the CCSSM can appropriately be used to define the minimal level of mathematical competence that all incoming UC students should demonstrate.” </a:t>
            </a:r>
            <a:endParaRPr lang="en-US" sz="3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632311"/>
          </a:xfrm>
          <a:prstGeom prst="rect">
            <a:avLst/>
          </a:prstGeom>
          <a:noFill/>
        </p:spPr>
        <p:txBody>
          <a:bodyPr wrap="square" rtlCol="0">
            <a:spAutoFit/>
          </a:bodyPr>
          <a:lstStyle/>
          <a:p>
            <a:r>
              <a:rPr lang="en-US" sz="3600" dirty="0" smtClean="0"/>
              <a:t>BOARS clarified (December 2013) that “… going forward, all students must complete the basic mathematics defined by the college-ready standards of the Common Core State Standards for Mathematics (CCSSM) prior to enrolling in a UC-transferable college mathematics or statistics course.”</a:t>
            </a:r>
            <a:endParaRPr lang="en-US" sz="3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endParaRPr lang="en-US" dirty="0"/>
          </a:p>
        </p:txBody>
      </p:sp>
      <p:sp>
        <p:nvSpPr>
          <p:cNvPr id="3" name="Subtitle 2"/>
          <p:cNvSpPr>
            <a:spLocks noGrp="1"/>
          </p:cNvSpPr>
          <p:nvPr>
            <p:ph type="subTitle" idx="1"/>
          </p:nvPr>
        </p:nvSpPr>
        <p:spPr>
          <a:xfrm>
            <a:off x="533400" y="3685032"/>
            <a:ext cx="8153400" cy="2715768"/>
          </a:xfrm>
        </p:spPr>
        <p:txBody>
          <a:bodyPr>
            <a:normAutofit fontScale="85000" lnSpcReduction="10000"/>
          </a:bodyPr>
          <a:lstStyle/>
          <a:p>
            <a:pPr algn="l"/>
            <a:r>
              <a:rPr lang="en-US" sz="2800" dirty="0" smtClean="0"/>
              <a:t>“Much </a:t>
            </a:r>
            <a:r>
              <a:rPr lang="en-US" sz="2800" dirty="0"/>
              <a:t>of the longstanding discussion surrounding what foundational mathematics is necessary for college-level mathematics focuses on algebra. But it is important to note that </a:t>
            </a:r>
            <a:r>
              <a:rPr lang="en-US" sz="2800" dirty="0">
                <a:solidFill>
                  <a:srgbClr val="FF0000"/>
                </a:solidFill>
              </a:rPr>
              <a:t>algebra is only one of several topics identified in the CCSSM</a:t>
            </a:r>
            <a:r>
              <a:rPr lang="en-US" sz="2800" dirty="0"/>
              <a:t>. Also specified are number and quantity, functions, modeling, geometry, and statistics and probability</a:t>
            </a:r>
            <a:r>
              <a:rPr lang="en-US" sz="2800" dirty="0" smtClean="0"/>
              <a:t>.” (</a:t>
            </a:r>
            <a:r>
              <a:rPr lang="en-US" sz="2800" dirty="0" smtClean="0"/>
              <a:t>12/2013</a:t>
            </a:r>
            <a:r>
              <a:rPr lang="en-US" sz="2800" smtClean="0"/>
              <a:t>) </a:t>
            </a:r>
            <a:endParaRPr lang="en-US" sz="2800" dirty="0"/>
          </a:p>
        </p:txBody>
      </p:sp>
    </p:spTree>
    <p:extLst>
      <p:ext uri="{BB962C8B-B14F-4D97-AF65-F5344CB8AC3E}">
        <p14:creationId xmlns:p14="http://schemas.microsoft.com/office/powerpoint/2010/main" val="37578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685032"/>
            <a:ext cx="7772400" cy="2715768"/>
          </a:xfrm>
        </p:spPr>
        <p:txBody>
          <a:bodyPr>
            <a:normAutofit fontScale="92500" lnSpcReduction="20000"/>
          </a:bodyPr>
          <a:lstStyle/>
          <a:p>
            <a:pPr algn="l"/>
            <a:r>
              <a:rPr lang="en-US" sz="2800" dirty="0" smtClean="0"/>
              <a:t>“Specifying </a:t>
            </a:r>
            <a:r>
              <a:rPr lang="en-US" sz="2800" dirty="0"/>
              <a:t>that transferable courses must have at least Intermediate Algebra as a prerequisite is not fully consistent with the use of the basic mathematics of the CCSSM as a measure of college readiness </a:t>
            </a:r>
            <a:r>
              <a:rPr lang="en-US" sz="2800" dirty="0" smtClean="0"/>
              <a:t>….” </a:t>
            </a:r>
          </a:p>
          <a:p>
            <a:pPr algn="l"/>
            <a:endParaRPr lang="en-US" sz="2800" dirty="0" smtClean="0"/>
          </a:p>
          <a:p>
            <a:pPr algn="l"/>
            <a:endParaRPr lang="en-US" sz="2800" dirty="0" smtClean="0"/>
          </a:p>
          <a:p>
            <a:pPr algn="l"/>
            <a:r>
              <a:rPr lang="en-US" sz="2800" dirty="0" smtClean="0"/>
              <a:t>(7/13)</a:t>
            </a:r>
            <a:endParaRPr lang="en-US" sz="2800" dirty="0"/>
          </a:p>
        </p:txBody>
      </p:sp>
      <p:sp>
        <p:nvSpPr>
          <p:cNvPr id="5" name="Title 1"/>
          <p:cNvSpPr txBox="1">
            <a:spLocks/>
          </p:cNvSpPr>
          <p:nvPr/>
        </p:nvSpPr>
        <p:spPr>
          <a:xfrm>
            <a:off x="722376" y="838200"/>
            <a:ext cx="7772400" cy="2362200"/>
          </a:xfrm>
          <a:prstGeom prst="rect">
            <a:avLst/>
          </a:prstGeo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What does the UC mean by CCSSM “alignment”?</a:t>
            </a:r>
            <a:b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br>
            <a: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(continued)</a:t>
            </a:r>
            <a:endParaRPr kumimoji="0" lang="en-US"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40802961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685032"/>
            <a:ext cx="7772400" cy="2715768"/>
          </a:xfrm>
        </p:spPr>
        <p:txBody>
          <a:bodyPr>
            <a:normAutofit fontScale="92500" lnSpcReduction="20000"/>
          </a:bodyPr>
          <a:lstStyle/>
          <a:p>
            <a:pPr algn="l"/>
            <a:r>
              <a:rPr lang="en-US" sz="2800" dirty="0" smtClean="0"/>
              <a:t>“Specifying </a:t>
            </a:r>
            <a:r>
              <a:rPr lang="en-US" sz="2800" dirty="0"/>
              <a:t>that transferable courses must have at least Intermediate Algebra as a prerequisite is not fully consistent with the use of the basic mathematics of the CCSSM as a measure of college readiness in that most existing Intermediate Algebra courses contain topics that are identified in the CCSSM as part of the (+) standards</a:t>
            </a:r>
            <a:r>
              <a:rPr lang="en-US" sz="2800" dirty="0" smtClean="0"/>
              <a:t>.” (7/13)</a:t>
            </a:r>
            <a:endParaRPr lang="en-US" sz="2800" dirty="0"/>
          </a:p>
        </p:txBody>
      </p:sp>
      <p:sp>
        <p:nvSpPr>
          <p:cNvPr id="5" name="Title 1"/>
          <p:cNvSpPr txBox="1">
            <a:spLocks/>
          </p:cNvSpPr>
          <p:nvPr/>
        </p:nvSpPr>
        <p:spPr>
          <a:xfrm>
            <a:off x="722376" y="838200"/>
            <a:ext cx="7772400" cy="2362200"/>
          </a:xfrm>
          <a:prstGeom prst="rect">
            <a:avLst/>
          </a:prstGeo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What does the UC mean by CCSSM “alignment”?</a:t>
            </a:r>
            <a:b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br>
            <a:r>
              <a:rPr kumimoji="0" lang="en-US" sz="45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(continued)</a:t>
            </a:r>
            <a:endParaRPr kumimoji="0" lang="en-US"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extLst>
      <p:ext uri="{BB962C8B-B14F-4D97-AF65-F5344CB8AC3E}">
        <p14:creationId xmlns:p14="http://schemas.microsoft.com/office/powerpoint/2010/main" val="40802961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229600" cy="2715768"/>
          </a:xfrm>
        </p:spPr>
        <p:txBody>
          <a:bodyPr>
            <a:normAutofit/>
          </a:bodyPr>
          <a:lstStyle/>
          <a:p>
            <a:pPr algn="l"/>
            <a:r>
              <a:rPr lang="en-US" sz="1800" dirty="0" smtClean="0"/>
              <a:t>“Because </a:t>
            </a:r>
            <a:r>
              <a:rPr lang="en-US" sz="1800" dirty="0"/>
              <a:t>current course offerings of Intermediate Algebra include material identified in the CCSSM as “additional mathematics that students should learn in order to take advanced courses such as calculus, advanced statistics, or discrete mathematics,” it will not be appropriate in the future to use traditional Intermediate Algebra (i.e., Intermediate Algebras as defined prior to CCSSM implementation) as the primary standard for demonstrating the minimal level of mathematical competence that BOARS seeks in students admitted to UC</a:t>
            </a:r>
            <a:r>
              <a:rPr lang="en-US" sz="1800" dirty="0" smtClean="0"/>
              <a:t>.” (7/13</a:t>
            </a:r>
            <a:r>
              <a:rPr lang="en-US" sz="1800" dirty="0"/>
              <a:t>)</a:t>
            </a:r>
          </a:p>
        </p:txBody>
      </p:sp>
    </p:spTree>
    <p:extLst>
      <p:ext uri="{BB962C8B-B14F-4D97-AF65-F5344CB8AC3E}">
        <p14:creationId xmlns:p14="http://schemas.microsoft.com/office/powerpoint/2010/main" val="33753030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229600" cy="2715768"/>
          </a:xfrm>
        </p:spPr>
        <p:txBody>
          <a:bodyPr>
            <a:normAutofit/>
          </a:bodyPr>
          <a:lstStyle/>
          <a:p>
            <a:pPr algn="l"/>
            <a:r>
              <a:rPr lang="en-US" dirty="0" smtClean="0"/>
              <a:t>“Requiring </a:t>
            </a:r>
            <a:r>
              <a:rPr lang="en-US" dirty="0"/>
              <a:t>that all prospective transfer students pass the current version of Intermediate Algebra would be asking more of them than UC will ask of students entering as freshmen who have completed CCSSM-aligned high school math </a:t>
            </a:r>
            <a:r>
              <a:rPr lang="en-US" dirty="0" smtClean="0"/>
              <a:t>courses…”</a:t>
            </a:r>
          </a:p>
          <a:p>
            <a:pPr algn="l"/>
            <a:endParaRPr lang="en-US" dirty="0" smtClean="0"/>
          </a:p>
          <a:p>
            <a:pPr algn="l"/>
            <a:endParaRPr lang="en-US" dirty="0" smtClean="0"/>
          </a:p>
          <a:p>
            <a:pPr algn="l"/>
            <a:r>
              <a:rPr lang="en-US" dirty="0" smtClean="0"/>
              <a:t>(7/13</a:t>
            </a:r>
            <a:r>
              <a:rPr lang="en-US" dirty="0"/>
              <a:t>)</a:t>
            </a:r>
          </a:p>
        </p:txBody>
      </p:sp>
    </p:spTree>
    <p:extLst>
      <p:ext uri="{BB962C8B-B14F-4D97-AF65-F5344CB8AC3E}">
        <p14:creationId xmlns:p14="http://schemas.microsoft.com/office/powerpoint/2010/main" val="424937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828800"/>
          </a:xfrm>
        </p:spPr>
        <p:txBody>
          <a:bodyPr>
            <a:normAutofit fontScale="90000"/>
          </a:bodyPr>
          <a:lstStyle/>
          <a:p>
            <a:r>
              <a:rPr lang="en-US" dirty="0" smtClean="0"/>
              <a:t>How are CA community colleges affected by the CCSS in Math?</a:t>
            </a:r>
            <a:endParaRPr lang="en-US" dirty="0"/>
          </a:p>
        </p:txBody>
      </p:sp>
      <p:sp>
        <p:nvSpPr>
          <p:cNvPr id="3" name="Subtitle 2"/>
          <p:cNvSpPr>
            <a:spLocks noGrp="1"/>
          </p:cNvSpPr>
          <p:nvPr>
            <p:ph type="subTitle" idx="1"/>
          </p:nvPr>
        </p:nvSpPr>
        <p:spPr>
          <a:xfrm>
            <a:off x="722376" y="3685032"/>
            <a:ext cx="7772400" cy="2563368"/>
          </a:xfrm>
        </p:spPr>
        <p:txBody>
          <a:bodyPr>
            <a:noAutofit/>
          </a:bodyPr>
          <a:lstStyle/>
          <a:p>
            <a:pPr algn="l"/>
            <a:r>
              <a:rPr lang="en-US" sz="2800" dirty="0" smtClean="0"/>
              <a:t>Not only will our incoming students be differently prepared, but</a:t>
            </a:r>
            <a:endParaRPr 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229600" cy="2715768"/>
          </a:xfrm>
        </p:spPr>
        <p:txBody>
          <a:bodyPr>
            <a:normAutofit lnSpcReduction="10000"/>
          </a:bodyPr>
          <a:lstStyle/>
          <a:p>
            <a:pPr algn="l"/>
            <a:r>
              <a:rPr lang="en-US" dirty="0" smtClean="0"/>
              <a:t>“Requiring </a:t>
            </a:r>
            <a:r>
              <a:rPr lang="en-US" dirty="0"/>
              <a:t>that all prospective transfer students pass the current version of Intermediate Algebra would be asking more of them than UC will ask of students entering as freshmen who have completed CCSSM-aligned high school math courses. As such, BOARS expects that the Transferable Course Agreement Guidelines will be rewritten to clarify that </a:t>
            </a:r>
            <a:r>
              <a:rPr lang="en-US" dirty="0">
                <a:solidFill>
                  <a:srgbClr val="FF0000"/>
                </a:solidFill>
              </a:rPr>
              <a:t>the prerequisite mathematics for transferable courses should align with the college-ready content standards of the CCSSM</a:t>
            </a:r>
            <a:r>
              <a:rPr lang="en-US" dirty="0" smtClean="0"/>
              <a:t>.” (7/13</a:t>
            </a:r>
            <a:r>
              <a:rPr lang="en-US" dirty="0"/>
              <a:t>)</a:t>
            </a:r>
          </a:p>
        </p:txBody>
      </p:sp>
    </p:spTree>
    <p:extLst>
      <p:ext uri="{BB962C8B-B14F-4D97-AF65-F5344CB8AC3E}">
        <p14:creationId xmlns:p14="http://schemas.microsoft.com/office/powerpoint/2010/main" val="4249376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229600" cy="2715768"/>
          </a:xfrm>
        </p:spPr>
        <p:txBody>
          <a:bodyPr>
            <a:normAutofit/>
          </a:bodyPr>
          <a:lstStyle/>
          <a:p>
            <a:pPr algn="l"/>
            <a:r>
              <a:rPr lang="en-US" dirty="0" smtClean="0"/>
              <a:t>“BOARS </a:t>
            </a:r>
            <a:r>
              <a:rPr lang="en-US" dirty="0"/>
              <a:t>acknowledges that the continued use of Intermediate Algebra as the prerequisite for UC-transferable courses is problematic. Such courses traditionally cover more advanced topics than are included in the basic college-ready CCSSM standards. </a:t>
            </a:r>
            <a:r>
              <a:rPr lang="en-US" dirty="0" smtClean="0"/>
              <a:t>...” </a:t>
            </a:r>
          </a:p>
          <a:p>
            <a:pPr algn="l"/>
            <a:endParaRPr lang="en-US" dirty="0" smtClean="0"/>
          </a:p>
          <a:p>
            <a:pPr algn="l"/>
            <a:endParaRPr lang="en-US" dirty="0" smtClean="0"/>
          </a:p>
          <a:p>
            <a:pPr algn="l"/>
            <a:r>
              <a:rPr lang="en-US" dirty="0" smtClean="0"/>
              <a:t>(12/2013)</a:t>
            </a:r>
            <a:endParaRPr lang="en-US" dirty="0"/>
          </a:p>
        </p:txBody>
      </p:sp>
    </p:spTree>
    <p:extLst>
      <p:ext uri="{BB962C8B-B14F-4D97-AF65-F5344CB8AC3E}">
        <p14:creationId xmlns:p14="http://schemas.microsoft.com/office/powerpoint/2010/main" val="1097118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229600" cy="2715768"/>
          </a:xfrm>
        </p:spPr>
        <p:txBody>
          <a:bodyPr>
            <a:normAutofit/>
          </a:bodyPr>
          <a:lstStyle/>
          <a:p>
            <a:pPr algn="l"/>
            <a:r>
              <a:rPr lang="en-US" dirty="0" smtClean="0"/>
              <a:t>“BOARS </a:t>
            </a:r>
            <a:r>
              <a:rPr lang="en-US" dirty="0"/>
              <a:t>acknowledges that the continued use of Intermediate Algebra as the prerequisite for UC-transferable courses is problematic. Such courses traditionally cover more advanced topics than are included in the basic college-ready CCSSM standards. </a:t>
            </a:r>
            <a:r>
              <a:rPr lang="en-US" dirty="0">
                <a:solidFill>
                  <a:srgbClr val="FF0000"/>
                </a:solidFill>
              </a:rPr>
              <a:t>Thus, BOARS’s statement closes with the expectation that future UC-transferable courses will have prerequisites that align with the Common Core, not prerequisites that have a particular name</a:t>
            </a:r>
            <a:r>
              <a:rPr lang="en-US" dirty="0" smtClean="0"/>
              <a:t>.” (12/2013)</a:t>
            </a:r>
            <a:endParaRPr lang="en-US" dirty="0"/>
          </a:p>
        </p:txBody>
      </p:sp>
    </p:spTree>
    <p:extLst>
      <p:ext uri="{BB962C8B-B14F-4D97-AF65-F5344CB8AC3E}">
        <p14:creationId xmlns:p14="http://schemas.microsoft.com/office/powerpoint/2010/main" val="10971180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229600" cy="2715768"/>
          </a:xfrm>
        </p:spPr>
        <p:txBody>
          <a:bodyPr>
            <a:normAutofit/>
          </a:bodyPr>
          <a:lstStyle/>
          <a:p>
            <a:pPr algn="l"/>
            <a:r>
              <a:rPr lang="en-US" dirty="0" smtClean="0"/>
              <a:t>“BOARS </a:t>
            </a:r>
            <a:r>
              <a:rPr lang="en-US" dirty="0"/>
              <a:t>recognizes that this is a period of transition in mathematics instruction, moving from traditional course sequences to new courses and sequences. Within the CCSSM, there are multiple pathways to meet the college-ready standards, and BOARS encourages the development of such new approaches within the California Community </a:t>
            </a:r>
            <a:r>
              <a:rPr lang="en-US" dirty="0" smtClean="0"/>
              <a:t>Colleges…” (12/2013)</a:t>
            </a:r>
            <a:endParaRPr lang="en-US" dirty="0"/>
          </a:p>
        </p:txBody>
      </p:sp>
    </p:spTree>
    <p:extLst>
      <p:ext uri="{BB962C8B-B14F-4D97-AF65-F5344CB8AC3E}">
        <p14:creationId xmlns:p14="http://schemas.microsoft.com/office/powerpoint/2010/main" val="28117910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229600" cy="2715768"/>
          </a:xfrm>
        </p:spPr>
        <p:txBody>
          <a:bodyPr>
            <a:normAutofit lnSpcReduction="10000"/>
          </a:bodyPr>
          <a:lstStyle/>
          <a:p>
            <a:pPr algn="l"/>
            <a:r>
              <a:rPr lang="en-US" dirty="0" smtClean="0"/>
              <a:t>“BOARS </a:t>
            </a:r>
            <a:r>
              <a:rPr lang="en-US" dirty="0"/>
              <a:t>recognizes that this is a period of transition in mathematics instruction, moving from traditional course sequences to new courses and sequences. Within the CCSSM, there are multiple pathways to meet the college-ready standards, and BOARS encourages the development of such new approaches within the California Community Colleges. </a:t>
            </a:r>
            <a:r>
              <a:rPr lang="en-US" dirty="0">
                <a:solidFill>
                  <a:srgbClr val="FF0000"/>
                </a:solidFill>
              </a:rPr>
              <a:t>The key is to ensure that students have met the standards of the Common Core State Standards for Mathematics, not that they have completed a specific course</a:t>
            </a:r>
            <a:r>
              <a:rPr lang="en-US" dirty="0" smtClean="0"/>
              <a:t>.” (12/2013)</a:t>
            </a:r>
            <a:endParaRPr lang="en-US" dirty="0"/>
          </a:p>
        </p:txBody>
      </p:sp>
    </p:spTree>
    <p:extLst>
      <p:ext uri="{BB962C8B-B14F-4D97-AF65-F5344CB8AC3E}">
        <p14:creationId xmlns:p14="http://schemas.microsoft.com/office/powerpoint/2010/main" val="2811791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7" name="Subtitle 2"/>
          <p:cNvSpPr>
            <a:spLocks noGrp="1"/>
          </p:cNvSpPr>
          <p:nvPr>
            <p:ph type="subTitle" idx="1"/>
          </p:nvPr>
        </p:nvSpPr>
        <p:spPr>
          <a:xfrm>
            <a:off x="722376" y="3685032"/>
            <a:ext cx="7772400" cy="2715768"/>
          </a:xfrm>
        </p:spPr>
        <p:txBody>
          <a:bodyPr>
            <a:normAutofit/>
          </a:bodyPr>
          <a:lstStyle/>
          <a:p>
            <a:pPr algn="l"/>
            <a:r>
              <a:rPr lang="en-US" sz="2400" dirty="0" smtClean="0"/>
              <a:t>According to the July UC BOARS statement: </a:t>
            </a:r>
          </a:p>
          <a:p>
            <a:pPr algn="l"/>
            <a:r>
              <a:rPr lang="en-US" sz="2400" dirty="0" smtClean="0"/>
              <a:t>“The most recent version of the </a:t>
            </a:r>
            <a:r>
              <a:rPr lang="en-US" sz="2400" dirty="0" smtClean="0">
                <a:hlinkClick r:id="rId3"/>
              </a:rPr>
              <a:t>ICAS mathematical competency statement</a:t>
            </a:r>
            <a:r>
              <a:rPr lang="en-US" sz="2400" dirty="0" smtClean="0"/>
              <a:t> makes clear the </a:t>
            </a:r>
            <a:r>
              <a:rPr lang="en-US" sz="2400" dirty="0" smtClean="0">
                <a:solidFill>
                  <a:srgbClr val="FF0000"/>
                </a:solidFill>
              </a:rPr>
              <a:t>close alignment </a:t>
            </a:r>
            <a:r>
              <a:rPr lang="en-US" sz="2400" dirty="0" smtClean="0"/>
              <a:t>between it and the CCSSM. Both define the mathematics that all students should study in order to be college ready.” [Emphasis mine]</a:t>
            </a:r>
            <a:endParaRPr lang="en-US" sz="2400" dirty="0"/>
          </a:p>
        </p:txBody>
      </p:sp>
    </p:spTree>
    <p:extLst>
      <p:ext uri="{BB962C8B-B14F-4D97-AF65-F5344CB8AC3E}">
        <p14:creationId xmlns:p14="http://schemas.microsoft.com/office/powerpoint/2010/main" val="103498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p:cNvPicPr>
            <a:picLocks noChangeAspect="1" noChangeArrowheads="1"/>
          </p:cNvPicPr>
          <p:nvPr/>
        </p:nvPicPr>
        <p:blipFill>
          <a:blip r:embed="rId2" cstate="print"/>
          <a:srcRect/>
          <a:stretch>
            <a:fillRect/>
          </a:stretch>
        </p:blipFill>
        <p:spPr bwMode="auto">
          <a:xfrm>
            <a:off x="1447800" y="3048000"/>
            <a:ext cx="2636559" cy="3409950"/>
          </a:xfrm>
          <a:prstGeom prst="rect">
            <a:avLst/>
          </a:prstGeom>
          <a:noFill/>
          <a:ln w="9525">
            <a:noFill/>
            <a:miter lim="800000"/>
            <a:headEnd/>
            <a:tailEnd/>
          </a:ln>
        </p:spPr>
      </p:pic>
      <p:pic>
        <p:nvPicPr>
          <p:cNvPr id="151555" name="Picture 3"/>
          <p:cNvPicPr>
            <a:picLocks noChangeAspect="1" noChangeArrowheads="1"/>
          </p:cNvPicPr>
          <p:nvPr/>
        </p:nvPicPr>
        <p:blipFill>
          <a:blip r:embed="rId3" cstate="print">
            <a:lum bright="-6000"/>
          </a:blip>
          <a:srcRect/>
          <a:stretch>
            <a:fillRect/>
          </a:stretch>
        </p:blipFill>
        <p:spPr bwMode="auto">
          <a:xfrm>
            <a:off x="4800600" y="3048000"/>
            <a:ext cx="2590800" cy="3355033"/>
          </a:xfrm>
          <a:prstGeom prst="rect">
            <a:avLst/>
          </a:prstGeom>
          <a:noFill/>
          <a:ln w="9525">
            <a:noFill/>
            <a:miter lim="800000"/>
            <a:headEnd/>
            <a:tailEnd/>
          </a:ln>
        </p:spPr>
      </p:pic>
      <p:sp>
        <p:nvSpPr>
          <p:cNvPr id="4" name="TextBox 3"/>
          <p:cNvSpPr txBox="1"/>
          <p:nvPr/>
        </p:nvSpPr>
        <p:spPr>
          <a:xfrm>
            <a:off x="381000" y="381000"/>
            <a:ext cx="8305800" cy="2677656"/>
          </a:xfrm>
          <a:prstGeom prst="rect">
            <a:avLst/>
          </a:prstGeom>
          <a:noFill/>
        </p:spPr>
        <p:txBody>
          <a:bodyPr wrap="square" rtlCol="0">
            <a:spAutoFit/>
          </a:bodyPr>
          <a:lstStyle/>
          <a:p>
            <a:r>
              <a:rPr lang="en-US" sz="2400" dirty="0" smtClean="0"/>
              <a:t>The </a:t>
            </a:r>
            <a:r>
              <a:rPr lang="en-US" sz="2400" dirty="0" err="1" smtClean="0"/>
              <a:t>Intersegmental</a:t>
            </a:r>
            <a:r>
              <a:rPr lang="en-US" sz="2400" smtClean="0"/>
              <a:t> Committee </a:t>
            </a:r>
            <a:r>
              <a:rPr lang="en-US" sz="2400" dirty="0" smtClean="0"/>
              <a:t>of the Academic Senates: “The goal of this Statement on Competencies in Mathematics Expected of Entering College Students is to provide a clear and coherent message about the mathematics that students need to know and to be able to do to be successful in college. ”</a:t>
            </a: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2971800"/>
          </a:xfrm>
        </p:spPr>
        <p:txBody>
          <a:bodyPr>
            <a:normAutofit/>
          </a:bodyPr>
          <a:lstStyle/>
          <a:p>
            <a:r>
              <a:rPr lang="en-US" dirty="0" smtClean="0"/>
              <a:t>What ICAS does NOT consider necessary for all students (but is in CCSSM):</a:t>
            </a:r>
            <a:endParaRPr lang="en-US" dirty="0"/>
          </a:p>
        </p:txBody>
      </p:sp>
      <p:sp>
        <p:nvSpPr>
          <p:cNvPr id="3" name="Subtitle 2"/>
          <p:cNvSpPr>
            <a:spLocks noGrp="1"/>
          </p:cNvSpPr>
          <p:nvPr>
            <p:ph type="subTitle" idx="1"/>
          </p:nvPr>
        </p:nvSpPr>
        <p:spPr>
          <a:xfrm>
            <a:off x="722376" y="3685032"/>
            <a:ext cx="7772400" cy="2639568"/>
          </a:xfrm>
        </p:spPr>
        <p:txBody>
          <a:bodyPr>
            <a:normAutofit/>
          </a:bodyPr>
          <a:lstStyle/>
          <a:p>
            <a:pPr algn="l"/>
            <a:r>
              <a:rPr lang="en-US" sz="4000" dirty="0" smtClean="0"/>
              <a:t>Right triangle trigonometry; transformational geometry, including dilations. (ICAS lists only as “desirable”)</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2971800"/>
          </a:xfrm>
        </p:spPr>
        <p:txBody>
          <a:bodyPr>
            <a:normAutofit/>
          </a:bodyPr>
          <a:lstStyle/>
          <a:p>
            <a:r>
              <a:rPr lang="en-US" dirty="0" smtClean="0"/>
              <a:t>What ICAS does NOT consider necessary for all students (but is in CCSSM):</a:t>
            </a:r>
            <a:endParaRPr lang="en-US" dirty="0"/>
          </a:p>
        </p:txBody>
      </p:sp>
      <p:sp>
        <p:nvSpPr>
          <p:cNvPr id="3" name="Subtitle 2"/>
          <p:cNvSpPr>
            <a:spLocks noGrp="1"/>
          </p:cNvSpPr>
          <p:nvPr>
            <p:ph type="subTitle" idx="1"/>
          </p:nvPr>
        </p:nvSpPr>
        <p:spPr>
          <a:xfrm>
            <a:off x="533400" y="3685032"/>
            <a:ext cx="8153400" cy="2639568"/>
          </a:xfrm>
        </p:spPr>
        <p:txBody>
          <a:bodyPr>
            <a:noAutofit/>
          </a:bodyPr>
          <a:lstStyle/>
          <a:p>
            <a:pPr algn="l"/>
            <a:r>
              <a:rPr lang="en-US" sz="2400" dirty="0" smtClean="0"/>
              <a:t>Solutions to systems of equations and their</a:t>
            </a:r>
          </a:p>
          <a:p>
            <a:pPr algn="l"/>
            <a:r>
              <a:rPr lang="en-US" sz="2400" dirty="0" smtClean="0"/>
              <a:t>geometrical interpretation; solutions to quadratic equations, both algebraic and graphical; complex numbers and their arithmetic; the correspondence between roots and factors of polynomials; rational expressions; the binomial theorem. (ICAS lists only for STEM)</a:t>
            </a: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2971800"/>
          </a:xfrm>
        </p:spPr>
        <p:txBody>
          <a:bodyPr>
            <a:normAutofit/>
          </a:bodyPr>
          <a:lstStyle/>
          <a:p>
            <a:r>
              <a:rPr lang="en-US" dirty="0" smtClean="0"/>
              <a:t>What ICAS does NOT consider necessary for all students (but is in CCSSM):</a:t>
            </a:r>
            <a:endParaRPr lang="en-US" dirty="0"/>
          </a:p>
        </p:txBody>
      </p:sp>
      <p:sp>
        <p:nvSpPr>
          <p:cNvPr id="3" name="Subtitle 2"/>
          <p:cNvSpPr>
            <a:spLocks noGrp="1"/>
          </p:cNvSpPr>
          <p:nvPr>
            <p:ph type="subTitle" idx="1"/>
          </p:nvPr>
        </p:nvSpPr>
        <p:spPr>
          <a:xfrm>
            <a:off x="533400" y="3685032"/>
            <a:ext cx="8153400" cy="2639568"/>
          </a:xfrm>
        </p:spPr>
        <p:txBody>
          <a:bodyPr>
            <a:noAutofit/>
          </a:bodyPr>
          <a:lstStyle/>
          <a:p>
            <a:pPr algn="l"/>
            <a:r>
              <a:rPr lang="en-US" sz="2800" dirty="0" smtClean="0"/>
              <a:t>Trigonometric functions of real variables, their graphs, properties including periodicity, and applications to right triangle trigonometry; basic trigonometric identities. (ICAS lists only for STEM)</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828800"/>
          </a:xfrm>
        </p:spPr>
        <p:txBody>
          <a:bodyPr>
            <a:normAutofit fontScale="90000"/>
          </a:bodyPr>
          <a:lstStyle/>
          <a:p>
            <a:r>
              <a:rPr lang="en-US" dirty="0" smtClean="0"/>
              <a:t>How are CA community colleges affected by the CCSS in Math?</a:t>
            </a:r>
            <a:endParaRPr lang="en-US" dirty="0"/>
          </a:p>
        </p:txBody>
      </p:sp>
      <p:sp>
        <p:nvSpPr>
          <p:cNvPr id="3" name="Subtitle 2"/>
          <p:cNvSpPr>
            <a:spLocks noGrp="1"/>
          </p:cNvSpPr>
          <p:nvPr>
            <p:ph type="subTitle" idx="1"/>
          </p:nvPr>
        </p:nvSpPr>
        <p:spPr>
          <a:xfrm>
            <a:off x="722376" y="3685032"/>
            <a:ext cx="7772400" cy="2563368"/>
          </a:xfrm>
        </p:spPr>
        <p:txBody>
          <a:bodyPr>
            <a:noAutofit/>
          </a:bodyPr>
          <a:lstStyle/>
          <a:p>
            <a:pPr algn="l"/>
            <a:r>
              <a:rPr lang="en-US" sz="2800" dirty="0" smtClean="0"/>
              <a:t>Not only will our incoming students be differently prepared, but </a:t>
            </a:r>
            <a:r>
              <a:rPr lang="en-US" sz="2800" dirty="0" smtClean="0">
                <a:solidFill>
                  <a:srgbClr val="FF0000"/>
                </a:solidFill>
              </a:rPr>
              <a:t>our articulation and transfer agreements with four-year schools may be altered by the changed expectations of what it means to be “college and career ready.”</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2971800"/>
          </a:xfrm>
        </p:spPr>
        <p:txBody>
          <a:bodyPr>
            <a:normAutofit/>
          </a:bodyPr>
          <a:lstStyle/>
          <a:p>
            <a:r>
              <a:rPr lang="en-US" dirty="0" smtClean="0"/>
              <a:t>What ICAS does NOT consider necessary for all students (but is in CCSSM):</a:t>
            </a:r>
            <a:endParaRPr lang="en-US" dirty="0"/>
          </a:p>
        </p:txBody>
      </p:sp>
      <p:sp>
        <p:nvSpPr>
          <p:cNvPr id="3" name="Subtitle 2"/>
          <p:cNvSpPr>
            <a:spLocks noGrp="1"/>
          </p:cNvSpPr>
          <p:nvPr>
            <p:ph type="subTitle" idx="1"/>
          </p:nvPr>
        </p:nvSpPr>
        <p:spPr>
          <a:xfrm>
            <a:off x="533400" y="3685032"/>
            <a:ext cx="8153400" cy="2639568"/>
          </a:xfrm>
        </p:spPr>
        <p:txBody>
          <a:bodyPr>
            <a:noAutofit/>
          </a:bodyPr>
          <a:lstStyle/>
          <a:p>
            <a:pPr algn="l"/>
            <a:r>
              <a:rPr lang="en-US" sz="2800" dirty="0" smtClean="0"/>
              <a:t>Two- and three-dimensional coordinate geometry; locus problems. (ICAS lists only for STEM)</a:t>
            </a:r>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2971800"/>
          </a:xfrm>
        </p:spPr>
        <p:txBody>
          <a:bodyPr>
            <a:normAutofit/>
          </a:bodyPr>
          <a:lstStyle/>
          <a:p>
            <a:r>
              <a:rPr lang="en-US" dirty="0" smtClean="0"/>
              <a:t>What ICAS does NOT consider necessary for all students (but is in CCSSM):</a:t>
            </a:r>
            <a:endParaRPr lang="en-US" dirty="0"/>
          </a:p>
        </p:txBody>
      </p:sp>
      <p:sp>
        <p:nvSpPr>
          <p:cNvPr id="3" name="Subtitle 2"/>
          <p:cNvSpPr>
            <a:spLocks noGrp="1"/>
          </p:cNvSpPr>
          <p:nvPr>
            <p:ph type="subTitle" idx="1"/>
          </p:nvPr>
        </p:nvSpPr>
        <p:spPr>
          <a:xfrm>
            <a:off x="381000" y="3581400"/>
            <a:ext cx="8458200" cy="2971800"/>
          </a:xfrm>
        </p:spPr>
        <p:txBody>
          <a:bodyPr>
            <a:noAutofit/>
          </a:bodyPr>
          <a:lstStyle/>
          <a:p>
            <a:pPr algn="l"/>
            <a:r>
              <a:rPr lang="en-US" sz="3200" dirty="0" smtClean="0"/>
              <a:t>Distributions as models; the Normal Distribution; fitting data with curves; correlation, regression; sampling, graphical displays of data. (ICAS lists only for STEM)</a:t>
            </a:r>
            <a:endParaRPr lang="en-US" sz="3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2971800"/>
          </a:xfrm>
        </p:spPr>
        <p:txBody>
          <a:bodyPr>
            <a:normAutofit/>
          </a:bodyPr>
          <a:lstStyle/>
          <a:p>
            <a:r>
              <a:rPr lang="en-US" dirty="0" smtClean="0"/>
              <a:t>What ICAS does NOT consider necessary for all students (but is in CCSSM):</a:t>
            </a:r>
            <a:endParaRPr lang="en-US" dirty="0"/>
          </a:p>
        </p:txBody>
      </p:sp>
      <p:sp>
        <p:nvSpPr>
          <p:cNvPr id="3" name="Subtitle 2"/>
          <p:cNvSpPr>
            <a:spLocks noGrp="1"/>
          </p:cNvSpPr>
          <p:nvPr>
            <p:ph type="subTitle" idx="1"/>
          </p:nvPr>
        </p:nvSpPr>
        <p:spPr>
          <a:xfrm>
            <a:off x="381000" y="3581400"/>
            <a:ext cx="8458200" cy="2971800"/>
          </a:xfrm>
        </p:spPr>
        <p:txBody>
          <a:bodyPr>
            <a:noAutofit/>
          </a:bodyPr>
          <a:lstStyle/>
          <a:p>
            <a:pPr algn="l"/>
            <a:r>
              <a:rPr lang="en-US" sz="3200" dirty="0" smtClean="0"/>
              <a:t>Conic sections: representations as plane sections of a cone; focus-</a:t>
            </a:r>
            <a:r>
              <a:rPr lang="en-US" sz="3200" dirty="0" err="1" smtClean="0"/>
              <a:t>directrix</a:t>
            </a:r>
            <a:r>
              <a:rPr lang="en-US" sz="3200" dirty="0" smtClean="0"/>
              <a:t> properties; reflective properties. (ICAS lists only for STEM)</a:t>
            </a:r>
            <a:endParaRPr lang="en-US" sz="32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8001000" cy="954107"/>
          </a:xfrm>
          <a:prstGeom prst="rect">
            <a:avLst/>
          </a:prstGeom>
          <a:noFill/>
        </p:spPr>
        <p:txBody>
          <a:bodyPr wrap="square" rtlCol="0">
            <a:spAutoFit/>
          </a:bodyPr>
          <a:lstStyle/>
          <a:p>
            <a:r>
              <a:rPr lang="en-US" sz="2800" dirty="0" smtClean="0"/>
              <a:t>Aside: The National Center on Education and the Economy (May 2013) </a:t>
            </a:r>
            <a:endParaRPr lang="en-US" sz="2800" dirty="0"/>
          </a:p>
        </p:txBody>
      </p:sp>
      <p:pic>
        <p:nvPicPr>
          <p:cNvPr id="152578" name="Picture 2"/>
          <p:cNvPicPr>
            <a:picLocks noChangeAspect="1" noChangeArrowheads="1"/>
          </p:cNvPicPr>
          <p:nvPr/>
        </p:nvPicPr>
        <p:blipFill>
          <a:blip r:embed="rId2" cstate="print"/>
          <a:srcRect/>
          <a:stretch>
            <a:fillRect/>
          </a:stretch>
        </p:blipFill>
        <p:spPr bwMode="auto">
          <a:xfrm>
            <a:off x="6210300" y="2886075"/>
            <a:ext cx="2933700" cy="3971925"/>
          </a:xfrm>
          <a:prstGeom prst="rect">
            <a:avLst/>
          </a:prstGeom>
          <a:noFill/>
          <a:ln w="9525">
            <a:noFill/>
            <a:miter lim="800000"/>
            <a:headEnd/>
            <a:tailEnd/>
          </a:ln>
        </p:spPr>
      </p:pic>
      <p:sp>
        <p:nvSpPr>
          <p:cNvPr id="4" name="TextBox 3"/>
          <p:cNvSpPr txBox="1"/>
          <p:nvPr/>
        </p:nvSpPr>
        <p:spPr>
          <a:xfrm>
            <a:off x="685800" y="1905000"/>
            <a:ext cx="5334000" cy="4031873"/>
          </a:xfrm>
          <a:prstGeom prst="rect">
            <a:avLst/>
          </a:prstGeom>
          <a:noFill/>
        </p:spPr>
        <p:txBody>
          <a:bodyPr wrap="square" rtlCol="0">
            <a:spAutoFit/>
          </a:bodyPr>
          <a:lstStyle/>
          <a:p>
            <a:r>
              <a:rPr lang="en-US" sz="2400" dirty="0" smtClean="0"/>
              <a:t>“Mastery of Algebra II is widely thought to be a prerequisite for success in college and careers. Our research shows that that is not so... Based on our data, one cannot make the case that high school graduates must be proficient in Algebra II to be ready for college and careers.”</a:t>
            </a:r>
          </a:p>
          <a:p>
            <a:endParaRPr lang="en-US" sz="2400" dirty="0" smtClean="0"/>
          </a:p>
          <a:p>
            <a:r>
              <a:rPr lang="en-US" sz="1600" dirty="0" smtClean="0"/>
              <a:t>http://www.ncee.org/college-and-work-ready/</a:t>
            </a:r>
            <a:endParaRPr lang="en-US" sz="1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722376" y="3685032"/>
            <a:ext cx="7772400" cy="2715768"/>
          </a:xfrm>
        </p:spPr>
        <p:txBody>
          <a:bodyPr>
            <a:noAutofit/>
          </a:bodyPr>
          <a:lstStyle/>
          <a:p>
            <a:pPr algn="l"/>
            <a:r>
              <a:rPr lang="en-US" sz="3600" dirty="0" smtClean="0"/>
              <a:t>The </a:t>
            </a:r>
            <a:r>
              <a:rPr lang="en-US" sz="3600" dirty="0" smtClean="0">
                <a:hlinkClick r:id="rId3"/>
              </a:rPr>
              <a:t>ICAS mathematical competency statement</a:t>
            </a:r>
            <a:r>
              <a:rPr lang="en-US" sz="3600" dirty="0" smtClean="0"/>
              <a:t> begins with “Part 1: Dispositions of well-prepared students toward mathematics.”</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16089"/>
            <a:ext cx="8458200" cy="3785652"/>
          </a:xfrm>
          <a:prstGeom prst="rect">
            <a:avLst/>
          </a:prstGeom>
          <a:noFill/>
        </p:spPr>
        <p:txBody>
          <a:bodyPr wrap="square" rtlCol="0">
            <a:spAutoFit/>
          </a:bodyPr>
          <a:lstStyle/>
          <a:p>
            <a:pPr>
              <a:buFont typeface="Arial" pitchFamily="34" charset="0"/>
              <a:buChar char="•"/>
            </a:pPr>
            <a:r>
              <a:rPr lang="en-US" sz="4000" dirty="0" smtClean="0"/>
              <a:t>A view that mathematics makes sense—students should perceive mathematics as a way of understanding, not as a sequence of algorithms to be memorized and applied.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16089"/>
            <a:ext cx="8458200" cy="5693866"/>
          </a:xfrm>
          <a:prstGeom prst="rect">
            <a:avLst/>
          </a:prstGeom>
          <a:noFill/>
        </p:spPr>
        <p:txBody>
          <a:bodyPr wrap="square" rtlCol="0">
            <a:spAutoFit/>
          </a:bodyPr>
          <a:lstStyle/>
          <a:p>
            <a:pPr>
              <a:buFont typeface="Arial" pitchFamily="34" charset="0"/>
              <a:buChar char="•"/>
            </a:pPr>
            <a:r>
              <a:rPr lang="en-US" sz="2800" dirty="0" smtClean="0"/>
              <a:t>An ease in using their mathematical knowledge to solve unfamiliar problems in both concrete and abstract situations—students should be able to find patterns, make conjectures, and test those conjectures; they should recognize that abstraction and generalization are important sources of the power of mathematics; they should understand that mathematical structures are useful as representations of phenomena in the physical world; they should consistently verify that their solutions to problems are reasonable.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4524315"/>
          </a:xfrm>
          <a:prstGeom prst="rect">
            <a:avLst/>
          </a:prstGeom>
          <a:noFill/>
        </p:spPr>
        <p:txBody>
          <a:bodyPr wrap="square" rtlCol="0">
            <a:spAutoFit/>
          </a:bodyPr>
          <a:lstStyle/>
          <a:p>
            <a:pPr>
              <a:buFont typeface="Arial" pitchFamily="34" charset="0"/>
              <a:buChar char="•"/>
            </a:pPr>
            <a:r>
              <a:rPr lang="en-US" sz="3200" dirty="0" smtClean="0"/>
              <a:t>A willingness to work on mathematical problems requiring time and thought, problems that are not solved by merely mimicking examples that have already been seen—students should have enough genuine success in solving such problems to be confident, and thus to be tenacious, in their approach to new ones.</a:t>
            </a:r>
            <a:endParaRPr lang="en-US"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5016758"/>
          </a:xfrm>
          <a:prstGeom prst="rect">
            <a:avLst/>
          </a:prstGeom>
          <a:noFill/>
        </p:spPr>
        <p:txBody>
          <a:bodyPr wrap="square" rtlCol="0">
            <a:spAutoFit/>
          </a:bodyPr>
          <a:lstStyle/>
          <a:p>
            <a:pPr>
              <a:buFont typeface="Arial" pitchFamily="34" charset="0"/>
              <a:buChar char="•"/>
            </a:pPr>
            <a:r>
              <a:rPr lang="en-US" sz="3200" dirty="0" smtClean="0"/>
              <a:t>A readiness to discuss the mathematical ideas involved in a problem with other students and to write clearly and coherently about mathematical topics—students should be able to communicate their understanding of mathematics with peers and teachers using both formal and natural languages correctly and effectively.</a:t>
            </a:r>
            <a:endParaRPr lang="en-US" sz="3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305800" cy="3970318"/>
          </a:xfrm>
          <a:prstGeom prst="rect">
            <a:avLst/>
          </a:prstGeom>
          <a:noFill/>
        </p:spPr>
        <p:txBody>
          <a:bodyPr wrap="square" rtlCol="0">
            <a:spAutoFit/>
          </a:bodyPr>
          <a:lstStyle/>
          <a:p>
            <a:pPr>
              <a:buFont typeface="Arial" pitchFamily="34" charset="0"/>
              <a:buChar char="•"/>
            </a:pPr>
            <a:r>
              <a:rPr lang="en-US" sz="3600" dirty="0" smtClean="0"/>
              <a:t>An acceptance of responsibility for their own learning—students should realize that their minds are their most important mathematical resource, and that teachers and other students can help them to learn but can’t learn for them.</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632311"/>
          </a:xfrm>
          <a:prstGeom prst="rect">
            <a:avLst/>
          </a:prstGeom>
          <a:noFill/>
        </p:spPr>
        <p:txBody>
          <a:bodyPr wrap="square" rtlCol="0">
            <a:spAutoFit/>
          </a:bodyPr>
          <a:lstStyle/>
          <a:p>
            <a:r>
              <a:rPr lang="en-US" sz="3600" dirty="0" smtClean="0"/>
              <a:t>BOARS clarified (December 2013) that “… going forward, </a:t>
            </a:r>
            <a:r>
              <a:rPr lang="en-US" sz="3600" dirty="0" smtClean="0">
                <a:solidFill>
                  <a:srgbClr val="FF0000"/>
                </a:solidFill>
              </a:rPr>
              <a:t>all students must complete</a:t>
            </a:r>
            <a:r>
              <a:rPr lang="en-US" sz="3600" dirty="0" smtClean="0"/>
              <a:t> the basic mathematics defined by the college-ready standards of the Common Core State Standards for Mathematics (CCSSM) </a:t>
            </a:r>
            <a:r>
              <a:rPr lang="en-US" sz="3600" dirty="0" smtClean="0">
                <a:solidFill>
                  <a:srgbClr val="FF0000"/>
                </a:solidFill>
              </a:rPr>
              <a:t>prior to enrolling</a:t>
            </a:r>
            <a:r>
              <a:rPr lang="en-US" sz="3600" dirty="0" smtClean="0"/>
              <a:t> in a UC-transferable college mathematics or statistics course.” [Emphasis mine]</a:t>
            </a:r>
            <a:endParaRPr lang="en-US" sz="3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305800" cy="6001643"/>
          </a:xfrm>
          <a:prstGeom prst="rect">
            <a:avLst/>
          </a:prstGeom>
          <a:noFill/>
        </p:spPr>
        <p:txBody>
          <a:bodyPr wrap="square" rtlCol="0">
            <a:spAutoFit/>
          </a:bodyPr>
          <a:lstStyle/>
          <a:p>
            <a:pPr>
              <a:buFont typeface="Arial" pitchFamily="34" charset="0"/>
              <a:buChar char="•"/>
            </a:pPr>
            <a:r>
              <a:rPr lang="en-US" sz="3200" dirty="0" smtClean="0"/>
              <a:t>The understanding that assertions require justification based on persuasive arguments, and an ability to supply appropriate justifications—students should habitually ask “Why?” and should have a familiarity with reasoning at a variety of levels of formality, ranging from concrete examples through informal arguments using words and pictures to precise structured presentations of convincing arguments.</a:t>
            </a:r>
            <a:endParaRPr lang="en-US" sz="3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5632311"/>
          </a:xfrm>
          <a:prstGeom prst="rect">
            <a:avLst/>
          </a:prstGeom>
          <a:noFill/>
        </p:spPr>
        <p:txBody>
          <a:bodyPr wrap="square" rtlCol="0">
            <a:spAutoFit/>
          </a:bodyPr>
          <a:lstStyle/>
          <a:p>
            <a:pPr>
              <a:buFont typeface="Arial" pitchFamily="34" charset="0"/>
              <a:buChar char="•"/>
            </a:pPr>
            <a:r>
              <a:rPr lang="en-US" sz="3600" dirty="0" smtClean="0"/>
              <a:t>While proficiency in the use of technology is not a substitute for mathematical competency, students should be familiar with and confident in the use of computational devices and software to manage and display data, to explore functions, and to formulate and investigate mathematical conjectures.</a:t>
            </a:r>
            <a:endParaRPr lang="en-US" sz="36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3416320"/>
          </a:xfrm>
          <a:prstGeom prst="rect">
            <a:avLst/>
          </a:prstGeom>
          <a:noFill/>
        </p:spPr>
        <p:txBody>
          <a:bodyPr wrap="square" rtlCol="0">
            <a:spAutoFit/>
          </a:bodyPr>
          <a:lstStyle/>
          <a:p>
            <a:pPr>
              <a:buFont typeface="Arial" pitchFamily="34" charset="0"/>
              <a:buChar char="•"/>
            </a:pPr>
            <a:r>
              <a:rPr lang="en-US" sz="3600" dirty="0" smtClean="0"/>
              <a:t>A perception of mathematics as a unified field of study—students should see interconnections among various areas of mathematics, which are often perceived as distinct.</a:t>
            </a:r>
            <a:endParaRPr lang="en-US" sz="3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8077200" cy="5539978"/>
          </a:xfrm>
          <a:prstGeom prst="rect">
            <a:avLst/>
          </a:prstGeom>
          <a:noFill/>
        </p:spPr>
        <p:txBody>
          <a:bodyPr wrap="square" rtlCol="0">
            <a:spAutoFit/>
          </a:bodyPr>
          <a:lstStyle/>
          <a:p>
            <a:r>
              <a:rPr lang="en-US" sz="2800" b="1" dirty="0" smtClean="0"/>
              <a:t>CCSSM Mathematical Practices</a:t>
            </a:r>
          </a:p>
          <a:p>
            <a:pPr marL="868363" indent="-868363"/>
            <a:r>
              <a:rPr lang="en-US" sz="2800" dirty="0" smtClean="0"/>
              <a:t>1.    Make sense of problems and persevere in solving them.</a:t>
            </a:r>
          </a:p>
          <a:p>
            <a:pPr marL="868363" indent="-868363"/>
            <a:r>
              <a:rPr lang="en-US" sz="2800" dirty="0" smtClean="0"/>
              <a:t>2.    Reason abstractly and quantitatively.</a:t>
            </a:r>
          </a:p>
          <a:p>
            <a:pPr marL="868363" indent="-868363"/>
            <a:r>
              <a:rPr lang="en-US" sz="2800" dirty="0" smtClean="0"/>
              <a:t>3.    Construct viable arguments and critique the reasoning of others.</a:t>
            </a:r>
          </a:p>
          <a:p>
            <a:pPr marL="868363" indent="-868363"/>
            <a:r>
              <a:rPr lang="en-US" sz="2800" dirty="0" smtClean="0"/>
              <a:t>4.    Model with mathematics.</a:t>
            </a:r>
          </a:p>
          <a:p>
            <a:pPr marL="868363" indent="-868363"/>
            <a:r>
              <a:rPr lang="en-US" sz="2800" dirty="0" smtClean="0"/>
              <a:t>5.    Use appropriate tools strategically.</a:t>
            </a:r>
          </a:p>
          <a:p>
            <a:pPr marL="868363" indent="-868363"/>
            <a:r>
              <a:rPr lang="en-US" sz="2800" dirty="0" smtClean="0"/>
              <a:t>6.    Attend to precision.</a:t>
            </a:r>
          </a:p>
          <a:p>
            <a:pPr marL="868363" indent="-868363"/>
            <a:r>
              <a:rPr lang="en-US" sz="2800" dirty="0" smtClean="0"/>
              <a:t>7.    Look for and make use of structure.</a:t>
            </a:r>
          </a:p>
          <a:p>
            <a:pPr marL="868363" indent="-868363"/>
            <a:r>
              <a:rPr lang="en-US" sz="2800" dirty="0" smtClean="0"/>
              <a:t>8.    Look for and express regularity in repeated reasoning.</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685032"/>
            <a:ext cx="8305800" cy="2715768"/>
          </a:xfrm>
        </p:spPr>
        <p:txBody>
          <a:bodyPr>
            <a:noAutofit/>
          </a:bodyPr>
          <a:lstStyle/>
          <a:p>
            <a:pPr algn="l"/>
            <a:r>
              <a:rPr lang="en-US" sz="3600" dirty="0" smtClean="0"/>
              <a:t>The ICAS math Dispositions and the CCSSM standards for Mathematical Practice are consistent…is </a:t>
            </a:r>
            <a:r>
              <a:rPr lang="en-US" sz="3600" smtClean="0"/>
              <a:t>that sufficient </a:t>
            </a:r>
            <a:r>
              <a:rPr lang="en-US" sz="3600" dirty="0" smtClean="0"/>
              <a:t>for “close alignment”?</a:t>
            </a:r>
            <a:endParaRPr lang="en-US" sz="3600" dirty="0"/>
          </a:p>
        </p:txBody>
      </p:sp>
    </p:spTree>
    <p:extLst>
      <p:ext uri="{BB962C8B-B14F-4D97-AF65-F5344CB8AC3E}">
        <p14:creationId xmlns:p14="http://schemas.microsoft.com/office/powerpoint/2010/main" val="20947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381000" y="381000"/>
          <a:ext cx="4656137" cy="6034088"/>
        </p:xfrm>
        <a:graphic>
          <a:graphicData uri="http://schemas.openxmlformats.org/presentationml/2006/ole">
            <mc:AlternateContent xmlns:mc="http://schemas.openxmlformats.org/markup-compatibility/2006">
              <mc:Choice xmlns:v="urn:schemas-microsoft-com:vml" Requires="v">
                <p:oleObj spid="_x0000_s2062" name="Acrobat Document" r:id="rId3" imgW="4655455" imgH="6034852" progId="AcroExch.Document.7">
                  <p:embed/>
                </p:oleObj>
              </mc:Choice>
              <mc:Fallback>
                <p:oleObj name="Acrobat Document" r:id="rId3" imgW="4655455" imgH="6034852" progId="AcroExch.Document.7">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
                        <a:ext cx="4656137" cy="603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5334000" y="609600"/>
            <a:ext cx="3200400" cy="5016758"/>
          </a:xfrm>
          <a:prstGeom prst="rect">
            <a:avLst/>
          </a:prstGeom>
          <a:noFill/>
        </p:spPr>
        <p:txBody>
          <a:bodyPr wrap="square" rtlCol="0">
            <a:spAutoFit/>
          </a:bodyPr>
          <a:lstStyle/>
          <a:p>
            <a:r>
              <a:rPr lang="en-US" sz="2400" dirty="0" smtClean="0"/>
              <a:t>The entire CCSSM document and ancillaries are available for free download from the CA Dept of Ed website:</a:t>
            </a:r>
          </a:p>
          <a:p>
            <a:r>
              <a:rPr lang="en-US" sz="1400" dirty="0" smtClean="0">
                <a:hlinkClick r:id="rId5"/>
              </a:rPr>
              <a:t>http://www.cde.ca.gov/re/cc/</a:t>
            </a:r>
            <a:endParaRPr lang="en-US" sz="1400" dirty="0" smtClean="0"/>
          </a:p>
          <a:p>
            <a:endParaRPr lang="en-US" sz="1400" dirty="0" smtClean="0"/>
          </a:p>
          <a:p>
            <a:r>
              <a:rPr lang="en-US" sz="2400" dirty="0" smtClean="0"/>
              <a:t>The approved draft  </a:t>
            </a:r>
            <a:r>
              <a:rPr lang="en-US" sz="2400" smtClean="0"/>
              <a:t>of the CA </a:t>
            </a:r>
            <a:r>
              <a:rPr lang="en-US" sz="2400" dirty="0" smtClean="0"/>
              <a:t>Math Framework is also  available online:</a:t>
            </a:r>
          </a:p>
          <a:p>
            <a:r>
              <a:rPr lang="en-US" sz="1400" dirty="0" smtClean="0">
                <a:hlinkClick r:id="rId6"/>
              </a:rPr>
              <a:t>http://www.cde.ca.gov/ci/ma/cf/</a:t>
            </a:r>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848600" cy="4708981"/>
          </a:xfrm>
          <a:prstGeom prst="rect">
            <a:avLst/>
          </a:prstGeom>
          <a:noFill/>
        </p:spPr>
        <p:txBody>
          <a:bodyPr wrap="square" rtlCol="0">
            <a:spAutoFit/>
          </a:bodyPr>
          <a:lstStyle/>
          <a:p>
            <a:pPr algn="ctr"/>
            <a:r>
              <a:rPr lang="en-US" sz="4400" smtClean="0"/>
              <a:t>Thank you!</a:t>
            </a:r>
            <a:endParaRPr lang="en-US" sz="4400" dirty="0" smtClean="0"/>
          </a:p>
          <a:p>
            <a:endParaRPr lang="en-US" sz="3200" dirty="0" smtClean="0"/>
          </a:p>
          <a:p>
            <a:pPr algn="ctr"/>
            <a:r>
              <a:rPr lang="en-US" sz="3200" dirty="0" smtClean="0"/>
              <a:t>Bruce </a:t>
            </a:r>
            <a:r>
              <a:rPr lang="en-US" sz="3200" dirty="0" err="1" smtClean="0"/>
              <a:t>Yoshiwara</a:t>
            </a:r>
            <a:endParaRPr lang="en-US" sz="3200" dirty="0" smtClean="0"/>
          </a:p>
          <a:p>
            <a:endParaRPr lang="en-US" sz="3200" dirty="0" smtClean="0"/>
          </a:p>
          <a:p>
            <a:r>
              <a:rPr lang="en-US" sz="3200" dirty="0" smtClean="0"/>
              <a:t>(A Google search on my name should find my homepage, and from there links to handouts/information for faculty, including this file and links to related resources.)</a:t>
            </a:r>
            <a:endParaRPr lang="en-US" sz="3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924800" cy="6124754"/>
          </a:xfrm>
          <a:prstGeom prst="rect">
            <a:avLst/>
          </a:prstGeom>
          <a:noFill/>
        </p:spPr>
        <p:txBody>
          <a:bodyPr wrap="square" rtlCol="0">
            <a:spAutoFit/>
          </a:bodyPr>
          <a:lstStyle/>
          <a:p>
            <a:r>
              <a:rPr lang="en-US" sz="2800" dirty="0" smtClean="0"/>
              <a:t>“The eight Standards for Mathematical Practice (MP) describe the attributes of mathematically proficient students and expertise that mathematics educators at all levels should seek to develop in their students. Mathematical practices provide a vehicle through which students engage with and learn mathematics. As students move from elementary school through high school, mathematical practices are integrated in the tasks as students engage in doing mathematics and master new and more advanced mathematical ideas and understandings.” (</a:t>
            </a:r>
            <a:r>
              <a:rPr lang="en-US" sz="2800" dirty="0" smtClean="0">
                <a:hlinkClick r:id="rId2"/>
              </a:rPr>
              <a:t>CA Framework</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Represent complex numbers on the complex plane in rectangular and polar form (including real and imaginary numbers), and explain why the rectangular and polar forms of a given complex number represent the same number.</a:t>
            </a:r>
          </a:p>
          <a:p>
            <a:pPr algn="l"/>
            <a:endParaRPr lang="en-US" sz="24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85000" lnSpcReduction="10000"/>
          </a:bodyPr>
          <a:lstStyle/>
          <a:p>
            <a:pPr algn="l"/>
            <a:r>
              <a:rPr lang="en-US" sz="2400" dirty="0" smtClean="0"/>
              <a:t>(+) Represent addition, subtraction, multiplication, and conjugation of complex numbers geometrically on the complex plane; use properties of this representation for computation. For example, (–1 + √3 </a:t>
            </a:r>
            <a:r>
              <a:rPr lang="en-US" sz="2400" dirty="0" err="1" smtClean="0"/>
              <a:t>i</a:t>
            </a:r>
            <a:r>
              <a:rPr lang="en-US" sz="2400" dirty="0" smtClean="0"/>
              <a:t>)</a:t>
            </a:r>
            <a:r>
              <a:rPr lang="en-US" sz="2400" baseline="30000" dirty="0" smtClean="0"/>
              <a:t>3</a:t>
            </a:r>
            <a:r>
              <a:rPr lang="en-US" sz="2400" dirty="0" smtClean="0"/>
              <a:t> = 8 because (–1 + √3 </a:t>
            </a:r>
            <a:r>
              <a:rPr lang="en-US" sz="2400" dirty="0" err="1" smtClean="0"/>
              <a:t>i</a:t>
            </a:r>
            <a:r>
              <a:rPr lang="en-US" sz="2400" dirty="0" smtClean="0"/>
              <a:t>) has modulus 2 and argument 120°.</a:t>
            </a:r>
          </a:p>
          <a:p>
            <a:pPr algn="l"/>
            <a:endParaRPr lang="en-US" sz="2400" dirty="0" smtClean="0"/>
          </a:p>
          <a:p>
            <a:pPr algn="l"/>
            <a:r>
              <a:rPr lang="en-US" sz="2400" dirty="0" smtClean="0"/>
              <a:t>(+) Calculate the distance between numbers in the complex plane as the modulus of the difference, and the midpoint of a segment as the average of the numbers at its endpoints. </a:t>
            </a:r>
          </a:p>
          <a:p>
            <a:pPr algn="l"/>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2514600"/>
          </a:xfrm>
        </p:spPr>
        <p:txBody>
          <a:bodyPr>
            <a:normAutofit fontScale="90000"/>
          </a:bodyPr>
          <a:lstStyle/>
          <a:p>
            <a:r>
              <a:rPr lang="en-US" dirty="0" smtClean="0"/>
              <a:t>How are CA community colleges affected by the CCSS in Math?</a:t>
            </a:r>
            <a:br>
              <a:rPr lang="en-US" dirty="0" smtClean="0"/>
            </a:br>
            <a:r>
              <a:rPr lang="en-US" dirty="0" smtClean="0"/>
              <a:t>(continued)</a:t>
            </a:r>
            <a:endParaRPr lang="en-US" dirty="0"/>
          </a:p>
        </p:txBody>
      </p:sp>
      <p:sp>
        <p:nvSpPr>
          <p:cNvPr id="3" name="Subtitle 2"/>
          <p:cNvSpPr>
            <a:spLocks noGrp="1"/>
          </p:cNvSpPr>
          <p:nvPr>
            <p:ph type="subTitle" idx="1"/>
          </p:nvPr>
        </p:nvSpPr>
        <p:spPr>
          <a:xfrm>
            <a:off x="722376" y="3685032"/>
            <a:ext cx="7772400" cy="2563368"/>
          </a:xfrm>
        </p:spPr>
        <p:txBody>
          <a:bodyPr>
            <a:noAutofit/>
          </a:bodyPr>
          <a:lstStyle/>
          <a:p>
            <a:pPr algn="l"/>
            <a:r>
              <a:rPr lang="en-US" sz="2400" dirty="0" smtClean="0"/>
              <a:t>Our </a:t>
            </a:r>
            <a:r>
              <a:rPr lang="en-US" sz="2400" dirty="0" smtClean="0">
                <a:solidFill>
                  <a:srgbClr val="FF0000"/>
                </a:solidFill>
              </a:rPr>
              <a:t>assessment and placement instruments </a:t>
            </a:r>
            <a:r>
              <a:rPr lang="en-US" sz="2400" dirty="0" smtClean="0"/>
              <a:t>will need adjustment or replacement.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b="1" dirty="0" smtClean="0"/>
              <a:t>Represent and model with vector quantities (3 standards).</a:t>
            </a:r>
          </a:p>
          <a:p>
            <a:pPr algn="l"/>
            <a:endParaRPr lang="en-US" sz="2400" b="1" dirty="0" smtClean="0"/>
          </a:p>
          <a:p>
            <a:pPr algn="l"/>
            <a:r>
              <a:rPr lang="en-US" sz="2400" b="1" dirty="0" smtClean="0"/>
              <a:t>Perform operations on vectors (2 standards).</a:t>
            </a:r>
            <a:endParaRPr lang="en-US" sz="24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Use matrices to represent and manipulate data, e.g., to represent payoffs or incidence relationships in a network.</a:t>
            </a:r>
          </a:p>
          <a:p>
            <a:pPr algn="l"/>
            <a:endParaRPr lang="en-US" sz="2400" dirty="0" smtClean="0"/>
          </a:p>
          <a:p>
            <a:pPr algn="l"/>
            <a:r>
              <a:rPr lang="en-US" sz="2400" dirty="0" smtClean="0"/>
              <a:t>(+) Multiply matrices by scalars to produce new matrices, e.g., as when all of the payoffs in a game are doubled.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Add, subtract, and multiply matrices of appropriate dimensions.</a:t>
            </a:r>
          </a:p>
          <a:p>
            <a:pPr algn="l"/>
            <a:endParaRPr lang="en-US" sz="2400" dirty="0" smtClean="0"/>
          </a:p>
          <a:p>
            <a:pPr algn="l"/>
            <a:r>
              <a:rPr lang="en-US" sz="2400" dirty="0" smtClean="0"/>
              <a:t>(+) Understand that, unlike multiplication of numbers, matrix multiplication for square matrices is not a commutative operation, but still satisfies the associative and distributive properties.</a:t>
            </a:r>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70000" lnSpcReduction="20000"/>
          </a:bodyPr>
          <a:lstStyle/>
          <a:p>
            <a:pPr algn="l"/>
            <a:r>
              <a:rPr lang="en-US" sz="2400" dirty="0" smtClean="0"/>
              <a:t>(+) Understand that the zero and identity matrices play a role in matrix addition and multiplication similar to the role of 0 and 1 in the real numbers. The determinant of a square matrix is nonzero if and only if the matrix has a multiplicative inverse.</a:t>
            </a:r>
          </a:p>
          <a:p>
            <a:pPr algn="l"/>
            <a:endParaRPr lang="en-US" sz="2400" dirty="0" smtClean="0"/>
          </a:p>
          <a:p>
            <a:pPr algn="l"/>
            <a:r>
              <a:rPr lang="en-US" sz="2400" dirty="0" smtClean="0"/>
              <a:t>(+) Multiply a vector (regarded as a matrix with one column) by a matrix of suitable dimensions to produce another vector. Work with matrices as transformations of vectors.</a:t>
            </a:r>
          </a:p>
          <a:p>
            <a:pPr algn="l"/>
            <a:endParaRPr lang="en-US" sz="2400" dirty="0" smtClean="0"/>
          </a:p>
          <a:p>
            <a:pPr algn="l"/>
            <a:r>
              <a:rPr lang="en-US" sz="2400" dirty="0" smtClean="0"/>
              <a:t>(+) Work with 2 × 2 matrices as transformations of the plane, and interpret the absolute value of the determinant in terms of area.</a:t>
            </a:r>
            <a:endParaRPr lang="en-US" sz="2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Represent a system of linear equations as a single matrix equation in a vector variable.</a:t>
            </a:r>
          </a:p>
          <a:p>
            <a:pPr algn="l"/>
            <a:endParaRPr lang="en-US" sz="2400" dirty="0" smtClean="0"/>
          </a:p>
          <a:p>
            <a:pPr algn="l"/>
            <a:r>
              <a:rPr lang="en-US" sz="2400" dirty="0" smtClean="0"/>
              <a:t>(+) Find the inverse of a matrix if it exists and use it to solve systems of linear equations (using technology for matrices of dimension 3 × 3 or greater).</a:t>
            </a:r>
            <a:endParaRPr 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92500" lnSpcReduction="10000"/>
          </a:bodyPr>
          <a:lstStyle/>
          <a:p>
            <a:pPr algn="l"/>
            <a:r>
              <a:rPr lang="en-US" sz="2400" dirty="0" smtClean="0"/>
              <a:t>(+) Understand that restricting a trigonometric function to a domain on which it is always increasing or always decreasing allows its inverse to be constructed.</a:t>
            </a:r>
          </a:p>
          <a:p>
            <a:pPr algn="l"/>
            <a:endParaRPr lang="en-US" sz="2400" dirty="0" smtClean="0"/>
          </a:p>
          <a:p>
            <a:pPr algn="l"/>
            <a:r>
              <a:rPr lang="en-US" sz="2400" dirty="0" smtClean="0"/>
              <a:t>(+) Use inverse functions to solve trigonometric equations that arise in modeling contexts; evaluate the solutions using technology, and interpret them in terms of the context.</a:t>
            </a:r>
            <a:endParaRPr lang="en-US"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Prove the addition and subtraction formulas for sine, cosine, and tangent and use them to solve problems.</a:t>
            </a:r>
          </a:p>
          <a:p>
            <a:pPr algn="l"/>
            <a:endParaRPr lang="en-US" sz="2400" dirty="0" smtClean="0"/>
          </a:p>
          <a:p>
            <a:pPr algn="l"/>
            <a:r>
              <a:rPr lang="en-US" sz="2400" dirty="0" smtClean="0"/>
              <a:t>(+) Derive the formula A = 1/2 </a:t>
            </a:r>
            <a:r>
              <a:rPr lang="en-US" sz="2400" dirty="0" err="1" smtClean="0"/>
              <a:t>ab</a:t>
            </a:r>
            <a:r>
              <a:rPr lang="en-US" sz="2400" dirty="0" smtClean="0"/>
              <a:t> sin(C) for the area of a triangle by drawing an auxiliary line from a vertex perpendicular to the opposite side.</a:t>
            </a:r>
            <a:endParaRPr lang="en-US"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Prove the Laws of </a:t>
            </a:r>
            <a:r>
              <a:rPr lang="en-US" sz="2400" dirty="0" err="1" smtClean="0"/>
              <a:t>Sines</a:t>
            </a:r>
            <a:r>
              <a:rPr lang="en-US" sz="2400" dirty="0" smtClean="0"/>
              <a:t> and Cosines and use them to solve problems.</a:t>
            </a:r>
          </a:p>
          <a:p>
            <a:pPr algn="l"/>
            <a:endParaRPr lang="en-US" sz="2400" dirty="0" smtClean="0"/>
          </a:p>
          <a:p>
            <a:pPr algn="l"/>
            <a:r>
              <a:rPr lang="en-US" sz="2400" dirty="0" smtClean="0"/>
              <a:t>(+) Understand and apply the Law of </a:t>
            </a:r>
            <a:r>
              <a:rPr lang="en-US" sz="2400" dirty="0" err="1" smtClean="0"/>
              <a:t>Sines</a:t>
            </a:r>
            <a:r>
              <a:rPr lang="en-US" sz="2400" dirty="0" smtClean="0"/>
              <a:t> and the Law of Cosines to find unknown measurements in right and non-right triangles (e.g., surveying problems, resultant forces).</a:t>
            </a:r>
            <a:endParaRPr lang="en-US" sz="2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85000" lnSpcReduction="20000"/>
          </a:bodyPr>
          <a:lstStyle/>
          <a:p>
            <a:pPr algn="l"/>
            <a:r>
              <a:rPr lang="en-US" sz="2400" dirty="0" smtClean="0"/>
              <a:t>(+) Construct a tangent line from a point outside a given circle to the circle.</a:t>
            </a:r>
          </a:p>
          <a:p>
            <a:pPr algn="l"/>
            <a:endParaRPr lang="en-US" sz="2400" dirty="0" smtClean="0"/>
          </a:p>
          <a:p>
            <a:pPr algn="l"/>
            <a:r>
              <a:rPr lang="en-US" sz="2400" dirty="0" smtClean="0"/>
              <a:t>(+) Derive the equations of ellipses and hyperbolas given the foci, using the fact that the sum or difference of distances from the foci is constant.</a:t>
            </a:r>
          </a:p>
          <a:p>
            <a:pPr algn="l"/>
            <a:endParaRPr lang="en-US" sz="2400" dirty="0" smtClean="0"/>
          </a:p>
          <a:p>
            <a:pPr algn="l"/>
            <a:r>
              <a:rPr lang="en-US" sz="2400" dirty="0" smtClean="0"/>
              <a:t>(+) Give an informal argument using </a:t>
            </a:r>
            <a:r>
              <a:rPr lang="en-US" sz="2400" dirty="0" err="1" smtClean="0"/>
              <a:t>Cavalieri’s</a:t>
            </a:r>
            <a:r>
              <a:rPr lang="en-US" sz="2400" dirty="0" smtClean="0"/>
              <a:t> principle for the formulas for the volume of a sphere and other solid figures.</a:t>
            </a:r>
            <a:endParaRPr lang="en-US" sz="24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92500"/>
          </a:bodyPr>
          <a:lstStyle/>
          <a:p>
            <a:pPr algn="l"/>
            <a:r>
              <a:rPr lang="en-US" sz="2400" dirty="0" smtClean="0"/>
              <a:t>(+) Apply the general Multiplication Rule in a uniform probability model, P(A and B) = P(A)P(B|A) = P(B)P(A|B), and interpret the answer in terms of the model.</a:t>
            </a:r>
          </a:p>
          <a:p>
            <a:pPr algn="l"/>
            <a:endParaRPr lang="en-US" sz="2400" dirty="0" smtClean="0"/>
          </a:p>
          <a:p>
            <a:pPr algn="l"/>
            <a:r>
              <a:rPr lang="en-US" sz="2400" dirty="0" smtClean="0"/>
              <a:t>(+) Use permutations and combinations to compute probabilities of compound events and solve problems.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2514600"/>
          </a:xfrm>
        </p:spPr>
        <p:txBody>
          <a:bodyPr>
            <a:normAutofit fontScale="90000"/>
          </a:bodyPr>
          <a:lstStyle/>
          <a:p>
            <a:r>
              <a:rPr lang="en-US" dirty="0" smtClean="0"/>
              <a:t>How are CA community colleges affected by the CCSS in Math?</a:t>
            </a:r>
            <a:br>
              <a:rPr lang="en-US" dirty="0" smtClean="0"/>
            </a:br>
            <a:r>
              <a:rPr lang="en-US" dirty="0" smtClean="0"/>
              <a:t>(continued)</a:t>
            </a:r>
            <a:endParaRPr lang="en-US" dirty="0"/>
          </a:p>
        </p:txBody>
      </p:sp>
      <p:sp>
        <p:nvSpPr>
          <p:cNvPr id="3" name="Subtitle 2"/>
          <p:cNvSpPr>
            <a:spLocks noGrp="1"/>
          </p:cNvSpPr>
          <p:nvPr>
            <p:ph type="subTitle" idx="1"/>
          </p:nvPr>
        </p:nvSpPr>
        <p:spPr>
          <a:xfrm>
            <a:off x="722376" y="3685032"/>
            <a:ext cx="7772400" cy="2563368"/>
          </a:xfrm>
        </p:spPr>
        <p:txBody>
          <a:bodyPr>
            <a:noAutofit/>
          </a:bodyPr>
          <a:lstStyle/>
          <a:p>
            <a:pPr algn="l"/>
            <a:r>
              <a:rPr lang="en-US" sz="2400" dirty="0" smtClean="0"/>
              <a:t>Our </a:t>
            </a:r>
            <a:r>
              <a:rPr lang="en-US" sz="2400" dirty="0" smtClean="0">
                <a:solidFill>
                  <a:srgbClr val="FF0000"/>
                </a:solidFill>
              </a:rPr>
              <a:t>assessment and placement instruments </a:t>
            </a:r>
            <a:r>
              <a:rPr lang="en-US" sz="2400" dirty="0" smtClean="0"/>
              <a:t>will need adjustment or replacement. (The existing CA Early Assessment Program exempts students who meet a set score on the 11th grade assessment from taking placement exams in CCCs and certifies that these students are ready for transfer-level math courses.)</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b="1" dirty="0" smtClean="0"/>
              <a:t>Calculate expected values and use them to solve problems (4 standards)</a:t>
            </a:r>
          </a:p>
          <a:p>
            <a:pPr algn="l"/>
            <a:endParaRPr lang="en-US" sz="2400" dirty="0" smtClean="0"/>
          </a:p>
          <a:p>
            <a:pPr algn="l"/>
            <a:r>
              <a:rPr lang="en-US" sz="2400" b="1" dirty="0" smtClean="0"/>
              <a:t>Use probability to evaluate outcomes of decisions (3 standards)</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1364</TotalTime>
  <Words>5744</Words>
  <Application>Microsoft Office PowerPoint</Application>
  <PresentationFormat>On-screen Show (4:3)</PresentationFormat>
  <Paragraphs>390</Paragraphs>
  <Slides>90</Slides>
  <Notes>36</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90</vt:i4>
      </vt:variant>
    </vt:vector>
  </HeadingPairs>
  <TitlesOfParts>
    <vt:vector size="94" baseType="lpstr">
      <vt:lpstr>Aspect</vt:lpstr>
      <vt:lpstr>Custom Design</vt:lpstr>
      <vt:lpstr>Acrobat Document</vt:lpstr>
      <vt:lpstr>Equation</vt:lpstr>
      <vt:lpstr>Aligning the community college math curriculum with the Common Core State Standards in Math</vt:lpstr>
      <vt:lpstr>What are the Common Core State Standards?</vt:lpstr>
      <vt:lpstr>What are the Common Core State Standards? (continued)</vt:lpstr>
      <vt:lpstr>What are the Common Core State Standards? (continued)</vt:lpstr>
      <vt:lpstr>How are CA community colleges affected by the CCSS in Math?</vt:lpstr>
      <vt:lpstr>How are CA community colleges affected by the CCSS in Math?</vt:lpstr>
      <vt:lpstr>PowerPoint Presentation</vt:lpstr>
      <vt:lpstr>How are CA community colleges affected by the CCSS in Math? (continued)</vt:lpstr>
      <vt:lpstr>How are CA community colleges affected by the CCSS in Math? (continued)</vt:lpstr>
      <vt:lpstr>So what’s in the CCSSM?</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Standards for Mathematical Content</vt:lpstr>
      <vt:lpstr>6 Conceptual Categories for higher mathematics</vt:lpstr>
      <vt:lpstr>“The higher mathematics standards specify the mathematics that all students should study in order to be college and career ready. </vt:lpstr>
      <vt:lpstr>“The higher mathematics standards specify the mathematics that all students should study in order to be college and career ready. Additional mathematics that students should learn in preparation for advanced courses, such as calculus, advanced statistics, or discrete mathematics, is indicated by a plus symbol (+). All standards without a (+) symbol should be in the common mathematics curriculum for all college and career ready students. Standards with a (+) symbol may also appear in courses intended for all students.”</vt:lpstr>
      <vt:lpstr>Higher Mathematics Content Standards</vt:lpstr>
      <vt:lpstr>CCSS Algebra I includes some non-traditional topics </vt:lpstr>
      <vt:lpstr>CCSS Algebra I includes some non-traditional topics </vt:lpstr>
      <vt:lpstr>CCSS Geometry includes some non-traditional topics </vt:lpstr>
      <vt:lpstr>CCSS Geometry includes some non-traditional topics </vt:lpstr>
      <vt:lpstr>CCSS Geometry includes some non-traditional topics </vt:lpstr>
      <vt:lpstr>CCSS Algebra II includes some non-traditional topics </vt:lpstr>
      <vt:lpstr>CCSS Algebra II includes some non-traditional topics </vt:lpstr>
      <vt:lpstr>Examples of (+) standards in traditional intermediate Algebra</vt:lpstr>
      <vt:lpstr>Examples of (+) standards in traditional intermediate Algebra</vt:lpstr>
      <vt:lpstr>Examples of (+) standards in traditional intermediate Algebra</vt:lpstr>
      <vt:lpstr>Examples of (+) standards in traditional intermediate Algebra</vt:lpstr>
      <vt:lpstr>Examples of (+) standards in traditional intermediate Algebra</vt:lpstr>
      <vt:lpstr>Examples of (+) standards in traditional intermediate Algebra</vt:lpstr>
      <vt:lpstr> More (+) standards</vt:lpstr>
      <vt:lpstr>Do CCCs need to align with CCSSM?</vt:lpstr>
      <vt:lpstr>PowerPoint Presentation</vt:lpstr>
      <vt:lpstr>PowerPoint Presentation</vt:lpstr>
      <vt:lpstr>Do CCCs need to align with CCSSM? (continued)</vt:lpstr>
      <vt:lpstr>PowerPoint Presentation</vt:lpstr>
      <vt:lpstr>PowerPoint Presentation</vt:lpstr>
      <vt:lpstr>What does the UC mean by CCSSM “alignment”? </vt:lpstr>
      <vt:lpstr>PowerPoint Presentation</vt:lpstr>
      <vt:lpstr>PowerPoint Presentation</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PowerPoint Presentation</vt:lpstr>
      <vt:lpstr>What ICAS does NOT consider necessary for all students (but is in CCSSM):</vt:lpstr>
      <vt:lpstr>What ICAS does NOT consider necessary for all students (but is in CCSSM):</vt:lpstr>
      <vt:lpstr>What ICAS does NOT consider necessary for all students (but is in CCSSM):</vt:lpstr>
      <vt:lpstr>What ICAS does NOT consider necessary for all students (but is in CCSSM):</vt:lpstr>
      <vt:lpstr>What ICAS does NOT consider necessary for all students (but is in CCSSM):</vt:lpstr>
      <vt:lpstr>What ICAS does NOT consider necessary for all students (but is in CCSSM):</vt:lpstr>
      <vt:lpstr>PowerPoint Presentation</vt:lpstr>
      <vt:lpstr>What does the UC mean by CCSSM “alignment”?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the UC mean by CCSSM “alignment”? (continued)</vt:lpstr>
      <vt:lpstr>PowerPoint Presentation</vt:lpstr>
      <vt:lpstr>PowerPoint Presentation</vt:lpstr>
      <vt:lpstr>PowerPoint Presentation</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Aligning the community college math curriculum with the Common Core State Standards in math</dc:title>
  <dc:creator>Bruce Yoshiwara</dc:creator>
  <cp:lastModifiedBy>Yoshiwara, Bruce W.</cp:lastModifiedBy>
  <cp:revision>142</cp:revision>
  <dcterms:created xsi:type="dcterms:W3CDTF">2013-12-24T00:48:21Z</dcterms:created>
  <dcterms:modified xsi:type="dcterms:W3CDTF">2014-02-24T17:22:33Z</dcterms:modified>
</cp:coreProperties>
</file>