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6" r:id="rId2"/>
    <p:sldId id="299" r:id="rId3"/>
    <p:sldId id="283" r:id="rId4"/>
    <p:sldId id="304" r:id="rId5"/>
    <p:sldId id="300" r:id="rId6"/>
    <p:sldId id="311" r:id="rId7"/>
    <p:sldId id="303" r:id="rId8"/>
    <p:sldId id="309" r:id="rId9"/>
    <p:sldId id="305" r:id="rId10"/>
    <p:sldId id="310" r:id="rId11"/>
    <p:sldId id="302" r:id="rId12"/>
    <p:sldId id="306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2D8"/>
    <a:srgbClr val="8064A2"/>
    <a:srgbClr val="C0AF2C"/>
    <a:srgbClr val="00695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956" autoAdjust="0"/>
    <p:restoredTop sz="94660"/>
  </p:normalViewPr>
  <p:slideViewPr>
    <p:cSldViewPr>
      <p:cViewPr>
        <p:scale>
          <a:sx n="54" d="100"/>
          <a:sy n="54" d="100"/>
        </p:scale>
        <p:origin x="-57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48C41-90ED-428D-A639-2F77041007AD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3B432-8F61-4B50-93A1-CC9852E25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039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489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Roberta… you pick what you want to use on 11 – 15 (you are the productive</a:t>
            </a:r>
            <a:r>
              <a:rPr lang="en-US" baseline="0" smtClean="0"/>
              <a:t> persistence queen!)</a:t>
            </a:r>
          </a:p>
          <a:p>
            <a:r>
              <a:rPr lang="en-US" baseline="0" smtClean="0"/>
              <a:t>Also… the results… 16 and 17 (anything different you’d like to share?)</a:t>
            </a:r>
          </a:p>
          <a:p>
            <a:r>
              <a:rPr lang="en-US" baseline="0" smtClean="0"/>
              <a:t>Slide 18… add the lesson and if you want to tie up the lesson… add a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B432-8F61-4B50-93A1-CC9852E2561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00" t="680" r="647" b="68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swish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82320"/>
            <a:ext cx="9144000" cy="6075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772400" cy="1219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C0AF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CF-logo_white_fina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57200" y="457200"/>
            <a:ext cx="3541483" cy="120081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7609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6735C5A-BAF9-405B-B02A-223EE3FD7B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bg1">
                  <a:alpha val="60000"/>
                </a:schemeClr>
              </a:gs>
              <a:gs pos="100000">
                <a:schemeClr val="bg1">
                  <a:shade val="100000"/>
                  <a:satMod val="115000"/>
                  <a:alpha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8707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76800"/>
            <a:ext cx="7467600" cy="11430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Segue Title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6211434" y="1736047"/>
            <a:ext cx="4664803" cy="12003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7200" b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INITIATOR</a:t>
            </a:r>
            <a:endParaRPr lang="en-US" sz="7200" b="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8707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76800"/>
            <a:ext cx="7467600" cy="1143000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Segue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5784043" y="2159630"/>
            <a:ext cx="5519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INNOVATOR</a:t>
            </a:r>
            <a:endParaRPr lang="en-US" sz="7200" b="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8707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76800"/>
            <a:ext cx="7467600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Segue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5467640" y="2476031"/>
            <a:ext cx="615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INTEGRATOR</a:t>
            </a:r>
            <a:endParaRPr lang="en-US" sz="7200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00" t="680" r="647" b="68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CF-logo_white_fin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73542" y="2479199"/>
            <a:ext cx="5564070" cy="188661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7609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 userDrawn="1"/>
        </p:nvSpPr>
        <p:spPr>
          <a:xfrm>
            <a:off x="0" y="1524000"/>
            <a:ext cx="9144000" cy="5334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bg1">
                  <a:alpha val="60000"/>
                </a:schemeClr>
              </a:gs>
              <a:gs pos="100000">
                <a:schemeClr val="bg1">
                  <a:shade val="100000"/>
                  <a:satMod val="115000"/>
                  <a:alpha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19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75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27275"/>
            <a:ext cx="4040188" cy="36925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875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27275"/>
            <a:ext cx="4041775" cy="36925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419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1"/>
            <a:ext cx="3008313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579" t="436" r="441" b="77609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6735C5A-BAF9-405B-B02A-223EE3FD7B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bg1">
                  <a:alpha val="60000"/>
                </a:schemeClr>
              </a:gs>
              <a:gs pos="100000">
                <a:schemeClr val="bg1">
                  <a:shade val="100000"/>
                  <a:satMod val="115000"/>
                  <a:alpha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F-logo_CMYK_fin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0093" y="6096000"/>
            <a:ext cx="1770743" cy="60040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 cstate="print"/>
          <a:srcRect l="579" t="436" r="441" b="77609"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 userDrawn="1"/>
        </p:nvSpPr>
        <p:spPr>
          <a:xfrm>
            <a:off x="0" y="1524000"/>
            <a:ext cx="9144000" cy="5334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bg1">
                  <a:alpha val="60000"/>
                </a:schemeClr>
              </a:gs>
              <a:gs pos="100000">
                <a:schemeClr val="bg1">
                  <a:shade val="100000"/>
                  <a:satMod val="115000"/>
                  <a:alpha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cs typeface="Arial" pitchFamily="34" charset="0"/>
              </a:defRPr>
            </a:lvl1pPr>
          </a:lstStyle>
          <a:p>
            <a:fld id="{06735C5A-BAF9-405B-B02A-223EE3FD7B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F-logo_CMYK_final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430093" y="6096000"/>
            <a:ext cx="1770743" cy="6004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5" r:id="rId9"/>
    <p:sldLayoutId id="2147483666" r:id="rId10"/>
    <p:sldLayoutId id="2147483661" r:id="rId11"/>
    <p:sldLayoutId id="2147483662" r:id="rId12"/>
    <p:sldLayoutId id="2147483663" r:id="rId13"/>
    <p:sldLayoutId id="2147483664" r:id="rId14"/>
  </p:sldLayoutIdLst>
  <p:transition spd="med"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6959"/>
          </a:solidFill>
          <a:latin typeface="Gill Sans MT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5000"/>
        </a:lnSpc>
        <a:spcBef>
          <a:spcPts val="1200"/>
        </a:spcBef>
        <a:buFont typeface="Arial" pitchFamily="34" charset="0"/>
        <a:buChar char="•"/>
        <a:defRPr sz="2200" kern="1200">
          <a:solidFill>
            <a:schemeClr val="tx1"/>
          </a:solidFill>
          <a:latin typeface="Gill Sans MT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95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ill Sans MT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5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MyStatway</a:t>
            </a:r>
            <a:r>
              <a:rPr lang="en-US" dirty="0" smtClean="0"/>
              <a:t>™ – 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426720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Course </a:t>
            </a:r>
            <a:r>
              <a:rPr lang="en-US" sz="2800" dirty="0" smtClean="0"/>
              <a:t>readings &amp; guided notes which supplement </a:t>
            </a:r>
            <a:r>
              <a:rPr lang="en-US" sz="2800" dirty="0" err="1" smtClean="0"/>
              <a:t>Statway</a:t>
            </a:r>
            <a:r>
              <a:rPr lang="en-US" sz="2800" dirty="0" smtClean="0"/>
              <a:t>™ lessons</a:t>
            </a:r>
          </a:p>
          <a:p>
            <a:r>
              <a:rPr lang="en-US" sz="2800" dirty="0" smtClean="0"/>
              <a:t>Checkpoints which quiz students at the end of each topic and the end of each module</a:t>
            </a:r>
          </a:p>
          <a:p>
            <a:r>
              <a:rPr lang="en-US" sz="2800" dirty="0" smtClean="0"/>
              <a:t>Interactive </a:t>
            </a:r>
            <a:r>
              <a:rPr lang="en-US" sz="2800" dirty="0" smtClean="0"/>
              <a:t>mini assessments embedded in guided notes</a:t>
            </a:r>
          </a:p>
          <a:p>
            <a:r>
              <a:rPr lang="en-US" sz="2800" dirty="0" smtClean="0"/>
              <a:t>CDF animations</a:t>
            </a:r>
          </a:p>
          <a:p>
            <a:r>
              <a:rPr lang="en-US" sz="2800" dirty="0" smtClean="0"/>
              <a:t>Data collection tool for continuous </a:t>
            </a:r>
            <a:r>
              <a:rPr lang="en-US" sz="2800" dirty="0" smtClean="0"/>
              <a:t>improvement (Faculty &amp; Student Surveys)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A2A7-CCD3-4669-A6FA-4FD001697EA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"/>
            <a:ext cx="6934200" cy="599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"/>
            <a:ext cx="7620000" cy="592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"/>
            <a:ext cx="7086600" cy="641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52400"/>
            <a:ext cx="7443787" cy="633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"/>
            <a:ext cx="843106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302" y="381000"/>
            <a:ext cx="831594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"/>
            <a:ext cx="6934200" cy="596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2282" y="1143000"/>
            <a:ext cx="705111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0070C0"/>
                </a:solidFill>
                <a:latin typeface="Gill Sans MT" pitchFamily="34" charset="0"/>
                <a:cs typeface="Arial" pitchFamily="34" charset="0"/>
              </a:rPr>
              <a:t>MyStatway</a:t>
            </a:r>
            <a:r>
              <a:rPr lang="en-US" sz="3200" dirty="0" smtClean="0">
                <a:solidFill>
                  <a:srgbClr val="0070C0"/>
                </a:solidFill>
                <a:latin typeface="Gill Sans MT" pitchFamily="34" charset="0"/>
                <a:cs typeface="Arial" pitchFamily="34" charset="0"/>
              </a:rPr>
              <a:t>™ is organized around the </a:t>
            </a:r>
          </a:p>
          <a:p>
            <a:pPr algn="ctr"/>
            <a:r>
              <a:rPr lang="en-US" sz="3200" dirty="0" smtClean="0">
                <a:solidFill>
                  <a:srgbClr val="0070C0"/>
                </a:solidFill>
                <a:latin typeface="Gill Sans MT" pitchFamily="34" charset="0"/>
                <a:cs typeface="Arial" pitchFamily="34" charset="0"/>
              </a:rPr>
              <a:t>Big Picture of Statistics.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4775"/>
            <a:ext cx="6953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1225" y="1600200"/>
            <a:ext cx="66579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"/>
            <a:ext cx="8839200" cy="537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599"/>
            <a:ext cx="8229600" cy="325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829" y="3581400"/>
            <a:ext cx="802277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735C5A-BAF9-405B-B02A-223EE3FD7BC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76200"/>
            <a:ext cx="6858000" cy="60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 Foundation">
      <a:dk1>
        <a:srgbClr val="000000"/>
      </a:dk1>
      <a:lt1>
        <a:sysClr val="window" lastClr="FFFFFF"/>
      </a:lt1>
      <a:dk2>
        <a:srgbClr val="FFFFFF"/>
      </a:dk2>
      <a:lt2>
        <a:srgbClr val="FFFFFF"/>
      </a:lt2>
      <a:accent1>
        <a:srgbClr val="006959"/>
      </a:accent1>
      <a:accent2>
        <a:srgbClr val="C0AF2C"/>
      </a:accent2>
      <a:accent3>
        <a:srgbClr val="8AB5AD"/>
      </a:accent3>
      <a:accent4>
        <a:srgbClr val="8064A2"/>
      </a:accent4>
      <a:accent5>
        <a:srgbClr val="87B2D8"/>
      </a:accent5>
      <a:accent6>
        <a:srgbClr val="CFB695"/>
      </a:accent6>
      <a:hlink>
        <a:srgbClr val="31859B"/>
      </a:hlink>
      <a:folHlink>
        <a:srgbClr val="5F49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dirty="0" smtClean="0">
            <a:latin typeface="Gill Sans MT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144</Words>
  <Application>Microsoft Macintosh PowerPoint</Application>
  <PresentationFormat>On-screen Show (4:3)</PresentationFormat>
  <Paragraphs>36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MyStatway™ – Online Resources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TRAVEL</dc:creator>
  <cp:lastModifiedBy>TRAVEL</cp:lastModifiedBy>
  <cp:revision>116</cp:revision>
  <dcterms:created xsi:type="dcterms:W3CDTF">2011-02-23T18:36:16Z</dcterms:created>
  <dcterms:modified xsi:type="dcterms:W3CDTF">2012-03-22T10:47:50Z</dcterms:modified>
</cp:coreProperties>
</file>