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14" r:id="rId3"/>
    <p:sldId id="315" r:id="rId4"/>
    <p:sldId id="316" r:id="rId5"/>
    <p:sldId id="276" r:id="rId6"/>
    <p:sldId id="294" r:id="rId7"/>
    <p:sldId id="277" r:id="rId8"/>
    <p:sldId id="295" r:id="rId9"/>
    <p:sldId id="296" r:id="rId10"/>
    <p:sldId id="297" r:id="rId11"/>
    <p:sldId id="317" r:id="rId12"/>
    <p:sldId id="283" r:id="rId13"/>
    <p:sldId id="298" r:id="rId14"/>
    <p:sldId id="299" r:id="rId15"/>
    <p:sldId id="320" r:id="rId16"/>
    <p:sldId id="318" r:id="rId17"/>
    <p:sldId id="321" r:id="rId18"/>
    <p:sldId id="305" r:id="rId19"/>
    <p:sldId id="308" r:id="rId20"/>
    <p:sldId id="303" r:id="rId21"/>
    <p:sldId id="306" r:id="rId22"/>
    <p:sldId id="307" r:id="rId23"/>
    <p:sldId id="304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2D8"/>
    <a:srgbClr val="8064A2"/>
    <a:srgbClr val="C0AF2C"/>
    <a:srgbClr val="006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56" autoAdjust="0"/>
    <p:restoredTop sz="93109" autoAdjust="0"/>
  </p:normalViewPr>
  <p:slideViewPr>
    <p:cSldViewPr>
      <p:cViewPr>
        <p:scale>
          <a:sx n="54" d="100"/>
          <a:sy n="54" d="100"/>
        </p:scale>
        <p:origin x="-1648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scottyeager:Desktop:Carnegie:Productive%20persistence:Presentations:Fixed%20mindset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scottyeager:Desktop:PP%20FIGURES%20FOR%20TONY%20-%20BOARD%20.xlsx" TargetMode="External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scottyeager:Desktop:PP%20FIGURES%20FOR%20TONY%20-%20BOARD%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scottyeager:Desktop:PP%20FIGURES%20FOR%20TONY%20-%20BOARD%2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scottyeager:Desktop:PP%20FIGURES%20FOR%20TONY%20-%20BOARD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Sheet1!$C$8:$C$9</c:f>
              <c:strCache>
                <c:ptCount val="2"/>
                <c:pt idx="0">
                  <c:v>Agree</c:v>
                </c:pt>
                <c:pt idx="1">
                  <c:v>Disagree</c:v>
                </c:pt>
              </c:strCache>
            </c:strRef>
          </c:cat>
          <c:val>
            <c:numRef>
              <c:f>Sheet1!$D$8:$D$9</c:f>
              <c:numCache>
                <c:formatCode>0%</c:formatCode>
                <c:ptCount val="2"/>
                <c:pt idx="0">
                  <c:v>0.871000000000001</c:v>
                </c:pt>
                <c:pt idx="1">
                  <c:v>0.097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99931048"/>
        <c:axId val="2058489528"/>
      </c:barChart>
      <c:catAx>
        <c:axId val="2099931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58489528"/>
        <c:crosses val="autoZero"/>
        <c:auto val="1"/>
        <c:lblAlgn val="ctr"/>
        <c:lblOffset val="100"/>
        <c:noMultiLvlLbl val="0"/>
      </c:catAx>
      <c:valAx>
        <c:axId val="20584895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99931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Fixed Mindset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About Math</a:t>
            </a:r>
          </a:p>
          <a:p>
            <a:pPr>
              <a:defRPr/>
            </a:pPr>
            <a:r>
              <a:rPr lang="en-US" b="0" dirty="0" smtClean="0"/>
              <a:t>(1 item)</a:t>
            </a:r>
            <a:endParaRPr lang="en-US" b="0" dirty="0"/>
          </a:p>
        </c:rich>
      </c:tx>
      <c:layout>
        <c:manualLayout>
          <c:xMode val="edge"/>
          <c:yMode val="edge"/>
          <c:x val="0.0742311143824829"/>
          <c:y val="0.000202662167229097"/>
        </c:manualLayout>
      </c:layout>
      <c:overlay val="0"/>
      <c:spPr>
        <a:solidFill>
          <a:schemeClr val="bg1"/>
        </a:solidFill>
      </c:spPr>
    </c:title>
    <c:autoTitleDeleted val="0"/>
    <c:plotArea>
      <c:layout>
        <c:manualLayout>
          <c:layoutTarget val="inner"/>
          <c:xMode val="edge"/>
          <c:yMode val="edge"/>
          <c:x val="0.042199816387238"/>
          <c:y val="0.118172754397299"/>
          <c:w val="0.202381224418086"/>
          <c:h val="0.72672457146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'Fixed mindset'!$B$9</c:f>
              <c:strCache>
                <c:ptCount val="1"/>
                <c:pt idx="0">
                  <c:v>First Day of Class</c:v>
                </c:pt>
              </c:strCache>
            </c:strRef>
          </c:tx>
          <c:invertIfNegative val="0"/>
          <c:val>
            <c:numRef>
              <c:f>'Fixed mindset'!$B$10</c:f>
              <c:numCache>
                <c:formatCode>General</c:formatCode>
                <c:ptCount val="1"/>
                <c:pt idx="0">
                  <c:v>4.090781999999995</c:v>
                </c:pt>
              </c:numCache>
            </c:numRef>
          </c:val>
        </c:ser>
        <c:ser>
          <c:idx val="1"/>
          <c:order val="1"/>
          <c:tx>
            <c:strRef>
              <c:f>'Fixed mindset'!$C$9</c:f>
              <c:strCache>
                <c:ptCount val="1"/>
                <c:pt idx="0">
                  <c:v>3+ Weeks Later</c:v>
                </c:pt>
              </c:strCache>
            </c:strRef>
          </c:tx>
          <c:invertIfNegative val="0"/>
          <c:val>
            <c:numRef>
              <c:f>'Fixed mindset'!$C$10</c:f>
              <c:numCache>
                <c:formatCode>General</c:formatCode>
                <c:ptCount val="1"/>
                <c:pt idx="0">
                  <c:v>3.508380000000001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610744"/>
        <c:axId val="2091443720"/>
      </c:barChart>
      <c:catAx>
        <c:axId val="2091610744"/>
        <c:scaling>
          <c:orientation val="minMax"/>
        </c:scaling>
        <c:delete val="0"/>
        <c:axPos val="b"/>
        <c:majorTickMark val="none"/>
        <c:minorTickMark val="none"/>
        <c:tickLblPos val="none"/>
        <c:crossAx val="2091443720"/>
        <c:crosses val="autoZero"/>
        <c:auto val="1"/>
        <c:lblAlgn val="ctr"/>
        <c:lblOffset val="100"/>
        <c:noMultiLvlLbl val="0"/>
      </c:catAx>
      <c:valAx>
        <c:axId val="2091443720"/>
        <c:scaling>
          <c:orientation val="minMax"/>
          <c:max val="5.0"/>
          <c:min val="2.0"/>
        </c:scaling>
        <c:delete val="0"/>
        <c:axPos val="l"/>
        <c:numFmt formatCode="General" sourceLinked="1"/>
        <c:majorTickMark val="out"/>
        <c:minorTickMark val="none"/>
        <c:tickLblPos val="nextTo"/>
        <c:crossAx val="20916107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8480561333725"/>
          <c:y val="0.912566002131865"/>
          <c:w val="0.643038877332553"/>
          <c:h val="0.0818014185903327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Interest / </a:t>
            </a:r>
          </a:p>
          <a:p>
            <a:pPr>
              <a:defRPr/>
            </a:pPr>
            <a:r>
              <a:rPr lang="en-US" dirty="0" smtClean="0"/>
              <a:t>Relevance</a:t>
            </a:r>
          </a:p>
          <a:p>
            <a:pPr>
              <a:defRPr/>
            </a:pPr>
            <a:r>
              <a:rPr lang="en-US" b="0" dirty="0" smtClean="0"/>
              <a:t>(3 items)</a:t>
            </a:r>
            <a:endParaRPr lang="en-US" b="0" dirty="0"/>
          </a:p>
        </c:rich>
      </c:tx>
      <c:layout>
        <c:manualLayout>
          <c:xMode val="edge"/>
          <c:yMode val="edge"/>
          <c:x val="0.326834327416483"/>
          <c:y val="0.00192871937952994"/>
        </c:manualLayout>
      </c:layout>
      <c:overlay val="0"/>
      <c:spPr>
        <a:solidFill>
          <a:srgbClr val="FFFFFF"/>
        </a:solidFill>
      </c:spPr>
    </c:title>
    <c:autoTitleDeleted val="0"/>
    <c:plotArea>
      <c:layout>
        <c:manualLayout>
          <c:layoutTarget val="inner"/>
          <c:xMode val="edge"/>
          <c:yMode val="edge"/>
          <c:x val="0.142869384314006"/>
          <c:y val="0.115819158759164"/>
          <c:w val="0.793689128257861"/>
          <c:h val="0.8435425399218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'Intrinsic motivation'!$B$9</c:f>
              <c:strCache>
                <c:ptCount val="1"/>
                <c:pt idx="0">
                  <c:v>First Day of Class</c:v>
                </c:pt>
              </c:strCache>
            </c:strRef>
          </c:tx>
          <c:invertIfNegative val="0"/>
          <c:val>
            <c:numRef>
              <c:f>'Intrinsic motivation'!$B$10</c:f>
              <c:numCache>
                <c:formatCode>General</c:formatCode>
                <c:ptCount val="1"/>
                <c:pt idx="0">
                  <c:v>3.177455</c:v>
                </c:pt>
              </c:numCache>
            </c:numRef>
          </c:val>
        </c:ser>
        <c:ser>
          <c:idx val="1"/>
          <c:order val="1"/>
          <c:tx>
            <c:strRef>
              <c:f>'Intrinsic motivation'!$C$9</c:f>
              <c:strCache>
                <c:ptCount val="1"/>
                <c:pt idx="0">
                  <c:v>3+ Weeks Later</c:v>
                </c:pt>
              </c:strCache>
            </c:strRef>
          </c:tx>
          <c:invertIfNegative val="0"/>
          <c:val>
            <c:numRef>
              <c:f>'Intrinsic motivation'!$C$10</c:f>
              <c:numCache>
                <c:formatCode>General</c:formatCode>
                <c:ptCount val="1"/>
                <c:pt idx="0">
                  <c:v>3.399603999999992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548888"/>
        <c:axId val="2091551864"/>
      </c:barChart>
      <c:catAx>
        <c:axId val="2091548888"/>
        <c:scaling>
          <c:orientation val="minMax"/>
        </c:scaling>
        <c:delete val="0"/>
        <c:axPos val="b"/>
        <c:majorTickMark val="none"/>
        <c:minorTickMark val="none"/>
        <c:tickLblPos val="none"/>
        <c:crossAx val="2091551864"/>
        <c:crosses val="autoZero"/>
        <c:auto val="1"/>
        <c:lblAlgn val="ctr"/>
        <c:lblOffset val="100"/>
        <c:noMultiLvlLbl val="0"/>
      </c:catAx>
      <c:valAx>
        <c:axId val="2091551864"/>
        <c:scaling>
          <c:orientation val="minMax"/>
          <c:max val="4.0"/>
          <c:min val="2.0"/>
        </c:scaling>
        <c:delete val="0"/>
        <c:axPos val="l"/>
        <c:numFmt formatCode="General" sourceLinked="1"/>
        <c:majorTickMark val="out"/>
        <c:minorTickMark val="none"/>
        <c:tickLblPos val="nextTo"/>
        <c:crossAx val="2091548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Anxiety</a:t>
            </a:r>
          </a:p>
          <a:p>
            <a:pPr>
              <a:defRPr/>
            </a:pPr>
            <a:r>
              <a:rPr lang="en-US" b="0" dirty="0" smtClean="0"/>
              <a:t>(3 items)</a:t>
            </a:r>
            <a:endParaRPr lang="en-US" b="0" dirty="0"/>
          </a:p>
        </c:rich>
      </c:tx>
      <c:layout>
        <c:manualLayout>
          <c:xMode val="edge"/>
          <c:yMode val="edge"/>
          <c:x val="0.287262227668159"/>
          <c:y val="0.00101386374917468"/>
        </c:manualLayout>
      </c:layout>
      <c:overlay val="0"/>
      <c:spPr>
        <a:solidFill>
          <a:srgbClr val="FFFFFF"/>
        </a:solidFill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Anxiety!$B$9</c:f>
              <c:strCache>
                <c:ptCount val="1"/>
                <c:pt idx="0">
                  <c:v>First Day of Class</c:v>
                </c:pt>
              </c:strCache>
            </c:strRef>
          </c:tx>
          <c:invertIfNegative val="0"/>
          <c:val>
            <c:numRef>
              <c:f>Anxiety!$B$10</c:f>
              <c:numCache>
                <c:formatCode>General</c:formatCode>
                <c:ptCount val="1"/>
                <c:pt idx="0">
                  <c:v>3.176385</c:v>
                </c:pt>
              </c:numCache>
            </c:numRef>
          </c:val>
        </c:ser>
        <c:ser>
          <c:idx val="1"/>
          <c:order val="1"/>
          <c:tx>
            <c:strRef>
              <c:f>Anxiety!$C$9</c:f>
              <c:strCache>
                <c:ptCount val="1"/>
                <c:pt idx="0">
                  <c:v>3+ Weeks Later</c:v>
                </c:pt>
              </c:strCache>
            </c:strRef>
          </c:tx>
          <c:invertIfNegative val="0"/>
          <c:val>
            <c:numRef>
              <c:f>Anxiety!$C$10</c:f>
              <c:numCache>
                <c:formatCode>General</c:formatCode>
                <c:ptCount val="1"/>
                <c:pt idx="0">
                  <c:v>3.021622999999998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073384"/>
        <c:axId val="2060695512"/>
      </c:barChart>
      <c:catAx>
        <c:axId val="2098073384"/>
        <c:scaling>
          <c:orientation val="minMax"/>
        </c:scaling>
        <c:delete val="0"/>
        <c:axPos val="b"/>
        <c:majorTickMark val="none"/>
        <c:minorTickMark val="none"/>
        <c:tickLblPos val="none"/>
        <c:crossAx val="2060695512"/>
        <c:crosses val="autoZero"/>
        <c:auto val="1"/>
        <c:lblAlgn val="ctr"/>
        <c:lblOffset val="100"/>
        <c:noMultiLvlLbl val="0"/>
      </c:catAx>
      <c:valAx>
        <c:axId val="2060695512"/>
        <c:scaling>
          <c:orientation val="minMax"/>
          <c:max val="4.0"/>
          <c:min val="2.0"/>
        </c:scaling>
        <c:delete val="0"/>
        <c:axPos val="l"/>
        <c:numFmt formatCode="General" sourceLinked="1"/>
        <c:majorTickMark val="out"/>
        <c:minorTickMark val="none"/>
        <c:tickLblPos val="nextTo"/>
        <c:crossAx val="2098073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Stereotype </a:t>
            </a:r>
            <a:r>
              <a:rPr lang="en-US" dirty="0" smtClean="0"/>
              <a:t>Threat</a:t>
            </a:r>
          </a:p>
          <a:p>
            <a:pPr>
              <a:defRPr/>
            </a:pPr>
            <a:r>
              <a:rPr lang="en-US" b="0" dirty="0" smtClean="0"/>
              <a:t>(1 item)</a:t>
            </a:r>
            <a:endParaRPr lang="en-US" b="0" dirty="0"/>
          </a:p>
        </c:rich>
      </c:tx>
      <c:layout>
        <c:manualLayout>
          <c:xMode val="edge"/>
          <c:yMode val="edge"/>
          <c:x val="0.270374237235475"/>
          <c:y val="0.0013915818792608"/>
        </c:manualLayout>
      </c:layout>
      <c:overlay val="0"/>
      <c:spPr>
        <a:solidFill>
          <a:srgbClr val="FFFFFF"/>
        </a:solidFill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Stereotypethreat!$B$9</c:f>
              <c:strCache>
                <c:ptCount val="1"/>
                <c:pt idx="0">
                  <c:v>First Day of Class</c:v>
                </c:pt>
              </c:strCache>
            </c:strRef>
          </c:tx>
          <c:invertIfNegative val="0"/>
          <c:val>
            <c:numRef>
              <c:f>Stereotypethreat!$B$10</c:f>
              <c:numCache>
                <c:formatCode>General</c:formatCode>
                <c:ptCount val="1"/>
                <c:pt idx="0">
                  <c:v>3.911144999999998</c:v>
                </c:pt>
              </c:numCache>
            </c:numRef>
          </c:val>
        </c:ser>
        <c:ser>
          <c:idx val="1"/>
          <c:order val="1"/>
          <c:tx>
            <c:strRef>
              <c:f>Stereotypethreat!$C$9</c:f>
              <c:strCache>
                <c:ptCount val="1"/>
                <c:pt idx="0">
                  <c:v>3+ Weeks Later</c:v>
                </c:pt>
              </c:strCache>
            </c:strRef>
          </c:tx>
          <c:invertIfNegative val="0"/>
          <c:val>
            <c:numRef>
              <c:f>Stereotypethreat!$C$10</c:f>
              <c:numCache>
                <c:formatCode>General</c:formatCode>
                <c:ptCount val="1"/>
                <c:pt idx="0">
                  <c:v>3.754518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683624"/>
        <c:axId val="2060686600"/>
      </c:barChart>
      <c:catAx>
        <c:axId val="2060683624"/>
        <c:scaling>
          <c:orientation val="minMax"/>
        </c:scaling>
        <c:delete val="0"/>
        <c:axPos val="b"/>
        <c:majorTickMark val="none"/>
        <c:minorTickMark val="none"/>
        <c:tickLblPos val="none"/>
        <c:crossAx val="2060686600"/>
        <c:crosses val="autoZero"/>
        <c:auto val="1"/>
        <c:lblAlgn val="ctr"/>
        <c:lblOffset val="100"/>
        <c:noMultiLvlLbl val="0"/>
      </c:catAx>
      <c:valAx>
        <c:axId val="2060686600"/>
        <c:scaling>
          <c:orientation val="minMax"/>
          <c:max val="5.0"/>
          <c:min val="2.0"/>
        </c:scaling>
        <c:delete val="0"/>
        <c:axPos val="l"/>
        <c:numFmt formatCode="General" sourceLinked="1"/>
        <c:majorTickMark val="out"/>
        <c:minorTickMark val="none"/>
        <c:tickLblPos val="nextTo"/>
        <c:crossAx val="2060683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0.08833</cdr:x>
      <cdr:y>0.17143</cdr:y>
    </cdr:from>
    <cdr:to>
      <cdr:x>0.23854</cdr:x>
      <cdr:y>0.25649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9184" y="914400"/>
          <a:ext cx="1308110" cy="45371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/>
            <a:t>ES = .38*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48C41-90ED-428D-A639-2F77041007A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3B432-8F61-4B50-93A1-CC9852E25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i="0" u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1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143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4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00" t="680" r="647" b="6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swish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82320"/>
            <a:ext cx="9144000" cy="6075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772400" cy="1219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C0AF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CF-logo_white_fina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57200" y="457200"/>
            <a:ext cx="3541483" cy="12008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6735C5A-BAF9-405B-B02A-223EE3FD7B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8707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76800"/>
            <a:ext cx="7467600" cy="11430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Segue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6211434" y="1736047"/>
            <a:ext cx="4664803" cy="12003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200" b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INITIATOR</a:t>
            </a:r>
            <a:endParaRPr lang="en-US" sz="7200" b="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8707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76800"/>
            <a:ext cx="7467600" cy="1143000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Segue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5784043" y="2159630"/>
            <a:ext cx="5519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INNOVATOR</a:t>
            </a:r>
            <a:endParaRPr lang="en-US" sz="7200" b="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8707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76800"/>
            <a:ext cx="74676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Segue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5467640" y="2476031"/>
            <a:ext cx="615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INTEGRATOR</a:t>
            </a:r>
            <a:endParaRPr lang="en-US" sz="72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00" t="680" r="647" b="6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CF-logo_white_fin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73542" y="2479199"/>
            <a:ext cx="5564070" cy="18866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62DBA8-049A-4A4B-A89E-3F088080C6CA}" type="datetime1">
              <a:rPr lang="en-US" smtClean="0"/>
              <a:pPr/>
              <a:t>2/23/12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7828-434B-3D43-AE0D-89E485AA5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19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75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27275"/>
            <a:ext cx="4040188" cy="36925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875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27275"/>
            <a:ext cx="4041775" cy="36925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419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1"/>
            <a:ext cx="3008313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6735C5A-BAF9-405B-B02A-223EE3FD7B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F-logo_CMYK_fin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0093" y="6096000"/>
            <a:ext cx="1770743" cy="60040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cs typeface="Arial" pitchFamily="34" charset="0"/>
              </a:defRPr>
            </a:lvl1pPr>
          </a:lstStyle>
          <a:p>
            <a:fld id="{06735C5A-BAF9-405B-B02A-223EE3FD7B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F-logo_CMYK_final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430093" y="6096000"/>
            <a:ext cx="1770743" cy="6004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5" r:id="rId9"/>
    <p:sldLayoutId id="2147483666" r:id="rId10"/>
    <p:sldLayoutId id="2147483661" r:id="rId11"/>
    <p:sldLayoutId id="2147483662" r:id="rId12"/>
    <p:sldLayoutId id="2147483663" r:id="rId13"/>
    <p:sldLayoutId id="2147483664" r:id="rId14"/>
    <p:sldLayoutId id="2147483668" r:id="rId15"/>
  </p:sldLayoutIdLst>
  <p:transition xmlns:p14="http://schemas.microsoft.com/office/powerpoint/2010/main" spd="med"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959"/>
          </a:solidFill>
          <a:latin typeface="Gill Sans MT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ts val="1200"/>
        </a:spcBef>
        <a:buFont typeface="Arial" pitchFamily="34" charset="0"/>
        <a:buChar char="•"/>
        <a:defRPr sz="2200" kern="1200">
          <a:solidFill>
            <a:schemeClr val="tx1"/>
          </a:solidFill>
          <a:latin typeface="Gill Sans MT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95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ill Sans MT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5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20605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Statway</a:t>
            </a:r>
            <a:r>
              <a:rPr lang="en-US" b="1" baseline="30000" dirty="0" err="1" smtClean="0"/>
              <a:t>TM</a:t>
            </a:r>
            <a:r>
              <a:rPr lang="en-US" b="1" dirty="0" smtClean="0"/>
              <a:t> and </a:t>
            </a:r>
            <a:r>
              <a:rPr lang="en-US" b="1" dirty="0" err="1" smtClean="0"/>
              <a:t>Quantway</a:t>
            </a:r>
            <a:r>
              <a:rPr lang="en-US" b="1" baseline="30000" dirty="0" err="1" smtClean="0"/>
              <a:t>TM</a:t>
            </a:r>
            <a:r>
              <a:rPr lang="en-US" b="1" dirty="0" smtClean="0"/>
              <a:t>:</a:t>
            </a:r>
            <a:r>
              <a:rPr lang="en-US" b="1" dirty="0"/>
              <a:t> </a:t>
            </a:r>
            <a:r>
              <a:rPr lang="en-US" b="1" dirty="0" smtClean="0"/>
              <a:t>Networked Improvement Communities in Developmental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724400"/>
            <a:ext cx="8839200" cy="182663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Julie M. Phelps,  AMATYC </a:t>
            </a:r>
            <a:r>
              <a:rPr lang="en-US" smtClean="0"/>
              <a:t>External Pathways </a:t>
            </a:r>
            <a:r>
              <a:rPr lang="en-US" dirty="0" smtClean="0"/>
              <a:t>Liaison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Roberta Brown, Valencia </a:t>
            </a:r>
            <a:r>
              <a:rPr lang="en-US" dirty="0" err="1" smtClean="0"/>
              <a:t>Statway</a:t>
            </a:r>
            <a:r>
              <a:rPr lang="en-US" dirty="0" smtClean="0"/>
              <a:t>™ Mathematics Faculty and </a:t>
            </a:r>
          </a:p>
          <a:p>
            <a:pPr algn="ctr"/>
            <a:r>
              <a:rPr lang="en-US" dirty="0" smtClean="0"/>
              <a:t>Productive Persistence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Quantway – Quantitative Literacy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will demonstrate quantitative reasoning to </a:t>
            </a:r>
            <a:r>
              <a:rPr lang="en-US" u="sng" dirty="0" smtClean="0"/>
              <a:t>analyze problems</a:t>
            </a:r>
            <a:r>
              <a:rPr lang="en-US" dirty="0" smtClean="0"/>
              <a:t>, </a:t>
            </a:r>
            <a:r>
              <a:rPr lang="en-US" u="sng" dirty="0" smtClean="0"/>
              <a:t>critique arguments</a:t>
            </a:r>
            <a:r>
              <a:rPr lang="en-US" dirty="0" smtClean="0"/>
              <a:t>, and </a:t>
            </a:r>
            <a:r>
              <a:rPr lang="en-US" u="sng" dirty="0" smtClean="0"/>
              <a:t>draw and justify conclusions.</a:t>
            </a:r>
          </a:p>
          <a:p>
            <a:r>
              <a:rPr lang="en-US" dirty="0" smtClean="0"/>
              <a:t>Communicate quantitative results both in writing and orally using appropriate language, symbolism, data and graphs</a:t>
            </a:r>
          </a:p>
          <a:p>
            <a:r>
              <a:rPr lang="en-US" dirty="0" smtClean="0"/>
              <a:t>Use technology appropriately as a tool </a:t>
            </a:r>
          </a:p>
          <a:p>
            <a:r>
              <a:rPr lang="en-US" dirty="0" smtClean="0"/>
              <a:t>Exhibit confidence in quantitative reasoning through perseverance and ability to transfer prior knowledge in unfamiliar contexts</a:t>
            </a:r>
          </a:p>
          <a:p>
            <a:pPr lvl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Lesson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Lesson 3.1.1 – Intro to Scatterplots and Bivariate Relationships</a:t>
            </a:r>
          </a:p>
          <a:p>
            <a:r>
              <a:rPr lang="en-US" sz="3600" dirty="0" smtClean="0"/>
              <a:t>“The Cereal Lesson”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789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Productive Persistence =</a:t>
            </a:r>
          </a:p>
          <a:p>
            <a:pPr algn="ctr"/>
            <a:r>
              <a:rPr lang="en-US" sz="4400" dirty="0" smtClean="0">
                <a:latin typeface="Gill Sans MT" pitchFamily="34" charset="0"/>
                <a:cs typeface="Arial" pitchFamily="34" charset="0"/>
              </a:rPr>
              <a:t>Tenacity + Good Strategies</a:t>
            </a:r>
            <a:endParaRPr lang="en-US" dirty="0" smtClean="0">
              <a:latin typeface="Gill Sans MT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u="sng" dirty="0" smtClean="0"/>
              <a:t>Fixed Mindset: </a:t>
            </a:r>
            <a:r>
              <a:rPr lang="en-US" sz="2400" b="1" dirty="0" smtClean="0"/>
              <a:t>“Being </a:t>
            </a:r>
            <a:r>
              <a:rPr lang="en-US" sz="2400" b="1" dirty="0"/>
              <a:t>a 'math person' or not is something about you that you really can't change.  Some people are good at math and other people aren't."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842872"/>
              </p:ext>
            </p:extLst>
          </p:nvPr>
        </p:nvGraphicFramePr>
        <p:xfrm>
          <a:off x="457200" y="1524000"/>
          <a:ext cx="8382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7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Productive Persistence:</a:t>
            </a:r>
            <a:br>
              <a:rPr lang="en-US" dirty="0" smtClean="0"/>
            </a:br>
            <a:r>
              <a:rPr lang="en-US" dirty="0" smtClean="0"/>
              <a:t>Scope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2209800" cy="2209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Practical </a:t>
            </a:r>
          </a:p>
          <a:p>
            <a:pPr algn="ctr"/>
            <a:r>
              <a:rPr lang="en-US" sz="3800" dirty="0" smtClean="0"/>
              <a:t>Theory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3124200" y="1828800"/>
            <a:ext cx="2286000" cy="2209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Practical </a:t>
            </a:r>
          </a:p>
          <a:p>
            <a:pPr algn="ctr"/>
            <a:r>
              <a:rPr lang="en-US" sz="3800" dirty="0" smtClean="0"/>
              <a:t>Measures</a:t>
            </a:r>
            <a:endParaRPr lang="en-US" sz="3800" dirty="0"/>
          </a:p>
        </p:txBody>
      </p:sp>
      <p:sp>
        <p:nvSpPr>
          <p:cNvPr id="7" name="Rectangle 6"/>
          <p:cNvSpPr/>
          <p:nvPr/>
        </p:nvSpPr>
        <p:spPr>
          <a:xfrm>
            <a:off x="6096000" y="1828800"/>
            <a:ext cx="2895600" cy="2209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Improvable “Starter Package”</a:t>
            </a:r>
            <a:endParaRPr lang="en-US" sz="38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438400" y="2933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410200" y="2933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658" y="4038600"/>
            <a:ext cx="24673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Centered on a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problem of practice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Co-developed with 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practitioners and 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students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Tested with academic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experts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4114800"/>
            <a:ext cx="2416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Brief and practical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Face-valid for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practitioners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Recognizable to 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researchers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Designed to inform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improvements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“Can’t improve what 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you can’t measure”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Gill Sans MT" pitchFamily="34" charset="0"/>
              <a:cs typeface="Arial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4114800"/>
            <a:ext cx="2518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Initial set of activities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Systems for collecting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Strategies for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improvement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Field tests that inform </a:t>
            </a:r>
            <a:br>
              <a:rPr lang="en-US" dirty="0" smtClean="0">
                <a:latin typeface="Gill Sans MT" pitchFamily="34" charset="0"/>
                <a:cs typeface="Arial" pitchFamily="34" charset="0"/>
              </a:rPr>
            </a:br>
            <a:r>
              <a:rPr lang="en-US" dirty="0" smtClean="0">
                <a:latin typeface="Gill Sans MT" pitchFamily="34" charset="0"/>
                <a:cs typeface="Arial" pitchFamily="34" charset="0"/>
              </a:rPr>
              <a:t>practice and theories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438400"/>
            <a:ext cx="2172191" cy="1754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AIM:</a:t>
            </a:r>
          </a:p>
          <a:p>
            <a:r>
              <a:rPr lang="en-US" dirty="0" smtClean="0">
                <a:latin typeface="Calibri"/>
                <a:cs typeface="Calibri"/>
              </a:rPr>
              <a:t>Students will be </a:t>
            </a:r>
            <a:r>
              <a:rPr lang="en-US" b="1" dirty="0" smtClean="0">
                <a:latin typeface="Calibri"/>
                <a:cs typeface="Calibri"/>
              </a:rPr>
              <a:t>productively persisting </a:t>
            </a:r>
            <a:r>
              <a:rPr lang="en-US" dirty="0" smtClean="0">
                <a:latin typeface="Calibri"/>
                <a:cs typeface="Calibri"/>
              </a:rPr>
              <a:t>at beginning of the fourth week of class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399" y="3352800"/>
            <a:ext cx="6529137" cy="430887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/>
                <a:cs typeface="Calibri"/>
              </a:rPr>
              <a:t>Social </a:t>
            </a:r>
            <a:r>
              <a:rPr lang="en-US" sz="2200" b="1" u="sng" dirty="0" smtClean="0">
                <a:solidFill>
                  <a:schemeClr val="bg1"/>
                </a:solidFill>
                <a:latin typeface="Calibri"/>
                <a:cs typeface="Calibri"/>
              </a:rPr>
              <a:t>connections</a:t>
            </a:r>
            <a:endParaRPr lang="en-US" sz="2200" b="1" u="sng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399" y="3873043"/>
            <a:ext cx="6546821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latin typeface="Calibri"/>
                <a:cs typeface="Calibri"/>
              </a:rPr>
              <a:t>To peers</a:t>
            </a:r>
            <a:endParaRPr lang="en-US" sz="2200" i="1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447800"/>
            <a:ext cx="213360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Successful Course Launch 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(First 3-4 Weeks)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399" y="1828800"/>
            <a:ext cx="6529137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bg1"/>
                </a:solidFill>
              </a:rPr>
              <a:t>C</a:t>
            </a:r>
            <a:r>
              <a:rPr lang="en-US" sz="2200" b="1" u="sng" dirty="0" smtClean="0">
                <a:solidFill>
                  <a:schemeClr val="bg1"/>
                </a:solidFill>
              </a:rPr>
              <a:t>lassroom norms</a:t>
            </a:r>
            <a:endParaRPr lang="en-US" sz="2200" b="1" u="sng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0" y="2300957"/>
            <a:ext cx="6529137" cy="43088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latin typeface="Calibri"/>
                <a:cs typeface="Calibri"/>
              </a:rPr>
              <a:t>“Doing math” and “Struggle” norms</a:t>
            </a:r>
            <a:endParaRPr lang="en-US" sz="2200" i="1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399" y="4317087"/>
            <a:ext cx="6529137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latin typeface="Calibri"/>
                <a:cs typeface="Calibri"/>
              </a:rPr>
              <a:t>To math faculty</a:t>
            </a:r>
            <a:endParaRPr lang="en-US" sz="2200" i="1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-76200"/>
            <a:ext cx="654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Drivers of the problem </a:t>
            </a:r>
          </a:p>
          <a:p>
            <a:pPr algn="ctr"/>
            <a:r>
              <a:rPr lang="en-US" sz="1000" u="sng" dirty="0" smtClean="0"/>
              <a:t>(things that keep us from meeting the aim)</a:t>
            </a:r>
            <a:endParaRPr lang="en-US" sz="10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/>
              <a:t>Draft</a:t>
            </a:r>
            <a:r>
              <a:rPr lang="en-US" sz="1000" dirty="0" smtClean="0"/>
              <a:t>: Definitely incomplete, subject to continual revision.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8399" y="457200"/>
            <a:ext cx="6529137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chemeClr val="bg1"/>
                </a:solidFill>
              </a:rPr>
              <a:t>Course content</a:t>
            </a:r>
            <a:endParaRPr lang="en-US" sz="2200" b="1" u="sng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38399" y="5131844"/>
            <a:ext cx="6529137" cy="430887"/>
          </a:xfrm>
          <a:prstGeom prst="rect">
            <a:avLst/>
          </a:prstGeom>
          <a:solidFill>
            <a:srgbClr val="4588C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chemeClr val="bg1"/>
                </a:solidFill>
                <a:latin typeface="Calibri"/>
                <a:cs typeface="Calibri"/>
              </a:rPr>
              <a:t>Mindsets</a:t>
            </a:r>
            <a:endParaRPr lang="en-US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56083" y="5606772"/>
            <a:ext cx="6529137" cy="43088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latin typeface="Calibri"/>
                <a:cs typeface="Calibri"/>
              </a:rPr>
              <a:t>Don’t see selves as math learners</a:t>
            </a:r>
            <a:endParaRPr lang="en-US" sz="2200" i="1" dirty="0">
              <a:latin typeface="Calibri"/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56083" y="949643"/>
            <a:ext cx="6511453" cy="43088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Doesn’t “catch” interest</a:t>
            </a:r>
            <a:endParaRPr lang="en-US" sz="2200" i="1" u="sng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56083" y="6037659"/>
            <a:ext cx="6529137" cy="43088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>
                <a:latin typeface="Calibri"/>
                <a:cs typeface="Calibri"/>
              </a:rPr>
              <a:t>Math anxiety</a:t>
            </a:r>
            <a:endParaRPr lang="en-US" sz="2200" i="1" dirty="0">
              <a:latin typeface="Calibri"/>
              <a:cs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4267200"/>
            <a:ext cx="1774845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u="sng" dirty="0" smtClean="0"/>
              <a:t>PROCESS</a:t>
            </a:r>
          </a:p>
          <a:p>
            <a:r>
              <a:rPr lang="en-US" sz="2600" u="sng" dirty="0" smtClean="0"/>
              <a:t>MEASURES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 smtClean="0"/>
              <a:t>% Correct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 smtClean="0"/>
              <a:t>Logins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2743200"/>
            <a:ext cx="2311650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MT" pitchFamily="34" charset="0"/>
                <a:cs typeface="Arial" pitchFamily="34" charset="0"/>
              </a:rPr>
              <a:t>“Productive”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6" y="4572000"/>
            <a:ext cx="2413441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MT" pitchFamily="34" charset="0"/>
                <a:cs typeface="Arial" pitchFamily="34" charset="0"/>
              </a:rPr>
              <a:t>“Persistence”</a:t>
            </a:r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1752600" y="3035588"/>
            <a:ext cx="2362200" cy="229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>
            <a:off x="1371600" y="4864388"/>
            <a:ext cx="2768506" cy="850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910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  <p:bldP spid="43" grpId="0" animBg="1"/>
      <p:bldP spid="43" grpId="1" animBg="1"/>
      <p:bldP spid="44" grpId="0" animBg="1"/>
      <p:bldP spid="44" grpId="1" animBg="1"/>
      <p:bldP spid="65" grpId="0" animBg="1"/>
      <p:bldP spid="65" grpId="1" animBg="1"/>
      <p:bldP spid="71" grpId="0" animBg="1"/>
      <p:bldP spid="71" grpId="1" animBg="1"/>
      <p:bldP spid="72" grpId="0" animBg="1"/>
      <p:bldP spid="2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Productive Persistence Starter 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848600" cy="457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Students’ Mindsets: “Undermine motivation”</a:t>
            </a:r>
          </a:p>
          <a:p>
            <a:pPr lvl="1"/>
            <a:r>
              <a:rPr lang="en-US" sz="2000" dirty="0" smtClean="0"/>
              <a:t>Growth Mindset + Values Affirmation writing activity (</a:t>
            </a:r>
            <a:r>
              <a:rPr lang="en-US" sz="2000" i="1" dirty="0" smtClean="0"/>
              <a:t>mindset/stereotypes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Setting the stage for productive struggle (</a:t>
            </a:r>
            <a:r>
              <a:rPr lang="en-US" sz="2000" i="1" dirty="0" smtClean="0"/>
              <a:t>classroom norms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Why study statistics?/Why study mathematics? (</a:t>
            </a:r>
            <a:r>
              <a:rPr lang="en-US" sz="2000" i="1" dirty="0" smtClean="0"/>
              <a:t>relevance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Social Connections: “Few or no connections; Unclear expectations”</a:t>
            </a:r>
          </a:p>
          <a:p>
            <a:pPr lvl="1"/>
            <a:r>
              <a:rPr lang="en-US" sz="2000" dirty="0" smtClean="0"/>
              <a:t>Contract activity</a:t>
            </a:r>
          </a:p>
          <a:p>
            <a:pPr lvl="1"/>
            <a:r>
              <a:rPr lang="en-US" sz="2000" dirty="0" smtClean="0"/>
              <a:t>Group work</a:t>
            </a:r>
          </a:p>
        </p:txBody>
      </p:sp>
    </p:spTree>
    <p:extLst>
      <p:ext uri="{BB962C8B-B14F-4D97-AF65-F5344CB8AC3E}">
        <p14:creationId xmlns:p14="http://schemas.microsoft.com/office/powerpoint/2010/main" val="3245019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0" y="2971800"/>
            <a:ext cx="1219200" cy="430887"/>
          </a:xfrm>
          <a:prstGeom prst="rect">
            <a:avLst/>
          </a:prstGeom>
          <a:solidFill>
            <a:srgbClr val="4588C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81200"/>
            <a:ext cx="2057400" cy="430887"/>
          </a:xfrm>
          <a:prstGeom prst="rect">
            <a:avLst/>
          </a:prstGeom>
          <a:solidFill>
            <a:srgbClr val="4588C2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445913"/>
            <a:ext cx="3048000" cy="430887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200" b="1" u="sng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33800"/>
            <a:ext cx="2133601" cy="430887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200" b="1" u="sng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2743200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200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550313"/>
            <a:ext cx="1295400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chemeClr val="bg1"/>
                </a:solidFill>
              </a:rPr>
              <a:t>  </a:t>
            </a:r>
            <a:endParaRPr lang="en-US" sz="2200" b="1" u="sng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Productive Persistence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Interest</a:t>
            </a:r>
            <a:r>
              <a:rPr lang="en-US" dirty="0" smtClean="0"/>
              <a:t>:  “Overall, how interesting are math and statistics to you?”</a:t>
            </a:r>
          </a:p>
          <a:p>
            <a:r>
              <a:rPr lang="en-US" b="1" dirty="0" smtClean="0"/>
              <a:t>Fixed mindset</a:t>
            </a:r>
            <a:r>
              <a:rPr lang="en-US" dirty="0" smtClean="0"/>
              <a:t>:  “</a:t>
            </a:r>
            <a:r>
              <a:rPr lang="en-US" dirty="0"/>
              <a:t>Being a "math person" or not is something about you that you really can't change.  Some people are good at math and other people </a:t>
            </a:r>
            <a:r>
              <a:rPr lang="en-US" dirty="0" smtClean="0"/>
              <a:t>aren’t.”</a:t>
            </a:r>
          </a:p>
          <a:p>
            <a:r>
              <a:rPr lang="en-US" b="1" dirty="0" smtClean="0"/>
              <a:t>Anxiety</a:t>
            </a:r>
            <a:r>
              <a:rPr lang="en-US" dirty="0" smtClean="0"/>
              <a:t>: ”How </a:t>
            </a:r>
            <a:r>
              <a:rPr lang="en-US" dirty="0"/>
              <a:t>anxious would you feel the moment before you got a math or statistics test </a:t>
            </a:r>
            <a:r>
              <a:rPr lang="en-US" dirty="0" smtClean="0"/>
              <a:t>back?”</a:t>
            </a:r>
          </a:p>
          <a:p>
            <a:r>
              <a:rPr lang="en-US" b="1" dirty="0" smtClean="0"/>
              <a:t>Professors care</a:t>
            </a:r>
            <a:r>
              <a:rPr lang="en-US" dirty="0" smtClean="0"/>
              <a:t>: “</a:t>
            </a:r>
            <a:r>
              <a:rPr lang="en-US" dirty="0"/>
              <a:t>How many of your college professors do you think would care whether you succeeded or failed in their classes</a:t>
            </a:r>
            <a:r>
              <a:rPr lang="en-US" dirty="0" smtClean="0"/>
              <a:t>?”</a:t>
            </a:r>
          </a:p>
          <a:p>
            <a:r>
              <a:rPr lang="en-US" b="1" dirty="0" smtClean="0"/>
              <a:t>Belonging uncertainty</a:t>
            </a:r>
            <a:r>
              <a:rPr lang="en-US" dirty="0" smtClean="0"/>
              <a:t>: “</a:t>
            </a:r>
            <a:r>
              <a:rPr lang="en-US" dirty="0"/>
              <a:t>When you think about your college, how often, if ever, do you wonder: "Maybe I don't belong here?" </a:t>
            </a:r>
            <a:endParaRPr lang="en-US" dirty="0" smtClean="0"/>
          </a:p>
          <a:p>
            <a:r>
              <a:rPr lang="en-US" b="1" dirty="0" smtClean="0"/>
              <a:t>Productive struggle</a:t>
            </a:r>
            <a:r>
              <a:rPr lang="en-US" dirty="0" smtClean="0"/>
              <a:t>: … “Knowing </a:t>
            </a:r>
            <a:r>
              <a:rPr lang="en-US" dirty="0"/>
              <a:t>the right answer to a math problem without having to think about it, or knowing how to struggle with a math problem and discover the right answer</a:t>
            </a:r>
            <a:r>
              <a:rPr lang="en-US" dirty="0" smtClean="0"/>
              <a:t>?”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81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801166"/>
              </p:ext>
            </p:extLst>
          </p:nvPr>
        </p:nvGraphicFramePr>
        <p:xfrm>
          <a:off x="233220" y="1524000"/>
          <a:ext cx="8708545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669866"/>
              </p:ext>
            </p:extLst>
          </p:nvPr>
        </p:nvGraphicFramePr>
        <p:xfrm>
          <a:off x="2310514" y="1524000"/>
          <a:ext cx="2602398" cy="468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038446"/>
              </p:ext>
            </p:extLst>
          </p:nvPr>
        </p:nvGraphicFramePr>
        <p:xfrm>
          <a:off x="4892307" y="1524000"/>
          <a:ext cx="2063108" cy="468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2438400"/>
            <a:ext cx="1308100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ES = .17*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5116" y="6349194"/>
            <a:ext cx="109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P &lt; .001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4756" y="2438400"/>
            <a:ext cx="1308100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ES = .28*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0573"/>
              </p:ext>
            </p:extLst>
          </p:nvPr>
        </p:nvGraphicFramePr>
        <p:xfrm>
          <a:off x="6955414" y="1524000"/>
          <a:ext cx="2188585" cy="468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25116" y="2438400"/>
            <a:ext cx="1308100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ES = .10*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1987" y="9127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7467" y="914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533400"/>
            <a:ext cx="8229600" cy="655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959"/>
                </a:solidFill>
                <a:latin typeface="Gill Sans MT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The Statway Data Speak…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64" y="6237774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 = Effect size </a:t>
            </a:r>
          </a:p>
          <a:p>
            <a:r>
              <a:rPr lang="en-US" dirty="0"/>
              <a:t> </a:t>
            </a:r>
            <a:r>
              <a:rPr lang="en-US" dirty="0" smtClean="0"/>
              <a:t>        in SD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035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Snapshot of Results Thus Far . . .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Ending enrollment compared to beginning enrollment:  84%</a:t>
            </a:r>
          </a:p>
          <a:p>
            <a:pPr lvl="1"/>
            <a:r>
              <a:rPr lang="en-US" dirty="0" smtClean="0"/>
              <a:t>Based on data from 53 classes at 21reporting colleges as of January 17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Pass rate</a:t>
            </a:r>
          </a:p>
          <a:p>
            <a:pPr lvl="1"/>
            <a:r>
              <a:rPr lang="en-US" dirty="0" smtClean="0"/>
              <a:t>78% of STATWAY students received a grade of C or better</a:t>
            </a:r>
          </a:p>
          <a:p>
            <a:pPr lvl="2"/>
            <a:r>
              <a:rPr lang="en-US" dirty="0" smtClean="0"/>
              <a:t>Based on data from 23 classes at 15 reporting colleges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Assessment results</a:t>
            </a:r>
          </a:p>
          <a:p>
            <a:pPr lvl="1"/>
            <a:r>
              <a:rPr lang="en-US" dirty="0" smtClean="0"/>
              <a:t>Mean mid-term exam score: 62% </a:t>
            </a:r>
          </a:p>
          <a:p>
            <a:pPr lvl="2"/>
            <a:r>
              <a:rPr lang="en-US" dirty="0" smtClean="0"/>
              <a:t>Based on goals set by 43 classes reporting, range 51% to 72%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46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Problem</a:t>
            </a:r>
            <a:r>
              <a:rPr lang="en-US" dirty="0" smtClean="0"/>
              <a:t>: Developmental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1275" y="1631085"/>
          <a:ext cx="8550875" cy="436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49"/>
                <a:gridCol w="7014026"/>
              </a:tblGrid>
              <a:tr h="122693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</a:rPr>
                        <a:t>60%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of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</a:rPr>
                        <a:t> community college students</a:t>
                      </a:r>
                      <a:endParaRPr lang="en-US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60% of CC students taking</a:t>
                      </a:r>
                      <a:r>
                        <a:rPr lang="en-US" sz="24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 placement exam need </a:t>
                      </a:r>
                      <a:r>
                        <a:rPr lang="en-US" sz="2400" b="1" baseline="0" dirty="0" smtClean="0">
                          <a:solidFill>
                            <a:schemeClr val="accent1"/>
                          </a:solidFill>
                        </a:rPr>
                        <a:t>at least 1 remedial course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3328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</a:rPr>
                        <a:t>3-5</a:t>
                      </a:r>
                      <a:endParaRPr lang="en-US" sz="4000" b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additional courses</a:t>
                      </a:r>
                      <a:endParaRPr lang="en-US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 remedial college math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path can be </a:t>
                      </a:r>
                      <a:r>
                        <a:rPr lang="en-US" sz="2400" b="1" baseline="0" dirty="0" smtClean="0">
                          <a:solidFill>
                            <a:schemeClr val="accent1"/>
                          </a:solidFill>
                        </a:rPr>
                        <a:t>3-5</a:t>
                      </a:r>
                      <a:r>
                        <a:rPr lang="en-US" sz="240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accent1"/>
                          </a:solidFill>
                        </a:rPr>
                        <a:t>courses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4790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accent1"/>
                          </a:solidFill>
                        </a:rPr>
                        <a:t>&gt;</a:t>
                      </a:r>
                      <a:endParaRPr lang="en-US" sz="4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More students drop out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between courses</a:t>
                      </a:r>
                      <a:r>
                        <a:rPr lang="en-US" sz="24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than from an actual class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693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remedial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</a:rPr>
                        <a:t> math </a:t>
                      </a:r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pathway</a:t>
                      </a:r>
                      <a:endParaRPr lang="en-US" sz="14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Only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accent1"/>
                          </a:solidFill>
                        </a:rPr>
                        <a:t>one remedial math pathway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regardless of major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531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 flipH="1">
            <a:off x="5498756" y="3534031"/>
            <a:ext cx="3274548" cy="988548"/>
          </a:xfrm>
          <a:prstGeom prst="wedgeRoundRectCallout">
            <a:avLst>
              <a:gd name="adj1" fmla="val -11399"/>
              <a:gd name="adj2" fmla="val 89583"/>
              <a:gd name="adj3" fmla="val 16667"/>
            </a:avLst>
          </a:prstGeom>
          <a:noFill/>
          <a:ln>
            <a:solidFill>
              <a:srgbClr val="C0AF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32487" y="1779366"/>
            <a:ext cx="7241060" cy="1272753"/>
          </a:xfrm>
          <a:prstGeom prst="wedgeRoundRectCallout">
            <a:avLst>
              <a:gd name="adj1" fmla="val -21206"/>
              <a:gd name="adj2" fmla="val 87115"/>
              <a:gd name="adj3" fmla="val 16667"/>
            </a:avLst>
          </a:prstGeom>
          <a:noFill/>
          <a:ln>
            <a:solidFill>
              <a:srgbClr val="C0AF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1" y="1921471"/>
            <a:ext cx="7364627" cy="12171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“ I praise the fact that someone finally had enough sense to realize that a great deal of students have been kept from furthering their education due to this overpowering wall, and now there is hope for a lot of us, not only to pursue higher education but to learn something that would really apply to our everyday life.  ”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Statway Students Are Saying</a:t>
            </a:r>
            <a:endParaRPr lang="en-US" sz="3200" b="1" baseline="30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2357" y="4409305"/>
            <a:ext cx="4942702" cy="1435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lnSpc>
                <a:spcPct val="95000"/>
              </a:lnSpc>
              <a:spcBef>
                <a:spcPts val="1200"/>
              </a:spcBef>
              <a:defRPr/>
            </a:pPr>
            <a:r>
              <a:rPr lang="en-US" sz="2400" dirty="0" smtClean="0"/>
              <a:t>	“I feel that if one person put in the work to really understand the concepts they can pass. I was never a "math person" but coming into Statway has completely made a 360 degree turn about how I feel about math.  It is great!</a:t>
            </a: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”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0545" y="3692609"/>
            <a:ext cx="3274542" cy="78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lnSpc>
                <a:spcPct val="95000"/>
              </a:lnSpc>
              <a:spcBef>
                <a:spcPts val="1200"/>
              </a:spcBef>
              <a:defRPr/>
            </a:pPr>
            <a:r>
              <a:rPr lang="en-US" sz="2400" dirty="0" smtClean="0"/>
              <a:t>“I panic a lot when I hear anything to do with testing”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85352" y="4250725"/>
            <a:ext cx="4732638" cy="1668163"/>
          </a:xfrm>
          <a:prstGeom prst="wedgeRoundRectCallout">
            <a:avLst>
              <a:gd name="adj1" fmla="val -14658"/>
              <a:gd name="adj2" fmla="val 68104"/>
              <a:gd name="adj3" fmla="val 16667"/>
            </a:avLst>
          </a:prstGeom>
          <a:noFill/>
          <a:ln>
            <a:solidFill>
              <a:srgbClr val="C0AF2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94748" y="3620531"/>
            <a:ext cx="2832411" cy="39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64027" y="4902738"/>
            <a:ext cx="3665837" cy="83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5000"/>
              </a:lnSpc>
              <a:spcBef>
                <a:spcPts val="1200"/>
              </a:spcBef>
              <a:defRPr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Math and test anxiety</a:t>
            </a:r>
            <a:endParaRPr lang="en-US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7374" y="6419336"/>
            <a:ext cx="3204521" cy="4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5000"/>
              </a:lnSpc>
              <a:spcBef>
                <a:spcPts val="1200"/>
              </a:spcBef>
              <a:defRPr/>
            </a:pPr>
            <a:r>
              <a:rPr lang="en-US" dirty="0" smtClean="0">
                <a:latin typeface="Gill Sans MT" pitchFamily="34" charset="0"/>
                <a:cs typeface="Arial" pitchFamily="34" charset="0"/>
              </a:rPr>
              <a:t>A growth mindset</a:t>
            </a:r>
            <a:endParaRPr lang="en-US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9610" y="3611880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  <a:cs typeface="Arial" pitchFamily="34" charset="0"/>
              </a:rPr>
              <a:t>Course relevance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Get Involved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Submit letter of interest with evidence of  college’s culture of evidence</a:t>
            </a:r>
            <a:r>
              <a:rPr lang="en-US" dirty="0"/>
              <a:t>, </a:t>
            </a:r>
            <a:r>
              <a:rPr lang="en-US" dirty="0" smtClean="0"/>
              <a:t>including: </a:t>
            </a:r>
          </a:p>
          <a:p>
            <a:pPr lvl="1"/>
            <a:r>
              <a:rPr lang="en-US" dirty="0" smtClean="0"/>
              <a:t>demonstration of institutional research capacity and expertise;</a:t>
            </a:r>
          </a:p>
          <a:p>
            <a:pPr lvl="1"/>
            <a:r>
              <a:rPr lang="en-US" dirty="0" smtClean="0"/>
              <a:t>evidence of the math department’s interest in committing to a common curriculum and assessments,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focus on conceptual understanding, student engagement and language; </a:t>
            </a:r>
          </a:p>
          <a:p>
            <a:pPr lvl="1"/>
            <a:r>
              <a:rPr lang="en-US" dirty="0" smtClean="0"/>
              <a:t>and an overall institutional commitment to continuous improvement</a:t>
            </a:r>
          </a:p>
          <a:p>
            <a:pPr lvl="1"/>
            <a:endParaRPr lang="en-US" dirty="0"/>
          </a:p>
          <a:p>
            <a:r>
              <a:rPr lang="en-US" sz="2400" dirty="0" err="1" smtClean="0"/>
              <a:t>pathways</a:t>
            </a:r>
            <a:r>
              <a:rPr lang="en-US" sz="2400" dirty="0" err="1"/>
              <a:t>@carnegiefoundation.org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67828-434B-3D43-AE0D-89E485AA54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567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Partners:</a:t>
            </a:r>
            <a:r>
              <a:rPr lang="en-US" smtClean="0"/>
              <a:t> Funding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0038" y="4386263"/>
            <a:ext cx="337343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23" descr="CF-logo_RGB_final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0550" y="1831975"/>
            <a:ext cx="27940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 descr="\\andrew\users$\syuen\Desktop\gf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7063" y="5354638"/>
            <a:ext cx="3009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4" descr="\\andrew\users$\syuen\Desktop\hewlet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175" y="3101975"/>
            <a:ext cx="22145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 descr="\\andrew\users$\syuen\Desktop\ccny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2525" y="2982913"/>
            <a:ext cx="195897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2" descr="O:\00-Common Deck\lumina-logo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113" y="5373688"/>
            <a:ext cx="2200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7622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Carnegie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	pathways@carnegiefoundation.org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Solution:</a:t>
            </a:r>
            <a:r>
              <a:rPr lang="en-US" dirty="0" smtClean="0"/>
              <a:t> New Mathematics Pathways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892555" y="3139811"/>
            <a:ext cx="3304869" cy="573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Through college-level </a:t>
            </a:r>
            <a:r>
              <a:rPr lang="en-US" sz="2400" b="1" dirty="0" smtClean="0">
                <a:solidFill>
                  <a:schemeClr val="accent1"/>
                </a:solidFill>
              </a:rPr>
              <a:t>statistics</a:t>
            </a:r>
          </a:p>
        </p:txBody>
      </p:sp>
      <p:pic>
        <p:nvPicPr>
          <p:cNvPr id="11" name="Picture 10" descr="statway_logo_g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524" y="2514843"/>
            <a:ext cx="3458703" cy="6285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2556" y="5636641"/>
            <a:ext cx="349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  <a:cs typeface="Arial" pitchFamily="34" charset="0"/>
              </a:rPr>
              <a:t>Through college-level </a:t>
            </a:r>
            <a:r>
              <a:rPr lang="en-US" sz="2400" b="1" dirty="0" smtClean="0">
                <a:solidFill>
                  <a:srgbClr val="7030A0"/>
                </a:solidFill>
                <a:latin typeface="Gill Sans MT" pitchFamily="34" charset="0"/>
                <a:cs typeface="Arial" pitchFamily="34" charset="0"/>
              </a:rPr>
              <a:t>quantitative reasoning</a:t>
            </a:r>
          </a:p>
        </p:txBody>
      </p:sp>
      <p:pic>
        <p:nvPicPr>
          <p:cNvPr id="13" name="Picture 2" descr="O:\00-Common Deck\logos\quantway_logo_g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49" y="4901687"/>
            <a:ext cx="3720499" cy="646502"/>
          </a:xfrm>
          <a:prstGeom prst="rect">
            <a:avLst/>
          </a:prstGeom>
          <a:noFill/>
        </p:spPr>
      </p:pic>
      <p:sp>
        <p:nvSpPr>
          <p:cNvPr id="14" name="Content Placeholder 9"/>
          <p:cNvSpPr txBox="1">
            <a:spLocks/>
          </p:cNvSpPr>
          <p:nvPr/>
        </p:nvSpPr>
        <p:spPr>
          <a:xfrm>
            <a:off x="509560" y="1674178"/>
            <a:ext cx="3161688" cy="5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accent1"/>
                </a:solidFill>
                <a:latin typeface="Gill Sans MT" pitchFamily="34" charset="0"/>
                <a:cs typeface="Arial" pitchFamily="34" charset="0"/>
              </a:rPr>
              <a:t>Two 1-year pathways</a:t>
            </a: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2417" y="2481889"/>
            <a:ext cx="481914" cy="46955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222417" y="4909758"/>
            <a:ext cx="481914" cy="46955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15" name="Picture 14" descr="M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9738" y="2529441"/>
            <a:ext cx="4210170" cy="31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419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Carnegie Dev Math Pathways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Target: double the number of developmental math students moving to and through a college level math course by means of a one year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1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These Pathways Different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Combining the worlds of research and practice</a:t>
            </a:r>
          </a:p>
          <a:p>
            <a:r>
              <a:rPr lang="en-US" sz="2800" dirty="0" smtClean="0"/>
              <a:t>Focus on continuous improvement science</a:t>
            </a:r>
          </a:p>
          <a:p>
            <a:r>
              <a:rPr lang="en-US" sz="2800" dirty="0" smtClean="0"/>
              <a:t>Building an ongoing networked improvement community focused on a high leverage problem: development math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/>
              <a:t>Changed role of </a:t>
            </a:r>
            <a:r>
              <a:rPr lang="en-US" sz="2800" dirty="0" smtClean="0"/>
              <a:t>faculty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Role of 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Co-developers of materials</a:t>
            </a:r>
          </a:p>
          <a:p>
            <a:r>
              <a:rPr lang="en-US" sz="2800" dirty="0" smtClean="0"/>
              <a:t>Research partners</a:t>
            </a:r>
          </a:p>
          <a:p>
            <a:r>
              <a:rPr lang="en-US" sz="2800" dirty="0" smtClean="0"/>
              <a:t>Lesson study for curriculum and professional development</a:t>
            </a:r>
          </a:p>
          <a:p>
            <a:r>
              <a:rPr lang="en-US" sz="2800" dirty="0" smtClean="0"/>
              <a:t>Continuous improvement in a networked community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00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Just the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Unique Pedagogy – focused on active student engagement</a:t>
            </a:r>
            <a:endParaRPr lang="en-US" sz="2800" dirty="0"/>
          </a:p>
          <a:p>
            <a:r>
              <a:rPr lang="en-US" sz="2800" dirty="0" smtClean="0"/>
              <a:t>Productive persistence (student tenacity paired with good strategies)</a:t>
            </a:r>
          </a:p>
          <a:p>
            <a:r>
              <a:rPr lang="en-US" sz="2800" dirty="0" smtClean="0"/>
              <a:t>Attention to Language and literacy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Statway and Quantway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Developmental Mathematics Learning Outcomes</a:t>
            </a:r>
          </a:p>
          <a:p>
            <a:pPr marL="742950" lvl="2" indent="-342900">
              <a:spcBef>
                <a:spcPts val="1200"/>
              </a:spcBef>
            </a:pPr>
            <a:r>
              <a:rPr lang="en-US" sz="2800" dirty="0" smtClean="0"/>
              <a:t>Numeracy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Proportional Reasoning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Algebraic Reasoning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Functions</a:t>
            </a:r>
          </a:p>
          <a:p>
            <a:endParaRPr lang="en-US" sz="2400" b="1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Statway – Statistics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will understand the data analysis process and the well-designed statistical studies</a:t>
            </a:r>
          </a:p>
          <a:p>
            <a:r>
              <a:rPr lang="en-US" dirty="0" smtClean="0"/>
              <a:t>Students will demonstrate the use of distributional thinking to reason about data in order to describe trends and patterns,  judge a fit of a model to distribution, and describe similarities and differences in comparing distributions.</a:t>
            </a:r>
          </a:p>
          <a:p>
            <a:r>
              <a:rPr lang="en-US" dirty="0" smtClean="0"/>
              <a:t>Students will demonstrate an ability to use appropriate statistical evidence to reason about population characteristics an experimental treatment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 Foundation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006959"/>
      </a:accent1>
      <a:accent2>
        <a:srgbClr val="C0AF2C"/>
      </a:accent2>
      <a:accent3>
        <a:srgbClr val="8AB5AD"/>
      </a:accent3>
      <a:accent4>
        <a:srgbClr val="8064A2"/>
      </a:accent4>
      <a:accent5>
        <a:srgbClr val="87B2D8"/>
      </a:accent5>
      <a:accent6>
        <a:srgbClr val="CFB695"/>
      </a:accent6>
      <a:hlink>
        <a:srgbClr val="31859B"/>
      </a:hlink>
      <a:folHlink>
        <a:srgbClr val="5F49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>
            <a:latin typeface="Gill Sans MT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931</Words>
  <Application>Microsoft Macintosh PowerPoint</Application>
  <PresentationFormat>On-screen Show (4:3)</PresentationFormat>
  <Paragraphs>215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StatwayTM and QuantwayTM: Networked Improvement Communities in Developmental Mathematics</vt:lpstr>
      <vt:lpstr>The Problem: Developmental Math</vt:lpstr>
      <vt:lpstr>Solution: New Mathematics Pathways </vt:lpstr>
      <vt:lpstr>Carnegie Dev Math Pathways Initiative</vt:lpstr>
      <vt:lpstr>What Makes These Pathways Different </vt:lpstr>
      <vt:lpstr>Changed Role of Faculty</vt:lpstr>
      <vt:lpstr>It’s Not Just the Curriculum</vt:lpstr>
      <vt:lpstr>Statway and Quantway Learning Outcomes</vt:lpstr>
      <vt:lpstr>Statway – Statistics Learning Outcomes</vt:lpstr>
      <vt:lpstr>Quantway – Quantitative Literacy Outcomes</vt:lpstr>
      <vt:lpstr>Lesson Share</vt:lpstr>
      <vt:lpstr>PowerPoint Presentation</vt:lpstr>
      <vt:lpstr>Fixed Mindset: “Being a 'math person' or not is something about you that you really can't change.  Some people are good at math and other people aren't."</vt:lpstr>
      <vt:lpstr>Productive Persistence: Scope of Work</vt:lpstr>
      <vt:lpstr>PowerPoint Presentation</vt:lpstr>
      <vt:lpstr>Productive Persistence Starter Package</vt:lpstr>
      <vt:lpstr>Productive Persistence Questions</vt:lpstr>
      <vt:lpstr>PowerPoint Presentation</vt:lpstr>
      <vt:lpstr>Snapshot of Results Thus Far . . . </vt:lpstr>
      <vt:lpstr>What Statway Students Are Saying</vt:lpstr>
      <vt:lpstr>How You Can Get Involved</vt:lpstr>
      <vt:lpstr>Partners: Funding</vt:lpstr>
      <vt:lpstr>Contact Carnegie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Roberta Brown</dc:creator>
  <cp:lastModifiedBy>Julie Phelps</cp:lastModifiedBy>
  <cp:revision>104</cp:revision>
  <dcterms:created xsi:type="dcterms:W3CDTF">2011-02-23T18:36:16Z</dcterms:created>
  <dcterms:modified xsi:type="dcterms:W3CDTF">2012-02-23T11:54:44Z</dcterms:modified>
</cp:coreProperties>
</file>